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32"/>
  </p:notesMasterIdLst>
  <p:sldIdLst>
    <p:sldId id="300" r:id="rId2"/>
    <p:sldId id="293" r:id="rId3"/>
    <p:sldId id="257" r:id="rId4"/>
    <p:sldId id="287" r:id="rId5"/>
    <p:sldId id="288" r:id="rId6"/>
    <p:sldId id="289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302" r:id="rId22"/>
    <p:sldId id="276" r:id="rId23"/>
    <p:sldId id="303" r:id="rId24"/>
    <p:sldId id="279" r:id="rId25"/>
    <p:sldId id="305" r:id="rId26"/>
    <p:sldId id="306" r:id="rId27"/>
    <p:sldId id="307" r:id="rId28"/>
    <p:sldId id="308" r:id="rId29"/>
    <p:sldId id="304" r:id="rId30"/>
    <p:sldId id="301" r:id="rId31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5" autoAdjust="0"/>
    <p:restoredTop sz="92662" autoAdjust="0"/>
  </p:normalViewPr>
  <p:slideViewPr>
    <p:cSldViewPr snapToGrid="0">
      <p:cViewPr varScale="1">
        <p:scale>
          <a:sx n="75" d="100"/>
          <a:sy n="75" d="100"/>
        </p:scale>
        <p:origin x="972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575" cy="498475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9" y="1"/>
            <a:ext cx="2949575" cy="498475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r">
              <a:defRPr sz="1200"/>
            </a:lvl1pPr>
          </a:lstStyle>
          <a:p>
            <a:fld id="{F014E034-0CFB-4BE0-A22B-71828B07BF2D}" type="datetimeFigureOut">
              <a:rPr kumimoji="1" lang="ja-JP" altLang="en-US" smtClean="0"/>
              <a:t>2019/3/26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6" rIns="91431" bIns="4571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9" y="4783138"/>
            <a:ext cx="5445125" cy="3913187"/>
          </a:xfrm>
          <a:prstGeom prst="rect">
            <a:avLst/>
          </a:prstGeom>
        </p:spPr>
        <p:txBody>
          <a:bodyPr vert="horz" lIns="91431" tIns="45716" rIns="91431" bIns="45716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9" y="9440863"/>
            <a:ext cx="2949575" cy="498475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r">
              <a:defRPr sz="1200"/>
            </a:lvl1pPr>
          </a:lstStyle>
          <a:p>
            <a:fld id="{50B7C043-90DA-4271-8F60-7FCD2788FA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0207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99A70-86CC-49F8-AF6B-4EE4BC5446BC}" type="datetime1">
              <a:rPr kumimoji="1" lang="ja-JP" altLang="en-US" smtClean="0"/>
              <a:t>2019/3/26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64387-629B-4E46-93D6-B693036FBE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2134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D195A-62E0-4C9A-B2A7-30FD5751A439}" type="datetime1">
              <a:rPr kumimoji="1" lang="ja-JP" altLang="en-US" smtClean="0"/>
              <a:t>2019/3/26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64387-629B-4E46-93D6-B693036FBE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7480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A141C-076C-4641-9E9A-0CC867E574F9}" type="datetime1">
              <a:rPr kumimoji="1" lang="ja-JP" altLang="en-US" smtClean="0"/>
              <a:t>2019/3/26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64387-629B-4E46-93D6-B693036FBE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4812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4DCE4-8F17-4B0F-BC5C-ADFAEE6BB9BA}" type="datetime1">
              <a:rPr kumimoji="1" lang="ja-JP" altLang="en-US" smtClean="0"/>
              <a:t>2019/3/26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64387-629B-4E46-93D6-B693036FBE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5149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8118A-C818-4F92-BB67-F045C1BEF935}" type="datetime1">
              <a:rPr kumimoji="1" lang="ja-JP" altLang="en-US" smtClean="0"/>
              <a:t>2019/3/26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64387-629B-4E46-93D6-B693036FBE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9681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0B54F-1D2D-475D-B332-F4B46EADD232}" type="datetime1">
              <a:rPr kumimoji="1" lang="ja-JP" altLang="en-US" smtClean="0"/>
              <a:t>2019/3/26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64387-629B-4E46-93D6-B693036FBE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0611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BBAB2-8EAB-43F4-900E-C8DC9D2D6308}" type="datetime1">
              <a:rPr kumimoji="1" lang="ja-JP" altLang="en-US" smtClean="0"/>
              <a:t>2019/3/26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64387-629B-4E46-93D6-B693036FBE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4253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A8F60-9D43-4D8E-8AC8-C5593388D95E}" type="datetime1">
              <a:rPr kumimoji="1" lang="ja-JP" altLang="en-US" smtClean="0"/>
              <a:t>2019/3/26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64387-629B-4E46-93D6-B693036FBE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710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4EF1E-9F49-4F50-AB78-9F2108B0C2DB}" type="datetime1">
              <a:rPr kumimoji="1" lang="ja-JP" altLang="en-US" smtClean="0"/>
              <a:t>2019/3/26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64387-629B-4E46-93D6-B693036FBE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3604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82419-AD64-4068-B452-76B3108644A8}" type="datetime1">
              <a:rPr kumimoji="1" lang="ja-JP" altLang="en-US" smtClean="0"/>
              <a:t>2019/3/26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64387-629B-4E46-93D6-B693036FBE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2605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9AB06-3A82-4D67-96A0-35C17F88CCCB}" type="datetime1">
              <a:rPr kumimoji="1" lang="ja-JP" altLang="en-US" smtClean="0"/>
              <a:t>2019/3/26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64387-629B-4E46-93D6-B693036FBE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3185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25BD2D-FD35-43E5-979B-5F9A6C92573B}" type="datetime1">
              <a:rPr kumimoji="1" lang="ja-JP" altLang="en-US" smtClean="0"/>
              <a:t>2019/3/26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86600" y="6507164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B64387-629B-4E46-93D6-B693036FBE10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43983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-19050" y="846589"/>
            <a:ext cx="9163050" cy="60785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latin typeface="+mn-ea"/>
              </a:rPr>
              <a:t> </a:t>
            </a:r>
            <a:endParaRPr lang="ja-JP" altLang="ja-JP" dirty="0">
              <a:latin typeface="+mn-ea"/>
            </a:endParaRPr>
          </a:p>
          <a:p>
            <a:r>
              <a:rPr lang="en-US" altLang="ja-JP" dirty="0">
                <a:latin typeface="+mn-ea"/>
              </a:rPr>
              <a:t> </a:t>
            </a:r>
            <a:endParaRPr lang="ja-JP" altLang="ja-JP" dirty="0">
              <a:latin typeface="+mn-ea"/>
            </a:endParaRPr>
          </a:p>
          <a:p>
            <a:r>
              <a:rPr lang="en-US" altLang="ja-JP" dirty="0">
                <a:latin typeface="+mn-ea"/>
              </a:rPr>
              <a:t> </a:t>
            </a:r>
            <a:endParaRPr lang="ja-JP" altLang="ja-JP" sz="3200" dirty="0">
              <a:latin typeface="+mn-ea"/>
            </a:endParaRPr>
          </a:p>
          <a:p>
            <a:pPr algn="ctr">
              <a:spcBef>
                <a:spcPts val="1200"/>
              </a:spcBef>
            </a:pPr>
            <a:r>
              <a:rPr lang="ja-JP" altLang="ja-JP" sz="4000" b="1" dirty="0" smtClean="0"/>
              <a:t>水道</a:t>
            </a:r>
            <a:r>
              <a:rPr lang="ja-JP" altLang="ja-JP" sz="4000" b="1" dirty="0"/>
              <a:t>事業の現状と課題、将来に</a:t>
            </a:r>
            <a:r>
              <a:rPr lang="ja-JP" altLang="ja-JP" sz="4000" b="1" dirty="0" smtClean="0"/>
              <a:t>ついて</a:t>
            </a:r>
            <a:endParaRPr lang="en-US" altLang="ja-JP" sz="4000" b="1" dirty="0" smtClean="0"/>
          </a:p>
          <a:p>
            <a:pPr algn="ctr">
              <a:spcBef>
                <a:spcPts val="3000"/>
              </a:spcBef>
            </a:pPr>
            <a:r>
              <a:rPr lang="ja-JP" altLang="ja-JP" sz="4000" dirty="0" smtClean="0"/>
              <a:t>【</a:t>
            </a:r>
            <a:r>
              <a:rPr lang="ja-JP" altLang="en-US" sz="4000" dirty="0" smtClean="0"/>
              <a:t>田尻町</a:t>
            </a:r>
            <a:r>
              <a:rPr lang="ja-JP" altLang="ja-JP" sz="4000" dirty="0" smtClean="0"/>
              <a:t>】</a:t>
            </a:r>
            <a:endParaRPr lang="ja-JP" altLang="ja-JP" sz="4000" dirty="0"/>
          </a:p>
          <a:p>
            <a:endParaRPr lang="ja-JP" altLang="ja-JP" sz="3200" dirty="0"/>
          </a:p>
          <a:p>
            <a:endParaRPr lang="en-US" altLang="ja-JP" sz="3200" dirty="0">
              <a:latin typeface="+mn-ea"/>
            </a:endParaRPr>
          </a:p>
          <a:p>
            <a:endParaRPr lang="en-US" altLang="ja-JP" sz="3200" dirty="0" smtClean="0">
              <a:latin typeface="+mn-ea"/>
            </a:endParaRPr>
          </a:p>
          <a:p>
            <a:endParaRPr lang="en-US" altLang="ja-JP" sz="3200" dirty="0">
              <a:latin typeface="+mn-ea"/>
            </a:endParaRPr>
          </a:p>
          <a:p>
            <a:endParaRPr lang="en-US" altLang="ja-JP" sz="3200" dirty="0">
              <a:latin typeface="+mn-ea"/>
            </a:endParaRPr>
          </a:p>
          <a:p>
            <a:pPr algn="ctr"/>
            <a:r>
              <a:rPr lang="ja-JP" altLang="ja-JP" sz="2400" dirty="0">
                <a:latin typeface="+mn-ea"/>
              </a:rPr>
              <a:t>大阪府健康</a:t>
            </a:r>
            <a:r>
              <a:rPr lang="ja-JP" altLang="ja-JP" sz="2400" dirty="0" smtClean="0">
                <a:latin typeface="+mn-ea"/>
              </a:rPr>
              <a:t>医療部</a:t>
            </a:r>
            <a:r>
              <a:rPr lang="ja-JP" altLang="en-US" sz="2400" dirty="0" smtClean="0">
                <a:latin typeface="+mn-ea"/>
              </a:rPr>
              <a:t>環境衛生課</a:t>
            </a:r>
            <a:endParaRPr lang="en-US" altLang="ja-JP" sz="2400" dirty="0" smtClean="0">
              <a:latin typeface="+mn-ea"/>
            </a:endParaRPr>
          </a:p>
          <a:p>
            <a:r>
              <a:rPr lang="en-US" altLang="ja-JP" dirty="0">
                <a:latin typeface="+mn-ea"/>
              </a:rPr>
              <a:t> </a:t>
            </a:r>
            <a:endParaRPr lang="ja-JP" altLang="ja-JP" dirty="0">
              <a:latin typeface="+mn-ea"/>
            </a:endParaRPr>
          </a:p>
          <a:p>
            <a:endParaRPr lang="ja-JP" altLang="ja-JP" dirty="0">
              <a:latin typeface="+mn-ea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64387-629B-4E46-93D6-B693036FBE10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080405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-1665668" y="1988055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56479" y="135333"/>
            <a:ext cx="8963696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/>
              <a:t>２　府域に</a:t>
            </a:r>
            <a:r>
              <a:rPr lang="ja-JP" altLang="en-US" sz="2400" b="1" dirty="0" smtClean="0"/>
              <a:t>おける田尻町の</a:t>
            </a:r>
            <a:r>
              <a:rPr lang="ja-JP" altLang="en-US" sz="2400" b="1" dirty="0"/>
              <a:t>状況</a:t>
            </a:r>
          </a:p>
          <a:p>
            <a:pPr>
              <a:spcBef>
                <a:spcPts val="600"/>
              </a:spcBef>
            </a:pPr>
            <a:r>
              <a:rPr lang="ja-JP" altLang="en-US" sz="2400" dirty="0"/>
              <a:t>２．１　各指標の大阪府平均との</a:t>
            </a:r>
            <a:r>
              <a:rPr lang="ja-JP" altLang="en-US" sz="2400" dirty="0">
                <a:latin typeface="+mn-ea"/>
              </a:rPr>
              <a:t>比較（</a:t>
            </a:r>
            <a:r>
              <a:rPr lang="en-US" altLang="ja-JP" sz="2400" dirty="0">
                <a:latin typeface="+mn-ea"/>
              </a:rPr>
              <a:t>2016</a:t>
            </a:r>
            <a:r>
              <a:rPr lang="ja-JP" altLang="en-US" sz="2400" dirty="0">
                <a:latin typeface="+mn-ea"/>
              </a:rPr>
              <a:t>年度）</a:t>
            </a: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5912599"/>
              </p:ext>
            </p:extLst>
          </p:nvPr>
        </p:nvGraphicFramePr>
        <p:xfrm>
          <a:off x="56479" y="1028002"/>
          <a:ext cx="8982747" cy="5653193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576118">
                  <a:extLst>
                    <a:ext uri="{9D8B030D-6E8A-4147-A177-3AD203B41FA5}">
                      <a16:colId xmlns:a16="http://schemas.microsoft.com/office/drawing/2014/main" val="4249513469"/>
                    </a:ext>
                  </a:extLst>
                </a:gridCol>
                <a:gridCol w="7564833">
                  <a:extLst>
                    <a:ext uri="{9D8B030D-6E8A-4147-A177-3AD203B41FA5}">
                      <a16:colId xmlns:a16="http://schemas.microsoft.com/office/drawing/2014/main" val="2373518121"/>
                    </a:ext>
                  </a:extLst>
                </a:gridCol>
                <a:gridCol w="841796">
                  <a:extLst>
                    <a:ext uri="{9D8B030D-6E8A-4147-A177-3AD203B41FA5}">
                      <a16:colId xmlns:a16="http://schemas.microsoft.com/office/drawing/2014/main" val="2789846183"/>
                    </a:ext>
                  </a:extLst>
                </a:gridCol>
              </a:tblGrid>
              <a:tr h="3989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</a:rPr>
                        <a:t>項目</a:t>
                      </a:r>
                      <a:endParaRPr lang="ja-JP" sz="14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58277" marR="5827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</a:rPr>
                        <a:t>指標</a:t>
                      </a:r>
                      <a:endParaRPr lang="ja-JP" sz="14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58277" marR="58277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</a:rPr>
                        <a:t>府平均との比較</a:t>
                      </a:r>
                      <a:endParaRPr lang="ja-JP" sz="12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58277" marR="5827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6791944"/>
                  </a:ext>
                </a:extLst>
              </a:tr>
              <a:tr h="512686">
                <a:tc rowSpan="6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</a:rPr>
                        <a:t>耐震化関係</a:t>
                      </a:r>
                      <a:endParaRPr lang="ja-JP" sz="14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58277" marR="58277" marT="0" marB="0" vert="eaVert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</a:rPr>
                        <a:t>①全管路耐震適合率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</a:rPr>
                        <a:t>　管路の地震災害に対する安全性、信頼性を表す指標。高い方が</a:t>
                      </a:r>
                      <a:r>
                        <a:rPr lang="ja-JP" sz="1400" kern="100" dirty="0" smtClean="0">
                          <a:effectLst/>
                        </a:rPr>
                        <a:t>望ましい。</a:t>
                      </a:r>
                      <a:endParaRPr lang="ja-JP" sz="14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58277" marR="58277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effectLst/>
                        </a:rPr>
                        <a:t> </a:t>
                      </a:r>
                      <a:endParaRPr lang="ja-JP" sz="9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58277" marR="5827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9581923"/>
                  </a:ext>
                </a:extLst>
              </a:tr>
              <a:tr h="51268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</a:rPr>
                        <a:t>②基幹管路耐震適合率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</a:rPr>
                        <a:t>　基幹管路の地震災害に対する安全性、信頼性を表す指標。高い方が</a:t>
                      </a:r>
                      <a:r>
                        <a:rPr lang="ja-JP" sz="1400" kern="100" dirty="0" smtClean="0">
                          <a:effectLst/>
                        </a:rPr>
                        <a:t>望ましい。</a:t>
                      </a:r>
                      <a:endParaRPr lang="ja-JP" sz="14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58277" marR="58277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effectLst/>
                        </a:rPr>
                        <a:t> </a:t>
                      </a:r>
                      <a:endParaRPr lang="ja-JP" sz="9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58277" marR="5827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6984733"/>
                  </a:ext>
                </a:extLst>
              </a:tr>
              <a:tr h="51268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</a:rPr>
                        <a:t>③老朽管率　※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</a:rPr>
                        <a:t>　法定耐用</a:t>
                      </a:r>
                      <a:r>
                        <a:rPr lang="ja-JP" sz="1400" kern="100" dirty="0">
                          <a:effectLst/>
                          <a:latin typeface="+mn-ea"/>
                          <a:ea typeface="+mn-ea"/>
                        </a:rPr>
                        <a:t>年数（</a:t>
                      </a:r>
                      <a:r>
                        <a:rPr lang="en-US" sz="1400" kern="100" dirty="0">
                          <a:effectLst/>
                          <a:latin typeface="+mn-ea"/>
                          <a:ea typeface="+mn-ea"/>
                        </a:rPr>
                        <a:t>40</a:t>
                      </a:r>
                      <a:r>
                        <a:rPr lang="ja-JP" sz="1400" kern="100" dirty="0">
                          <a:effectLst/>
                          <a:latin typeface="+mn-ea"/>
                          <a:ea typeface="+mn-ea"/>
                        </a:rPr>
                        <a:t>年）を超えた</a:t>
                      </a:r>
                      <a:r>
                        <a:rPr lang="ja-JP" sz="1400" kern="100" dirty="0">
                          <a:effectLst/>
                        </a:rPr>
                        <a:t>管路の割合。一般的には、低い方が望ましい。</a:t>
                      </a:r>
                      <a:endParaRPr lang="ja-JP" sz="14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58277" marR="58277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effectLst/>
                        </a:rPr>
                        <a:t> </a:t>
                      </a:r>
                      <a:endParaRPr lang="ja-JP" sz="9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58277" marR="5827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5599325"/>
                  </a:ext>
                </a:extLst>
              </a:tr>
              <a:tr h="51268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</a:rPr>
                        <a:t>④管路更新率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</a:rPr>
                        <a:t>　管路更新の度合いを表す指標。一般的には、高い方が望ましい。</a:t>
                      </a:r>
                      <a:endParaRPr lang="ja-JP" sz="14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58277" marR="58277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effectLst/>
                        </a:rPr>
                        <a:t> </a:t>
                      </a:r>
                      <a:endParaRPr lang="ja-JP" sz="9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58277" marR="5827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9384232"/>
                  </a:ext>
                </a:extLst>
              </a:tr>
              <a:tr h="51268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</a:rPr>
                        <a:t>⑤浄水場耐震化率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</a:rPr>
                        <a:t>　浄水施設の地震災害に対する安全性、信頼性を表す指標。高い方が望ましい。</a:t>
                      </a:r>
                      <a:endParaRPr lang="ja-JP" sz="14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58277" marR="58277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effectLst/>
                        </a:rPr>
                        <a:t> </a:t>
                      </a:r>
                      <a:endParaRPr lang="ja-JP" sz="9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58277" marR="5827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2233633"/>
                  </a:ext>
                </a:extLst>
              </a:tr>
              <a:tr h="51268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</a:rPr>
                        <a:t>⑥配水池耐震化率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</a:rPr>
                        <a:t>　配水施設の地震災害に対する安全性、信頼性を表す指標。高い方が望ましい。</a:t>
                      </a:r>
                      <a:endParaRPr lang="ja-JP" sz="14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58277" marR="58277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effectLst/>
                        </a:rPr>
                        <a:t> </a:t>
                      </a:r>
                      <a:endParaRPr lang="ja-JP" sz="9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58277" marR="5827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0794521"/>
                  </a:ext>
                </a:extLst>
              </a:tr>
              <a:tr h="598408">
                <a:tc rowSpan="3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ja-JP" sz="1400" kern="100" dirty="0" smtClean="0">
                          <a:effectLst/>
                        </a:rPr>
                        <a:t>経営関係</a:t>
                      </a:r>
                      <a:endParaRPr lang="ja-JP" sz="14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58277" marR="58277" marT="0" marB="0" vert="eaVert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</a:rPr>
                        <a:t>⑦給水原価　※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</a:rPr>
                        <a:t>　有収水量（料金の対象となった水量）１㎥あたりにかかる費用を表す指標</a:t>
                      </a:r>
                      <a:r>
                        <a:rPr lang="ja-JP" sz="1400" kern="100" dirty="0" smtClean="0">
                          <a:effectLst/>
                        </a:rPr>
                        <a:t>。</a:t>
                      </a:r>
                      <a:endParaRPr lang="en-US" altLang="ja-JP" sz="1400" kern="100" dirty="0" smtClean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400" kern="100" dirty="0" smtClean="0">
                          <a:effectLst/>
                        </a:rPr>
                        <a:t>　</a:t>
                      </a:r>
                      <a:r>
                        <a:rPr lang="ja-JP" sz="1400" kern="100" dirty="0" smtClean="0">
                          <a:effectLst/>
                        </a:rPr>
                        <a:t>一般的</a:t>
                      </a:r>
                      <a:r>
                        <a:rPr lang="ja-JP" sz="1400" kern="100" dirty="0">
                          <a:effectLst/>
                        </a:rPr>
                        <a:t>には、低い</a:t>
                      </a:r>
                      <a:r>
                        <a:rPr lang="ja-JP" sz="1400" kern="100">
                          <a:effectLst/>
                        </a:rPr>
                        <a:t>方</a:t>
                      </a:r>
                      <a:r>
                        <a:rPr lang="ja-JP" sz="1400" kern="100" smtClean="0">
                          <a:effectLst/>
                        </a:rPr>
                        <a:t>が</a:t>
                      </a:r>
                      <a:r>
                        <a:rPr lang="ja-JP" altLang="en-US" sz="1400" kern="100" smtClean="0">
                          <a:effectLst/>
                        </a:rPr>
                        <a:t>望</a:t>
                      </a:r>
                      <a:r>
                        <a:rPr lang="ja-JP" sz="1400" kern="100" smtClean="0">
                          <a:effectLst/>
                        </a:rPr>
                        <a:t>ましい</a:t>
                      </a:r>
                      <a:r>
                        <a:rPr lang="ja-JP" sz="1400" kern="100" dirty="0">
                          <a:effectLst/>
                        </a:rPr>
                        <a:t>。</a:t>
                      </a:r>
                      <a:endParaRPr lang="ja-JP" sz="14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58277" marR="58277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effectLst/>
                        </a:rPr>
                        <a:t> </a:t>
                      </a:r>
                      <a:endParaRPr lang="ja-JP" sz="9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58277" marR="5827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5946675"/>
                  </a:ext>
                </a:extLst>
              </a:tr>
              <a:tr h="51268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</a:rPr>
                        <a:t>⑧経常収支比率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</a:rPr>
                        <a:t>　単年度の収支が黒字で</a:t>
                      </a:r>
                      <a:r>
                        <a:rPr lang="ja-JP" sz="1400" kern="100" dirty="0">
                          <a:effectLst/>
                          <a:latin typeface="+mn-ea"/>
                          <a:ea typeface="+mn-ea"/>
                        </a:rPr>
                        <a:t>あれば</a:t>
                      </a:r>
                      <a:r>
                        <a:rPr lang="en-US" sz="1400" kern="100" dirty="0">
                          <a:effectLst/>
                          <a:latin typeface="+mn-ea"/>
                          <a:ea typeface="+mn-ea"/>
                        </a:rPr>
                        <a:t>100%</a:t>
                      </a:r>
                      <a:r>
                        <a:rPr lang="ja-JP" sz="1400" kern="100" dirty="0">
                          <a:effectLst/>
                          <a:latin typeface="+mn-ea"/>
                          <a:ea typeface="+mn-ea"/>
                        </a:rPr>
                        <a:t>以上となる</a:t>
                      </a:r>
                      <a:r>
                        <a:rPr lang="ja-JP" sz="1400" kern="100" dirty="0">
                          <a:effectLst/>
                        </a:rPr>
                        <a:t>指標。一般的には、高い方が望ましい。</a:t>
                      </a:r>
                      <a:endParaRPr lang="ja-JP" sz="14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58277" marR="58277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effectLst/>
                        </a:rPr>
                        <a:t> </a:t>
                      </a:r>
                      <a:endParaRPr lang="ja-JP" sz="9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58277" marR="5827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4140534"/>
                  </a:ext>
                </a:extLst>
              </a:tr>
              <a:tr h="51268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</a:rPr>
                        <a:t>⑨企業債残高対給水収益率　※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400" kern="100" dirty="0" smtClean="0">
                          <a:effectLst/>
                        </a:rPr>
                        <a:t>　</a:t>
                      </a:r>
                      <a:r>
                        <a:rPr lang="ja-JP" sz="1400" kern="100" dirty="0" smtClean="0">
                          <a:effectLst/>
                        </a:rPr>
                        <a:t>企業債</a:t>
                      </a:r>
                      <a:r>
                        <a:rPr lang="ja-JP" sz="1400" kern="100" dirty="0">
                          <a:effectLst/>
                        </a:rPr>
                        <a:t>残高の規模を表す指標。一般的には、低い方が望ましい。</a:t>
                      </a:r>
                      <a:endParaRPr lang="ja-JP" sz="14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58277" marR="58277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effectLst/>
                        </a:rPr>
                        <a:t> </a:t>
                      </a:r>
                      <a:endParaRPr lang="ja-JP" sz="9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58277" marR="5827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609603"/>
                  </a:ext>
                </a:extLst>
              </a:tr>
              <a:tr h="5126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</a:rPr>
                        <a:t>効率性</a:t>
                      </a:r>
                      <a:endParaRPr lang="ja-JP" sz="14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58277" marR="58277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</a:rPr>
                        <a:t>⑩施設利用率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</a:rPr>
                        <a:t>　水道施設の利用状況や適正規模を判断する指標。一般的には、高い方が望ましい。</a:t>
                      </a:r>
                      <a:endParaRPr lang="ja-JP" sz="14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58277" marR="58277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effectLst/>
                        </a:rPr>
                        <a:t> </a:t>
                      </a:r>
                      <a:endParaRPr lang="ja-JP" sz="9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58277" marR="5827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8763230"/>
                  </a:ext>
                </a:extLst>
              </a:tr>
            </a:tbl>
          </a:graphicData>
        </a:graphic>
      </p:graphicFrame>
      <p:sp>
        <p:nvSpPr>
          <p:cNvPr id="7" name="テキスト ボックス 1"/>
          <p:cNvSpPr txBox="1"/>
          <p:nvPr/>
        </p:nvSpPr>
        <p:spPr>
          <a:xfrm>
            <a:off x="7083379" y="85319"/>
            <a:ext cx="2060621" cy="780276"/>
          </a:xfrm>
          <a:prstGeom prst="rect">
            <a:avLst/>
          </a:prstGeom>
        </p:spPr>
        <p:txBody>
          <a:bodyPr wrap="square" rtlCol="0">
            <a:noAutofit/>
          </a:bodyPr>
          <a:lstStyle/>
          <a:p>
            <a:pPr>
              <a:lnSpc>
                <a:spcPts val="1200"/>
              </a:lnSpc>
            </a:pPr>
            <a:r>
              <a:rPr lang="ja-JP" altLang="en-US" sz="1000" dirty="0">
                <a:latin typeface="+mn-ea"/>
                <a:cs typeface="Times New Roman" panose="02020603050405020304" pitchFamily="18" charset="0"/>
              </a:rPr>
              <a:t>黒：府平均を下回っている</a:t>
            </a:r>
            <a:endParaRPr lang="en-US" altLang="ja-JP" sz="1000" dirty="0">
              <a:latin typeface="+mn-ea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</a:pPr>
            <a:r>
              <a:rPr lang="ja-JP" altLang="en-US" sz="1000" dirty="0">
                <a:latin typeface="+mn-ea"/>
                <a:cs typeface="Times New Roman" panose="02020603050405020304" pitchFamily="18" charset="0"/>
              </a:rPr>
              <a:t>　（</a:t>
            </a:r>
            <a:r>
              <a:rPr lang="en-US" sz="1000" dirty="0">
                <a:latin typeface="+mn-ea"/>
                <a:cs typeface="Times New Roman" panose="02020603050405020304" pitchFamily="18" charset="0"/>
              </a:rPr>
              <a:t>25</a:t>
            </a:r>
            <a:r>
              <a:rPr lang="ja-JP" altLang="en-US" sz="1000" dirty="0">
                <a:latin typeface="+mn-ea"/>
                <a:cs typeface="Times New Roman" panose="02020603050405020304" pitchFamily="18" charset="0"/>
              </a:rPr>
              <a:t>％以上）</a:t>
            </a:r>
            <a:endParaRPr lang="ja-JP" altLang="en-US" sz="1600" dirty="0">
              <a:latin typeface="+mn-ea"/>
              <a:cs typeface="ＭＳ Ｐゴシック" panose="020B0600070205080204" pitchFamily="50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000" dirty="0">
                <a:latin typeface="+mn-ea"/>
                <a:cs typeface="Times New Roman" panose="02020603050405020304" pitchFamily="18" charset="0"/>
              </a:rPr>
              <a:t>灰：府平均をやや下回っている</a:t>
            </a:r>
            <a:endParaRPr lang="en-US" altLang="ja-JP" sz="1000" dirty="0">
              <a:latin typeface="+mn-ea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</a:pPr>
            <a:r>
              <a:rPr lang="ja-JP" altLang="en-US" sz="1000" dirty="0">
                <a:latin typeface="+mn-ea"/>
                <a:cs typeface="Times New Roman" panose="02020603050405020304" pitchFamily="18" charset="0"/>
              </a:rPr>
              <a:t>　（</a:t>
            </a:r>
            <a:r>
              <a:rPr lang="en-US" sz="1000" dirty="0">
                <a:latin typeface="+mn-ea"/>
                <a:cs typeface="Times New Roman" panose="02020603050405020304" pitchFamily="18" charset="0"/>
              </a:rPr>
              <a:t>0</a:t>
            </a:r>
            <a:r>
              <a:rPr lang="ja-JP" altLang="en-US" sz="1000" dirty="0">
                <a:latin typeface="+mn-ea"/>
                <a:cs typeface="Times New Roman" panose="02020603050405020304" pitchFamily="18" charset="0"/>
              </a:rPr>
              <a:t>～</a:t>
            </a:r>
            <a:r>
              <a:rPr lang="en-US" sz="1000" dirty="0">
                <a:latin typeface="+mn-ea"/>
                <a:cs typeface="Times New Roman" panose="02020603050405020304" pitchFamily="18" charset="0"/>
              </a:rPr>
              <a:t>25%</a:t>
            </a:r>
            <a:r>
              <a:rPr lang="ja-JP" altLang="en-US" sz="1000" dirty="0">
                <a:latin typeface="+mn-ea"/>
                <a:cs typeface="Times New Roman" panose="02020603050405020304" pitchFamily="18" charset="0"/>
              </a:rPr>
              <a:t>）</a:t>
            </a:r>
            <a:endParaRPr lang="ja-JP" altLang="en-US" sz="1600" dirty="0">
              <a:latin typeface="+mn-ea"/>
              <a:cs typeface="ＭＳ Ｐゴシック" panose="020B0600070205080204" pitchFamily="50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000" dirty="0">
                <a:latin typeface="+mn-ea"/>
                <a:cs typeface="Times New Roman" panose="02020603050405020304" pitchFamily="18" charset="0"/>
              </a:rPr>
              <a:t>白：府平均を上回って</a:t>
            </a:r>
            <a:r>
              <a:rPr lang="ja-JP" altLang="en-US" sz="1000" dirty="0" smtClean="0">
                <a:latin typeface="+mn-ea"/>
                <a:cs typeface="Times New Roman" panose="02020603050405020304" pitchFamily="18" charset="0"/>
              </a:rPr>
              <a:t>いる</a:t>
            </a:r>
            <a:endParaRPr lang="ja-JP" altLang="en-US" sz="1600" dirty="0">
              <a:latin typeface="+mn-ea"/>
              <a:cs typeface="ＭＳ Ｐゴシック" panose="020B0600070205080204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880361" y="6610534"/>
            <a:ext cx="55515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ja-JP" sz="1200" dirty="0" smtClean="0">
                <a:latin typeface="+mn-ea"/>
                <a:cs typeface="ＭＳ Ｐゴシック" panose="020B0600070205080204" pitchFamily="50" charset="-128"/>
              </a:rPr>
              <a:t>※</a:t>
            </a:r>
            <a:r>
              <a:rPr lang="ja-JP" altLang="en-US" sz="1200" dirty="0">
                <a:latin typeface="+mn-ea"/>
                <a:cs typeface="ＭＳ Ｐゴシック" panose="020B0600070205080204" pitchFamily="50" charset="-128"/>
              </a:rPr>
              <a:t>③、⑦、⑨については、</a:t>
            </a:r>
            <a:r>
              <a:rPr lang="ja-JP" altLang="ja-JP" sz="1200" dirty="0" smtClean="0">
                <a:latin typeface="+mn-ea"/>
                <a:cs typeface="ＭＳ Ｐゴシック" panose="020B0600070205080204" pitchFamily="50" charset="-128"/>
              </a:rPr>
              <a:t>府</a:t>
            </a:r>
            <a:r>
              <a:rPr lang="ja-JP" altLang="ja-JP" sz="1200" dirty="0">
                <a:latin typeface="+mn-ea"/>
                <a:cs typeface="ＭＳ Ｐゴシック" panose="020B0600070205080204" pitchFamily="50" charset="-128"/>
              </a:rPr>
              <a:t>平均を上回っているものを黒、灰として</a:t>
            </a:r>
            <a:r>
              <a:rPr lang="ja-JP" altLang="ja-JP" sz="1200" dirty="0" smtClean="0">
                <a:latin typeface="+mn-ea"/>
                <a:cs typeface="ＭＳ Ｐゴシック" panose="020B0600070205080204" pitchFamily="50" charset="-128"/>
              </a:rPr>
              <a:t>い</a:t>
            </a:r>
            <a:r>
              <a:rPr lang="ja-JP" altLang="en-US" sz="1200" dirty="0" smtClean="0">
                <a:latin typeface="+mn-ea"/>
                <a:cs typeface="ＭＳ Ｐゴシック" panose="020B0600070205080204" pitchFamily="50" charset="-128"/>
              </a:rPr>
              <a:t>ます</a:t>
            </a:r>
            <a:r>
              <a:rPr lang="ja-JP" altLang="ja-JP" sz="1050" dirty="0" smtClean="0">
                <a:latin typeface="+mn-ea"/>
                <a:cs typeface="ＭＳ Ｐゴシック" panose="020B0600070205080204" pitchFamily="50" charset="-128"/>
              </a:rPr>
              <a:t>。</a:t>
            </a:r>
            <a:endParaRPr lang="ja-JP" altLang="ja-JP" dirty="0">
              <a:latin typeface="+mn-ea"/>
              <a:cs typeface="ＭＳ Ｐゴシック" panose="020B0600070205080204" pitchFamily="50" charset="-128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7086600" y="6522408"/>
            <a:ext cx="2057400" cy="365125"/>
          </a:xfrm>
        </p:spPr>
        <p:txBody>
          <a:bodyPr/>
          <a:lstStyle/>
          <a:p>
            <a:fld id="{0AB64387-629B-4E46-93D6-B693036FBE10}" type="slidenum">
              <a:rPr kumimoji="1" lang="ja-JP" altLang="en-US" smtClean="0"/>
              <a:t>10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838755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734" y="2480010"/>
            <a:ext cx="8453896" cy="3690000"/>
          </a:xfrm>
          <a:prstGeom prst="rect">
            <a:avLst/>
          </a:prstGeom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-1665668" y="1988055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0" y="326062"/>
            <a:ext cx="1066370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/>
              <a:t> ２．２　府域に</a:t>
            </a:r>
            <a:r>
              <a:rPr lang="ja-JP" altLang="en-US" sz="2400" b="1" dirty="0" smtClean="0"/>
              <a:t>おける田尻町の</a:t>
            </a:r>
            <a:r>
              <a:rPr lang="ja-JP" altLang="en-US" sz="2400" b="1" dirty="0"/>
              <a:t>各指標の状況（</a:t>
            </a:r>
            <a:r>
              <a:rPr lang="en-US" altLang="ja-JP" sz="2400" b="1" dirty="0">
                <a:latin typeface="+mn-ea"/>
              </a:rPr>
              <a:t>2016</a:t>
            </a:r>
            <a:r>
              <a:rPr lang="ja-JP" altLang="en-US" sz="2400" b="1" dirty="0"/>
              <a:t>年度）</a:t>
            </a:r>
          </a:p>
          <a:p>
            <a:endParaRPr lang="ja-JP" altLang="en-US" sz="2400" dirty="0"/>
          </a:p>
          <a:p>
            <a:r>
              <a:rPr lang="ja-JP" altLang="en-US" sz="2000" b="1" dirty="0"/>
              <a:t>①全管路耐震適合率（大阪府の水道の現況より</a:t>
            </a:r>
            <a:r>
              <a:rPr lang="ja-JP" altLang="en-US" sz="2000" b="1" dirty="0" smtClean="0"/>
              <a:t>）</a:t>
            </a:r>
            <a:endParaRPr lang="en-US" altLang="ja-JP" sz="2000" b="1" dirty="0" smtClean="0"/>
          </a:p>
          <a:p>
            <a:endParaRPr lang="ja-JP" altLang="en-US" dirty="0"/>
          </a:p>
          <a:p>
            <a:r>
              <a:rPr lang="ja-JP" altLang="en-US" dirty="0"/>
              <a:t>・全管路の耐震適合率</a:t>
            </a:r>
            <a:r>
              <a:rPr lang="ja-JP" altLang="en-US" dirty="0" smtClean="0">
                <a:latin typeface="+mn-ea"/>
              </a:rPr>
              <a:t>は</a:t>
            </a:r>
            <a:r>
              <a:rPr lang="en-US" altLang="ja-JP" dirty="0">
                <a:latin typeface="+mn-ea"/>
              </a:rPr>
              <a:t>26.0</a:t>
            </a:r>
            <a:r>
              <a:rPr lang="en-US" altLang="ja-JP" dirty="0" smtClean="0">
                <a:latin typeface="+mn-ea"/>
              </a:rPr>
              <a:t>%</a:t>
            </a:r>
            <a:r>
              <a:rPr lang="ja-JP" altLang="en-US" dirty="0">
                <a:latin typeface="+mn-ea"/>
              </a:rPr>
              <a:t>であり、府平均</a:t>
            </a:r>
            <a:r>
              <a:rPr lang="en-US" altLang="ja-JP" dirty="0" smtClean="0">
                <a:latin typeface="+mn-ea"/>
              </a:rPr>
              <a:t>25.6%</a:t>
            </a:r>
            <a:r>
              <a:rPr lang="ja-JP" altLang="en-US" dirty="0" smtClean="0">
                <a:latin typeface="+mn-ea"/>
              </a:rPr>
              <a:t>を上回って</a:t>
            </a:r>
            <a:r>
              <a:rPr lang="ja-JP" altLang="en-US" dirty="0">
                <a:latin typeface="+mn-ea"/>
              </a:rPr>
              <a:t>います</a:t>
            </a:r>
            <a:r>
              <a:rPr lang="ja-JP" altLang="en-US" dirty="0" smtClean="0">
                <a:latin typeface="+mn-ea"/>
              </a:rPr>
              <a:t>。</a:t>
            </a:r>
            <a:endParaRPr lang="ja-JP" altLang="ja-JP" dirty="0">
              <a:latin typeface="+mn-ea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64387-629B-4E46-93D6-B693036FBE10}" type="slidenum">
              <a:rPr kumimoji="1" lang="ja-JP" altLang="en-US" smtClean="0"/>
              <a:t>11</a:t>
            </a:fld>
            <a:endParaRPr kumimoji="1" lang="ja-JP" altLang="en-US"/>
          </a:p>
        </p:txBody>
      </p:sp>
      <p:sp>
        <p:nvSpPr>
          <p:cNvPr id="9" name="テキスト ボックス 2"/>
          <p:cNvSpPr txBox="1">
            <a:spLocks noChangeArrowheads="1"/>
          </p:cNvSpPr>
          <p:nvPr/>
        </p:nvSpPr>
        <p:spPr bwMode="auto">
          <a:xfrm>
            <a:off x="8304530" y="4109110"/>
            <a:ext cx="83947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just"/>
            <a:r>
              <a:rPr lang="ja-JP" altLang="en-US" sz="1400" b="1" kern="100" dirty="0">
                <a:solidFill>
                  <a:srgbClr val="FF0000"/>
                </a:solidFill>
                <a:latin typeface="+mn-ea"/>
                <a:cs typeface="Times New Roman" panose="02020603050405020304" pitchFamily="18" charset="0"/>
              </a:rPr>
              <a:t>府平均</a:t>
            </a:r>
            <a:endParaRPr lang="ja-JP" altLang="en-US" sz="1400" kern="100" dirty="0">
              <a:latin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49721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321" y="2548835"/>
            <a:ext cx="8385831" cy="3664800"/>
          </a:xfrm>
          <a:prstGeom prst="rect">
            <a:avLst/>
          </a:prstGeom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-1665668" y="1988055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0" y="427759"/>
            <a:ext cx="10663708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2000" b="1" dirty="0"/>
              <a:t>②基幹管路耐震適合率（大阪府の水道の現況より）</a:t>
            </a:r>
            <a:endParaRPr lang="en-US" altLang="ja-JP" sz="2000" b="1" dirty="0"/>
          </a:p>
          <a:p>
            <a:endParaRPr lang="ja-JP" altLang="ja-JP" dirty="0"/>
          </a:p>
          <a:p>
            <a:r>
              <a:rPr lang="ja-JP" altLang="ja-JP" dirty="0"/>
              <a:t>・基幹管路の耐震</a:t>
            </a:r>
            <a:r>
              <a:rPr lang="ja-JP" altLang="ja-JP" dirty="0">
                <a:latin typeface="+mn-ea"/>
              </a:rPr>
              <a:t>適合率</a:t>
            </a:r>
            <a:r>
              <a:rPr lang="ja-JP" altLang="ja-JP" dirty="0" smtClean="0">
                <a:latin typeface="+mn-ea"/>
              </a:rPr>
              <a:t>は</a:t>
            </a:r>
            <a:r>
              <a:rPr lang="en-US" altLang="ja-JP" dirty="0">
                <a:latin typeface="+mn-ea"/>
              </a:rPr>
              <a:t>31.4</a:t>
            </a:r>
            <a:r>
              <a:rPr lang="en-US" altLang="ja-JP" dirty="0" smtClean="0">
                <a:latin typeface="+mn-ea"/>
              </a:rPr>
              <a:t>%</a:t>
            </a:r>
            <a:r>
              <a:rPr lang="ja-JP" altLang="en-US" dirty="0">
                <a:latin typeface="+mn-ea"/>
              </a:rPr>
              <a:t>であり、府平均</a:t>
            </a:r>
            <a:r>
              <a:rPr lang="en-US" altLang="ja-JP" dirty="0" smtClean="0">
                <a:latin typeface="+mn-ea"/>
              </a:rPr>
              <a:t>41.1%</a:t>
            </a:r>
            <a:r>
              <a:rPr lang="ja-JP" altLang="en-US" dirty="0" smtClean="0">
                <a:latin typeface="+mn-ea"/>
              </a:rPr>
              <a:t>を下回っています。</a:t>
            </a:r>
            <a:endParaRPr lang="en-US" altLang="ja-JP" dirty="0" smtClean="0">
              <a:latin typeface="+mn-ea"/>
            </a:endParaRPr>
          </a:p>
          <a:p>
            <a:r>
              <a:rPr lang="ja-JP" altLang="en-US" dirty="0">
                <a:latin typeface="+mn-ea"/>
              </a:rPr>
              <a:t>　</a:t>
            </a:r>
            <a:r>
              <a:rPr lang="ja-JP" altLang="en-US" dirty="0" smtClean="0">
                <a:latin typeface="+mn-ea"/>
              </a:rPr>
              <a:t>（</a:t>
            </a:r>
            <a:r>
              <a:rPr lang="en-US" altLang="ja-JP" dirty="0" smtClean="0">
                <a:latin typeface="+mn-ea"/>
              </a:rPr>
              <a:t>43</a:t>
            </a:r>
            <a:r>
              <a:rPr lang="ja-JP" altLang="en-US" dirty="0" smtClean="0">
                <a:latin typeface="+mn-ea"/>
              </a:rPr>
              <a:t>事業体中</a:t>
            </a:r>
            <a:r>
              <a:rPr lang="en-US" altLang="ja-JP" dirty="0" smtClean="0">
                <a:latin typeface="+mn-ea"/>
              </a:rPr>
              <a:t>31</a:t>
            </a:r>
            <a:r>
              <a:rPr lang="ja-JP" altLang="en-US" dirty="0" smtClean="0"/>
              <a:t>番目</a:t>
            </a:r>
            <a:r>
              <a:rPr lang="en-US" altLang="ja-JP" dirty="0" smtClean="0"/>
              <a:t>/</a:t>
            </a:r>
            <a:r>
              <a:rPr lang="ja-JP" altLang="en-US" dirty="0" smtClean="0"/>
              <a:t>降順）</a:t>
            </a:r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64387-629B-4E46-93D6-B693036FBE10}" type="slidenum">
              <a:rPr kumimoji="1" lang="ja-JP" altLang="en-US" smtClean="0"/>
              <a:t>12</a:t>
            </a:fld>
            <a:endParaRPr kumimoji="1" lang="ja-JP" altLang="en-US"/>
          </a:p>
        </p:txBody>
      </p:sp>
      <p:sp>
        <p:nvSpPr>
          <p:cNvPr id="9" name="テキスト ボックス 2"/>
          <p:cNvSpPr txBox="1">
            <a:spLocks noChangeArrowheads="1"/>
          </p:cNvSpPr>
          <p:nvPr/>
        </p:nvSpPr>
        <p:spPr bwMode="auto">
          <a:xfrm>
            <a:off x="8309810" y="3888336"/>
            <a:ext cx="95368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just"/>
            <a:r>
              <a:rPr lang="ja-JP" altLang="en-US" sz="1400" b="1" kern="100" dirty="0">
                <a:solidFill>
                  <a:srgbClr val="FF0000"/>
                </a:solidFill>
                <a:latin typeface="+mn-ea"/>
                <a:cs typeface="Times New Roman" panose="02020603050405020304" pitchFamily="18" charset="0"/>
              </a:rPr>
              <a:t>府平均</a:t>
            </a:r>
            <a:endParaRPr lang="ja-JP" altLang="en-US" sz="1400" kern="100" dirty="0"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7" name="テキスト ボックス 2"/>
          <p:cNvSpPr txBox="1">
            <a:spLocks noChangeArrowheads="1"/>
          </p:cNvSpPr>
          <p:nvPr/>
        </p:nvSpPr>
        <p:spPr bwMode="auto">
          <a:xfrm>
            <a:off x="8259010" y="4279635"/>
            <a:ext cx="95368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just"/>
            <a:r>
              <a:rPr lang="ja-JP" altLang="en-US" sz="1400" b="1" kern="100" dirty="0">
                <a:solidFill>
                  <a:srgbClr val="FF0000"/>
                </a:solidFill>
                <a:latin typeface="+mn-ea"/>
                <a:cs typeface="Times New Roman" panose="02020603050405020304" pitchFamily="18" charset="0"/>
              </a:rPr>
              <a:t>全国平均</a:t>
            </a:r>
            <a:endParaRPr lang="ja-JP" altLang="en-US" sz="1400" kern="100" dirty="0">
              <a:latin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76683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-1665668" y="1988055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78554" y="302342"/>
            <a:ext cx="10663708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③老朽管率（大阪府の水道の現況より）</a:t>
            </a:r>
            <a:endParaRPr lang="en-US" altLang="ja-JP" sz="2000" b="1" dirty="0"/>
          </a:p>
          <a:p>
            <a:endParaRPr lang="ja-JP" altLang="en-US" dirty="0"/>
          </a:p>
          <a:p>
            <a:r>
              <a:rPr lang="ja-JP" altLang="en-US" dirty="0"/>
              <a:t>・老朽管率</a:t>
            </a:r>
            <a:r>
              <a:rPr lang="ja-JP" altLang="en-US" dirty="0" smtClean="0">
                <a:latin typeface="+mn-ea"/>
              </a:rPr>
              <a:t>は</a:t>
            </a:r>
            <a:r>
              <a:rPr lang="en-US" altLang="ja-JP" dirty="0">
                <a:latin typeface="+mn-ea"/>
              </a:rPr>
              <a:t>1.9</a:t>
            </a:r>
            <a:r>
              <a:rPr lang="en-US" altLang="ja-JP" dirty="0" smtClean="0">
                <a:latin typeface="+mn-ea"/>
              </a:rPr>
              <a:t>%</a:t>
            </a:r>
            <a:r>
              <a:rPr lang="ja-JP" altLang="en-US" dirty="0">
                <a:latin typeface="+mn-ea"/>
              </a:rPr>
              <a:t>であり、府平均</a:t>
            </a:r>
            <a:r>
              <a:rPr lang="en-US" altLang="ja-JP" dirty="0">
                <a:latin typeface="+mn-ea"/>
              </a:rPr>
              <a:t>28.6%</a:t>
            </a:r>
            <a:r>
              <a:rPr lang="ja-JP" altLang="en-US" dirty="0">
                <a:latin typeface="+mn-ea"/>
              </a:rPr>
              <a:t>を</a:t>
            </a:r>
            <a:r>
              <a:rPr lang="ja-JP" altLang="en-US" dirty="0" smtClean="0">
                <a:latin typeface="+mn-ea"/>
              </a:rPr>
              <a:t>下回っています。</a:t>
            </a:r>
            <a:endParaRPr lang="en-US" altLang="ja-JP" dirty="0" smtClean="0">
              <a:latin typeface="+mn-ea"/>
            </a:endParaRPr>
          </a:p>
          <a:p>
            <a:r>
              <a:rPr lang="ja-JP" altLang="en-US" dirty="0">
                <a:latin typeface="+mn-ea"/>
              </a:rPr>
              <a:t>　</a:t>
            </a:r>
            <a:r>
              <a:rPr lang="ja-JP" altLang="en-US" dirty="0" smtClean="0">
                <a:latin typeface="+mn-ea"/>
              </a:rPr>
              <a:t>（</a:t>
            </a:r>
            <a:r>
              <a:rPr lang="en-US" altLang="ja-JP" dirty="0" smtClean="0">
                <a:latin typeface="+mn-ea"/>
              </a:rPr>
              <a:t>43</a:t>
            </a:r>
            <a:r>
              <a:rPr lang="ja-JP" altLang="en-US" dirty="0" smtClean="0">
                <a:latin typeface="+mn-ea"/>
              </a:rPr>
              <a:t>事業体中</a:t>
            </a:r>
            <a:r>
              <a:rPr lang="en-US" altLang="ja-JP" dirty="0" smtClean="0">
                <a:latin typeface="+mn-ea"/>
              </a:rPr>
              <a:t>43</a:t>
            </a:r>
            <a:r>
              <a:rPr lang="ja-JP" altLang="en-US" dirty="0" smtClean="0">
                <a:latin typeface="+mn-ea"/>
              </a:rPr>
              <a:t>番目</a:t>
            </a:r>
            <a:r>
              <a:rPr lang="en-US" altLang="ja-JP" dirty="0" smtClean="0">
                <a:latin typeface="+mn-ea"/>
              </a:rPr>
              <a:t>/</a:t>
            </a:r>
            <a:r>
              <a:rPr lang="ja-JP" altLang="en-US" dirty="0" smtClean="0">
                <a:latin typeface="+mn-ea"/>
              </a:rPr>
              <a:t>降順）</a:t>
            </a:r>
            <a:endParaRPr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64387-629B-4E46-93D6-B693036FBE10}" type="slidenum">
              <a:rPr kumimoji="1" lang="ja-JP" altLang="en-US" smtClean="0"/>
              <a:t>13</a:t>
            </a:fld>
            <a:endParaRPr kumimoji="1" lang="ja-JP" altLang="en-US"/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014" y="2501730"/>
            <a:ext cx="8434800" cy="3658564"/>
          </a:xfrm>
          <a:prstGeom prst="rect">
            <a:avLst/>
          </a:prstGeom>
        </p:spPr>
      </p:pic>
      <p:sp>
        <p:nvSpPr>
          <p:cNvPr id="9" name="テキスト ボックス 2"/>
          <p:cNvSpPr txBox="1">
            <a:spLocks noChangeArrowheads="1"/>
          </p:cNvSpPr>
          <p:nvPr/>
        </p:nvSpPr>
        <p:spPr bwMode="auto">
          <a:xfrm>
            <a:off x="8453779" y="3632143"/>
            <a:ext cx="83947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just"/>
            <a:r>
              <a:rPr lang="ja-JP" altLang="en-US" sz="1200" b="1" kern="100" dirty="0">
                <a:solidFill>
                  <a:srgbClr val="FF0000"/>
                </a:solidFill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府平均</a:t>
            </a:r>
            <a:endParaRPr lang="ja-JP" altLang="en-US" sz="1600" kern="100" dirty="0"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7" name="テキスト ボックス 2"/>
          <p:cNvSpPr txBox="1">
            <a:spLocks noChangeArrowheads="1"/>
          </p:cNvSpPr>
          <p:nvPr/>
        </p:nvSpPr>
        <p:spPr bwMode="auto">
          <a:xfrm>
            <a:off x="8390279" y="4117513"/>
            <a:ext cx="83947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just"/>
            <a:r>
              <a:rPr lang="ja-JP" altLang="en-US" sz="1200" b="1" kern="100" dirty="0">
                <a:solidFill>
                  <a:srgbClr val="FF0000"/>
                </a:solidFill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全国平均</a:t>
            </a:r>
            <a:endParaRPr lang="ja-JP" altLang="en-US" sz="1600" kern="100" dirty="0"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90059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-1665668" y="1988055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04451" y="239058"/>
            <a:ext cx="106637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+mn-ea"/>
              </a:rPr>
              <a:t>④管路更新率（市町村経営比較分析表より）</a:t>
            </a:r>
            <a:endParaRPr lang="en-US" altLang="ja-JP" sz="2000" b="1" dirty="0">
              <a:latin typeface="+mn-ea"/>
            </a:endParaRPr>
          </a:p>
          <a:p>
            <a:endParaRPr lang="ja-JP" altLang="en-US" dirty="0"/>
          </a:p>
          <a:p>
            <a:r>
              <a:rPr lang="ja-JP" altLang="en-US" dirty="0"/>
              <a:t>・管路更新率</a:t>
            </a:r>
            <a:r>
              <a:rPr lang="ja-JP" altLang="en-US" dirty="0" smtClean="0">
                <a:latin typeface="+mn-ea"/>
              </a:rPr>
              <a:t>は</a:t>
            </a:r>
            <a:r>
              <a:rPr lang="en-US" altLang="ja-JP" dirty="0">
                <a:latin typeface="+mn-ea"/>
              </a:rPr>
              <a:t>1.71</a:t>
            </a:r>
            <a:r>
              <a:rPr lang="en-US" altLang="ja-JP" dirty="0" smtClean="0">
                <a:latin typeface="+mn-ea"/>
              </a:rPr>
              <a:t>%</a:t>
            </a:r>
            <a:r>
              <a:rPr lang="ja-JP" altLang="en-US" dirty="0">
                <a:latin typeface="+mn-ea"/>
              </a:rPr>
              <a:t>であり、府平均</a:t>
            </a:r>
            <a:r>
              <a:rPr lang="en-US" altLang="ja-JP" dirty="0" smtClean="0">
                <a:latin typeface="+mn-ea"/>
              </a:rPr>
              <a:t>0.82</a:t>
            </a:r>
            <a:r>
              <a:rPr lang="ja-JP" altLang="en-US" dirty="0" smtClean="0">
                <a:latin typeface="+mn-ea"/>
              </a:rPr>
              <a:t>％</a:t>
            </a:r>
            <a:r>
              <a:rPr lang="ja-JP" altLang="en-US" dirty="0" smtClean="0"/>
              <a:t>を上回って</a:t>
            </a:r>
            <a:r>
              <a:rPr lang="ja-JP" altLang="en-US" dirty="0"/>
              <a:t>います。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64387-629B-4E46-93D6-B693036FBE10}" type="slidenum">
              <a:rPr kumimoji="1" lang="ja-JP" altLang="en-US" smtClean="0"/>
              <a:t>14</a:t>
            </a:fld>
            <a:endParaRPr kumimoji="1" lang="ja-JP" altLang="en-US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451" y="2619991"/>
            <a:ext cx="8434800" cy="3665217"/>
          </a:xfrm>
          <a:prstGeom prst="rect">
            <a:avLst/>
          </a:prstGeom>
        </p:spPr>
      </p:pic>
      <p:sp>
        <p:nvSpPr>
          <p:cNvPr id="9" name="テキスト ボックス 2"/>
          <p:cNvSpPr txBox="1">
            <a:spLocks noChangeArrowheads="1"/>
          </p:cNvSpPr>
          <p:nvPr/>
        </p:nvSpPr>
        <p:spPr bwMode="auto">
          <a:xfrm>
            <a:off x="8345237" y="4354533"/>
            <a:ext cx="1004028" cy="319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just"/>
            <a:r>
              <a:rPr lang="ja-JP" altLang="en-US" sz="1400" b="1" kern="100" dirty="0">
                <a:solidFill>
                  <a:srgbClr val="FF0000"/>
                </a:solidFill>
                <a:latin typeface="+mn-ea"/>
                <a:cs typeface="Times New Roman" panose="02020603050405020304" pitchFamily="18" charset="0"/>
              </a:rPr>
              <a:t>府平均</a:t>
            </a:r>
            <a:endParaRPr lang="ja-JP" altLang="en-US" sz="1400" kern="100" dirty="0"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7" name="テキスト ボックス 2"/>
          <p:cNvSpPr txBox="1">
            <a:spLocks noChangeArrowheads="1"/>
          </p:cNvSpPr>
          <p:nvPr/>
        </p:nvSpPr>
        <p:spPr bwMode="auto">
          <a:xfrm>
            <a:off x="8320523" y="4674234"/>
            <a:ext cx="100402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just"/>
            <a:r>
              <a:rPr lang="ja-JP" altLang="en-US" sz="1400" b="1" kern="100" dirty="0">
                <a:solidFill>
                  <a:srgbClr val="FF0000"/>
                </a:solidFill>
                <a:latin typeface="+mn-ea"/>
                <a:cs typeface="Times New Roman" panose="02020603050405020304" pitchFamily="18" charset="0"/>
              </a:rPr>
              <a:t>全国平均</a:t>
            </a:r>
            <a:endParaRPr lang="ja-JP" altLang="en-US" sz="1400" kern="100" dirty="0">
              <a:latin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93995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-1665668" y="1988055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0" y="262300"/>
            <a:ext cx="11045781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⑤浄水場耐震化率（大阪府の水道の現況より）</a:t>
            </a:r>
            <a:endParaRPr lang="en-US" altLang="ja-JP" sz="2000" b="1" dirty="0"/>
          </a:p>
          <a:p>
            <a:endParaRPr lang="ja-JP" altLang="en-US" dirty="0"/>
          </a:p>
          <a:p>
            <a:r>
              <a:rPr lang="ja-JP" altLang="en-US" dirty="0" smtClean="0"/>
              <a:t>・田尻町は</a:t>
            </a:r>
            <a:r>
              <a:rPr lang="ja-JP" altLang="en-US" dirty="0"/>
              <a:t>大阪広域水道企業団からの受水のみのため、浄水場は存在して</a:t>
            </a:r>
            <a:r>
              <a:rPr lang="ja-JP" altLang="en-US" dirty="0" smtClean="0"/>
              <a:t>いません。</a:t>
            </a:r>
            <a:endParaRPr lang="en-US" altLang="ja-JP" dirty="0" smtClean="0"/>
          </a:p>
          <a:p>
            <a:r>
              <a:rPr lang="ja-JP" altLang="en-US" dirty="0"/>
              <a:t>　</a:t>
            </a:r>
            <a:r>
              <a:rPr lang="ja-JP" altLang="en-US" dirty="0" smtClean="0"/>
              <a:t>　　　　　　　　　　　　　　　　　　　　　　　　　　　　　　　（</a:t>
            </a:r>
            <a:r>
              <a:rPr lang="ja-JP" altLang="en-US" dirty="0"/>
              <a:t>評価対象外</a:t>
            </a:r>
            <a:r>
              <a:rPr lang="ja-JP" altLang="en-US" dirty="0" smtClean="0"/>
              <a:t>）</a:t>
            </a:r>
            <a:endParaRPr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64387-629B-4E46-93D6-B693036FBE10}" type="slidenum">
              <a:rPr kumimoji="1" lang="ja-JP" altLang="en-US" smtClean="0"/>
              <a:t>15</a:t>
            </a:fld>
            <a:endParaRPr kumimoji="1" lang="ja-JP" altLang="en-US"/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118" y="2517331"/>
            <a:ext cx="8434800" cy="3609198"/>
          </a:xfrm>
          <a:prstGeom prst="rect">
            <a:avLst/>
          </a:prstGeom>
        </p:spPr>
      </p:pic>
      <p:sp>
        <p:nvSpPr>
          <p:cNvPr id="9" name="テキスト ボックス 2"/>
          <p:cNvSpPr txBox="1">
            <a:spLocks noChangeArrowheads="1"/>
          </p:cNvSpPr>
          <p:nvPr/>
        </p:nvSpPr>
        <p:spPr bwMode="auto">
          <a:xfrm>
            <a:off x="8092418" y="4579774"/>
            <a:ext cx="90581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just"/>
            <a:r>
              <a:rPr lang="ja-JP" altLang="en-US" sz="1400" b="1" kern="100" dirty="0">
                <a:solidFill>
                  <a:srgbClr val="FF0000"/>
                </a:solidFill>
                <a:latin typeface="+mn-ea"/>
                <a:cs typeface="Times New Roman" panose="02020603050405020304" pitchFamily="18" charset="0"/>
              </a:rPr>
              <a:t>府平均</a:t>
            </a:r>
            <a:endParaRPr lang="ja-JP" altLang="en-US" sz="1400" kern="100" dirty="0"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7" name="テキスト ボックス 2"/>
          <p:cNvSpPr txBox="1">
            <a:spLocks noChangeArrowheads="1"/>
          </p:cNvSpPr>
          <p:nvPr/>
        </p:nvSpPr>
        <p:spPr bwMode="auto">
          <a:xfrm>
            <a:off x="8092418" y="4081679"/>
            <a:ext cx="90581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just"/>
            <a:r>
              <a:rPr lang="ja-JP" altLang="en-US" sz="1400" b="1" kern="100" dirty="0">
                <a:solidFill>
                  <a:srgbClr val="FF0000"/>
                </a:solidFill>
                <a:latin typeface="+mn-ea"/>
                <a:cs typeface="Times New Roman" panose="02020603050405020304" pitchFamily="18" charset="0"/>
              </a:rPr>
              <a:t>全国平均</a:t>
            </a:r>
            <a:endParaRPr lang="ja-JP" altLang="en-US" sz="1400" kern="100" dirty="0">
              <a:latin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81113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-1665668" y="1988055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0" y="376476"/>
            <a:ext cx="106637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⑥配水池耐震化率（大阪府の水道の現況より）</a:t>
            </a:r>
            <a:endParaRPr lang="en-US" altLang="ja-JP" sz="2000" b="1" dirty="0"/>
          </a:p>
          <a:p>
            <a:endParaRPr lang="en-US" altLang="ja-JP" dirty="0"/>
          </a:p>
          <a:p>
            <a:r>
              <a:rPr lang="ja-JP" altLang="en-US" dirty="0"/>
              <a:t>・配水池の耐震化率</a:t>
            </a:r>
            <a:r>
              <a:rPr lang="ja-JP" altLang="en-US" dirty="0" smtClean="0"/>
              <a:t>は</a:t>
            </a:r>
            <a:r>
              <a:rPr lang="en-US" altLang="ja-JP" dirty="0" smtClean="0">
                <a:latin typeface="+mn-ea"/>
              </a:rPr>
              <a:t>0%</a:t>
            </a:r>
            <a:r>
              <a:rPr lang="ja-JP" altLang="en-US" dirty="0" smtClean="0">
                <a:latin typeface="+mn-ea"/>
              </a:rPr>
              <a:t>です</a:t>
            </a:r>
            <a:r>
              <a:rPr lang="ja-JP" altLang="en-US" dirty="0" smtClean="0"/>
              <a:t>。</a:t>
            </a:r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64387-629B-4E46-93D6-B693036FBE10}" type="slidenum">
              <a:rPr kumimoji="1" lang="ja-JP" altLang="en-US" smtClean="0"/>
              <a:t>16</a:t>
            </a:fld>
            <a:endParaRPr kumimoji="1" lang="ja-JP" altLang="en-US"/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70" y="2392731"/>
            <a:ext cx="8434800" cy="3649440"/>
          </a:xfrm>
          <a:prstGeom prst="rect">
            <a:avLst/>
          </a:prstGeom>
        </p:spPr>
      </p:pic>
      <p:sp>
        <p:nvSpPr>
          <p:cNvPr id="9" name="テキスト ボックス 2"/>
          <p:cNvSpPr txBox="1">
            <a:spLocks noChangeArrowheads="1"/>
          </p:cNvSpPr>
          <p:nvPr/>
        </p:nvSpPr>
        <p:spPr bwMode="auto">
          <a:xfrm>
            <a:off x="8229599" y="3918263"/>
            <a:ext cx="95394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just"/>
            <a:r>
              <a:rPr lang="ja-JP" altLang="en-US" sz="1400" b="1" kern="100" dirty="0">
                <a:solidFill>
                  <a:srgbClr val="FF0000"/>
                </a:solidFill>
                <a:latin typeface="+mn-ea"/>
                <a:cs typeface="Times New Roman" panose="02020603050405020304" pitchFamily="18" charset="0"/>
              </a:rPr>
              <a:t>府平均</a:t>
            </a:r>
            <a:endParaRPr lang="ja-JP" altLang="en-US" sz="1400" kern="100" dirty="0"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7" name="テキスト ボックス 2"/>
          <p:cNvSpPr txBox="1">
            <a:spLocks noChangeArrowheads="1"/>
          </p:cNvSpPr>
          <p:nvPr/>
        </p:nvSpPr>
        <p:spPr bwMode="auto">
          <a:xfrm>
            <a:off x="8229599" y="3466406"/>
            <a:ext cx="95394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just"/>
            <a:r>
              <a:rPr lang="ja-JP" altLang="en-US" sz="1400" b="1" kern="100" dirty="0">
                <a:solidFill>
                  <a:srgbClr val="FF0000"/>
                </a:solidFill>
                <a:latin typeface="+mn-ea"/>
                <a:cs typeface="Times New Roman" panose="02020603050405020304" pitchFamily="18" charset="0"/>
              </a:rPr>
              <a:t>全国平均</a:t>
            </a:r>
            <a:endParaRPr lang="ja-JP" altLang="en-US" sz="1400" kern="100" dirty="0">
              <a:latin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02136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-1665668" y="1988055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66351" y="243250"/>
            <a:ext cx="10921286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⑦給水原価（市町村経営比較分析表より）</a:t>
            </a:r>
            <a:endParaRPr lang="en-US" altLang="ja-JP" sz="2000" b="1" dirty="0"/>
          </a:p>
          <a:p>
            <a:endParaRPr lang="ja-JP" altLang="en-US" dirty="0"/>
          </a:p>
          <a:p>
            <a:r>
              <a:rPr lang="ja-JP" altLang="en-US" dirty="0"/>
              <a:t>・給水</a:t>
            </a:r>
            <a:r>
              <a:rPr lang="ja-JP" altLang="en-US" dirty="0">
                <a:latin typeface="+mn-ea"/>
              </a:rPr>
              <a:t>原価</a:t>
            </a:r>
            <a:r>
              <a:rPr lang="ja-JP" altLang="en-US" dirty="0" smtClean="0">
                <a:latin typeface="+mn-ea"/>
              </a:rPr>
              <a:t>は</a:t>
            </a:r>
            <a:r>
              <a:rPr lang="en-US" altLang="ja-JP" dirty="0">
                <a:latin typeface="+mn-ea"/>
              </a:rPr>
              <a:t>183.0</a:t>
            </a:r>
            <a:r>
              <a:rPr lang="ja-JP" altLang="en-US" dirty="0" smtClean="0">
                <a:latin typeface="+mn-ea"/>
              </a:rPr>
              <a:t>円</a:t>
            </a:r>
            <a:r>
              <a:rPr lang="ja-JP" altLang="en-US" dirty="0">
                <a:latin typeface="+mn-ea"/>
              </a:rPr>
              <a:t>であり、府平均</a:t>
            </a:r>
            <a:r>
              <a:rPr lang="en-US" altLang="ja-JP" dirty="0">
                <a:latin typeface="+mn-ea"/>
              </a:rPr>
              <a:t>170.8</a:t>
            </a:r>
            <a:r>
              <a:rPr lang="ja-JP" altLang="en-US" dirty="0">
                <a:latin typeface="+mn-ea"/>
              </a:rPr>
              <a:t>円</a:t>
            </a:r>
            <a:r>
              <a:rPr lang="ja-JP" altLang="en-US" dirty="0" smtClean="0">
                <a:latin typeface="+mn-ea"/>
              </a:rPr>
              <a:t>を上回っています。</a:t>
            </a:r>
            <a:endParaRPr lang="en-US" altLang="ja-JP" dirty="0" smtClean="0">
              <a:latin typeface="+mn-ea"/>
            </a:endParaRPr>
          </a:p>
          <a:p>
            <a:r>
              <a:rPr lang="ja-JP" altLang="en-US" dirty="0">
                <a:latin typeface="+mn-ea"/>
              </a:rPr>
              <a:t>　</a:t>
            </a:r>
            <a:r>
              <a:rPr lang="ja-JP" altLang="en-US" dirty="0" smtClean="0">
                <a:latin typeface="+mn-ea"/>
              </a:rPr>
              <a:t>（</a:t>
            </a:r>
            <a:r>
              <a:rPr lang="en-US" altLang="ja-JP" dirty="0" smtClean="0">
                <a:latin typeface="+mn-ea"/>
              </a:rPr>
              <a:t>43</a:t>
            </a:r>
            <a:r>
              <a:rPr lang="ja-JP" altLang="en-US" dirty="0" smtClean="0">
                <a:latin typeface="+mn-ea"/>
              </a:rPr>
              <a:t>事業体中</a:t>
            </a:r>
            <a:r>
              <a:rPr lang="en-US" altLang="ja-JP" dirty="0" smtClean="0">
                <a:latin typeface="+mn-ea"/>
              </a:rPr>
              <a:t>37</a:t>
            </a:r>
            <a:r>
              <a:rPr lang="ja-JP" altLang="en-US" dirty="0" smtClean="0"/>
              <a:t>番目</a:t>
            </a:r>
            <a:r>
              <a:rPr lang="en-US" altLang="ja-JP" dirty="0" smtClean="0"/>
              <a:t>/</a:t>
            </a:r>
            <a:r>
              <a:rPr lang="ja-JP" altLang="en-US" smtClean="0"/>
              <a:t>昇順）</a:t>
            </a:r>
            <a:endParaRPr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64387-629B-4E46-93D6-B693036FBE10}" type="slidenum">
              <a:rPr kumimoji="1" lang="ja-JP" altLang="en-US" smtClean="0"/>
              <a:t>17</a:t>
            </a:fld>
            <a:endParaRPr kumimoji="1" lang="ja-JP" altLang="en-US"/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851" y="2484466"/>
            <a:ext cx="8434800" cy="3660993"/>
          </a:xfrm>
          <a:prstGeom prst="rect">
            <a:avLst/>
          </a:prstGeom>
        </p:spPr>
      </p:pic>
      <p:sp>
        <p:nvSpPr>
          <p:cNvPr id="9" name="テキスト ボックス 2"/>
          <p:cNvSpPr txBox="1">
            <a:spLocks noChangeArrowheads="1"/>
          </p:cNvSpPr>
          <p:nvPr/>
        </p:nvSpPr>
        <p:spPr bwMode="auto">
          <a:xfrm>
            <a:off x="8355330" y="4002265"/>
            <a:ext cx="83947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just"/>
            <a:r>
              <a:rPr lang="ja-JP" altLang="en-US" sz="1200" b="1" kern="100" dirty="0">
                <a:solidFill>
                  <a:srgbClr val="FF0000"/>
                </a:solidFill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府平均</a:t>
            </a:r>
            <a:endParaRPr lang="ja-JP" altLang="en-US" sz="1600" kern="100" dirty="0"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7" name="テキスト ボックス 2"/>
          <p:cNvSpPr txBox="1">
            <a:spLocks noChangeArrowheads="1"/>
          </p:cNvSpPr>
          <p:nvPr/>
        </p:nvSpPr>
        <p:spPr bwMode="auto">
          <a:xfrm>
            <a:off x="8355330" y="4279264"/>
            <a:ext cx="83947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just"/>
            <a:r>
              <a:rPr lang="ja-JP" altLang="en-US" sz="1200" b="1" kern="100" dirty="0">
                <a:solidFill>
                  <a:srgbClr val="FF0000"/>
                </a:solidFill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全国平均</a:t>
            </a:r>
            <a:endParaRPr lang="ja-JP" altLang="en-US" sz="1600" kern="100" dirty="0"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31457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-1665668" y="1988055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0" y="359154"/>
            <a:ext cx="8931965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⑧経常収支比率（市町村経営比較分析表より）</a:t>
            </a:r>
            <a:endParaRPr lang="en-US" altLang="ja-JP" sz="2000" b="1" dirty="0"/>
          </a:p>
          <a:p>
            <a:endParaRPr lang="ja-JP" altLang="en-US" dirty="0"/>
          </a:p>
          <a:p>
            <a:r>
              <a:rPr lang="ja-JP" altLang="en-US" dirty="0"/>
              <a:t>・経常収支比率は府平</a:t>
            </a:r>
            <a:r>
              <a:rPr lang="ja-JP" altLang="en-US" dirty="0">
                <a:latin typeface="+mn-ea"/>
              </a:rPr>
              <a:t>均</a:t>
            </a:r>
            <a:r>
              <a:rPr lang="en-US" altLang="ja-JP" dirty="0" smtClean="0">
                <a:latin typeface="+mn-ea"/>
              </a:rPr>
              <a:t>111.98%</a:t>
            </a:r>
            <a:r>
              <a:rPr lang="ja-JP" altLang="en-US" dirty="0" smtClean="0">
                <a:latin typeface="+mn-ea"/>
              </a:rPr>
              <a:t>を上回り、</a:t>
            </a:r>
            <a:endParaRPr lang="en-US" altLang="ja-JP" dirty="0" smtClean="0">
              <a:latin typeface="+mn-ea"/>
            </a:endParaRPr>
          </a:p>
          <a:p>
            <a:r>
              <a:rPr lang="ja-JP" altLang="en-US" dirty="0">
                <a:latin typeface="+mn-ea"/>
              </a:rPr>
              <a:t>　</a:t>
            </a:r>
            <a:r>
              <a:rPr lang="en-US" altLang="ja-JP" dirty="0">
                <a:latin typeface="+mn-ea"/>
              </a:rPr>
              <a:t>113.17</a:t>
            </a:r>
            <a:r>
              <a:rPr lang="en-US" altLang="ja-JP" dirty="0" smtClean="0">
                <a:latin typeface="+mn-ea"/>
              </a:rPr>
              <a:t>%</a:t>
            </a:r>
            <a:r>
              <a:rPr lang="ja-JP" altLang="en-US" dirty="0">
                <a:latin typeface="+mn-ea"/>
              </a:rPr>
              <a:t>と単年度黒字を</a:t>
            </a:r>
            <a:r>
              <a:rPr lang="ja-JP" altLang="en-US" dirty="0" smtClean="0">
                <a:latin typeface="+mn-ea"/>
              </a:rPr>
              <a:t>示す</a:t>
            </a:r>
            <a:r>
              <a:rPr lang="en-US" altLang="ja-JP" dirty="0" smtClean="0">
                <a:latin typeface="+mn-ea"/>
              </a:rPr>
              <a:t>100</a:t>
            </a:r>
            <a:r>
              <a:rPr lang="en-US" altLang="ja-JP" dirty="0">
                <a:latin typeface="+mn-ea"/>
              </a:rPr>
              <a:t>%</a:t>
            </a:r>
            <a:r>
              <a:rPr lang="ja-JP" altLang="en-US" dirty="0" smtClean="0">
                <a:latin typeface="+mn-ea"/>
              </a:rPr>
              <a:t>を超えて</a:t>
            </a:r>
            <a:r>
              <a:rPr lang="ja-JP" altLang="en-US" dirty="0"/>
              <a:t>います。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64387-629B-4E46-93D6-B693036FBE10}" type="slidenum">
              <a:rPr kumimoji="1" lang="ja-JP" altLang="en-US" smtClean="0"/>
              <a:t>18</a:t>
            </a:fld>
            <a:endParaRPr kumimoji="1" lang="ja-JP" altLang="en-US"/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197" y="2527688"/>
            <a:ext cx="8434800" cy="3650524"/>
          </a:xfrm>
          <a:prstGeom prst="rect">
            <a:avLst/>
          </a:prstGeom>
        </p:spPr>
      </p:pic>
      <p:sp>
        <p:nvSpPr>
          <p:cNvPr id="9" name="テキスト ボックス 2"/>
          <p:cNvSpPr txBox="1">
            <a:spLocks noChangeArrowheads="1"/>
          </p:cNvSpPr>
          <p:nvPr/>
        </p:nvSpPr>
        <p:spPr bwMode="auto">
          <a:xfrm>
            <a:off x="8338787" y="3760279"/>
            <a:ext cx="75441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just"/>
            <a:r>
              <a:rPr lang="ja-JP" altLang="en-US" sz="1400" b="1" kern="100" dirty="0">
                <a:solidFill>
                  <a:srgbClr val="FF0000"/>
                </a:solidFill>
                <a:latin typeface="+mn-ea"/>
                <a:cs typeface="Times New Roman" panose="02020603050405020304" pitchFamily="18" charset="0"/>
              </a:rPr>
              <a:t>府平均</a:t>
            </a:r>
            <a:endParaRPr lang="ja-JP" altLang="en-US" sz="1400" kern="100" dirty="0"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7" name="テキスト ボックス 2"/>
          <p:cNvSpPr txBox="1">
            <a:spLocks noChangeArrowheads="1"/>
          </p:cNvSpPr>
          <p:nvPr/>
        </p:nvSpPr>
        <p:spPr bwMode="auto">
          <a:xfrm>
            <a:off x="8264357" y="3328239"/>
            <a:ext cx="98124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just"/>
            <a:r>
              <a:rPr lang="ja-JP" altLang="en-US" sz="1400" b="1" kern="100" dirty="0">
                <a:solidFill>
                  <a:srgbClr val="FF0000"/>
                </a:solidFill>
                <a:latin typeface="+mn-ea"/>
                <a:cs typeface="Times New Roman" panose="02020603050405020304" pitchFamily="18" charset="0"/>
              </a:rPr>
              <a:t>全国平均</a:t>
            </a:r>
            <a:endParaRPr lang="ja-JP" altLang="en-US" sz="1400" kern="100" dirty="0">
              <a:latin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15749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-1665668" y="1988055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30143" y="574862"/>
            <a:ext cx="91138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+mn-ea"/>
              </a:rPr>
              <a:t>⑨企業債残高対給水収益率（市町村経営比較分析表より）</a:t>
            </a:r>
            <a:endParaRPr lang="en-US" altLang="ja-JP" sz="2000" b="1" dirty="0">
              <a:latin typeface="+mn-ea"/>
            </a:endParaRPr>
          </a:p>
          <a:p>
            <a:endParaRPr lang="ja-JP" altLang="en-US" dirty="0"/>
          </a:p>
          <a:p>
            <a:r>
              <a:rPr lang="ja-JP" altLang="en-US" dirty="0"/>
              <a:t>・企業債残高対給水収益率</a:t>
            </a:r>
            <a:r>
              <a:rPr lang="ja-JP" altLang="en-US" dirty="0" smtClean="0"/>
              <a:t>は</a:t>
            </a:r>
            <a:r>
              <a:rPr lang="en-US" altLang="ja-JP" dirty="0">
                <a:latin typeface="+mn-ea"/>
              </a:rPr>
              <a:t>46</a:t>
            </a:r>
            <a:r>
              <a:rPr lang="en-US" altLang="ja-JP" dirty="0" smtClean="0">
                <a:latin typeface="+mn-ea"/>
              </a:rPr>
              <a:t>%</a:t>
            </a:r>
            <a:r>
              <a:rPr lang="ja-JP" altLang="en-US" dirty="0">
                <a:latin typeface="+mn-ea"/>
              </a:rPr>
              <a:t>であり、 府平均</a:t>
            </a:r>
            <a:r>
              <a:rPr lang="en-US" altLang="ja-JP" dirty="0">
                <a:latin typeface="+mn-ea"/>
              </a:rPr>
              <a:t>250.5%</a:t>
            </a:r>
            <a:r>
              <a:rPr lang="ja-JP" altLang="en-US" dirty="0"/>
              <a:t>を下回っています。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64387-629B-4E46-93D6-B693036FBE10}" type="slidenum">
              <a:rPr kumimoji="1" lang="ja-JP" altLang="en-US" smtClean="0"/>
              <a:t>19</a:t>
            </a:fld>
            <a:endParaRPr kumimoji="1" lang="ja-JP" altLang="en-US"/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671" y="2926558"/>
            <a:ext cx="8434800" cy="3200239"/>
          </a:xfrm>
          <a:prstGeom prst="rect">
            <a:avLst/>
          </a:prstGeom>
        </p:spPr>
      </p:pic>
      <p:sp>
        <p:nvSpPr>
          <p:cNvPr id="9" name="テキスト ボックス 2"/>
          <p:cNvSpPr txBox="1">
            <a:spLocks noChangeArrowheads="1"/>
          </p:cNvSpPr>
          <p:nvPr/>
        </p:nvSpPr>
        <p:spPr bwMode="auto">
          <a:xfrm>
            <a:off x="8426910" y="4755552"/>
            <a:ext cx="83947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just"/>
            <a:r>
              <a:rPr lang="ja-JP" altLang="en-US" sz="1400" b="1" kern="100" dirty="0">
                <a:solidFill>
                  <a:srgbClr val="FF0000"/>
                </a:solidFill>
                <a:latin typeface="+mn-ea"/>
                <a:cs typeface="Times New Roman" panose="02020603050405020304" pitchFamily="18" charset="0"/>
              </a:rPr>
              <a:t>府平均</a:t>
            </a:r>
            <a:endParaRPr lang="ja-JP" altLang="en-US" sz="1400" kern="100" dirty="0"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7" name="テキスト ボックス 2"/>
          <p:cNvSpPr txBox="1">
            <a:spLocks noChangeArrowheads="1"/>
          </p:cNvSpPr>
          <p:nvPr/>
        </p:nvSpPr>
        <p:spPr bwMode="auto">
          <a:xfrm>
            <a:off x="8335657" y="4372788"/>
            <a:ext cx="10219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just"/>
            <a:r>
              <a:rPr lang="ja-JP" altLang="en-US" sz="1400" b="1" kern="100" dirty="0">
                <a:solidFill>
                  <a:srgbClr val="FF0000"/>
                </a:solidFill>
                <a:latin typeface="+mn-ea"/>
                <a:cs typeface="Times New Roman" panose="02020603050405020304" pitchFamily="18" charset="0"/>
              </a:rPr>
              <a:t>全国平均</a:t>
            </a:r>
            <a:endParaRPr lang="ja-JP" altLang="en-US" sz="1400" kern="100" dirty="0">
              <a:latin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5375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0" y="0"/>
            <a:ext cx="914400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>
                <a:solidFill>
                  <a:schemeClr val="tx2"/>
                </a:solidFill>
                <a:latin typeface="+mn-ea"/>
              </a:rPr>
              <a:t>■市の水道の状態をのぞいてみよう</a:t>
            </a:r>
            <a:r>
              <a:rPr lang="en-US" altLang="ja-JP" b="1" dirty="0">
                <a:solidFill>
                  <a:schemeClr val="tx2"/>
                </a:solidFill>
                <a:latin typeface="+mn-ea"/>
              </a:rPr>
              <a:t>~</a:t>
            </a:r>
            <a:r>
              <a:rPr lang="ja-JP" altLang="en-US" b="1" dirty="0">
                <a:solidFill>
                  <a:schemeClr val="tx2"/>
                </a:solidFill>
                <a:latin typeface="+mn-ea"/>
              </a:rPr>
              <a:t>施設の耐震化状況や財政的な指標を府内で比較</a:t>
            </a:r>
            <a:r>
              <a:rPr lang="en-US" altLang="ja-JP" b="1" dirty="0">
                <a:solidFill>
                  <a:schemeClr val="tx2"/>
                </a:solidFill>
                <a:latin typeface="+mn-ea"/>
              </a:rPr>
              <a:t>~</a:t>
            </a:r>
          </a:p>
          <a:p>
            <a:r>
              <a:rPr lang="ja-JP" altLang="en-US" b="1" dirty="0" smtClean="0">
                <a:latin typeface="+mn-ea"/>
              </a:rPr>
              <a:t>現状</a:t>
            </a:r>
            <a:r>
              <a:rPr lang="ja-JP" altLang="en-US" b="1" dirty="0">
                <a:latin typeface="+mn-ea"/>
              </a:rPr>
              <a:t>と課題</a:t>
            </a:r>
            <a:endParaRPr lang="en-US" altLang="ja-JP" b="1" dirty="0">
              <a:latin typeface="+mn-ea"/>
            </a:endParaRPr>
          </a:p>
          <a:p>
            <a:r>
              <a:rPr lang="ja-JP" altLang="en-US" sz="1600" dirty="0">
                <a:latin typeface="+mn-ea"/>
              </a:rPr>
              <a:t>１　基本情報</a:t>
            </a:r>
            <a:br>
              <a:rPr lang="ja-JP" altLang="en-US" sz="1600" dirty="0">
                <a:latin typeface="+mn-ea"/>
              </a:rPr>
            </a:br>
            <a:r>
              <a:rPr lang="ja-JP" altLang="en-US" sz="1600" dirty="0">
                <a:latin typeface="+mn-ea"/>
              </a:rPr>
              <a:t>　１．１　現状</a:t>
            </a:r>
            <a:br>
              <a:rPr lang="ja-JP" altLang="en-US" sz="1600" dirty="0">
                <a:latin typeface="+mn-ea"/>
              </a:rPr>
            </a:br>
            <a:r>
              <a:rPr lang="ja-JP" altLang="en-US" sz="1600" dirty="0">
                <a:latin typeface="+mn-ea"/>
              </a:rPr>
              <a:t>　</a:t>
            </a:r>
            <a:r>
              <a:rPr lang="ja-JP" altLang="en-US" sz="1600" dirty="0" smtClean="0">
                <a:latin typeface="+mn-ea"/>
              </a:rPr>
              <a:t>１．２</a:t>
            </a:r>
            <a:r>
              <a:rPr lang="ja-JP" altLang="en-US" sz="1600" dirty="0">
                <a:latin typeface="+mn-ea"/>
              </a:rPr>
              <a:t>　一日最大給水量と自己水率の概要</a:t>
            </a:r>
            <a:br>
              <a:rPr lang="ja-JP" altLang="en-US" sz="1600" dirty="0">
                <a:latin typeface="+mn-ea"/>
              </a:rPr>
            </a:br>
            <a:r>
              <a:rPr lang="ja-JP" altLang="en-US" sz="1600" dirty="0">
                <a:latin typeface="+mn-ea"/>
              </a:rPr>
              <a:t>　１．３　水道施設の配置</a:t>
            </a:r>
            <a:r>
              <a:rPr lang="ja-JP" altLang="en-US" sz="1600" dirty="0" smtClean="0">
                <a:latin typeface="+mn-ea"/>
              </a:rPr>
              <a:t>状況</a:t>
            </a:r>
            <a:endParaRPr lang="en-US" altLang="ja-JP" sz="1600" dirty="0" smtClean="0">
              <a:latin typeface="+mn-ea"/>
            </a:endParaRPr>
          </a:p>
          <a:p>
            <a:r>
              <a:rPr lang="ja-JP" altLang="en-US" sz="1600" dirty="0">
                <a:latin typeface="+mn-ea"/>
              </a:rPr>
              <a:t/>
            </a:r>
            <a:br>
              <a:rPr lang="ja-JP" altLang="en-US" sz="1600" dirty="0">
                <a:latin typeface="+mn-ea"/>
              </a:rPr>
            </a:br>
            <a:r>
              <a:rPr lang="ja-JP" altLang="en-US" sz="1600" dirty="0">
                <a:latin typeface="+mn-ea"/>
              </a:rPr>
              <a:t>２　府域に</a:t>
            </a:r>
            <a:r>
              <a:rPr lang="ja-JP" altLang="en-US" sz="1600" dirty="0" smtClean="0">
                <a:latin typeface="+mn-ea"/>
              </a:rPr>
              <a:t>おける田尻町の</a:t>
            </a:r>
            <a:r>
              <a:rPr lang="ja-JP" altLang="en-US" sz="1600" dirty="0">
                <a:latin typeface="+mn-ea"/>
              </a:rPr>
              <a:t>状況</a:t>
            </a:r>
            <a:br>
              <a:rPr lang="ja-JP" altLang="en-US" sz="1600" dirty="0">
                <a:latin typeface="+mn-ea"/>
              </a:rPr>
            </a:br>
            <a:r>
              <a:rPr lang="ja-JP" altLang="en-US" sz="1600" dirty="0">
                <a:latin typeface="+mn-ea"/>
              </a:rPr>
              <a:t>　２．１　各指標の大阪府平均との比較</a:t>
            </a:r>
            <a:br>
              <a:rPr lang="ja-JP" altLang="en-US" sz="1600" dirty="0">
                <a:latin typeface="+mn-ea"/>
              </a:rPr>
            </a:br>
            <a:r>
              <a:rPr lang="ja-JP" altLang="en-US" sz="1600" dirty="0">
                <a:latin typeface="+mn-ea"/>
              </a:rPr>
              <a:t>　２．２　府域に</a:t>
            </a:r>
            <a:r>
              <a:rPr lang="ja-JP" altLang="en-US" sz="1600" dirty="0" smtClean="0">
                <a:latin typeface="+mn-ea"/>
              </a:rPr>
              <a:t>おける田尻町の</a:t>
            </a:r>
            <a:r>
              <a:rPr lang="ja-JP" altLang="en-US" sz="1600" dirty="0">
                <a:latin typeface="+mn-ea"/>
              </a:rPr>
              <a:t>各指標の状況</a:t>
            </a:r>
            <a:br>
              <a:rPr lang="ja-JP" altLang="en-US" sz="1600" dirty="0">
                <a:latin typeface="+mn-ea"/>
              </a:rPr>
            </a:br>
            <a:r>
              <a:rPr lang="ja-JP" altLang="en-US" sz="1600" dirty="0">
                <a:latin typeface="+mn-ea"/>
              </a:rPr>
              <a:t>　</a:t>
            </a:r>
            <a:endParaRPr lang="en-US" altLang="ja-JP" sz="700" b="1" dirty="0" smtClean="0">
              <a:solidFill>
                <a:schemeClr val="tx2"/>
              </a:solidFill>
              <a:latin typeface="+mn-ea"/>
            </a:endParaRPr>
          </a:p>
          <a:p>
            <a:r>
              <a:rPr lang="ja-JP" altLang="en-US" b="1" dirty="0">
                <a:solidFill>
                  <a:schemeClr val="tx2"/>
                </a:solidFill>
                <a:latin typeface="+mn-ea"/>
              </a:rPr>
              <a:t>■市の水道ってこれからどうなるの？　</a:t>
            </a:r>
            <a:r>
              <a:rPr lang="en-US" altLang="ja-JP" b="1" dirty="0">
                <a:solidFill>
                  <a:schemeClr val="tx2"/>
                </a:solidFill>
                <a:latin typeface="+mn-ea"/>
              </a:rPr>
              <a:t>~</a:t>
            </a:r>
            <a:r>
              <a:rPr lang="ja-JP" altLang="en-US" b="1" dirty="0">
                <a:solidFill>
                  <a:schemeClr val="tx2"/>
                </a:solidFill>
                <a:latin typeface="+mn-ea"/>
              </a:rPr>
              <a:t>今後の計画や水道料金のイメージを確認</a:t>
            </a:r>
            <a:r>
              <a:rPr lang="en-US" altLang="ja-JP" b="1" dirty="0" smtClean="0">
                <a:solidFill>
                  <a:schemeClr val="tx2"/>
                </a:solidFill>
                <a:latin typeface="+mn-ea"/>
              </a:rPr>
              <a:t>~</a:t>
            </a:r>
          </a:p>
          <a:p>
            <a:r>
              <a:rPr lang="ja-JP" altLang="en-US" b="1" dirty="0" smtClean="0">
                <a:latin typeface="+mn-ea"/>
              </a:rPr>
              <a:t>田尻町の計画</a:t>
            </a:r>
            <a:endParaRPr lang="en-US" altLang="ja-JP" b="1" dirty="0" smtClean="0">
              <a:latin typeface="+mn-ea"/>
            </a:endParaRPr>
          </a:p>
          <a:p>
            <a:r>
              <a:rPr lang="en-US" altLang="ja-JP" sz="1600" dirty="0" smtClean="0">
                <a:latin typeface="+mn-ea"/>
              </a:rPr>
              <a:t>3</a:t>
            </a:r>
            <a:r>
              <a:rPr lang="ja-JP" altLang="en-US" sz="1600" dirty="0">
                <a:latin typeface="+mn-ea"/>
              </a:rPr>
              <a:t>　</a:t>
            </a:r>
            <a:r>
              <a:rPr lang="ja-JP" altLang="en-US" sz="1600" dirty="0" smtClean="0">
                <a:latin typeface="+mn-ea"/>
              </a:rPr>
              <a:t>田尻町の</a:t>
            </a:r>
            <a:r>
              <a:rPr lang="ja-JP" altLang="en-US" sz="1600" dirty="0">
                <a:latin typeface="+mn-ea"/>
              </a:rPr>
              <a:t>今後の計画</a:t>
            </a:r>
            <a:br>
              <a:rPr lang="ja-JP" altLang="en-US" sz="1600" dirty="0">
                <a:latin typeface="+mn-ea"/>
              </a:rPr>
            </a:br>
            <a:r>
              <a:rPr lang="ja-JP" altLang="en-US" sz="1600" dirty="0">
                <a:latin typeface="+mn-ea"/>
              </a:rPr>
              <a:t>　３．１　水道施設の耐震化計画の策定状況</a:t>
            </a:r>
            <a:br>
              <a:rPr lang="ja-JP" altLang="en-US" sz="1600" dirty="0">
                <a:latin typeface="+mn-ea"/>
              </a:rPr>
            </a:br>
            <a:r>
              <a:rPr lang="ja-JP" altLang="en-US" sz="1600" dirty="0">
                <a:latin typeface="+mn-ea"/>
              </a:rPr>
              <a:t>　</a:t>
            </a:r>
            <a:r>
              <a:rPr lang="ja-JP" altLang="en-US" sz="1600" dirty="0" smtClean="0">
                <a:latin typeface="+mn-ea"/>
              </a:rPr>
              <a:t>３．２</a:t>
            </a:r>
            <a:r>
              <a:rPr lang="ja-JP" altLang="en-US" sz="1600" dirty="0">
                <a:latin typeface="+mn-ea"/>
              </a:rPr>
              <a:t>　老朽管の更新に関する状況</a:t>
            </a:r>
            <a:br>
              <a:rPr lang="ja-JP" altLang="en-US" sz="1600" dirty="0">
                <a:latin typeface="+mn-ea"/>
              </a:rPr>
            </a:br>
            <a:r>
              <a:rPr lang="ja-JP" altLang="en-US" sz="1600" dirty="0">
                <a:latin typeface="+mn-ea"/>
              </a:rPr>
              <a:t>　</a:t>
            </a:r>
            <a:r>
              <a:rPr lang="ja-JP" altLang="en-US" sz="1600" dirty="0" smtClean="0">
                <a:latin typeface="+mn-ea"/>
              </a:rPr>
              <a:t>３．３</a:t>
            </a:r>
            <a:r>
              <a:rPr lang="ja-JP" altLang="en-US" sz="1600" dirty="0">
                <a:latin typeface="+mn-ea"/>
              </a:rPr>
              <a:t>　耐震化計画の</a:t>
            </a:r>
            <a:r>
              <a:rPr lang="ja-JP" altLang="en-US" sz="1600" dirty="0" smtClean="0">
                <a:latin typeface="+mn-ea"/>
              </a:rPr>
              <a:t>内容</a:t>
            </a:r>
            <a:endParaRPr lang="en-US" altLang="ja-JP" sz="1600" dirty="0" smtClean="0">
              <a:latin typeface="+mn-ea"/>
            </a:endParaRPr>
          </a:p>
          <a:p>
            <a:r>
              <a:rPr lang="ja-JP" altLang="en-US" sz="1600" dirty="0">
                <a:latin typeface="+mn-ea"/>
              </a:rPr>
              <a:t>　</a:t>
            </a:r>
            <a:r>
              <a:rPr lang="ja-JP" altLang="en-US" sz="1600" dirty="0" smtClean="0">
                <a:latin typeface="+mn-ea"/>
              </a:rPr>
              <a:t>３．４　更新</a:t>
            </a:r>
            <a:r>
              <a:rPr lang="ja-JP" altLang="en-US" sz="1600" dirty="0">
                <a:latin typeface="+mn-ea"/>
              </a:rPr>
              <a:t>需要見込み額の見通し</a:t>
            </a:r>
            <a:br>
              <a:rPr lang="ja-JP" altLang="en-US" sz="1600" dirty="0">
                <a:latin typeface="+mn-ea"/>
              </a:rPr>
            </a:br>
            <a:r>
              <a:rPr lang="ja-JP" altLang="en-US" sz="1600" dirty="0">
                <a:latin typeface="+mn-ea"/>
              </a:rPr>
              <a:t>　</a:t>
            </a:r>
            <a:r>
              <a:rPr lang="ja-JP" altLang="en-US" sz="1600" dirty="0" smtClean="0">
                <a:latin typeface="+mn-ea"/>
              </a:rPr>
              <a:t>３．５　収支</a:t>
            </a:r>
            <a:r>
              <a:rPr lang="ja-JP" altLang="en-US" sz="1600" dirty="0">
                <a:latin typeface="+mn-ea"/>
              </a:rPr>
              <a:t>の</a:t>
            </a:r>
            <a:r>
              <a:rPr lang="ja-JP" altLang="en-US" sz="1600" dirty="0" smtClean="0">
                <a:latin typeface="+mn-ea"/>
              </a:rPr>
              <a:t>見通し</a:t>
            </a:r>
            <a:endParaRPr lang="en-US" altLang="ja-JP" sz="1600" dirty="0" smtClean="0">
              <a:latin typeface="+mn-ea"/>
            </a:endParaRPr>
          </a:p>
          <a:p>
            <a:r>
              <a:rPr lang="ja-JP" altLang="en-US" sz="1600" dirty="0">
                <a:latin typeface="+mn-ea"/>
              </a:rPr>
              <a:t/>
            </a:r>
            <a:br>
              <a:rPr lang="ja-JP" altLang="en-US" sz="1600" dirty="0">
                <a:latin typeface="+mn-ea"/>
              </a:rPr>
            </a:br>
            <a:r>
              <a:rPr lang="ja-JP" altLang="en-US" sz="1600" dirty="0">
                <a:latin typeface="+mn-ea"/>
              </a:rPr>
              <a:t>４</a:t>
            </a:r>
            <a:r>
              <a:rPr lang="ja-JP" altLang="en-US" sz="1600" dirty="0" smtClean="0">
                <a:latin typeface="+mn-ea"/>
              </a:rPr>
              <a:t>　まとめ</a:t>
            </a:r>
            <a:endParaRPr lang="ja-JP" altLang="en-US" sz="1600" dirty="0">
              <a:latin typeface="+mn-ea"/>
            </a:endParaRPr>
          </a:p>
          <a:p>
            <a:endParaRPr lang="ja-JP" altLang="en-US" dirty="0">
              <a:latin typeface="+mn-ea"/>
            </a:endParaRPr>
          </a:p>
          <a:p>
            <a:endParaRPr lang="ja-JP" altLang="en-US" dirty="0">
              <a:latin typeface="+mn-ea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64387-629B-4E46-93D6-B693036FBE10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97476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-1665668" y="1988055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98435" y="609265"/>
            <a:ext cx="1092128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+mn-ea"/>
              </a:rPr>
              <a:t>⑩施設利用率（市町村経営比較分析表より）</a:t>
            </a:r>
            <a:endParaRPr lang="en-US" altLang="ja-JP" sz="2000" b="1" dirty="0">
              <a:latin typeface="+mn-ea"/>
            </a:endParaRPr>
          </a:p>
          <a:p>
            <a:endParaRPr lang="ja-JP" altLang="en-US" dirty="0"/>
          </a:p>
          <a:p>
            <a:r>
              <a:rPr lang="ja-JP" altLang="en-US" dirty="0"/>
              <a:t>・施設利用率</a:t>
            </a:r>
            <a:r>
              <a:rPr lang="ja-JP" altLang="en-US" dirty="0" smtClean="0"/>
              <a:t>は</a:t>
            </a:r>
            <a:r>
              <a:rPr lang="en-US" altLang="ja-JP" dirty="0">
                <a:latin typeface="+mn-ea"/>
              </a:rPr>
              <a:t>45</a:t>
            </a:r>
            <a:r>
              <a:rPr lang="en-US" altLang="ja-JP" dirty="0" smtClean="0">
                <a:latin typeface="+mn-ea"/>
              </a:rPr>
              <a:t>.7%</a:t>
            </a:r>
            <a:r>
              <a:rPr lang="ja-JP" altLang="en-US" dirty="0">
                <a:latin typeface="+mn-ea"/>
              </a:rPr>
              <a:t>であり、府平均</a:t>
            </a:r>
            <a:r>
              <a:rPr lang="en-US" altLang="ja-JP" dirty="0">
                <a:latin typeface="+mn-ea"/>
              </a:rPr>
              <a:t>58.4%</a:t>
            </a:r>
            <a:r>
              <a:rPr lang="ja-JP" altLang="en-US" dirty="0" smtClean="0">
                <a:latin typeface="+mn-ea"/>
              </a:rPr>
              <a:t>を下回って</a:t>
            </a:r>
            <a:r>
              <a:rPr lang="ja-JP" altLang="en-US" dirty="0"/>
              <a:t>います。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64387-629B-4E46-93D6-B693036FBE10}" type="slidenum">
              <a:rPr kumimoji="1" lang="ja-JP" altLang="en-US" smtClean="0"/>
              <a:t>20</a:t>
            </a:fld>
            <a:endParaRPr kumimoji="1" lang="ja-JP" altLang="en-US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435" y="2276374"/>
            <a:ext cx="8434800" cy="3689722"/>
          </a:xfrm>
          <a:prstGeom prst="rect">
            <a:avLst/>
          </a:prstGeom>
        </p:spPr>
      </p:pic>
      <p:sp>
        <p:nvSpPr>
          <p:cNvPr id="9" name="テキスト ボックス 2"/>
          <p:cNvSpPr txBox="1">
            <a:spLocks noChangeArrowheads="1"/>
          </p:cNvSpPr>
          <p:nvPr/>
        </p:nvSpPr>
        <p:spPr bwMode="auto">
          <a:xfrm>
            <a:off x="8382548" y="3589843"/>
            <a:ext cx="99642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just"/>
            <a:r>
              <a:rPr lang="ja-JP" altLang="en-US" sz="1400" b="1" kern="100" dirty="0">
                <a:solidFill>
                  <a:srgbClr val="FF0000"/>
                </a:solidFill>
                <a:latin typeface="+mn-ea"/>
                <a:cs typeface="Times New Roman" panose="02020603050405020304" pitchFamily="18" charset="0"/>
              </a:rPr>
              <a:t>府平均</a:t>
            </a:r>
            <a:endParaRPr lang="ja-JP" altLang="en-US" sz="1400" kern="100" dirty="0"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7" name="テキスト ボックス 2"/>
          <p:cNvSpPr txBox="1">
            <a:spLocks noChangeArrowheads="1"/>
          </p:cNvSpPr>
          <p:nvPr/>
        </p:nvSpPr>
        <p:spPr bwMode="auto">
          <a:xfrm>
            <a:off x="8271012" y="3286893"/>
            <a:ext cx="99642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just"/>
            <a:r>
              <a:rPr lang="ja-JP" altLang="en-US" sz="1400" b="1" kern="100" dirty="0">
                <a:solidFill>
                  <a:srgbClr val="FF0000"/>
                </a:solidFill>
                <a:latin typeface="+mn-ea"/>
                <a:cs typeface="Times New Roman" panose="02020603050405020304" pitchFamily="18" charset="0"/>
              </a:rPr>
              <a:t>全国平均</a:t>
            </a:r>
            <a:endParaRPr lang="ja-JP" altLang="en-US" sz="1400" kern="100" dirty="0">
              <a:latin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66059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-1665668" y="1988055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66351" y="466326"/>
            <a:ext cx="8833270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/>
              <a:t>３　</a:t>
            </a:r>
            <a:r>
              <a:rPr lang="ja-JP" altLang="en-US" sz="2400" b="1" dirty="0" smtClean="0"/>
              <a:t>田尻町の</a:t>
            </a:r>
            <a:r>
              <a:rPr lang="ja-JP" altLang="en-US" sz="2400" b="1" dirty="0"/>
              <a:t>今後の計画</a:t>
            </a:r>
          </a:p>
          <a:p>
            <a:endParaRPr lang="en-US" altLang="ja-JP" sz="2400" dirty="0"/>
          </a:p>
          <a:p>
            <a:endParaRPr lang="ja-JP" altLang="en-US" sz="2400" dirty="0"/>
          </a:p>
          <a:p>
            <a:pPr marL="177800" indent="-177800"/>
            <a:r>
              <a:rPr lang="ja-JP" altLang="en-US" dirty="0" smtClean="0"/>
              <a:t>・水道施設耐震化計画は、</a:t>
            </a:r>
            <a:r>
              <a:rPr lang="en-US" altLang="ja-JP" kern="100" dirty="0">
                <a:latin typeface="+mn-ea"/>
                <a:cs typeface="Times New Roman" panose="02020603050405020304" pitchFamily="18" charset="0"/>
              </a:rPr>
              <a:t>2019</a:t>
            </a:r>
            <a:r>
              <a:rPr lang="ja-JP" altLang="en-US" kern="100" dirty="0">
                <a:latin typeface="+mn-ea"/>
                <a:cs typeface="Times New Roman" panose="02020603050405020304" pitchFamily="18" charset="0"/>
              </a:rPr>
              <a:t>年</a:t>
            </a:r>
            <a:r>
              <a:rPr lang="en-US" altLang="ja-JP" kern="100" dirty="0">
                <a:latin typeface="+mn-ea"/>
                <a:cs typeface="Times New Roman" panose="02020603050405020304" pitchFamily="18" charset="0"/>
              </a:rPr>
              <a:t>4</a:t>
            </a:r>
            <a:r>
              <a:rPr lang="ja-JP" altLang="en-US" kern="100" dirty="0">
                <a:latin typeface="+mn-ea"/>
                <a:cs typeface="Times New Roman" panose="02020603050405020304" pitchFamily="18" charset="0"/>
              </a:rPr>
              <a:t>月の大阪広域水道企業団との</a:t>
            </a:r>
            <a:r>
              <a:rPr lang="ja-JP" altLang="en-US" kern="100" dirty="0" smtClean="0">
                <a:latin typeface="+mn-ea"/>
                <a:cs typeface="Times New Roman" panose="02020603050405020304" pitchFamily="18" charset="0"/>
              </a:rPr>
              <a:t>統合後</a:t>
            </a:r>
            <a:r>
              <a:rPr lang="ja-JP" altLang="en-US" kern="100" dirty="0">
                <a:latin typeface="+mn-ea"/>
                <a:cs typeface="Times New Roman" panose="02020603050405020304" pitchFamily="18" charset="0"/>
              </a:rPr>
              <a:t>、</a:t>
            </a:r>
            <a:r>
              <a:rPr lang="ja-JP" altLang="en-US" kern="100" dirty="0" smtClean="0">
                <a:latin typeface="+mn-ea"/>
                <a:cs typeface="Times New Roman" panose="02020603050405020304" pitchFamily="18" charset="0"/>
              </a:rPr>
              <a:t>策定される見込みです。</a:t>
            </a:r>
            <a:endParaRPr lang="en-US" altLang="ja-JP" kern="100" dirty="0" smtClean="0">
              <a:latin typeface="+mn-ea"/>
              <a:cs typeface="Times New Roman" panose="02020603050405020304" pitchFamily="18" charset="0"/>
            </a:endParaRPr>
          </a:p>
          <a:p>
            <a:pPr marL="179388" indent="-179388">
              <a:spcBef>
                <a:spcPts val="600"/>
              </a:spcBef>
            </a:pPr>
            <a:r>
              <a:rPr lang="ja-JP" altLang="en-US" kern="100" dirty="0" smtClean="0">
                <a:latin typeface="+mn-ea"/>
                <a:cs typeface="Times New Roman" panose="02020603050405020304" pitchFamily="18" charset="0"/>
              </a:rPr>
              <a:t>・</a:t>
            </a:r>
            <a:r>
              <a:rPr lang="ja-JP" altLang="ja-JP" kern="100" dirty="0" smtClean="0">
                <a:latin typeface="+mn-ea"/>
                <a:cs typeface="Times New Roman" panose="02020603050405020304" pitchFamily="18" charset="0"/>
              </a:rPr>
              <a:t>２０１</a:t>
            </a:r>
            <a:r>
              <a:rPr lang="ja-JP" altLang="en-US" kern="100" dirty="0" smtClean="0">
                <a:latin typeface="+mn-ea"/>
                <a:cs typeface="Times New Roman" panose="02020603050405020304" pitchFamily="18" charset="0"/>
              </a:rPr>
              <a:t>９</a:t>
            </a:r>
            <a:r>
              <a:rPr lang="ja-JP" altLang="ja-JP" kern="100" dirty="0" smtClean="0">
                <a:latin typeface="+mn-ea"/>
                <a:cs typeface="Times New Roman" panose="02020603050405020304" pitchFamily="18" charset="0"/>
              </a:rPr>
              <a:t>年</a:t>
            </a:r>
            <a:r>
              <a:rPr lang="ja-JP" altLang="en-US" kern="100" dirty="0">
                <a:latin typeface="+mn-ea"/>
                <a:cs typeface="Times New Roman" panose="02020603050405020304" pitchFamily="18" charset="0"/>
              </a:rPr>
              <a:t>４</a:t>
            </a:r>
            <a:r>
              <a:rPr lang="ja-JP" altLang="ja-JP" kern="100" dirty="0">
                <a:latin typeface="+mn-ea"/>
                <a:cs typeface="Times New Roman" panose="02020603050405020304" pitchFamily="18" charset="0"/>
              </a:rPr>
              <a:t>月に大阪広域水道企業団と統合し、</a:t>
            </a:r>
            <a:r>
              <a:rPr lang="ja-JP" altLang="en-US" kern="100" dirty="0">
                <a:latin typeface="+mn-ea"/>
                <a:cs typeface="Times New Roman" panose="02020603050405020304" pitchFamily="18" charset="0"/>
              </a:rPr>
              <a:t>大阪広域水道企業団による経営が始まります</a:t>
            </a:r>
            <a:r>
              <a:rPr lang="ja-JP" altLang="ja-JP" kern="100" dirty="0">
                <a:latin typeface="+mn-ea"/>
                <a:cs typeface="Times New Roman" panose="02020603050405020304" pitchFamily="18" charset="0"/>
              </a:rPr>
              <a:t>。</a:t>
            </a:r>
          </a:p>
          <a:p>
            <a:pPr marL="179388" indent="-179388">
              <a:spcBef>
                <a:spcPts val="600"/>
              </a:spcBef>
            </a:pPr>
            <a:endParaRPr lang="en-US" altLang="ja-JP" dirty="0" smtClean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64387-629B-4E46-93D6-B693036FBE10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85866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-1665668" y="1988055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72279" y="457799"/>
            <a:ext cx="846813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2400" b="1" dirty="0">
                <a:latin typeface="+mn-ea"/>
              </a:rPr>
              <a:t>３．１　水道施設の耐震化計画の策定</a:t>
            </a:r>
            <a:r>
              <a:rPr lang="ja-JP" altLang="ja-JP" sz="2400" b="1" dirty="0" smtClean="0">
                <a:latin typeface="+mn-ea"/>
              </a:rPr>
              <a:t>状況</a:t>
            </a:r>
            <a:endParaRPr lang="en-US" altLang="ja-JP" sz="2400" b="1" dirty="0" smtClean="0">
              <a:latin typeface="+mn-ea"/>
            </a:endParaRPr>
          </a:p>
          <a:p>
            <a:r>
              <a:rPr lang="ja-JP" altLang="en-US" sz="2800" dirty="0">
                <a:latin typeface="+mn-ea"/>
              </a:rPr>
              <a:t>　</a:t>
            </a:r>
            <a:r>
              <a:rPr lang="ja-JP" altLang="en-US" sz="2800" dirty="0" smtClean="0">
                <a:latin typeface="+mn-ea"/>
              </a:rPr>
              <a:t>　　　　　　　　　　　</a:t>
            </a:r>
            <a:r>
              <a:rPr lang="ja-JP" altLang="ja-JP" sz="2400" dirty="0" smtClean="0">
                <a:latin typeface="+mn-ea"/>
              </a:rPr>
              <a:t>（</a:t>
            </a:r>
            <a:r>
              <a:rPr lang="en-US" altLang="ja-JP" sz="2400" dirty="0">
                <a:latin typeface="+mn-ea"/>
              </a:rPr>
              <a:t>2018</a:t>
            </a:r>
            <a:r>
              <a:rPr lang="ja-JP" altLang="ja-JP" sz="2400" dirty="0">
                <a:latin typeface="+mn-ea"/>
              </a:rPr>
              <a:t>年度調査結果）</a:t>
            </a:r>
            <a:endParaRPr lang="ja-JP" altLang="en-US" sz="2800" dirty="0">
              <a:latin typeface="+mn-ea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64387-629B-4E46-93D6-B693036FBE10}" type="slidenum">
              <a:rPr kumimoji="1" lang="ja-JP" altLang="en-US" smtClean="0"/>
              <a:t>22</a:t>
            </a:fld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8652774" y="2486928"/>
            <a:ext cx="176306" cy="2876299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578" y="2496007"/>
            <a:ext cx="8879626" cy="2869200"/>
          </a:xfrm>
          <a:prstGeom prst="rect">
            <a:avLst/>
          </a:prstGeom>
        </p:spPr>
      </p:pic>
      <p:sp>
        <p:nvSpPr>
          <p:cNvPr id="11" name="正方形/長方形 10"/>
          <p:cNvSpPr/>
          <p:nvPr/>
        </p:nvSpPr>
        <p:spPr>
          <a:xfrm>
            <a:off x="7347301" y="5603233"/>
            <a:ext cx="153599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400" dirty="0"/>
              <a:t>◎耐震化率</a:t>
            </a:r>
            <a:r>
              <a:rPr lang="en-US" altLang="ja-JP" sz="1400" dirty="0"/>
              <a:t>100</a:t>
            </a:r>
            <a:r>
              <a:rPr lang="ja-JP" altLang="en-US" sz="1400" dirty="0"/>
              <a:t>％</a:t>
            </a:r>
          </a:p>
        </p:txBody>
      </p:sp>
    </p:spTree>
    <p:extLst>
      <p:ext uri="{BB962C8B-B14F-4D97-AF65-F5344CB8AC3E}">
        <p14:creationId xmlns:p14="http://schemas.microsoft.com/office/powerpoint/2010/main" val="24646324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-1665668" y="1988055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0" y="272721"/>
            <a:ext cx="109212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2400" b="1" dirty="0"/>
              <a:t>３</a:t>
            </a:r>
            <a:r>
              <a:rPr lang="ja-JP" altLang="en-US" sz="2400" b="1" dirty="0"/>
              <a:t>．２</a:t>
            </a:r>
            <a:r>
              <a:rPr lang="ja-JP" altLang="ja-JP" sz="2400" b="1" dirty="0"/>
              <a:t>　老朽管の更新に関する状況</a:t>
            </a:r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785495"/>
              </p:ext>
            </p:extLst>
          </p:nvPr>
        </p:nvGraphicFramePr>
        <p:xfrm>
          <a:off x="-1" y="940158"/>
          <a:ext cx="9053847" cy="17434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62051">
                  <a:extLst>
                    <a:ext uri="{9D8B030D-6E8A-4147-A177-3AD203B41FA5}">
                      <a16:colId xmlns:a16="http://schemas.microsoft.com/office/drawing/2014/main" val="2146350481"/>
                    </a:ext>
                  </a:extLst>
                </a:gridCol>
                <a:gridCol w="1619250">
                  <a:extLst>
                    <a:ext uri="{9D8B030D-6E8A-4147-A177-3AD203B41FA5}">
                      <a16:colId xmlns:a16="http://schemas.microsoft.com/office/drawing/2014/main" val="1679125384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3439847030"/>
                    </a:ext>
                  </a:extLst>
                </a:gridCol>
                <a:gridCol w="2095500">
                  <a:extLst>
                    <a:ext uri="{9D8B030D-6E8A-4147-A177-3AD203B41FA5}">
                      <a16:colId xmlns:a16="http://schemas.microsoft.com/office/drawing/2014/main" val="1206743638"/>
                    </a:ext>
                  </a:extLst>
                </a:gridCol>
                <a:gridCol w="2348246">
                  <a:extLst>
                    <a:ext uri="{9D8B030D-6E8A-4147-A177-3AD203B41FA5}">
                      <a16:colId xmlns:a16="http://schemas.microsoft.com/office/drawing/2014/main" val="3993777513"/>
                    </a:ext>
                  </a:extLst>
                </a:gridCol>
              </a:tblGrid>
              <a:tr h="6187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 </a:t>
                      </a:r>
                      <a:endParaRPr lang="ja-JP" sz="20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effectLst/>
                        </a:rPr>
                        <a:t>市町村計画</a:t>
                      </a:r>
                      <a:endParaRPr lang="ja-JP" sz="20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effectLst/>
                        </a:rPr>
                        <a:t>今後</a:t>
                      </a:r>
                      <a:r>
                        <a:rPr lang="en-US" sz="1800" kern="100" dirty="0">
                          <a:effectLst/>
                          <a:latin typeface="+mn-ea"/>
                          <a:ea typeface="+mn-ea"/>
                        </a:rPr>
                        <a:t>60</a:t>
                      </a:r>
                      <a:r>
                        <a:rPr lang="ja-JP" sz="1800" kern="100" dirty="0">
                          <a:effectLst/>
                        </a:rPr>
                        <a:t>年周期で管更新するために</a:t>
                      </a:r>
                      <a:r>
                        <a:rPr lang="ja-JP" sz="1800" kern="100">
                          <a:effectLst/>
                        </a:rPr>
                        <a:t>必要</a:t>
                      </a:r>
                      <a:r>
                        <a:rPr lang="ja-JP" sz="1800" kern="100" smtClean="0">
                          <a:effectLst/>
                        </a:rPr>
                        <a:t>な</a:t>
                      </a:r>
                      <a:r>
                        <a:rPr lang="ja-JP" altLang="en-US" sz="1800" kern="100" smtClean="0">
                          <a:effectLst/>
                        </a:rPr>
                        <a:t>管路</a:t>
                      </a:r>
                      <a:r>
                        <a:rPr lang="ja-JP" sz="1800" kern="100" smtClean="0">
                          <a:effectLst/>
                        </a:rPr>
                        <a:t>更新率</a:t>
                      </a:r>
                      <a:r>
                        <a:rPr lang="ja-JP" sz="1800" kern="100" dirty="0">
                          <a:effectLst/>
                        </a:rPr>
                        <a:t>（％）</a:t>
                      </a:r>
                      <a:endParaRPr lang="ja-JP" sz="20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07826303"/>
                  </a:ext>
                </a:extLst>
              </a:tr>
              <a:tr h="6187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 </a:t>
                      </a:r>
                      <a:endParaRPr lang="ja-JP" sz="20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effectLst/>
                        </a:rPr>
                        <a:t>計画年次</a:t>
                      </a:r>
                      <a:endParaRPr lang="ja-JP" sz="20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effectLst/>
                        </a:rPr>
                        <a:t>老朽管率（％）</a:t>
                      </a:r>
                      <a:endParaRPr lang="ja-JP" sz="20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effectLst/>
                        </a:rPr>
                        <a:t>計画期間内年平均</a:t>
                      </a:r>
                      <a:endParaRPr lang="ja-JP" sz="2000" kern="100" dirty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800" kern="100" dirty="0">
                          <a:effectLst/>
                        </a:rPr>
                        <a:t>管路</a:t>
                      </a:r>
                      <a:r>
                        <a:rPr lang="ja-JP" sz="1800" kern="100" dirty="0" smtClean="0">
                          <a:effectLst/>
                        </a:rPr>
                        <a:t>更新率</a:t>
                      </a:r>
                      <a:r>
                        <a:rPr lang="ja-JP" sz="1800" kern="100" dirty="0">
                          <a:effectLst/>
                        </a:rPr>
                        <a:t>（％）</a:t>
                      </a:r>
                      <a:endParaRPr lang="ja-JP" sz="20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936762"/>
                  </a:ext>
                </a:extLst>
              </a:tr>
              <a:tr h="5060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effectLst/>
                        </a:rPr>
                        <a:t>全管路</a:t>
                      </a:r>
                      <a:endParaRPr lang="ja-JP" sz="20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8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１．６７％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24793505"/>
                  </a:ext>
                </a:extLst>
              </a:tr>
            </a:tbl>
          </a:graphicData>
        </a:graphic>
      </p:graphicFrame>
      <p:sp>
        <p:nvSpPr>
          <p:cNvPr id="8" name="テキスト ボックス 7"/>
          <p:cNvSpPr txBox="1"/>
          <p:nvPr/>
        </p:nvSpPr>
        <p:spPr>
          <a:xfrm>
            <a:off x="0" y="2943622"/>
            <a:ext cx="85385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2400" b="1" dirty="0">
                <a:latin typeface="+mn-ea"/>
              </a:rPr>
              <a:t>３</a:t>
            </a:r>
            <a:r>
              <a:rPr lang="ja-JP" altLang="en-US" sz="2400" b="1" dirty="0">
                <a:latin typeface="+mn-ea"/>
              </a:rPr>
              <a:t>．３</a:t>
            </a:r>
            <a:r>
              <a:rPr lang="ja-JP" altLang="ja-JP" sz="2400" b="1" dirty="0">
                <a:latin typeface="+mn-ea"/>
              </a:rPr>
              <a:t>　耐震化計画の</a:t>
            </a:r>
            <a:r>
              <a:rPr lang="ja-JP" altLang="ja-JP" sz="2400" b="1" dirty="0" smtClean="0">
                <a:latin typeface="+mn-ea"/>
              </a:rPr>
              <a:t>内容</a:t>
            </a:r>
            <a:endParaRPr lang="ja-JP" altLang="ja-JP" sz="2400" b="1" dirty="0">
              <a:latin typeface="+mn-ea"/>
            </a:endParaRPr>
          </a:p>
        </p:txBody>
      </p:sp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4551391"/>
              </p:ext>
            </p:extLst>
          </p:nvPr>
        </p:nvGraphicFramePr>
        <p:xfrm>
          <a:off x="0" y="3774618"/>
          <a:ext cx="9053846" cy="28347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56204">
                  <a:extLst>
                    <a:ext uri="{9D8B030D-6E8A-4147-A177-3AD203B41FA5}">
                      <a16:colId xmlns:a16="http://schemas.microsoft.com/office/drawing/2014/main" val="3316571117"/>
                    </a:ext>
                  </a:extLst>
                </a:gridCol>
                <a:gridCol w="1648768">
                  <a:extLst>
                    <a:ext uri="{9D8B030D-6E8A-4147-A177-3AD203B41FA5}">
                      <a16:colId xmlns:a16="http://schemas.microsoft.com/office/drawing/2014/main" val="2095981847"/>
                    </a:ext>
                  </a:extLst>
                </a:gridCol>
                <a:gridCol w="1903935">
                  <a:extLst>
                    <a:ext uri="{9D8B030D-6E8A-4147-A177-3AD203B41FA5}">
                      <a16:colId xmlns:a16="http://schemas.microsoft.com/office/drawing/2014/main" val="3672234804"/>
                    </a:ext>
                  </a:extLst>
                </a:gridCol>
                <a:gridCol w="2080588">
                  <a:extLst>
                    <a:ext uri="{9D8B030D-6E8A-4147-A177-3AD203B41FA5}">
                      <a16:colId xmlns:a16="http://schemas.microsoft.com/office/drawing/2014/main" val="3453963806"/>
                    </a:ext>
                  </a:extLst>
                </a:gridCol>
                <a:gridCol w="2164351">
                  <a:extLst>
                    <a:ext uri="{9D8B030D-6E8A-4147-A177-3AD203B41FA5}">
                      <a16:colId xmlns:a16="http://schemas.microsoft.com/office/drawing/2014/main" val="3072049620"/>
                    </a:ext>
                  </a:extLst>
                </a:gridCol>
              </a:tblGrid>
              <a:tr h="5491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 </a:t>
                      </a:r>
                      <a:endParaRPr lang="ja-JP" sz="20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effectLst/>
                        </a:rPr>
                        <a:t>市町村目標</a:t>
                      </a:r>
                      <a:endParaRPr lang="ja-JP" sz="20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kern="100">
                          <a:effectLst/>
                        </a:rPr>
                        <a:t>（参考）</a:t>
                      </a:r>
                      <a:endParaRPr lang="ja-JP" sz="20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61357823"/>
                  </a:ext>
                </a:extLst>
              </a:tr>
              <a:tr h="58788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 </a:t>
                      </a:r>
                      <a:endParaRPr lang="ja-JP" sz="20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effectLst/>
                        </a:rPr>
                        <a:t>計画年次</a:t>
                      </a:r>
                      <a:endParaRPr lang="ja-JP" sz="20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kern="100">
                          <a:effectLst/>
                        </a:rPr>
                        <a:t>耐震化率（％）</a:t>
                      </a:r>
                      <a:endParaRPr lang="ja-JP" sz="20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effectLst/>
                        </a:rPr>
                        <a:t>目標数量</a:t>
                      </a:r>
                      <a:endParaRPr lang="ja-JP" sz="20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+mn-ea"/>
                          <a:ea typeface="+mn-ea"/>
                        </a:rPr>
                        <a:t>2016</a:t>
                      </a:r>
                      <a:r>
                        <a:rPr lang="ja-JP" sz="1800" kern="100" dirty="0">
                          <a:effectLst/>
                          <a:latin typeface="+mn-ea"/>
                          <a:ea typeface="+mn-ea"/>
                        </a:rPr>
                        <a:t>年度</a:t>
                      </a:r>
                      <a:r>
                        <a:rPr lang="ja-JP" sz="1800" kern="100" dirty="0">
                          <a:effectLst/>
                        </a:rPr>
                        <a:t>末時点</a:t>
                      </a:r>
                      <a:r>
                        <a:rPr lang="ja-JP" sz="1800" kern="100" dirty="0" smtClean="0">
                          <a:effectLst/>
                        </a:rPr>
                        <a:t>の</a:t>
                      </a:r>
                      <a:endParaRPr lang="en-US" altLang="ja-JP" sz="1800" kern="1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kern="100" dirty="0" smtClean="0">
                          <a:effectLst/>
                        </a:rPr>
                        <a:t>施設</a:t>
                      </a:r>
                      <a:r>
                        <a:rPr lang="ja-JP" sz="1800" kern="100" dirty="0">
                          <a:effectLst/>
                        </a:rPr>
                        <a:t>能力等</a:t>
                      </a:r>
                      <a:endParaRPr lang="ja-JP" sz="20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83812554"/>
                  </a:ext>
                </a:extLst>
              </a:tr>
              <a:tr h="5219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kern="100">
                          <a:effectLst/>
                        </a:rPr>
                        <a:t>浄水施設</a:t>
                      </a:r>
                      <a:endParaRPr lang="ja-JP" sz="20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20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20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20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20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3607452"/>
                  </a:ext>
                </a:extLst>
              </a:tr>
              <a:tr h="58788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kern="100">
                          <a:effectLst/>
                        </a:rPr>
                        <a:t>配水施設</a:t>
                      </a:r>
                      <a:endParaRPr lang="ja-JP" sz="20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8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effectLst/>
                        </a:rPr>
                        <a:t>施設容量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altLang="en-US" sz="1800" kern="100" dirty="0" smtClean="0">
                          <a:effectLst/>
                        </a:rPr>
                        <a:t>３，４９０ ㎥</a:t>
                      </a:r>
                      <a:endParaRPr lang="ja-JP" sz="18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55497692"/>
                  </a:ext>
                </a:extLst>
              </a:tr>
              <a:tr h="58788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kern="100">
                          <a:effectLst/>
                        </a:rPr>
                        <a:t>基幹管路</a:t>
                      </a:r>
                      <a:endParaRPr lang="ja-JP" sz="200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8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effectLst/>
                        </a:rPr>
                        <a:t>総延長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altLang="en-US" sz="1800" kern="100" dirty="0" smtClean="0">
                          <a:effectLst/>
                        </a:rPr>
                        <a:t>１，１９０</a:t>
                      </a:r>
                      <a:r>
                        <a:rPr lang="ja-JP" sz="1800" kern="100" dirty="0" smtClean="0">
                          <a:effectLst/>
                        </a:rPr>
                        <a:t>ｍ</a:t>
                      </a:r>
                      <a:endParaRPr lang="ja-JP" sz="18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84476905"/>
                  </a:ext>
                </a:extLst>
              </a:tr>
            </a:tbl>
          </a:graphicData>
        </a:graphic>
      </p:graphicFrame>
      <p:sp>
        <p:nvSpPr>
          <p:cNvPr id="7" name="テキスト ボックス 2"/>
          <p:cNvSpPr txBox="1">
            <a:spLocks noChangeArrowheads="1"/>
          </p:cNvSpPr>
          <p:nvPr/>
        </p:nvSpPr>
        <p:spPr bwMode="auto">
          <a:xfrm>
            <a:off x="1307915" y="4955588"/>
            <a:ext cx="7564237" cy="41114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90170" indent="-90170" algn="ctr">
              <a:lnSpc>
                <a:spcPct val="150000"/>
              </a:lnSpc>
              <a:spcAft>
                <a:spcPts val="0"/>
              </a:spcAft>
            </a:pPr>
            <a:r>
              <a:rPr lang="ja-JP" altLang="en-US" sz="1600" kern="100" dirty="0" smtClean="0">
                <a:latin typeface="+mn-ea"/>
                <a:cs typeface="Times New Roman" panose="02020603050405020304" pitchFamily="18" charset="0"/>
              </a:rPr>
              <a:t>該当</a:t>
            </a:r>
            <a:r>
              <a:rPr lang="ja-JP" altLang="en-US" sz="1600" kern="100" dirty="0">
                <a:latin typeface="+mn-ea"/>
                <a:cs typeface="Times New Roman" panose="02020603050405020304" pitchFamily="18" charset="0"/>
              </a:rPr>
              <a:t>施設なし</a:t>
            </a:r>
            <a:endParaRPr lang="ja-JP" sz="1600" kern="100" dirty="0">
              <a:effectLst/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64387-629B-4E46-93D6-B693036FBE10}" type="slidenum">
              <a:rPr kumimoji="1" lang="ja-JP" altLang="en-US" smtClean="0"/>
              <a:t>23</a:t>
            </a:fld>
            <a:endParaRPr kumimoji="1" lang="ja-JP" altLang="en-US"/>
          </a:p>
        </p:txBody>
      </p:sp>
      <p:sp>
        <p:nvSpPr>
          <p:cNvPr id="10" name="テキスト ボックス 2"/>
          <p:cNvSpPr txBox="1">
            <a:spLocks noChangeArrowheads="1"/>
          </p:cNvSpPr>
          <p:nvPr/>
        </p:nvSpPr>
        <p:spPr bwMode="auto">
          <a:xfrm>
            <a:off x="1307915" y="5560541"/>
            <a:ext cx="5503179" cy="94662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90170" indent="-90170" algn="ctr">
              <a:lnSpc>
                <a:spcPct val="250000"/>
              </a:lnSpc>
              <a:spcAft>
                <a:spcPts val="0"/>
              </a:spcAft>
            </a:pPr>
            <a:r>
              <a:rPr lang="en-US" altLang="ja-JP" sz="1600" kern="100" dirty="0" smtClean="0">
                <a:latin typeface="+mn-ea"/>
                <a:cs typeface="Times New Roman" panose="02020603050405020304" pitchFamily="18" charset="0"/>
              </a:rPr>
              <a:t>2019</a:t>
            </a:r>
            <a:r>
              <a:rPr lang="ja-JP" altLang="en-US" sz="1600" kern="100" dirty="0" smtClean="0">
                <a:latin typeface="+mn-ea"/>
                <a:cs typeface="Times New Roman" panose="02020603050405020304" pitchFamily="18" charset="0"/>
              </a:rPr>
              <a:t>年</a:t>
            </a:r>
            <a:r>
              <a:rPr lang="en-US" altLang="ja-JP" sz="1600" kern="100" dirty="0" smtClean="0">
                <a:latin typeface="+mn-ea"/>
                <a:cs typeface="Times New Roman" panose="02020603050405020304" pitchFamily="18" charset="0"/>
              </a:rPr>
              <a:t>4</a:t>
            </a:r>
            <a:r>
              <a:rPr lang="ja-JP" altLang="en-US" sz="1600" kern="100" dirty="0" smtClean="0">
                <a:latin typeface="+mn-ea"/>
                <a:cs typeface="Times New Roman" panose="02020603050405020304" pitchFamily="18" charset="0"/>
              </a:rPr>
              <a:t>月の大阪</a:t>
            </a:r>
            <a:r>
              <a:rPr lang="ja-JP" altLang="en-US" sz="1600" kern="100" dirty="0">
                <a:latin typeface="+mn-ea"/>
                <a:cs typeface="Times New Roman" panose="02020603050405020304" pitchFamily="18" charset="0"/>
              </a:rPr>
              <a:t>広域水道企業団と</a:t>
            </a:r>
            <a:r>
              <a:rPr lang="ja-JP" altLang="en-US" sz="1600" kern="100">
                <a:latin typeface="+mn-ea"/>
                <a:cs typeface="Times New Roman" panose="02020603050405020304" pitchFamily="18" charset="0"/>
              </a:rPr>
              <a:t>の</a:t>
            </a:r>
            <a:r>
              <a:rPr lang="ja-JP" altLang="en-US" sz="1600" kern="100" smtClean="0">
                <a:latin typeface="+mn-ea"/>
                <a:cs typeface="Times New Roman" panose="02020603050405020304" pitchFamily="18" charset="0"/>
              </a:rPr>
              <a:t>統合後、策定予定。</a:t>
            </a:r>
            <a:endParaRPr lang="en-US" altLang="ja-JP" sz="1600" kern="100" dirty="0" smtClean="0"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260764" y="2188945"/>
            <a:ext cx="5444836" cy="36933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90170" indent="-90170" algn="just">
              <a:lnSpc>
                <a:spcPct val="150000"/>
              </a:lnSpc>
              <a:spcAft>
                <a:spcPts val="0"/>
              </a:spcAft>
            </a:pPr>
            <a:r>
              <a:rPr lang="en-US" altLang="ja-JP" sz="1600" kern="100" dirty="0">
                <a:latin typeface="+mn-ea"/>
                <a:cs typeface="Times New Roman" panose="02020603050405020304" pitchFamily="18" charset="0"/>
              </a:rPr>
              <a:t>2019</a:t>
            </a:r>
            <a:r>
              <a:rPr lang="ja-JP" altLang="en-US" sz="1600" kern="100" dirty="0">
                <a:latin typeface="+mn-ea"/>
                <a:cs typeface="Times New Roman" panose="02020603050405020304" pitchFamily="18" charset="0"/>
              </a:rPr>
              <a:t>年</a:t>
            </a:r>
            <a:r>
              <a:rPr lang="en-US" altLang="ja-JP" sz="1600" kern="100" dirty="0">
                <a:latin typeface="+mn-ea"/>
                <a:cs typeface="Times New Roman" panose="02020603050405020304" pitchFamily="18" charset="0"/>
              </a:rPr>
              <a:t>4</a:t>
            </a:r>
            <a:r>
              <a:rPr lang="ja-JP" altLang="en-US" sz="1600" kern="100" dirty="0">
                <a:latin typeface="+mn-ea"/>
                <a:cs typeface="Times New Roman" panose="02020603050405020304" pitchFamily="18" charset="0"/>
              </a:rPr>
              <a:t>月の大阪広域水道企業団との統合後、策定予定。</a:t>
            </a:r>
            <a:endParaRPr lang="ja-JP" altLang="ja-JP" sz="1600" kern="100" dirty="0">
              <a:latin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36219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-1665668" y="1988055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0" y="171615"/>
            <a:ext cx="10002592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/>
              <a:t>３．４　更新需要見込み額の見通し</a:t>
            </a:r>
          </a:p>
          <a:p>
            <a:endParaRPr lang="ja-JP" altLang="en-US" dirty="0"/>
          </a:p>
          <a:p>
            <a:r>
              <a:rPr lang="en-US" altLang="ja-JP" sz="2000" dirty="0"/>
              <a:t>【</a:t>
            </a:r>
            <a:r>
              <a:rPr lang="ja-JP" altLang="en-US" sz="2000" dirty="0"/>
              <a:t>市町村計画</a:t>
            </a:r>
            <a:r>
              <a:rPr lang="en-US" altLang="ja-JP" sz="2000" dirty="0" smtClean="0"/>
              <a:t>】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64387-629B-4E46-93D6-B693036FBE10}" type="slidenum">
              <a:rPr kumimoji="1" lang="ja-JP" altLang="en-US" smtClean="0"/>
              <a:t>24</a:t>
            </a:fld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03958" y="1434233"/>
            <a:ext cx="3724344" cy="382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5738" indent="-185738"/>
            <a:r>
              <a:rPr lang="ja-JP" altLang="ja-JP" dirty="0" smtClean="0"/>
              <a:t>・</a:t>
            </a:r>
            <a:r>
              <a:rPr lang="ja-JP" altLang="en-US" dirty="0" smtClean="0"/>
              <a:t>公表可能なデータなし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0283665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087394" y="55605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-71491" y="10175"/>
            <a:ext cx="9506433" cy="21852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52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ja-JP" altLang="en-US" sz="2400" b="1" dirty="0"/>
              <a:t>３．５　収支の見通し</a:t>
            </a:r>
          </a:p>
          <a:p>
            <a:r>
              <a:rPr lang="en-US" altLang="ja-JP" sz="2000" dirty="0" smtClean="0"/>
              <a:t>【</a:t>
            </a:r>
            <a:r>
              <a:rPr lang="ja-JP" altLang="en-US" sz="2000" dirty="0"/>
              <a:t>市町村計画</a:t>
            </a:r>
            <a:r>
              <a:rPr lang="en-US" altLang="ja-JP" sz="2000" dirty="0"/>
              <a:t>】 </a:t>
            </a:r>
            <a:r>
              <a:rPr lang="ja-JP" altLang="en-US" sz="2000" dirty="0" smtClean="0"/>
              <a:t>大阪広域水道企業団との統合案（</a:t>
            </a:r>
            <a:r>
              <a:rPr lang="en-US" altLang="ja-JP" sz="2000" dirty="0" smtClean="0">
                <a:latin typeface="+mn-ea"/>
              </a:rPr>
              <a:t>2018</a:t>
            </a:r>
            <a:r>
              <a:rPr lang="ja-JP" altLang="en-US" sz="2000" dirty="0" smtClean="0">
                <a:latin typeface="+mn-ea"/>
              </a:rPr>
              <a:t>年度</a:t>
            </a:r>
            <a:r>
              <a:rPr lang="ja-JP" altLang="en-US" sz="2000" dirty="0" smtClean="0"/>
              <a:t>）</a:t>
            </a:r>
            <a:endParaRPr lang="en-US" altLang="ja-JP" sz="2000" dirty="0" smtClean="0"/>
          </a:p>
          <a:p>
            <a:r>
              <a:rPr lang="ja-JP" altLang="en-US" sz="2000" dirty="0">
                <a:latin typeface="+mn-ea"/>
                <a:cs typeface="Times New Roman" panose="02020603050405020304" pitchFamily="18" charset="0"/>
              </a:rPr>
              <a:t>　</a:t>
            </a:r>
            <a:r>
              <a:rPr lang="ja-JP" altLang="en-US" sz="2000" dirty="0" smtClean="0">
                <a:latin typeface="+mn-ea"/>
                <a:cs typeface="Times New Roman" panose="02020603050405020304" pitchFamily="18" charset="0"/>
              </a:rPr>
              <a:t>　　　　　　（経営シミュレーション　単独経営のケース）</a:t>
            </a:r>
            <a:endParaRPr lang="en-US" altLang="ja-JP" dirty="0">
              <a:latin typeface="+mn-ea"/>
              <a:cs typeface="Times New Roman" panose="02020603050405020304" pitchFamily="18" charset="0"/>
            </a:endParaRPr>
          </a:p>
          <a:p>
            <a:endParaRPr kumimoji="0" lang="en-US" altLang="ja-JP" b="0" i="0" u="none" strike="noStrike" cap="none" normalizeH="0" baseline="0" dirty="0" smtClean="0">
              <a:ln>
                <a:noFill/>
              </a:ln>
              <a:effectLst/>
              <a:latin typeface="+mn-ea"/>
              <a:cs typeface="Times New Roman" panose="02020603050405020304" pitchFamily="18" charset="0"/>
            </a:endParaRPr>
          </a:p>
          <a:p>
            <a:endParaRPr lang="en-US" altLang="ja-JP" dirty="0" smtClean="0">
              <a:latin typeface="+mn-ea"/>
              <a:cs typeface="Times New Roman" panose="02020603050405020304" pitchFamily="18" charset="0"/>
            </a:endParaRPr>
          </a:p>
          <a:p>
            <a:endParaRPr kumimoji="0" lang="ja-JP" altLang="ja-JP" b="0" i="0" u="none" strike="noStrike" cap="none" normalizeH="0" baseline="0" dirty="0" smtClean="0">
              <a:ln>
                <a:noFill/>
              </a:ln>
              <a:effectLst/>
              <a:latin typeface="+mn-ea"/>
            </a:endParaRPr>
          </a:p>
          <a:p>
            <a:pPr marL="0" marR="0" lvl="0" indent="152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1087394" y="101325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AFDB2-A8C5-4D1A-8CED-847563F61E7C}" type="slidenum">
              <a:rPr kumimoji="1" lang="ja-JP" altLang="en-US" smtClean="0"/>
              <a:t>25</a:t>
            </a:fld>
            <a:endParaRPr kumimoji="1" lang="ja-JP" altLang="en-US"/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7394" y="1352229"/>
            <a:ext cx="6858001" cy="5154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3887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087394" y="55605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-71491" y="10175"/>
            <a:ext cx="9506433" cy="21852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52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ja-JP" altLang="en-US" sz="2400" b="1" dirty="0"/>
              <a:t>３．５　収支の見通し</a:t>
            </a:r>
          </a:p>
          <a:p>
            <a:r>
              <a:rPr lang="en-US" altLang="ja-JP" sz="2000" dirty="0" smtClean="0"/>
              <a:t>【</a:t>
            </a:r>
            <a:r>
              <a:rPr lang="ja-JP" altLang="en-US" sz="2000" dirty="0"/>
              <a:t>市町村計画</a:t>
            </a:r>
            <a:r>
              <a:rPr lang="en-US" altLang="ja-JP" sz="2000" dirty="0"/>
              <a:t>】 </a:t>
            </a:r>
            <a:r>
              <a:rPr lang="ja-JP" altLang="en-US" sz="2000" dirty="0" smtClean="0"/>
              <a:t>大阪広域水道企業団との統合案（</a:t>
            </a:r>
            <a:r>
              <a:rPr lang="en-US" altLang="ja-JP" sz="2000" dirty="0" smtClean="0">
                <a:latin typeface="+mn-ea"/>
              </a:rPr>
              <a:t>2018</a:t>
            </a:r>
            <a:r>
              <a:rPr lang="ja-JP" altLang="en-US" sz="2000" dirty="0" smtClean="0">
                <a:latin typeface="+mn-ea"/>
              </a:rPr>
              <a:t>年度</a:t>
            </a:r>
            <a:r>
              <a:rPr lang="ja-JP" altLang="en-US" sz="2000" dirty="0" smtClean="0"/>
              <a:t>）</a:t>
            </a:r>
            <a:endParaRPr lang="en-US" altLang="ja-JP" sz="2000" dirty="0" smtClean="0"/>
          </a:p>
          <a:p>
            <a:r>
              <a:rPr lang="ja-JP" altLang="en-US" sz="2000" dirty="0">
                <a:latin typeface="+mn-ea"/>
                <a:cs typeface="Times New Roman" panose="02020603050405020304" pitchFamily="18" charset="0"/>
              </a:rPr>
              <a:t>　</a:t>
            </a:r>
            <a:r>
              <a:rPr lang="ja-JP" altLang="en-US" sz="2000" dirty="0" smtClean="0">
                <a:latin typeface="+mn-ea"/>
                <a:cs typeface="Times New Roman" panose="02020603050405020304" pitchFamily="18" charset="0"/>
              </a:rPr>
              <a:t>　　　　　　（経営シミュレーション　単独経営のケース）</a:t>
            </a:r>
            <a:endParaRPr lang="en-US" altLang="ja-JP" dirty="0">
              <a:latin typeface="+mn-ea"/>
              <a:cs typeface="Times New Roman" panose="02020603050405020304" pitchFamily="18" charset="0"/>
            </a:endParaRPr>
          </a:p>
          <a:p>
            <a:endParaRPr kumimoji="0" lang="en-US" altLang="ja-JP" b="0" i="0" u="none" strike="noStrike" cap="none" normalizeH="0" baseline="0" dirty="0" smtClean="0">
              <a:ln>
                <a:noFill/>
              </a:ln>
              <a:effectLst/>
              <a:latin typeface="+mn-ea"/>
              <a:cs typeface="Times New Roman" panose="02020603050405020304" pitchFamily="18" charset="0"/>
            </a:endParaRPr>
          </a:p>
          <a:p>
            <a:endParaRPr lang="en-US" altLang="ja-JP" dirty="0" smtClean="0">
              <a:latin typeface="+mn-ea"/>
              <a:cs typeface="Times New Roman" panose="02020603050405020304" pitchFamily="18" charset="0"/>
            </a:endParaRPr>
          </a:p>
          <a:p>
            <a:endParaRPr kumimoji="0" lang="ja-JP" altLang="ja-JP" b="0" i="0" u="none" strike="noStrike" cap="none" normalizeH="0" baseline="0" dirty="0" smtClean="0">
              <a:ln>
                <a:noFill/>
              </a:ln>
              <a:effectLst/>
              <a:latin typeface="+mn-ea"/>
            </a:endParaRPr>
          </a:p>
          <a:p>
            <a:pPr marL="0" marR="0" lvl="0" indent="152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1087394" y="101325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AFDB2-A8C5-4D1A-8CED-847563F61E7C}" type="slidenum">
              <a:rPr kumimoji="1" lang="ja-JP" altLang="en-US" smtClean="0"/>
              <a:t>26</a:t>
            </a:fld>
            <a:endParaRPr kumimoji="1" lang="ja-JP" altLang="en-US"/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9263" y="1181833"/>
            <a:ext cx="6016162" cy="4382589"/>
          </a:xfrm>
          <a:prstGeom prst="rect">
            <a:avLst/>
          </a:prstGeom>
        </p:spPr>
      </p:pic>
      <p:sp>
        <p:nvSpPr>
          <p:cNvPr id="8" name="テキスト ボックス 7"/>
          <p:cNvSpPr txBox="1"/>
          <p:nvPr/>
        </p:nvSpPr>
        <p:spPr>
          <a:xfrm>
            <a:off x="147378" y="5588253"/>
            <a:ext cx="87782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/>
            <a:r>
              <a:rPr lang="ja-JP" altLang="ja-JP" dirty="0" smtClean="0">
                <a:latin typeface="+mn-ea"/>
              </a:rPr>
              <a:t>・</a:t>
            </a:r>
            <a:r>
              <a:rPr lang="ja-JP" altLang="en-US" dirty="0" smtClean="0">
                <a:latin typeface="+mn-ea"/>
              </a:rPr>
              <a:t>町単独経営のシミュレーション（試算期間</a:t>
            </a:r>
            <a:r>
              <a:rPr lang="en-US" altLang="ja-JP" dirty="0" smtClean="0">
                <a:latin typeface="+mn-ea"/>
              </a:rPr>
              <a:t>2015</a:t>
            </a:r>
            <a:r>
              <a:rPr lang="ja-JP" altLang="en-US" dirty="0" smtClean="0">
                <a:latin typeface="+mn-ea"/>
              </a:rPr>
              <a:t>年度～</a:t>
            </a:r>
            <a:r>
              <a:rPr lang="en-US" altLang="ja-JP" dirty="0" smtClean="0">
                <a:latin typeface="+mn-ea"/>
              </a:rPr>
              <a:t>2054</a:t>
            </a:r>
            <a:r>
              <a:rPr lang="ja-JP" altLang="en-US" dirty="0" smtClean="0">
                <a:latin typeface="+mn-ea"/>
              </a:rPr>
              <a:t>年度）では、</a:t>
            </a:r>
            <a:r>
              <a:rPr lang="en-US" altLang="ja-JP" dirty="0" smtClean="0">
                <a:latin typeface="+mn-ea"/>
              </a:rPr>
              <a:t>2028</a:t>
            </a:r>
            <a:r>
              <a:rPr lang="ja-JP" altLang="en-US" dirty="0" smtClean="0">
                <a:latin typeface="+mn-ea"/>
              </a:rPr>
              <a:t>年度に</a:t>
            </a:r>
            <a:r>
              <a:rPr lang="en-US" altLang="ja-JP" dirty="0">
                <a:latin typeface="+mn-ea"/>
              </a:rPr>
              <a:t>5</a:t>
            </a:r>
            <a:r>
              <a:rPr lang="en-US" altLang="ja-JP" dirty="0" smtClean="0">
                <a:latin typeface="+mn-ea"/>
              </a:rPr>
              <a:t>%</a:t>
            </a:r>
            <a:r>
              <a:rPr lang="ja-JP" altLang="en-US" dirty="0" err="1" smtClean="0">
                <a:latin typeface="+mn-ea"/>
              </a:rPr>
              <a:t>、</a:t>
            </a:r>
            <a:r>
              <a:rPr lang="en-US" altLang="ja-JP" dirty="0" smtClean="0">
                <a:latin typeface="+mn-ea"/>
              </a:rPr>
              <a:t>2036</a:t>
            </a:r>
            <a:r>
              <a:rPr lang="ja-JP" altLang="en-US" dirty="0" smtClean="0">
                <a:latin typeface="+mn-ea"/>
              </a:rPr>
              <a:t>年度に</a:t>
            </a:r>
            <a:r>
              <a:rPr lang="en-US" altLang="ja-JP" dirty="0" smtClean="0">
                <a:latin typeface="+mn-ea"/>
              </a:rPr>
              <a:t>4%</a:t>
            </a:r>
            <a:r>
              <a:rPr lang="ja-JP" altLang="en-US" dirty="0" smtClean="0">
                <a:latin typeface="+mn-ea"/>
              </a:rPr>
              <a:t>の料金改定が見込まれています。</a:t>
            </a:r>
            <a:endParaRPr lang="en-US" altLang="ja-JP" dirty="0" smtClean="0">
              <a:latin typeface="+mn-ea"/>
            </a:endParaRPr>
          </a:p>
          <a:p>
            <a:r>
              <a:rPr lang="ja-JP" altLang="en-US" dirty="0" smtClean="0">
                <a:latin typeface="+mn-ea"/>
              </a:rPr>
              <a:t>（</a:t>
            </a:r>
            <a:r>
              <a:rPr lang="en-US" altLang="ja-JP" dirty="0" smtClean="0">
                <a:latin typeface="+mn-ea"/>
              </a:rPr>
              <a:t>2016</a:t>
            </a:r>
            <a:r>
              <a:rPr lang="ja-JP" altLang="en-US" dirty="0" smtClean="0">
                <a:latin typeface="+mn-ea"/>
              </a:rPr>
              <a:t>年度と比べて約</a:t>
            </a:r>
            <a:r>
              <a:rPr lang="en-US" altLang="ja-JP" dirty="0">
                <a:latin typeface="+mn-ea"/>
              </a:rPr>
              <a:t>1.09</a:t>
            </a:r>
            <a:r>
              <a:rPr lang="ja-JP" altLang="en-US" dirty="0" smtClean="0">
                <a:latin typeface="+mn-ea"/>
              </a:rPr>
              <a:t>倍）</a:t>
            </a:r>
            <a:endParaRPr lang="en-US" altLang="ja-JP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611139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087394" y="55605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-71491" y="10175"/>
            <a:ext cx="9506433" cy="21852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52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ja-JP" altLang="en-US" sz="2400" b="1" dirty="0"/>
              <a:t>３．５　収支の見通し</a:t>
            </a:r>
          </a:p>
          <a:p>
            <a:r>
              <a:rPr lang="en-US" altLang="ja-JP" sz="2000" dirty="0" smtClean="0"/>
              <a:t>【</a:t>
            </a:r>
            <a:r>
              <a:rPr lang="ja-JP" altLang="en-US" sz="2000" dirty="0"/>
              <a:t>市町村計画</a:t>
            </a:r>
            <a:r>
              <a:rPr lang="en-US" altLang="ja-JP" sz="2000" dirty="0"/>
              <a:t>】 </a:t>
            </a:r>
            <a:r>
              <a:rPr lang="ja-JP" altLang="en-US" sz="2000" dirty="0" smtClean="0"/>
              <a:t>大阪広域水道企業団との統合案（</a:t>
            </a:r>
            <a:r>
              <a:rPr lang="en-US" altLang="ja-JP" sz="2000" dirty="0" smtClean="0">
                <a:latin typeface="+mn-ea"/>
              </a:rPr>
              <a:t>2018</a:t>
            </a:r>
            <a:r>
              <a:rPr lang="ja-JP" altLang="en-US" sz="2000" dirty="0" smtClean="0">
                <a:latin typeface="+mn-ea"/>
              </a:rPr>
              <a:t>年度</a:t>
            </a:r>
            <a:r>
              <a:rPr lang="ja-JP" altLang="en-US" sz="2000" dirty="0" smtClean="0"/>
              <a:t>）</a:t>
            </a:r>
            <a:endParaRPr lang="en-US" altLang="ja-JP" sz="2000" dirty="0" smtClean="0"/>
          </a:p>
          <a:p>
            <a:r>
              <a:rPr lang="ja-JP" altLang="en-US" sz="2000" dirty="0">
                <a:latin typeface="+mn-ea"/>
                <a:cs typeface="Times New Roman" panose="02020603050405020304" pitchFamily="18" charset="0"/>
              </a:rPr>
              <a:t>　</a:t>
            </a:r>
            <a:r>
              <a:rPr lang="ja-JP" altLang="en-US" sz="2000" dirty="0" smtClean="0">
                <a:latin typeface="+mn-ea"/>
                <a:cs typeface="Times New Roman" panose="02020603050405020304" pitchFamily="18" charset="0"/>
              </a:rPr>
              <a:t>　　　　　　（経営シミュレーション　統合ケース）</a:t>
            </a:r>
            <a:endParaRPr lang="en-US" altLang="ja-JP" dirty="0">
              <a:latin typeface="+mn-ea"/>
              <a:cs typeface="Times New Roman" panose="02020603050405020304" pitchFamily="18" charset="0"/>
            </a:endParaRPr>
          </a:p>
          <a:p>
            <a:endParaRPr kumimoji="0" lang="en-US" altLang="ja-JP" b="0" i="0" u="none" strike="noStrike" cap="none" normalizeH="0" baseline="0" dirty="0" smtClean="0">
              <a:ln>
                <a:noFill/>
              </a:ln>
              <a:effectLst/>
              <a:latin typeface="+mn-ea"/>
              <a:cs typeface="Times New Roman" panose="02020603050405020304" pitchFamily="18" charset="0"/>
            </a:endParaRPr>
          </a:p>
          <a:p>
            <a:endParaRPr lang="en-US" altLang="ja-JP" dirty="0" smtClean="0">
              <a:latin typeface="+mn-ea"/>
              <a:cs typeface="Times New Roman" panose="02020603050405020304" pitchFamily="18" charset="0"/>
            </a:endParaRPr>
          </a:p>
          <a:p>
            <a:endParaRPr kumimoji="0" lang="ja-JP" altLang="ja-JP" b="0" i="0" u="none" strike="noStrike" cap="none" normalizeH="0" baseline="0" dirty="0" smtClean="0">
              <a:ln>
                <a:noFill/>
              </a:ln>
              <a:effectLst/>
              <a:latin typeface="+mn-ea"/>
            </a:endParaRPr>
          </a:p>
          <a:p>
            <a:pPr marL="0" marR="0" lvl="0" indent="152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1087394" y="101325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AFDB2-A8C5-4D1A-8CED-847563F61E7C}" type="slidenum">
              <a:rPr kumimoji="1" lang="ja-JP" altLang="en-US" smtClean="0"/>
              <a:t>27</a:t>
            </a:fld>
            <a:endParaRPr kumimoji="1" lang="ja-JP" altLang="en-US"/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7394" y="1470454"/>
            <a:ext cx="6870357" cy="4988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439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087394" y="55605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-71491" y="10175"/>
            <a:ext cx="9506433" cy="21852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52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ja-JP" altLang="en-US" sz="2400" b="1" dirty="0"/>
              <a:t>３．５　収支の見通し</a:t>
            </a:r>
          </a:p>
          <a:p>
            <a:r>
              <a:rPr lang="en-US" altLang="ja-JP" sz="2000" dirty="0" smtClean="0"/>
              <a:t>【</a:t>
            </a:r>
            <a:r>
              <a:rPr lang="ja-JP" altLang="en-US" sz="2000" dirty="0"/>
              <a:t>市町村計画</a:t>
            </a:r>
            <a:r>
              <a:rPr lang="en-US" altLang="ja-JP" sz="2000" dirty="0"/>
              <a:t>】 </a:t>
            </a:r>
            <a:r>
              <a:rPr lang="ja-JP" altLang="en-US" sz="2000" dirty="0" smtClean="0"/>
              <a:t>大阪広域水道企業団との統合案（</a:t>
            </a:r>
            <a:r>
              <a:rPr lang="en-US" altLang="ja-JP" sz="2000" dirty="0" smtClean="0">
                <a:latin typeface="+mn-ea"/>
              </a:rPr>
              <a:t>2018</a:t>
            </a:r>
            <a:r>
              <a:rPr lang="ja-JP" altLang="en-US" sz="2000" dirty="0" smtClean="0">
                <a:latin typeface="+mn-ea"/>
              </a:rPr>
              <a:t>年度</a:t>
            </a:r>
            <a:r>
              <a:rPr lang="ja-JP" altLang="en-US" sz="2000" dirty="0" smtClean="0"/>
              <a:t>）</a:t>
            </a:r>
            <a:endParaRPr lang="en-US" altLang="ja-JP" sz="2000" dirty="0" smtClean="0"/>
          </a:p>
          <a:p>
            <a:r>
              <a:rPr lang="ja-JP" altLang="en-US" sz="2000" dirty="0">
                <a:latin typeface="+mn-ea"/>
                <a:cs typeface="Times New Roman" panose="02020603050405020304" pitchFamily="18" charset="0"/>
              </a:rPr>
              <a:t>　</a:t>
            </a:r>
            <a:r>
              <a:rPr lang="ja-JP" altLang="en-US" sz="2000" dirty="0" smtClean="0">
                <a:latin typeface="+mn-ea"/>
                <a:cs typeface="Times New Roman" panose="02020603050405020304" pitchFamily="18" charset="0"/>
              </a:rPr>
              <a:t>　　　　　　（経営シミュレーション　</a:t>
            </a:r>
            <a:r>
              <a:rPr lang="ja-JP" altLang="en-US" sz="2000" dirty="0">
                <a:latin typeface="+mn-ea"/>
                <a:cs typeface="Times New Roman" panose="02020603050405020304" pitchFamily="18" charset="0"/>
              </a:rPr>
              <a:t>統合</a:t>
            </a:r>
            <a:r>
              <a:rPr lang="ja-JP" altLang="en-US" sz="2000" dirty="0" smtClean="0">
                <a:latin typeface="+mn-ea"/>
                <a:cs typeface="Times New Roman" panose="02020603050405020304" pitchFamily="18" charset="0"/>
              </a:rPr>
              <a:t>ケース）</a:t>
            </a:r>
            <a:endParaRPr lang="en-US" altLang="ja-JP" dirty="0">
              <a:latin typeface="+mn-ea"/>
              <a:cs typeface="Times New Roman" panose="02020603050405020304" pitchFamily="18" charset="0"/>
            </a:endParaRPr>
          </a:p>
          <a:p>
            <a:endParaRPr kumimoji="0" lang="en-US" altLang="ja-JP" b="0" i="0" u="none" strike="noStrike" cap="none" normalizeH="0" baseline="0" dirty="0" smtClean="0">
              <a:ln>
                <a:noFill/>
              </a:ln>
              <a:effectLst/>
              <a:latin typeface="+mn-ea"/>
              <a:cs typeface="Times New Roman" panose="02020603050405020304" pitchFamily="18" charset="0"/>
            </a:endParaRPr>
          </a:p>
          <a:p>
            <a:endParaRPr lang="en-US" altLang="ja-JP" dirty="0" smtClean="0">
              <a:latin typeface="+mn-ea"/>
              <a:cs typeface="Times New Roman" panose="02020603050405020304" pitchFamily="18" charset="0"/>
            </a:endParaRPr>
          </a:p>
          <a:p>
            <a:endParaRPr kumimoji="0" lang="ja-JP" altLang="ja-JP" b="0" i="0" u="none" strike="noStrike" cap="none" normalizeH="0" baseline="0" dirty="0" smtClean="0">
              <a:ln>
                <a:noFill/>
              </a:ln>
              <a:effectLst/>
              <a:latin typeface="+mn-ea"/>
            </a:endParaRPr>
          </a:p>
          <a:p>
            <a:pPr marL="0" marR="0" lvl="0" indent="152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1087394" y="101325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AFDB2-A8C5-4D1A-8CED-847563F61E7C}" type="slidenum">
              <a:rPr kumimoji="1" lang="ja-JP" altLang="en-US" smtClean="0"/>
              <a:t>28</a:t>
            </a:fld>
            <a:endParaRPr kumimoji="1" lang="ja-JP" altLang="en-US"/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3742" y="1140187"/>
            <a:ext cx="6081182" cy="4311776"/>
          </a:xfrm>
          <a:prstGeom prst="rect">
            <a:avLst/>
          </a:prstGeom>
        </p:spPr>
      </p:pic>
      <p:sp>
        <p:nvSpPr>
          <p:cNvPr id="8" name="テキスト ボックス 7"/>
          <p:cNvSpPr txBox="1"/>
          <p:nvPr/>
        </p:nvSpPr>
        <p:spPr>
          <a:xfrm>
            <a:off x="147378" y="5588253"/>
            <a:ext cx="87782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dirty="0" smtClean="0">
                <a:latin typeface="+mn-ea"/>
              </a:rPr>
              <a:t>・</a:t>
            </a:r>
            <a:r>
              <a:rPr lang="ja-JP" altLang="en-US" dirty="0">
                <a:latin typeface="+mn-ea"/>
              </a:rPr>
              <a:t>大阪広域水道企業団と統合した場合の</a:t>
            </a:r>
            <a:r>
              <a:rPr lang="ja-JP" altLang="en-US" dirty="0" smtClean="0">
                <a:latin typeface="+mn-ea"/>
              </a:rPr>
              <a:t>シミュレーション（試算期間</a:t>
            </a:r>
            <a:r>
              <a:rPr lang="en-US" altLang="ja-JP" dirty="0" smtClean="0">
                <a:latin typeface="+mn-ea"/>
              </a:rPr>
              <a:t>2015</a:t>
            </a:r>
            <a:r>
              <a:rPr lang="ja-JP" altLang="en-US" dirty="0" smtClean="0">
                <a:latin typeface="+mn-ea"/>
              </a:rPr>
              <a:t>年度～</a:t>
            </a:r>
            <a:r>
              <a:rPr lang="en-US" altLang="ja-JP" dirty="0" smtClean="0">
                <a:latin typeface="+mn-ea"/>
              </a:rPr>
              <a:t>2054</a:t>
            </a:r>
            <a:r>
              <a:rPr lang="ja-JP" altLang="en-US" dirty="0" smtClean="0">
                <a:latin typeface="+mn-ea"/>
              </a:rPr>
              <a:t>年度）で</a:t>
            </a:r>
            <a:r>
              <a:rPr lang="ja-JP" altLang="en-US" smtClean="0">
                <a:latin typeface="+mn-ea"/>
              </a:rPr>
              <a:t>は、水道料金の改定はしない見込みです。</a:t>
            </a:r>
            <a:endParaRPr lang="en-US" altLang="ja-JP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34395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/>
          <p:cNvPicPr>
            <a:picLocks noChangeAspect="1"/>
          </p:cNvPicPr>
          <p:nvPr/>
        </p:nvPicPr>
        <p:blipFill rotWithShape="1">
          <a:blip r:embed="rId2"/>
          <a:srcRect b="7027"/>
          <a:stretch/>
        </p:blipFill>
        <p:spPr>
          <a:xfrm>
            <a:off x="228350" y="2870959"/>
            <a:ext cx="8837687" cy="3987046"/>
          </a:xfrm>
          <a:prstGeom prst="rect">
            <a:avLst/>
          </a:prstGeom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-1665668" y="1988055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94097" y="33994"/>
            <a:ext cx="81909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/>
              <a:t>４</a:t>
            </a:r>
            <a:r>
              <a:rPr lang="ja-JP" altLang="en-US" sz="2400" b="1" dirty="0" smtClean="0"/>
              <a:t>　まとめ</a:t>
            </a:r>
            <a:endParaRPr lang="ja-JP" altLang="ja-JP" sz="2400" b="1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64387-629B-4E46-93D6-B693036FBE10}" type="slidenum">
              <a:rPr kumimoji="1" lang="ja-JP" altLang="en-US" smtClean="0"/>
              <a:t>29</a:t>
            </a:fld>
            <a:endParaRPr kumimoji="1" lang="ja-JP" altLang="en-US"/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093" y="126999"/>
            <a:ext cx="8550000" cy="2731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137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26007"/>
            <a:ext cx="11140225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90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ja-JP" altLang="ja-JP" sz="2800" b="1" dirty="0">
                <a:latin typeface="+mn-ea"/>
                <a:cs typeface="Times New Roman" panose="02020603050405020304" pitchFamily="18" charset="0"/>
              </a:rPr>
              <a:t>１　</a:t>
            </a:r>
            <a:r>
              <a:rPr kumimoji="0" lang="ja-JP" altLang="en-US" sz="2800" b="1" dirty="0" smtClean="0">
                <a:latin typeface="+mn-ea"/>
                <a:cs typeface="Times New Roman" panose="02020603050405020304" pitchFamily="18" charset="0"/>
              </a:rPr>
              <a:t>田尻町</a:t>
            </a:r>
            <a:r>
              <a:rPr kumimoji="0" lang="ja-JP" altLang="ja-JP" sz="2800" b="1" dirty="0" smtClean="0">
                <a:latin typeface="+mn-ea"/>
                <a:cs typeface="Times New Roman" panose="02020603050405020304" pitchFamily="18" charset="0"/>
              </a:rPr>
              <a:t>の</a:t>
            </a:r>
            <a:r>
              <a:rPr kumimoji="0" lang="ja-JP" altLang="ja-JP" sz="2800" b="1" dirty="0">
                <a:latin typeface="+mn-ea"/>
                <a:cs typeface="Times New Roman" panose="02020603050405020304" pitchFamily="18" charset="0"/>
              </a:rPr>
              <a:t>基本情報</a:t>
            </a:r>
            <a:endParaRPr kumimoji="0" lang="ja-JP" altLang="ja-JP" dirty="0">
              <a:latin typeface="+mn-ea"/>
            </a:endParaRPr>
          </a:p>
          <a:p>
            <a:endParaRPr kumimoji="0" lang="en-US" altLang="ja-JP" b="1" dirty="0" smtClean="0">
              <a:latin typeface="+mn-ea"/>
              <a:cs typeface="Times New Roman" panose="02020603050405020304" pitchFamily="18" charset="0"/>
            </a:endParaRPr>
          </a:p>
          <a:p>
            <a:r>
              <a:rPr kumimoji="0" lang="ja-JP" altLang="ja-JP" sz="2400" b="1" dirty="0" smtClean="0">
                <a:latin typeface="+mn-ea"/>
                <a:cs typeface="Times New Roman" panose="02020603050405020304" pitchFamily="18" charset="0"/>
              </a:rPr>
              <a:t>１</a:t>
            </a:r>
            <a:r>
              <a:rPr kumimoji="0" lang="en-US" altLang="ja-JP" sz="2400" b="1" dirty="0">
                <a:latin typeface="+mn-ea"/>
                <a:cs typeface="Times New Roman" panose="02020603050405020304" pitchFamily="18" charset="0"/>
              </a:rPr>
              <a:t>.</a:t>
            </a:r>
            <a:r>
              <a:rPr kumimoji="0" lang="ja-JP" altLang="en-US" sz="2400" b="1" dirty="0">
                <a:latin typeface="+mn-ea"/>
                <a:cs typeface="Times New Roman" panose="02020603050405020304" pitchFamily="18" charset="0"/>
              </a:rPr>
              <a:t>１　</a:t>
            </a:r>
            <a:r>
              <a:rPr kumimoji="0" lang="ja-JP" altLang="en-US" sz="2400" b="1" dirty="0" smtClean="0">
                <a:latin typeface="+mn-ea"/>
                <a:cs typeface="Times New Roman" panose="02020603050405020304" pitchFamily="18" charset="0"/>
              </a:rPr>
              <a:t>田尻町の</a:t>
            </a:r>
            <a:r>
              <a:rPr kumimoji="0" lang="ja-JP" altLang="en-US" sz="2400" b="1" dirty="0">
                <a:latin typeface="+mn-ea"/>
                <a:cs typeface="Times New Roman" panose="02020603050405020304" pitchFamily="18" charset="0"/>
              </a:rPr>
              <a:t>現状（</a:t>
            </a:r>
            <a:r>
              <a:rPr kumimoji="0" lang="en-US" altLang="ja-JP" sz="2400" b="1" dirty="0">
                <a:latin typeface="+mn-ea"/>
                <a:cs typeface="Times New Roman" panose="02020603050405020304" pitchFamily="18" charset="0"/>
              </a:rPr>
              <a:t>2016</a:t>
            </a:r>
            <a:r>
              <a:rPr kumimoji="0" lang="ja-JP" altLang="en-US" sz="2400" b="1" dirty="0">
                <a:latin typeface="+mn-ea"/>
                <a:cs typeface="Times New Roman" panose="02020603050405020304" pitchFamily="18" charset="0"/>
              </a:rPr>
              <a:t>年度</a:t>
            </a:r>
            <a:r>
              <a:rPr kumimoji="0" lang="ja-JP" altLang="en-US" sz="2400" b="1" dirty="0" smtClean="0">
                <a:latin typeface="+mn-ea"/>
                <a:cs typeface="Times New Roman" panose="02020603050405020304" pitchFamily="18" charset="0"/>
              </a:rPr>
              <a:t>）</a:t>
            </a:r>
            <a:endParaRPr kumimoji="0" lang="en-US" altLang="ja-JP" sz="2400" b="1" dirty="0" smtClean="0">
              <a:latin typeface="+mn-ea"/>
              <a:cs typeface="Times New Roman" panose="02020603050405020304" pitchFamily="18" charset="0"/>
            </a:endParaRPr>
          </a:p>
          <a:p>
            <a:endParaRPr kumimoji="0" lang="ja-JP" altLang="en-US" dirty="0">
              <a:latin typeface="+mn-ea"/>
            </a:endParaRPr>
          </a:p>
          <a:p>
            <a:pPr lvl="0"/>
            <a:r>
              <a:rPr kumimoji="0" lang="ja-JP" altLang="en-US" sz="2000" b="1" dirty="0">
                <a:latin typeface="+mn-ea"/>
                <a:cs typeface="Times New Roman" panose="02020603050405020304" pitchFamily="18" charset="0"/>
              </a:rPr>
              <a:t>（１）年間給水量（大阪府の水道の現況より</a:t>
            </a:r>
            <a:r>
              <a:rPr kumimoji="0" lang="ja-JP" altLang="en-US" sz="2000" b="1" dirty="0" smtClean="0">
                <a:latin typeface="+mn-ea"/>
                <a:cs typeface="Times New Roman" panose="02020603050405020304" pitchFamily="18" charset="0"/>
              </a:rPr>
              <a:t>）</a:t>
            </a:r>
            <a:endParaRPr kumimoji="0" lang="en-US" altLang="ja-JP" sz="2000" b="1" dirty="0" smtClean="0">
              <a:latin typeface="+mn-ea"/>
              <a:cs typeface="Times New Roman" panose="02020603050405020304" pitchFamily="18" charset="0"/>
            </a:endParaRPr>
          </a:p>
          <a:p>
            <a:pPr lvl="0"/>
            <a:endParaRPr kumimoji="0" lang="ja-JP" altLang="en-US" dirty="0">
              <a:latin typeface="+mn-ea"/>
              <a:cs typeface="Times New Roman" panose="02020603050405020304" pitchFamily="18" charset="0"/>
            </a:endParaRPr>
          </a:p>
          <a:p>
            <a:pPr lvl="0"/>
            <a:r>
              <a:rPr kumimoji="0" lang="ja-JP" altLang="en-US" dirty="0">
                <a:latin typeface="+mn-ea"/>
                <a:cs typeface="Times New Roman" panose="02020603050405020304" pitchFamily="18" charset="0"/>
              </a:rPr>
              <a:t>・年間給水量</a:t>
            </a:r>
            <a:r>
              <a:rPr kumimoji="0" lang="ja-JP" altLang="en-US" dirty="0" smtClean="0">
                <a:latin typeface="+mn-ea"/>
                <a:cs typeface="Times New Roman" panose="02020603050405020304" pitchFamily="18" charset="0"/>
              </a:rPr>
              <a:t>は</a:t>
            </a:r>
            <a:r>
              <a:rPr lang="en-US" altLang="ja-JP" dirty="0">
                <a:latin typeface="+mn-ea"/>
                <a:cs typeface="Times New Roman" panose="02020603050405020304" pitchFamily="18" charset="0"/>
              </a:rPr>
              <a:t>1.1</a:t>
            </a:r>
            <a:r>
              <a:rPr lang="ja-JP" altLang="en-US" dirty="0" smtClean="0">
                <a:latin typeface="+mn-ea"/>
                <a:cs typeface="Times New Roman" panose="02020603050405020304" pitchFamily="18" charset="0"/>
              </a:rPr>
              <a:t>百万</a:t>
            </a:r>
            <a:r>
              <a:rPr lang="ja-JP" altLang="en-US" dirty="0">
                <a:latin typeface="+mn-ea"/>
                <a:cs typeface="Times New Roman" panose="02020603050405020304" pitchFamily="18" charset="0"/>
              </a:rPr>
              <a:t>㎥</a:t>
            </a:r>
            <a:r>
              <a:rPr lang="ja-JP" altLang="en-US" dirty="0" smtClean="0">
                <a:latin typeface="+mn-ea"/>
                <a:cs typeface="Times New Roman" panose="02020603050405020304" pitchFamily="18" charset="0"/>
              </a:rPr>
              <a:t>です。（</a:t>
            </a:r>
            <a:r>
              <a:rPr lang="en-US" altLang="ja-JP" dirty="0">
                <a:latin typeface="+mn-ea"/>
                <a:cs typeface="Times New Roman" panose="02020603050405020304" pitchFamily="18" charset="0"/>
              </a:rPr>
              <a:t> 43</a:t>
            </a:r>
            <a:r>
              <a:rPr lang="ja-JP" altLang="en-US" dirty="0" smtClean="0">
                <a:latin typeface="+mn-ea"/>
                <a:cs typeface="Times New Roman" panose="02020603050405020304" pitchFamily="18" charset="0"/>
              </a:rPr>
              <a:t>事業体中</a:t>
            </a:r>
            <a:r>
              <a:rPr lang="en-US" altLang="ja-JP" dirty="0" smtClean="0">
                <a:latin typeface="+mn-ea"/>
                <a:cs typeface="Times New Roman" panose="02020603050405020304" pitchFamily="18" charset="0"/>
              </a:rPr>
              <a:t>41</a:t>
            </a:r>
            <a:r>
              <a:rPr lang="ja-JP" altLang="en-US" dirty="0" smtClean="0">
                <a:latin typeface="+mn-ea"/>
                <a:cs typeface="Times New Roman" panose="02020603050405020304" pitchFamily="18" charset="0"/>
              </a:rPr>
              <a:t>番目</a:t>
            </a:r>
            <a:r>
              <a:rPr lang="en-US" altLang="ja-JP" dirty="0" smtClean="0">
                <a:latin typeface="+mn-ea"/>
                <a:cs typeface="Times New Roman" panose="02020603050405020304" pitchFamily="18" charset="0"/>
              </a:rPr>
              <a:t>/</a:t>
            </a:r>
            <a:r>
              <a:rPr lang="ja-JP" altLang="en-US" dirty="0" smtClean="0">
                <a:latin typeface="+mn-ea"/>
                <a:cs typeface="Times New Roman" panose="02020603050405020304" pitchFamily="18" charset="0"/>
              </a:rPr>
              <a:t>降順）</a:t>
            </a:r>
            <a:endParaRPr kumimoji="0" lang="ja-JP" altLang="en-US" dirty="0">
              <a:latin typeface="+mn-ea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-1665668" y="1988055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64387-629B-4E46-93D6-B693036FBE10}" type="slidenum">
              <a:rPr kumimoji="1" lang="ja-JP" altLang="en-US" smtClean="0"/>
              <a:t>3</a:t>
            </a:fld>
            <a:endParaRPr kumimoji="1" lang="ja-JP" altLang="en-US"/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670" y="2739263"/>
            <a:ext cx="8434800" cy="3682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190845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64387-629B-4E46-93D6-B693036FBE10}" type="slidenum">
              <a:rPr kumimoji="1" lang="ja-JP" altLang="en-US" smtClean="0"/>
              <a:t>30</a:t>
            </a:fld>
            <a:endParaRPr kumimoji="1" lang="ja-JP" altLang="en-US"/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463" y="0"/>
            <a:ext cx="866753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4740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-106251" y="2348292"/>
            <a:ext cx="13856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 sz="135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0" y="261293"/>
            <a:ext cx="81229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2400" b="1" dirty="0"/>
              <a:t>（２）全管路延長（大阪府の水道の現況より）</a:t>
            </a:r>
            <a:endParaRPr lang="en-US" altLang="ja-JP" sz="2400" b="1" dirty="0"/>
          </a:p>
          <a:p>
            <a:endParaRPr lang="ja-JP" altLang="ja-JP" dirty="0"/>
          </a:p>
          <a:p>
            <a:r>
              <a:rPr lang="ja-JP" altLang="ja-JP" dirty="0"/>
              <a:t>・全管路延長は</a:t>
            </a:r>
            <a:r>
              <a:rPr lang="ja-JP" altLang="ja-JP" dirty="0" smtClean="0">
                <a:latin typeface="+mn-ea"/>
              </a:rPr>
              <a:t>約</a:t>
            </a:r>
            <a:r>
              <a:rPr lang="en-US" altLang="ja-JP" dirty="0">
                <a:latin typeface="+mn-ea"/>
              </a:rPr>
              <a:t>29</a:t>
            </a:r>
            <a:r>
              <a:rPr lang="en-US" altLang="ja-JP" dirty="0" smtClean="0">
                <a:latin typeface="+mn-ea"/>
              </a:rPr>
              <a:t>km</a:t>
            </a:r>
            <a:r>
              <a:rPr lang="ja-JP" altLang="en-US" dirty="0" smtClean="0">
                <a:latin typeface="+mn-ea"/>
              </a:rPr>
              <a:t>です。（</a:t>
            </a:r>
            <a:r>
              <a:rPr lang="en-US" altLang="ja-JP" dirty="0" smtClean="0">
                <a:latin typeface="+mn-ea"/>
              </a:rPr>
              <a:t>43</a:t>
            </a:r>
            <a:r>
              <a:rPr lang="ja-JP" altLang="en-US" dirty="0" smtClean="0">
                <a:latin typeface="+mn-ea"/>
              </a:rPr>
              <a:t>事業体中</a:t>
            </a:r>
            <a:r>
              <a:rPr lang="en-US" altLang="ja-JP" dirty="0" smtClean="0">
                <a:latin typeface="+mn-ea"/>
              </a:rPr>
              <a:t>43</a:t>
            </a:r>
            <a:r>
              <a:rPr lang="ja-JP" altLang="en-US" dirty="0" smtClean="0">
                <a:latin typeface="+mn-ea"/>
              </a:rPr>
              <a:t>番目</a:t>
            </a:r>
            <a:r>
              <a:rPr lang="en-US" altLang="ja-JP" dirty="0" smtClean="0">
                <a:latin typeface="+mn-ea"/>
              </a:rPr>
              <a:t>/</a:t>
            </a:r>
            <a:r>
              <a:rPr lang="ja-JP" altLang="en-US" dirty="0" smtClean="0">
                <a:latin typeface="+mn-ea"/>
              </a:rPr>
              <a:t>降順）</a:t>
            </a:r>
            <a:endParaRPr lang="ja-JP" altLang="en-US" sz="1350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64387-629B-4E46-93D6-B693036FBE10}" type="slidenum">
              <a:rPr kumimoji="1" lang="ja-JP" altLang="en-US" smtClean="0"/>
              <a:t>4</a:t>
            </a:fld>
            <a:endParaRPr kumimoji="1" lang="ja-JP" altLang="en-US"/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270" y="2348292"/>
            <a:ext cx="8434800" cy="3674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68295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-106251" y="2348292"/>
            <a:ext cx="13856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 sz="135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55465" y="379188"/>
            <a:ext cx="841820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2400" b="1" dirty="0"/>
              <a:t>（３）経常収益（地方公営企業決算状況調査より）</a:t>
            </a:r>
            <a:endParaRPr lang="en-US" altLang="ja-JP" sz="2400" b="1" dirty="0"/>
          </a:p>
          <a:p>
            <a:endParaRPr lang="en-US" altLang="ja-JP" dirty="0"/>
          </a:p>
          <a:p>
            <a:r>
              <a:rPr lang="ja-JP" altLang="ja-JP" dirty="0"/>
              <a:t>・経常収益</a:t>
            </a:r>
            <a:r>
              <a:rPr lang="ja-JP" altLang="ja-JP" dirty="0" smtClean="0"/>
              <a:t>は</a:t>
            </a:r>
            <a:r>
              <a:rPr lang="ja-JP" altLang="en-US" dirty="0" smtClean="0"/>
              <a:t>約</a:t>
            </a:r>
            <a:r>
              <a:rPr lang="ja-JP" altLang="en-US" dirty="0"/>
              <a:t>３</a:t>
            </a:r>
            <a:r>
              <a:rPr lang="ja-JP" altLang="en-US" dirty="0" smtClean="0"/>
              <a:t>億円です。（</a:t>
            </a:r>
            <a:r>
              <a:rPr lang="en-US" altLang="ja-JP" dirty="0">
                <a:latin typeface="+mn-ea"/>
                <a:cs typeface="Times New Roman" panose="02020603050405020304" pitchFamily="18" charset="0"/>
              </a:rPr>
              <a:t> 43</a:t>
            </a:r>
            <a:r>
              <a:rPr lang="ja-JP" altLang="en-US" dirty="0" smtClean="0">
                <a:latin typeface="+mn-ea"/>
                <a:cs typeface="Times New Roman" panose="02020603050405020304" pitchFamily="18" charset="0"/>
              </a:rPr>
              <a:t>事業体中</a:t>
            </a:r>
            <a:r>
              <a:rPr lang="en-US" altLang="ja-JP" dirty="0" smtClean="0">
                <a:latin typeface="+mn-ea"/>
              </a:rPr>
              <a:t>42</a:t>
            </a:r>
            <a:r>
              <a:rPr lang="ja-JP" altLang="en-US" dirty="0" smtClean="0"/>
              <a:t>番目</a:t>
            </a:r>
            <a:r>
              <a:rPr lang="en-US" altLang="ja-JP" dirty="0" smtClean="0"/>
              <a:t>/</a:t>
            </a:r>
            <a:r>
              <a:rPr lang="ja-JP" altLang="en-US" dirty="0" smtClean="0"/>
              <a:t>降順）</a:t>
            </a:r>
            <a:endParaRPr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64387-629B-4E46-93D6-B693036FBE10}" type="slidenum">
              <a:rPr kumimoji="1" lang="ja-JP" altLang="en-US" smtClean="0"/>
              <a:t>5</a:t>
            </a:fld>
            <a:endParaRPr kumimoji="1" lang="ja-JP" altLang="en-US"/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465" y="2348292"/>
            <a:ext cx="8434800" cy="3624078"/>
          </a:xfrm>
          <a:prstGeom prst="rect">
            <a:avLst/>
          </a:prstGeom>
        </p:spPr>
      </p:pic>
      <p:sp>
        <p:nvSpPr>
          <p:cNvPr id="6" name="テキスト ボックス 2"/>
          <p:cNvSpPr txBox="1">
            <a:spLocks noChangeArrowheads="1"/>
          </p:cNvSpPr>
          <p:nvPr/>
        </p:nvSpPr>
        <p:spPr bwMode="auto">
          <a:xfrm>
            <a:off x="8265515" y="4006442"/>
            <a:ext cx="83947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ja-JP" sz="1400" b="1" kern="100" dirty="0">
                <a:solidFill>
                  <a:srgbClr val="FF0000"/>
                </a:solidFill>
                <a:effectLst/>
                <a:latin typeface="+mn-ea"/>
                <a:cs typeface="Times New Roman" panose="02020603050405020304" pitchFamily="18" charset="0"/>
              </a:rPr>
              <a:t>府平均</a:t>
            </a:r>
            <a:endParaRPr lang="ja-JP" sz="1400" kern="100" dirty="0">
              <a:effectLst/>
              <a:latin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33226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-106251" y="2348292"/>
            <a:ext cx="13856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 sz="135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0" y="230813"/>
            <a:ext cx="89916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2400" b="1" dirty="0"/>
              <a:t>（４）水道料金（大阪府の水道の現況より）</a:t>
            </a:r>
          </a:p>
          <a:p>
            <a:endParaRPr lang="en-US" altLang="ja-JP" dirty="0"/>
          </a:p>
          <a:p>
            <a:r>
              <a:rPr lang="ja-JP" altLang="ja-JP" dirty="0"/>
              <a:t>・家庭用</a:t>
            </a:r>
            <a:r>
              <a:rPr lang="en-US" altLang="ja-JP" dirty="0">
                <a:latin typeface="+mn-ea"/>
              </a:rPr>
              <a:t>(</a:t>
            </a:r>
            <a:r>
              <a:rPr lang="ja-JP" altLang="ja-JP" dirty="0">
                <a:latin typeface="+mn-ea"/>
              </a:rPr>
              <a:t>口径</a:t>
            </a:r>
            <a:r>
              <a:rPr lang="en-US" altLang="ja-JP" dirty="0">
                <a:latin typeface="+mn-ea"/>
              </a:rPr>
              <a:t>13mm </a:t>
            </a:r>
            <a:r>
              <a:rPr lang="en-US" altLang="ja-JP" dirty="0" smtClean="0">
                <a:latin typeface="+mn-ea"/>
              </a:rPr>
              <a:t>20</a:t>
            </a:r>
            <a:r>
              <a:rPr lang="ja-JP" altLang="en-US" dirty="0" smtClean="0">
                <a:latin typeface="+mn-ea"/>
              </a:rPr>
              <a:t>㎥</a:t>
            </a:r>
            <a:r>
              <a:rPr lang="en-US" altLang="ja-JP" dirty="0" smtClean="0">
                <a:latin typeface="+mn-ea"/>
              </a:rPr>
              <a:t>)</a:t>
            </a:r>
            <a:r>
              <a:rPr lang="ja-JP" altLang="ja-JP" dirty="0">
                <a:latin typeface="+mn-ea"/>
              </a:rPr>
              <a:t>の一月あたりの水道料金</a:t>
            </a:r>
            <a:r>
              <a:rPr lang="ja-JP" altLang="ja-JP" dirty="0" smtClean="0">
                <a:latin typeface="+mn-ea"/>
              </a:rPr>
              <a:t>は</a:t>
            </a:r>
            <a:r>
              <a:rPr lang="en-US" altLang="ja-JP" dirty="0">
                <a:latin typeface="+mn-ea"/>
              </a:rPr>
              <a:t>3,020</a:t>
            </a:r>
            <a:r>
              <a:rPr lang="ja-JP" altLang="ja-JP" dirty="0" smtClean="0">
                <a:latin typeface="+mn-ea"/>
              </a:rPr>
              <a:t>円</a:t>
            </a:r>
            <a:r>
              <a:rPr lang="ja-JP" altLang="ja-JP" dirty="0">
                <a:latin typeface="+mn-ea"/>
              </a:rPr>
              <a:t>であり</a:t>
            </a:r>
            <a:r>
              <a:rPr lang="ja-JP" altLang="ja-JP" dirty="0" smtClean="0">
                <a:latin typeface="+mn-ea"/>
              </a:rPr>
              <a:t>、</a:t>
            </a:r>
            <a:endParaRPr lang="en-US" altLang="ja-JP" dirty="0" smtClean="0">
              <a:latin typeface="+mn-ea"/>
            </a:endParaRPr>
          </a:p>
          <a:p>
            <a:r>
              <a:rPr lang="ja-JP" altLang="en-US" dirty="0">
                <a:latin typeface="+mn-ea"/>
              </a:rPr>
              <a:t>　</a:t>
            </a:r>
            <a:r>
              <a:rPr lang="ja-JP" altLang="ja-JP" dirty="0" smtClean="0">
                <a:latin typeface="+mn-ea"/>
              </a:rPr>
              <a:t>府</a:t>
            </a:r>
            <a:r>
              <a:rPr lang="ja-JP" altLang="ja-JP" dirty="0">
                <a:latin typeface="+mn-ea"/>
              </a:rPr>
              <a:t>平均</a:t>
            </a:r>
            <a:r>
              <a:rPr lang="en-US" altLang="ja-JP" dirty="0" smtClean="0">
                <a:latin typeface="+mn-ea"/>
              </a:rPr>
              <a:t>2,813</a:t>
            </a:r>
            <a:r>
              <a:rPr lang="ja-JP" altLang="ja-JP" dirty="0" smtClean="0">
                <a:latin typeface="+mn-ea"/>
              </a:rPr>
              <a:t>円を</a:t>
            </a:r>
            <a:r>
              <a:rPr lang="ja-JP" altLang="en-US" dirty="0" smtClean="0">
                <a:latin typeface="+mn-ea"/>
              </a:rPr>
              <a:t>上</a:t>
            </a:r>
            <a:r>
              <a:rPr lang="ja-JP" altLang="ja-JP" dirty="0" smtClean="0">
                <a:latin typeface="+mn-ea"/>
              </a:rPr>
              <a:t>回</a:t>
            </a:r>
            <a:r>
              <a:rPr lang="ja-JP" altLang="en-US" dirty="0" smtClean="0">
                <a:latin typeface="+mn-ea"/>
              </a:rPr>
              <a:t>っています。（</a:t>
            </a:r>
            <a:r>
              <a:rPr lang="en-US" altLang="ja-JP" dirty="0" smtClean="0">
                <a:latin typeface="+mn-ea"/>
              </a:rPr>
              <a:t>43</a:t>
            </a:r>
            <a:r>
              <a:rPr lang="ja-JP" altLang="en-US" dirty="0" smtClean="0">
                <a:latin typeface="+mn-ea"/>
              </a:rPr>
              <a:t>事業体中</a:t>
            </a:r>
            <a:r>
              <a:rPr lang="en-US" altLang="ja-JP" dirty="0" smtClean="0">
                <a:latin typeface="+mn-ea"/>
              </a:rPr>
              <a:t>35</a:t>
            </a:r>
            <a:r>
              <a:rPr lang="ja-JP" altLang="ja-JP" dirty="0" smtClean="0">
                <a:latin typeface="+mn-ea"/>
              </a:rPr>
              <a:t>番目</a:t>
            </a:r>
            <a:r>
              <a:rPr lang="en-US" altLang="ja-JP" dirty="0" smtClean="0">
                <a:latin typeface="+mn-ea"/>
              </a:rPr>
              <a:t>/</a:t>
            </a:r>
            <a:r>
              <a:rPr lang="ja-JP" altLang="en-US" dirty="0" smtClean="0">
                <a:latin typeface="+mn-ea"/>
              </a:rPr>
              <a:t>昇順）</a:t>
            </a:r>
            <a:endParaRPr lang="ja-JP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64387-629B-4E46-93D6-B693036FBE10}" type="slidenum">
              <a:rPr kumimoji="1" lang="ja-JP" altLang="en-US" smtClean="0"/>
              <a:t>6</a:t>
            </a:fld>
            <a:endParaRPr kumimoji="1" lang="ja-JP" altLang="en-US"/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46" y="2625291"/>
            <a:ext cx="8434800" cy="3674645"/>
          </a:xfrm>
          <a:prstGeom prst="rect">
            <a:avLst/>
          </a:prstGeom>
        </p:spPr>
      </p:pic>
      <p:sp>
        <p:nvSpPr>
          <p:cNvPr id="7" name="テキスト ボックス 2"/>
          <p:cNvSpPr txBox="1">
            <a:spLocks noChangeArrowheads="1"/>
          </p:cNvSpPr>
          <p:nvPr/>
        </p:nvSpPr>
        <p:spPr bwMode="auto">
          <a:xfrm>
            <a:off x="8260950" y="3465633"/>
            <a:ext cx="105068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ja-JP" sz="1400" b="1" kern="100" dirty="0">
                <a:solidFill>
                  <a:srgbClr val="FF0000"/>
                </a:solidFill>
                <a:effectLst/>
                <a:latin typeface="+mn-ea"/>
                <a:cs typeface="Times New Roman" panose="02020603050405020304" pitchFamily="18" charset="0"/>
              </a:rPr>
              <a:t>全国平均</a:t>
            </a:r>
            <a:endParaRPr lang="ja-JP" sz="1400" kern="100" dirty="0">
              <a:effectLst/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8" name="テキスト ボックス 2"/>
          <p:cNvSpPr txBox="1">
            <a:spLocks noChangeArrowheads="1"/>
          </p:cNvSpPr>
          <p:nvPr/>
        </p:nvSpPr>
        <p:spPr bwMode="auto">
          <a:xfrm>
            <a:off x="8421172" y="3814392"/>
            <a:ext cx="105068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ja-JP" sz="1400" b="1" kern="100" dirty="0">
                <a:solidFill>
                  <a:srgbClr val="FF0000"/>
                </a:solidFill>
                <a:effectLst/>
                <a:latin typeface="+mn-ea"/>
                <a:cs typeface="Times New Roman" panose="02020603050405020304" pitchFamily="18" charset="0"/>
              </a:rPr>
              <a:t>府平均</a:t>
            </a:r>
            <a:endParaRPr lang="ja-JP" sz="1400" kern="100" dirty="0">
              <a:effectLst/>
              <a:latin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34323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-1665668" y="1988055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88890" y="566831"/>
            <a:ext cx="8963696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 smtClean="0"/>
              <a:t>（５）</a:t>
            </a:r>
            <a:r>
              <a:rPr lang="ja-JP" altLang="en-US" sz="2000" b="1" dirty="0"/>
              <a:t>技術職員数（大阪府の水道の現況より）</a:t>
            </a:r>
            <a:endParaRPr lang="en-US" altLang="ja-JP" sz="2000" b="1" dirty="0"/>
          </a:p>
          <a:p>
            <a:endParaRPr lang="en-US" altLang="ja-JP" dirty="0"/>
          </a:p>
          <a:p>
            <a:r>
              <a:rPr lang="ja-JP" altLang="ja-JP" dirty="0" smtClean="0"/>
              <a:t>・</a:t>
            </a:r>
            <a:r>
              <a:rPr lang="ja-JP" altLang="en-US" dirty="0"/>
              <a:t>技術職員</a:t>
            </a:r>
            <a:r>
              <a:rPr lang="ja-JP" altLang="en-US" dirty="0" smtClean="0"/>
              <a:t>は</a:t>
            </a:r>
            <a:r>
              <a:rPr lang="en-US" altLang="ja-JP" dirty="0">
                <a:latin typeface="+mn-ea"/>
              </a:rPr>
              <a:t>2</a:t>
            </a:r>
            <a:r>
              <a:rPr lang="ja-JP" altLang="en-US" dirty="0" smtClean="0"/>
              <a:t>人</a:t>
            </a:r>
            <a:r>
              <a:rPr lang="ja-JP" altLang="en-US" dirty="0"/>
              <a:t>であり、府平均</a:t>
            </a:r>
            <a:r>
              <a:rPr lang="ja-JP" altLang="en-US" dirty="0" smtClean="0"/>
              <a:t>を下回っています。</a:t>
            </a:r>
            <a:endParaRPr lang="ja-JP" altLang="ja-JP" dirty="0"/>
          </a:p>
          <a:p>
            <a:endParaRPr lang="ja-JP" altLang="ja-JP" dirty="0"/>
          </a:p>
          <a:p>
            <a:endParaRPr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64387-629B-4E46-93D6-B693036FBE10}" type="slidenum">
              <a:rPr kumimoji="1" lang="ja-JP" altLang="en-US" smtClean="0"/>
              <a:t>7</a:t>
            </a:fld>
            <a:endParaRPr kumimoji="1" lang="ja-JP" altLang="en-US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051" y="2282247"/>
            <a:ext cx="8434800" cy="3634442"/>
          </a:xfrm>
          <a:prstGeom prst="rect">
            <a:avLst/>
          </a:prstGeom>
        </p:spPr>
      </p:pic>
      <p:sp>
        <p:nvSpPr>
          <p:cNvPr id="7" name="テキスト ボックス 2"/>
          <p:cNvSpPr txBox="1">
            <a:spLocks noChangeArrowheads="1"/>
          </p:cNvSpPr>
          <p:nvPr/>
        </p:nvSpPr>
        <p:spPr bwMode="auto">
          <a:xfrm>
            <a:off x="8304530" y="3975454"/>
            <a:ext cx="839470" cy="315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ja-JP" sz="1400" b="1" kern="100" dirty="0">
                <a:solidFill>
                  <a:srgbClr val="FF0000"/>
                </a:solidFill>
                <a:effectLst/>
                <a:latin typeface="+mn-ea"/>
                <a:cs typeface="Times New Roman" panose="02020603050405020304" pitchFamily="18" charset="0"/>
              </a:rPr>
              <a:t>府平均</a:t>
            </a:r>
            <a:endParaRPr lang="ja-JP" sz="1400" kern="100" dirty="0">
              <a:effectLst/>
              <a:latin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75208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-1665668" y="1988055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24495" y="257738"/>
            <a:ext cx="92126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2400" b="1" dirty="0"/>
              <a:t>１．２　</a:t>
            </a:r>
            <a:r>
              <a:rPr lang="ja-JP" altLang="en-US" sz="2400" b="1" dirty="0"/>
              <a:t>一日最大給水量と自己水率</a:t>
            </a:r>
            <a:r>
              <a:rPr lang="ja-JP" altLang="ja-JP" sz="2400" b="1" dirty="0" smtClean="0"/>
              <a:t>の</a:t>
            </a:r>
            <a:r>
              <a:rPr lang="ja-JP" altLang="ja-JP" sz="2400" b="1" dirty="0"/>
              <a:t>概要（</a:t>
            </a:r>
            <a:r>
              <a:rPr lang="en-US" altLang="ja-JP" sz="2400" b="1" dirty="0">
                <a:latin typeface="+mn-ea"/>
              </a:rPr>
              <a:t>2016</a:t>
            </a:r>
            <a:r>
              <a:rPr lang="ja-JP" altLang="ja-JP" sz="2400" b="1" dirty="0"/>
              <a:t>年度）</a:t>
            </a:r>
            <a:endParaRPr lang="en-US" altLang="ja-JP" sz="2400" b="1" dirty="0"/>
          </a:p>
          <a:p>
            <a:endParaRPr lang="ja-JP" altLang="ja-JP" dirty="0"/>
          </a:p>
          <a:p>
            <a:r>
              <a:rPr lang="ja-JP" altLang="ja-JP" dirty="0" smtClean="0"/>
              <a:t>・</a:t>
            </a:r>
            <a:r>
              <a:rPr lang="ja-JP" altLang="ja-JP" dirty="0"/>
              <a:t>水源は、淀川を水源とした大阪広域水道企業団からの</a:t>
            </a:r>
            <a:r>
              <a:rPr lang="ja-JP" altLang="ja-JP" dirty="0">
                <a:latin typeface="+mn-ea"/>
              </a:rPr>
              <a:t>浄水受水</a:t>
            </a:r>
            <a:r>
              <a:rPr lang="ja-JP" altLang="ja-JP" dirty="0" smtClean="0">
                <a:latin typeface="+mn-ea"/>
              </a:rPr>
              <a:t>で</a:t>
            </a:r>
            <a:r>
              <a:rPr lang="en-US" altLang="ja-JP" dirty="0" smtClean="0">
                <a:latin typeface="+mn-ea"/>
              </a:rPr>
              <a:t>100</a:t>
            </a:r>
            <a:r>
              <a:rPr lang="en-US" altLang="ja-JP" dirty="0">
                <a:latin typeface="+mn-ea"/>
              </a:rPr>
              <a:t>%</a:t>
            </a:r>
            <a:r>
              <a:rPr lang="ja-JP" altLang="ja-JP" dirty="0">
                <a:latin typeface="+mn-ea"/>
              </a:rPr>
              <a:t>賄って</a:t>
            </a:r>
            <a:r>
              <a:rPr lang="ja-JP" altLang="ja-JP" dirty="0" smtClean="0"/>
              <a:t>い</a:t>
            </a:r>
            <a:r>
              <a:rPr lang="ja-JP" altLang="en-US" dirty="0" smtClean="0"/>
              <a:t>ま</a:t>
            </a:r>
            <a:r>
              <a:rPr lang="ja-JP" altLang="en-US" dirty="0"/>
              <a:t>す</a:t>
            </a:r>
            <a:r>
              <a:rPr lang="ja-JP" altLang="ja-JP" dirty="0" smtClean="0"/>
              <a:t>。</a:t>
            </a:r>
          </a:p>
          <a:p>
            <a:endParaRPr lang="ja-JP" altLang="ja-JP" dirty="0"/>
          </a:p>
          <a:p>
            <a:endParaRPr lang="ja-JP" altLang="en-US" dirty="0"/>
          </a:p>
        </p:txBody>
      </p:sp>
      <p:pic>
        <p:nvPicPr>
          <p:cNvPr id="9" name="図 8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0227" y="5199202"/>
            <a:ext cx="802005" cy="2743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図 9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253" y="2172721"/>
            <a:ext cx="8631797" cy="448656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正方形/長方形 7"/>
          <p:cNvSpPr/>
          <p:nvPr/>
        </p:nvSpPr>
        <p:spPr>
          <a:xfrm>
            <a:off x="3099168" y="5597610"/>
            <a:ext cx="150660" cy="842945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73394" y="3535877"/>
            <a:ext cx="400110" cy="134908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1400" dirty="0"/>
              <a:t>一</a:t>
            </a:r>
            <a:r>
              <a:rPr kumimoji="1" lang="ja-JP" altLang="en-US" sz="1400" dirty="0" smtClean="0"/>
              <a:t>日最大給水量</a:t>
            </a:r>
            <a:endParaRPr kumimoji="1" lang="ja-JP" altLang="en-US" sz="14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8692153" y="3535877"/>
            <a:ext cx="400110" cy="81047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1400" dirty="0" smtClean="0"/>
              <a:t>自己水率</a:t>
            </a:r>
            <a:endParaRPr kumimoji="1" lang="ja-JP" altLang="en-US" sz="1400" dirty="0"/>
          </a:p>
        </p:txBody>
      </p:sp>
      <p:sp>
        <p:nvSpPr>
          <p:cNvPr id="12" name="テキスト ボックス 303"/>
          <p:cNvSpPr txBox="1"/>
          <p:nvPr/>
        </p:nvSpPr>
        <p:spPr>
          <a:xfrm>
            <a:off x="7667675" y="6040699"/>
            <a:ext cx="784860" cy="267335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sz="1050" kern="100" dirty="0">
                <a:effectLst/>
                <a:latin typeface="+mn-ea"/>
                <a:cs typeface="Times New Roman" panose="02020603050405020304" pitchFamily="18" charset="0"/>
              </a:rPr>
              <a:t>大阪市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64387-629B-4E46-93D6-B693036FBE10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05286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-1665668" y="1988055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0" y="159537"/>
            <a:ext cx="89636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2400" b="1" dirty="0"/>
              <a:t>１．３　水道施設の配置</a:t>
            </a:r>
            <a:r>
              <a:rPr lang="ja-JP" altLang="ja-JP" sz="2400" b="1" dirty="0" smtClean="0"/>
              <a:t>状況</a:t>
            </a:r>
            <a:endParaRPr lang="ja-JP" altLang="en-US" sz="2400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64387-629B-4E46-93D6-B693036FBE10}" type="slidenum">
              <a:rPr kumimoji="1" lang="ja-JP" altLang="en-US" smtClean="0"/>
              <a:t>9</a:t>
            </a:fld>
            <a:endParaRPr kumimoji="1" lang="ja-JP" altLang="en-US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054" y="869004"/>
            <a:ext cx="5980672" cy="5638160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0411" y="5483111"/>
            <a:ext cx="3583460" cy="900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01018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773</Words>
  <Application>Microsoft Office PowerPoint</Application>
  <PresentationFormat>画面に合わせる (4:3)</PresentationFormat>
  <Paragraphs>250</Paragraphs>
  <Slides>30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30</vt:i4>
      </vt:variant>
    </vt:vector>
  </HeadingPairs>
  <TitlesOfParts>
    <vt:vector size="41" baseType="lpstr">
      <vt:lpstr>ＭＳ Ｐゴシック</vt:lpstr>
      <vt:lpstr>ＭＳ ゴシック</vt:lpstr>
      <vt:lpstr>ＭＳ 明朝</vt:lpstr>
      <vt:lpstr>游ゴシック</vt:lpstr>
      <vt:lpstr>游ゴシック Light</vt:lpstr>
      <vt:lpstr>Arial</vt:lpstr>
      <vt:lpstr>Calibri</vt:lpstr>
      <vt:lpstr>Calibri Light</vt:lpstr>
      <vt:lpstr>Century</vt:lpstr>
      <vt:lpstr>Times New Roman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2018-12-28T13:08:11Z</dcterms:created>
  <dcterms:modified xsi:type="dcterms:W3CDTF">2019-03-26T09:58:01Z</dcterms:modified>
</cp:coreProperties>
</file>