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sldIdLst>
    <p:sldId id="302" r:id="rId2"/>
    <p:sldId id="29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9" r:id="rId22"/>
    <p:sldId id="274" r:id="rId23"/>
    <p:sldId id="275" r:id="rId24"/>
    <p:sldId id="278" r:id="rId25"/>
    <p:sldId id="280" r:id="rId26"/>
    <p:sldId id="304" r:id="rId27"/>
    <p:sldId id="294" r:id="rId28"/>
    <p:sldId id="276" r:id="rId29"/>
    <p:sldId id="295" r:id="rId30"/>
    <p:sldId id="296" r:id="rId31"/>
    <p:sldId id="282" r:id="rId32"/>
    <p:sldId id="303" r:id="rId3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BE722-21C2-4B32-A75A-8F548FE938AE}" type="datetimeFigureOut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2A25-BAB9-43A7-97C1-8F6B00DB17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12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B0424-6D22-45B5-A7A0-0EFEB87BD48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95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3C9-06E0-4341-86ED-1C80B9C4220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535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A1D8-6138-413F-96B5-649D6168C4FE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06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B3B18-62FC-4D55-AADC-23CD2AB14C6F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70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A542-2F40-4361-8887-88211FAA2652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63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367F-B598-4722-8B2A-E526C3544D2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22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1FD4-0E42-4E6E-8D5A-E2AE8E7E32A8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64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B390-52F3-4C47-AF02-7491729E3555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5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D47BA-7F4D-444E-8747-695CB275BEB0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2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DE1CE-BBD8-4746-826D-B639656DBFA1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86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0A5D-F0A5-43B2-8E76-0A3272FAC9F6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72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D351-1A6C-45EC-A47B-25BBDC0BCBA4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9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E372-FA24-4BA8-8FDB-D48F0D3E9EEB}" type="datetime1">
              <a:rPr kumimoji="1" lang="ja-JP" altLang="en-US" smtClean="0"/>
              <a:t>2019/3/28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9F61F-8CDC-4D0E-8187-77716092753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53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高石市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2873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77847"/>
              </p:ext>
            </p:extLst>
          </p:nvPr>
        </p:nvGraphicFramePr>
        <p:xfrm>
          <a:off x="0" y="1117850"/>
          <a:ext cx="9031705" cy="542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812">
                  <a:extLst>
                    <a:ext uri="{9D8B030D-6E8A-4147-A177-3AD203B41FA5}">
                      <a16:colId xmlns:a16="http://schemas.microsoft.com/office/drawing/2014/main" val="2929901299"/>
                    </a:ext>
                  </a:extLst>
                </a:gridCol>
                <a:gridCol w="7469077">
                  <a:extLst>
                    <a:ext uri="{9D8B030D-6E8A-4147-A177-3AD203B41FA5}">
                      <a16:colId xmlns:a16="http://schemas.microsoft.com/office/drawing/2014/main" val="532677348"/>
                    </a:ext>
                  </a:extLst>
                </a:gridCol>
                <a:gridCol w="855816">
                  <a:extLst>
                    <a:ext uri="{9D8B030D-6E8A-4147-A177-3AD203B41FA5}">
                      <a16:colId xmlns:a16="http://schemas.microsoft.com/office/drawing/2014/main" val="3028698860"/>
                    </a:ext>
                  </a:extLst>
                </a:gridCol>
              </a:tblGrid>
              <a:tr h="434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指標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</a:rPr>
                        <a:t>府平均との比較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334573"/>
                  </a:ext>
                </a:extLst>
              </a:tr>
              <a:tr h="487354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耐震化関係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管路の地震災害に対する安全性、信頼性を表す指標。高い方が望ましい。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687912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基幹管路の地震災害に対する安全性、信頼性を表す指標。高い方が望ましい。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69813"/>
                  </a:ext>
                </a:extLst>
              </a:tr>
              <a:tr h="48430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法定耐用年数（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年）を超えた管路の割合。一般的には、低い方が望ましい。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61236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87173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297091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760902"/>
                  </a:ext>
                </a:extLst>
              </a:tr>
              <a:tr h="651863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経営関係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。</a:t>
                      </a:r>
                      <a:endParaRPr lang="en-US" altLang="ja-JP" sz="1400" kern="1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一般的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には、低い方が望ましい。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78957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単年度の収支が黒字であれば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以上となる指標。一般的には、高い方が望ましい。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009758"/>
                  </a:ext>
                </a:extLst>
              </a:tr>
              <a:tr h="4812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sz="14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企業債</a:t>
                      </a: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243279"/>
                  </a:ext>
                </a:extLst>
              </a:tr>
              <a:tr h="481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効率性</a:t>
                      </a:r>
                      <a:endParaRPr lang="ja-JP" sz="14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79338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36425"/>
            <a:ext cx="7334059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ＭＳ Ｐゴシック" panose="020B0600070205080204" pitchFamily="50" charset="-128"/>
              </a:rPr>
              <a:t>２　府域における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ＭＳ Ｐゴシック" panose="020B0600070205080204" pitchFamily="50" charset="-128"/>
              </a:rPr>
              <a:t>高石市</a:t>
            </a: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ＭＳ Ｐゴシック" panose="020B0600070205080204" pitchFamily="50" charset="-128"/>
              </a:rPr>
              <a:t>の状況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effectLst/>
              <a:latin typeface="+mn-ea"/>
              <a:cs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２．１　各指標の大阪府平均との比較（</a:t>
            </a:r>
            <a:r>
              <a:rPr kumimoji="0" lang="en-US" altLang="ja-JP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2016</a:t>
            </a:r>
            <a:r>
              <a:rPr kumimoji="0" lang="ja-JP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年度）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2836972" y="6585121"/>
            <a:ext cx="6307028" cy="22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※</a:t>
            </a: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anose="020B0600070205080204" pitchFamily="50" charset="-128"/>
              </a:rPr>
              <a:t>③、⑦、⑨については、府平均を上回っているものを黒、灰としています。</a:t>
            </a:r>
            <a:endParaRPr kumimoji="0" lang="ja-JP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38213" y="226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82631" y="215485"/>
            <a:ext cx="20613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000" dirty="0">
                <a:latin typeface="+mn-ea"/>
                <a:cs typeface="Times New Roman" panose="02020603050405020304" pitchFamily="18" charset="0"/>
              </a:rPr>
              <a:t>黒：府平均を下回って</a:t>
            </a:r>
            <a:r>
              <a:rPr lang="ja-JP" altLang="ja-JP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en-US" altLang="ja-JP" sz="1000" dirty="0" smtClean="0">
              <a:latin typeface="+mn-ea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0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000" dirty="0">
              <a:latin typeface="+mn-ea"/>
              <a:cs typeface="ＭＳ Ｐゴシック" panose="020B0600070205080204" pitchFamily="50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en-US" altLang="ja-JP" sz="1000" dirty="0" smtClean="0">
              <a:latin typeface="+mn-ea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altLang="ja-JP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000" dirty="0">
              <a:latin typeface="+mn-ea"/>
              <a:cs typeface="ＭＳ Ｐゴシック" panose="020B0600070205080204" pitchFamily="50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白：府平均を上回っている</a:t>
            </a:r>
            <a:endParaRPr lang="ja-JP" altLang="en-US" sz="10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6" y="2337491"/>
            <a:ext cx="8435436" cy="3690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84440"/>
            <a:ext cx="847860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２．２　府域における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高石市</a:t>
            </a: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の各指標の状況（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年度）</a:t>
            </a: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①全管路耐震適合率（大阪府の水道の現況より）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・全管路の耐震適合率は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14.1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25.6%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98606" y="18658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98606" y="41804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414796" y="3939703"/>
            <a:ext cx="83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54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9" y="2527579"/>
            <a:ext cx="8428949" cy="36756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7669" y="427264"/>
            <a:ext cx="799642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②基幹管路耐震適合率（大阪府の水道の現況より）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・基幹管路の耐震適合率は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38.4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41.1%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下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回っています。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　（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43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24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25611" y="16063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89292" y="3893407"/>
            <a:ext cx="967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89292" y="4263779"/>
            <a:ext cx="9676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36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81077" y="440919"/>
            <a:ext cx="671081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③老朽管率（大阪府の水道の現況より）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・老朽管率は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25.2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28.6%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43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22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降順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86249" y="18040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86249" y="411866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1" y="2447030"/>
            <a:ext cx="8434800" cy="3658564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25986" y="4122423"/>
            <a:ext cx="1082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87771" y="3419886"/>
            <a:ext cx="108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3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63827" y="14951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63827" y="38097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28879" y="393402"/>
            <a:ext cx="7556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④管路更新率（市町村経営比較分析表より</a:t>
            </a:r>
            <a:r>
              <a:rPr lang="ja-JP" altLang="ja-JP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dirty="0">
              <a:latin typeface="+mn-ea"/>
            </a:endParaRPr>
          </a:p>
          <a:p>
            <a:pPr lvl="0" indent="18891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・管路更新率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1.86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%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0.82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％を上回っています。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6" y="2465382"/>
            <a:ext cx="8434800" cy="3665217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97637" y="4172019"/>
            <a:ext cx="10168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35851" y="4499706"/>
            <a:ext cx="1016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66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260038"/>
            <a:ext cx="882315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⑤浄水場耐震化率（大阪府の水道の現況より）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高石市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は大阪広域水道企業団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及び泉北水道企業団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からの受水のみのため、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浄水場は存在してい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ません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。（評価対象外）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37968" y="36604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8" y="2204797"/>
            <a:ext cx="8391600" cy="3590713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7983370" y="4258570"/>
            <a:ext cx="839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846095" y="3724493"/>
            <a:ext cx="977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58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93124" y="17299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3124" y="40349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83016" y="506996"/>
            <a:ext cx="78825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⑥配水池耐震化率（大阪府の水道の現況より</a:t>
            </a:r>
            <a:r>
              <a:rPr lang="ja-JP" altLang="ja-JP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dirty="0">
              <a:latin typeface="+mn-ea"/>
            </a:endParaRPr>
          </a:p>
          <a:p>
            <a:pPr lvl="0" indent="18891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・配水池の耐震化率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85.4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%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48.0%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を上回っています。</a:t>
            </a:r>
            <a:endParaRPr lang="ja-JP" altLang="en-US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4" y="2579475"/>
            <a:ext cx="8434800" cy="3649440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136761" y="3880975"/>
            <a:ext cx="1111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15299" y="3701410"/>
            <a:ext cx="1111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56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00898" y="14951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41456" y="41305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85443" y="472163"/>
            <a:ext cx="88642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⑦給水原価（市町村経営比較分析表より</a:t>
            </a:r>
            <a:r>
              <a:rPr lang="ja-JP" altLang="ja-JP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 indent="180975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ja-JP" dirty="0">
              <a:latin typeface="+mn-ea"/>
            </a:endParaRPr>
          </a:p>
          <a:p>
            <a:pPr lvl="0" indent="18891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>
                <a:latin typeface="+mn-ea"/>
                <a:cs typeface="Times New Roman" panose="02020603050405020304" pitchFamily="18" charset="0"/>
              </a:rPr>
              <a:t>・給水原価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181.3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円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170.8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円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を上回っています。</a:t>
            </a:r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pPr lvl="0" indent="18891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36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>
                <a:latin typeface="+mn-ea"/>
              </a:rPr>
              <a:t>昇順</a:t>
            </a:r>
            <a:r>
              <a:rPr lang="ja-JP" altLang="en-US" smtClean="0">
                <a:latin typeface="+mn-ea"/>
                <a:cs typeface="Times New Roman" panose="02020603050405020304" pitchFamily="18" charset="0"/>
              </a:rPr>
              <a:t>）</a:t>
            </a:r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1" y="2613431"/>
            <a:ext cx="8434800" cy="3660993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22169" y="4083308"/>
            <a:ext cx="982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22169" y="4288930"/>
            <a:ext cx="9825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40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07" y="2362625"/>
            <a:ext cx="8434514" cy="36504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865" y="334890"/>
            <a:ext cx="898979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⑧経常収支比率（市町村経営比較分析表より）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・経常収支比率は府平均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111.98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％を下回るものの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105.13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と単年度黒字を示す　　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　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100%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を超えています。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60389" y="1396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60389" y="3701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298754" y="3165749"/>
            <a:ext cx="10611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98754" y="3563041"/>
            <a:ext cx="1061103" cy="30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80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2094" y="349474"/>
            <a:ext cx="852060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⑨企業債残高対給水収益率（市町村経営比較分析表より）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・企業債残高対給水収益率は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94.8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 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250.5%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35676" y="19029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35676" y="39222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4" y="2660635"/>
            <a:ext cx="8434800" cy="3200239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17399" y="4464849"/>
            <a:ext cx="1069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8317399" y="3964048"/>
            <a:ext cx="106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137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おける高石市の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おける高石市の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高石市の計画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高石市の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endParaRPr lang="en-US" altLang="ja-JP" sz="1600" dirty="0" smtClean="0">
              <a:latin typeface="+mn-ea"/>
            </a:endParaRPr>
          </a:p>
          <a:p>
            <a:r>
              <a:rPr lang="ja-JP" altLang="en-US" b="1" dirty="0" smtClean="0">
                <a:latin typeface="+mn-ea"/>
              </a:rPr>
              <a:t>大阪府による推計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４　</a:t>
            </a:r>
            <a:r>
              <a:rPr lang="ja-JP" altLang="en-US" sz="1600" dirty="0" smtClean="0">
                <a:latin typeface="+mn-ea"/>
              </a:rPr>
              <a:t>大阪府推計による高石市の</a:t>
            </a:r>
            <a:r>
              <a:rPr lang="ja-JP" altLang="en-US" sz="1600" dirty="0">
                <a:latin typeface="+mn-ea"/>
              </a:rPr>
              <a:t>今後の</a:t>
            </a:r>
            <a:r>
              <a:rPr lang="ja-JP" altLang="en-US" sz="1600" dirty="0" smtClean="0">
                <a:latin typeface="+mn-ea"/>
              </a:rPr>
              <a:t>見通し</a:t>
            </a:r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４．１　給水</a:t>
            </a:r>
            <a:r>
              <a:rPr lang="ja-JP" altLang="en-US" sz="1600" dirty="0">
                <a:latin typeface="+mn-ea"/>
              </a:rPr>
              <a:t>人口と料金収入の見通し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４．２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４．３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 smtClean="0">
                <a:latin typeface="+mn-ea"/>
              </a:rPr>
              <a:t>５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33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39619" y="362915"/>
            <a:ext cx="704423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⑩施設利用率（市町村経営比較分析表より）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・施設利用率は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51.2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であり、府平均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58.4%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を下回っています。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77330" y="15940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77330" y="39276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21" y="2400885"/>
            <a:ext cx="8434800" cy="3689722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95021" y="3503282"/>
            <a:ext cx="1074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96166" y="3457115"/>
            <a:ext cx="10748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6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5904" y="449789"/>
            <a:ext cx="9082489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３　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高石市</a:t>
            </a: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の今後の計画</a:t>
            </a:r>
            <a:endParaRPr lang="en-US" altLang="ja-JP" sz="2400" b="1" dirty="0"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800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・配水施設は必要な耐震化が完了し、耐震化率が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８５．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７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effectLst/>
                <a:latin typeface="+mn-ea"/>
                <a:cs typeface="Times New Roman" panose="02020603050405020304" pitchFamily="18" charset="0"/>
              </a:rPr>
              <a:t>％となっています。なお、未耐震の施設については、ダウンサイジングの検討がされています。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lang="ja-JP" altLang="en-US" dirty="0" smtClean="0">
                <a:latin typeface="+mn-ea"/>
              </a:rPr>
              <a:t>・</a:t>
            </a:r>
            <a:r>
              <a:rPr lang="ja-JP" altLang="en-US" dirty="0">
                <a:latin typeface="+mn-ea"/>
              </a:rPr>
              <a:t>高石市水道事業</a:t>
            </a:r>
            <a:r>
              <a:rPr lang="ja-JP" altLang="en-US" dirty="0" smtClean="0">
                <a:latin typeface="+mn-ea"/>
              </a:rPr>
              <a:t>ビジョンにおいて、２０２６年度の全配水管の耐震化率を２４</a:t>
            </a:r>
            <a:r>
              <a:rPr lang="en-US" altLang="ja-JP" dirty="0" smtClean="0">
                <a:latin typeface="+mn-ea"/>
              </a:rPr>
              <a:t>.</a:t>
            </a:r>
            <a:r>
              <a:rPr lang="ja-JP" altLang="en-US" dirty="0" smtClean="0">
                <a:latin typeface="+mn-ea"/>
              </a:rPr>
              <a:t>０％　</a:t>
            </a:r>
            <a:endParaRPr lang="en-US" altLang="ja-JP" dirty="0" smtClean="0">
              <a:latin typeface="+mn-ea"/>
            </a:endParaRPr>
          </a:p>
          <a:p>
            <a:pPr lvl="0" defTabSz="914400"/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としています。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712970" y="2345387"/>
            <a:ext cx="176306" cy="28762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84" y="1532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984" y="3494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9" y="235630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7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999619"/>
              </p:ext>
            </p:extLst>
          </p:nvPr>
        </p:nvGraphicFramePr>
        <p:xfrm>
          <a:off x="32312" y="551360"/>
          <a:ext cx="9025505" cy="1792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420">
                  <a:extLst>
                    <a:ext uri="{9D8B030D-6E8A-4147-A177-3AD203B41FA5}">
                      <a16:colId xmlns:a16="http://schemas.microsoft.com/office/drawing/2014/main" val="688505979"/>
                    </a:ext>
                  </a:extLst>
                </a:gridCol>
                <a:gridCol w="1447868">
                  <a:extLst>
                    <a:ext uri="{9D8B030D-6E8A-4147-A177-3AD203B41FA5}">
                      <a16:colId xmlns:a16="http://schemas.microsoft.com/office/drawing/2014/main" val="1271583267"/>
                    </a:ext>
                  </a:extLst>
                </a:gridCol>
                <a:gridCol w="1938421">
                  <a:extLst>
                    <a:ext uri="{9D8B030D-6E8A-4147-A177-3AD203B41FA5}">
                      <a16:colId xmlns:a16="http://schemas.microsoft.com/office/drawing/2014/main" val="3492157517"/>
                    </a:ext>
                  </a:extLst>
                </a:gridCol>
                <a:gridCol w="2211779">
                  <a:extLst>
                    <a:ext uri="{9D8B030D-6E8A-4147-A177-3AD203B41FA5}">
                      <a16:colId xmlns:a16="http://schemas.microsoft.com/office/drawing/2014/main" val="1196499010"/>
                    </a:ext>
                  </a:extLst>
                </a:gridCol>
                <a:gridCol w="2022017">
                  <a:extLst>
                    <a:ext uri="{9D8B030D-6E8A-4147-A177-3AD203B41FA5}">
                      <a16:colId xmlns:a16="http://schemas.microsoft.com/office/drawing/2014/main" val="1534472791"/>
                    </a:ext>
                  </a:extLst>
                </a:gridCol>
              </a:tblGrid>
              <a:tr h="36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市町村計画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今後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年周期で管更新するために必要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な管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路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更新率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9511899"/>
                  </a:ext>
                </a:extLst>
              </a:tr>
              <a:tr h="105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計画年次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老朽管率（％）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計画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期間内年平均</a:t>
                      </a:r>
                      <a:endParaRPr lang="en-US" altLang="ja-JP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更新率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（％）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30198"/>
                  </a:ext>
                </a:extLst>
              </a:tr>
              <a:tr h="373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全管路　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　　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１．７％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１．６７％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6899007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33985"/>
              </p:ext>
            </p:extLst>
          </p:nvPr>
        </p:nvGraphicFramePr>
        <p:xfrm>
          <a:off x="32313" y="3144778"/>
          <a:ext cx="9025505" cy="3202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793">
                  <a:extLst>
                    <a:ext uri="{9D8B030D-6E8A-4147-A177-3AD203B41FA5}">
                      <a16:colId xmlns:a16="http://schemas.microsoft.com/office/drawing/2014/main" val="1925946879"/>
                    </a:ext>
                  </a:extLst>
                </a:gridCol>
                <a:gridCol w="1749359">
                  <a:extLst>
                    <a:ext uri="{9D8B030D-6E8A-4147-A177-3AD203B41FA5}">
                      <a16:colId xmlns:a16="http://schemas.microsoft.com/office/drawing/2014/main" val="460681862"/>
                    </a:ext>
                  </a:extLst>
                </a:gridCol>
                <a:gridCol w="1798407">
                  <a:extLst>
                    <a:ext uri="{9D8B030D-6E8A-4147-A177-3AD203B41FA5}">
                      <a16:colId xmlns:a16="http://schemas.microsoft.com/office/drawing/2014/main" val="446203442"/>
                    </a:ext>
                  </a:extLst>
                </a:gridCol>
                <a:gridCol w="2031528">
                  <a:extLst>
                    <a:ext uri="{9D8B030D-6E8A-4147-A177-3AD203B41FA5}">
                      <a16:colId xmlns:a16="http://schemas.microsoft.com/office/drawing/2014/main" val="1203971388"/>
                    </a:ext>
                  </a:extLst>
                </a:gridCol>
                <a:gridCol w="2047418">
                  <a:extLst>
                    <a:ext uri="{9D8B030D-6E8A-4147-A177-3AD203B41FA5}">
                      <a16:colId xmlns:a16="http://schemas.microsoft.com/office/drawing/2014/main" val="1326063075"/>
                    </a:ext>
                  </a:extLst>
                </a:gridCol>
              </a:tblGrid>
              <a:tr h="414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市町村目標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（参考）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2135372"/>
                  </a:ext>
                </a:extLst>
              </a:tr>
              <a:tr h="646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耐震化率（％）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末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時点の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施設能力等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813922"/>
                  </a:ext>
                </a:extLst>
              </a:tr>
              <a:tr h="691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浄水施設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6088681"/>
                  </a:ext>
                </a:extLst>
              </a:tr>
              <a:tr h="804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  <a:latin typeface="+mn-ea"/>
                          <a:ea typeface="+mn-ea"/>
                        </a:rPr>
                        <a:t>配水施設</a:t>
                      </a:r>
                      <a:endParaRPr lang="ja-JP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２０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１４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８５．７</a:t>
                      </a:r>
                      <a:r>
                        <a:rPr lang="ja-JP" sz="1800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施設容量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１５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０</a:t>
                      </a:r>
                      <a:r>
                        <a:rPr lang="ja-JP" altLang="ja-JP" sz="1800" kern="100" dirty="0" smtClean="0">
                          <a:effectLst/>
                          <a:latin typeface="+mn-ea"/>
                          <a:ea typeface="+mn-ea"/>
                        </a:rPr>
                        <a:t>００ 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１７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５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００ 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547058"/>
                  </a:ext>
                </a:extLst>
              </a:tr>
              <a:tr h="646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基幹管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路</a:t>
                      </a:r>
                      <a:r>
                        <a:rPr lang="en-US" altLang="ja-JP" sz="1800" kern="100" dirty="0" smtClean="0">
                          <a:effectLst/>
                          <a:latin typeface="+mn-ea"/>
                          <a:ea typeface="+mn-ea"/>
                        </a:rPr>
                        <a:t>※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延長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　　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+mn-cs"/>
                        </a:rPr>
                        <a:t>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５．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９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ｋｍ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8315561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60867" y="2405073"/>
            <a:ext cx="885370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pPr lvl="0" defTabSz="914400"/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（高石配水場耐震化工事・水道老朽管更新計画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（２０１０、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２０１３年度策定））</a:t>
            </a:r>
            <a:endParaRPr kumimoji="0" lang="ja-JP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3421947" y="12247721"/>
            <a:ext cx="4533900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sz="1050" kern="10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該当施設なし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593205" y="6360542"/>
            <a:ext cx="59371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ja-JP" sz="1400" dirty="0" smtClean="0">
                <a:latin typeface="+mn-ea"/>
                <a:cs typeface="Times New Roman" panose="02020603050405020304" pitchFamily="18" charset="0"/>
              </a:rPr>
              <a:t>※</a:t>
            </a:r>
            <a:r>
              <a:rPr lang="ja-JP" altLang="en-US" sz="1400" dirty="0" smtClean="0">
                <a:latin typeface="+mn-ea"/>
                <a:cs typeface="Times New Roman" panose="02020603050405020304" pitchFamily="18" charset="0"/>
              </a:rPr>
              <a:t>高石市水道事業ビジョンにおいて目標値を設定しています</a:t>
            </a:r>
            <a:endParaRPr lang="en-US" altLang="ja-JP" sz="1400" dirty="0" smtClean="0">
              <a:latin typeface="+mn-ea"/>
              <a:cs typeface="Times New Roman" panose="02020603050405020304" pitchFamily="18" charset="0"/>
            </a:endParaRPr>
          </a:p>
          <a:p>
            <a:pPr lvl="0" indent="1270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1400" dirty="0" smtClean="0">
                <a:latin typeface="+mn-ea"/>
                <a:cs typeface="Times New Roman" panose="02020603050405020304" pitchFamily="18" charset="0"/>
              </a:rPr>
              <a:t>　（２０２６年度の目標値　全配水管の耐震化率２４．０％）</a:t>
            </a:r>
            <a:endParaRPr lang="en-US" altLang="ja-JP" sz="1400" dirty="0" smtClean="0">
              <a:latin typeface="+mn-ea"/>
              <a:cs typeface="Times New Roman" panose="02020603050405020304" pitchFamily="18" charset="0"/>
            </a:endParaRPr>
          </a:p>
          <a:p>
            <a:pPr lvl="0" indent="1270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400" dirty="0">
              <a:latin typeface="+mn-ea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764600" y="4351578"/>
            <a:ext cx="6960161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kern="100" dirty="0">
                <a:effectLst/>
                <a:latin typeface="+mn-ea"/>
                <a:cs typeface="Times New Roman" panose="02020603050405020304" pitchFamily="18" charset="0"/>
              </a:rPr>
              <a:t>該当施設なし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13" y="128332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 smtClean="0"/>
              <a:t>３</a:t>
            </a:r>
            <a:r>
              <a:rPr lang="ja-JP" altLang="en-US" sz="2400" b="1" dirty="0" smtClean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193598" y="6497697"/>
            <a:ext cx="2057400" cy="365125"/>
          </a:xfrm>
        </p:spPr>
        <p:txBody>
          <a:bodyPr/>
          <a:lstStyle/>
          <a:p>
            <a:fld id="{0B09F61F-8CDC-4D0E-8187-777160927533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1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44013"/>
            <a:ext cx="72378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３．４　更新需要見込み額の見通し</a:t>
            </a: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【市町村計画】（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高石市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水道事業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ビジョン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（２０１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６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度</a:t>
            </a: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策定）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8984" y="44867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140623" y="4770726"/>
            <a:ext cx="8913224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・計画期間（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２０１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６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年度～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２０４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５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年度）に必要と見込まれる更新需要の合計額は　　構造物及び設備で約１８億円、管路で約１３６億円、計約１５４億円となる見込みです。なお、計画期間での管路更新率の目標は年平均１．７％であり、十分な更新需要が見込まれています。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/>
          </a:p>
          <a:p>
            <a:r>
              <a:rPr lang="ja-JP" altLang="ja-JP" dirty="0"/>
              <a:t>※期間は当該市町村での試算状況によ</a:t>
            </a:r>
            <a:r>
              <a:rPr lang="ja-JP" altLang="en-US" dirty="0"/>
              <a:t>ります</a:t>
            </a:r>
            <a:r>
              <a:rPr lang="ja-JP" altLang="en-US" dirty="0" smtClean="0"/>
              <a:t>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7" y="1385330"/>
            <a:ext cx="4352345" cy="30808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550" y="1385330"/>
            <a:ext cx="4520297" cy="30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84" y="5313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6128"/>
            <a:ext cx="8983579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400" b="1" dirty="0"/>
              <a:t>３．５　収支の見通し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indent="127000" defTabSz="914400"/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【市町村計画】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高石市水道事業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ビジョン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２０１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６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年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度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策定）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>
              <a:latin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18984" y="4398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 </a:t>
            </a: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252193"/>
            <a:ext cx="124148" cy="22987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45" y="2030773"/>
            <a:ext cx="8476992" cy="41262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45" y="1698924"/>
            <a:ext cx="8125790" cy="332536"/>
          </a:xfrm>
          <a:prstGeom prst="rect">
            <a:avLst/>
          </a:prstGeom>
        </p:spPr>
      </p:pic>
      <p:sp>
        <p:nvSpPr>
          <p:cNvPr id="2" name="円形吹き出し 28"/>
          <p:cNvSpPr>
            <a:spLocks noChangeArrowheads="1"/>
          </p:cNvSpPr>
          <p:nvPr/>
        </p:nvSpPr>
        <p:spPr bwMode="auto">
          <a:xfrm>
            <a:off x="6537995" y="2054125"/>
            <a:ext cx="3124989" cy="931303"/>
          </a:xfrm>
          <a:prstGeom prst="wedgeEllipseCallout">
            <a:avLst>
              <a:gd name="adj1" fmla="val 1461"/>
              <a:gd name="adj2" fmla="val 109005"/>
            </a:avLst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支出が収入の約</a:t>
            </a:r>
            <a:r>
              <a:rPr lang="en-US" altLang="ja-JP" sz="14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1.2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倍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赤字回避には収入の約</a:t>
            </a:r>
            <a:r>
              <a:rPr lang="en-US" altLang="ja-JP" sz="14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400" dirty="0" smtClean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割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アップが必要</a:t>
            </a: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104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1" y="1227438"/>
            <a:ext cx="8702742" cy="4093862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47816" y="770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47816" y="122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7816" y="485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7816" y="51703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2812"/>
            <a:ext cx="89835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 smtClean="0"/>
              <a:t>３．５</a:t>
            </a:r>
            <a:r>
              <a:rPr lang="ja-JP" altLang="en-US" sz="2400" b="1" dirty="0"/>
              <a:t>　収支の見通し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indent="127000" defTabSz="914400"/>
            <a:r>
              <a:rPr kumimoji="0" lang="ja-JP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【市町村計画】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高石市水道事業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ビジョン</a:t>
            </a:r>
            <a:r>
              <a:rPr lang="ja-JP" altLang="ja-JP" dirty="0" smtClean="0">
                <a:latin typeface="+mn-ea"/>
                <a:cs typeface="Times New Roman" panose="02020603050405020304" pitchFamily="18" charset="0"/>
              </a:rPr>
              <a:t>（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２０１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６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年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度</a:t>
            </a:r>
            <a:r>
              <a:rPr lang="ja-JP" altLang="ja-JP" dirty="0">
                <a:latin typeface="+mn-ea"/>
                <a:cs typeface="Times New Roman" panose="02020603050405020304" pitchFamily="18" charset="0"/>
              </a:rPr>
              <a:t>策定）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ja-JP" dirty="0">
              <a:latin typeface="+mn-ea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1" name="円形吹き出し 28"/>
          <p:cNvSpPr>
            <a:spLocks noChangeArrowheads="1"/>
          </p:cNvSpPr>
          <p:nvPr/>
        </p:nvSpPr>
        <p:spPr bwMode="auto">
          <a:xfrm>
            <a:off x="5080000" y="2794000"/>
            <a:ext cx="2806701" cy="713601"/>
          </a:xfrm>
          <a:prstGeom prst="wedgeEllipseCallout">
            <a:avLst>
              <a:gd name="adj1" fmla="val -43243"/>
              <a:gd name="adj2" fmla="val 77640"/>
            </a:avLst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内部</a:t>
            </a:r>
            <a:r>
              <a:rPr lang="ja-JP" altLang="en-US" sz="1400" dirty="0" smtClean="0">
                <a:latin typeface="+mn-ea"/>
              </a:rPr>
              <a:t>留保資金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が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マイナス</a:t>
            </a: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70355" y="5364829"/>
            <a:ext cx="891322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2034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年度には内部留保資金がマイナスとなり、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2045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年度には約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30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億円の資金不足となります。</a:t>
            </a:r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472465" cy="69188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+mn-ea"/>
              </a:rPr>
              <a:t>４　</a:t>
            </a:r>
            <a:r>
              <a:rPr lang="ja-JP" altLang="en-US" sz="2400" b="1" dirty="0" smtClean="0">
                <a:latin typeface="+mn-ea"/>
              </a:rPr>
              <a:t>大阪府推計による高石市の</a:t>
            </a:r>
            <a:r>
              <a:rPr lang="ja-JP" altLang="en-US" sz="2400" b="1" dirty="0">
                <a:latin typeface="+mn-ea"/>
              </a:rPr>
              <a:t>今後の</a:t>
            </a:r>
            <a:r>
              <a:rPr lang="ja-JP" altLang="en-US" sz="2400" b="1" dirty="0" smtClean="0">
                <a:latin typeface="+mn-ea"/>
              </a:rPr>
              <a:t>見通し</a:t>
            </a:r>
            <a:r>
              <a:rPr lang="ja-JP" altLang="en-US" sz="2800" b="1" dirty="0">
                <a:latin typeface="+mn-ea"/>
              </a:rPr>
              <a:t>　</a:t>
            </a:r>
            <a:endParaRPr lang="en-US" altLang="ja-JP" sz="2800" b="1" dirty="0" smtClean="0">
              <a:latin typeface="+mn-ea"/>
            </a:endParaRPr>
          </a:p>
          <a:p>
            <a:endParaRPr lang="en-US" altLang="ja-JP" sz="400" b="1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600" dirty="0">
                <a:latin typeface="+mn-ea"/>
              </a:rPr>
              <a:t>（試算方法）</a:t>
            </a:r>
            <a:r>
              <a:rPr lang="ja-JP" altLang="ja-JP" sz="1400" u="sng" dirty="0">
                <a:latin typeface="+mn-ea"/>
              </a:rPr>
              <a:t>下線部分</a:t>
            </a:r>
            <a:r>
              <a:rPr lang="ja-JP" altLang="ja-JP" sz="1400" dirty="0">
                <a:latin typeface="+mn-ea"/>
              </a:rPr>
              <a:t>は</a:t>
            </a:r>
            <a:r>
              <a:rPr lang="ja-JP" altLang="ja-JP" sz="1400" dirty="0" smtClean="0">
                <a:latin typeface="+mn-ea"/>
              </a:rPr>
              <a:t>、</a:t>
            </a:r>
            <a:r>
              <a:rPr lang="ja-JP" altLang="en-US" sz="1400" dirty="0" smtClean="0">
                <a:latin typeface="+mn-ea"/>
              </a:rPr>
              <a:t>大阪府が</a:t>
            </a:r>
            <a:r>
              <a:rPr lang="ja-JP" altLang="ja-JP" sz="1400" dirty="0" smtClean="0">
                <a:latin typeface="+mn-ea"/>
              </a:rPr>
              <a:t>当該</a:t>
            </a:r>
            <a:r>
              <a:rPr lang="ja-JP" altLang="ja-JP" sz="1400" dirty="0">
                <a:latin typeface="+mn-ea"/>
              </a:rPr>
              <a:t>市の試算で行った箇所です。</a:t>
            </a:r>
            <a:endParaRPr lang="ja-JP" altLang="ja-JP" sz="12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１　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年までの市町村での計画がある場合は、その計画を基本に管路の更新率を</a:t>
            </a:r>
            <a:r>
              <a:rPr lang="en-US" altLang="ja-JP" sz="1400" u="sng" dirty="0">
                <a:latin typeface="+mn-ea"/>
              </a:rPr>
              <a:t>1.67</a:t>
            </a:r>
            <a:r>
              <a:rPr lang="ja-JP" altLang="ja-JP" sz="1400" u="sng" dirty="0" smtClean="0">
                <a:latin typeface="+mn-ea"/>
              </a:rPr>
              <a:t>％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（</a:t>
            </a:r>
            <a:r>
              <a:rPr lang="en-US" altLang="ja-JP" sz="1400" u="sng" dirty="0">
                <a:latin typeface="+mn-ea"/>
              </a:rPr>
              <a:t>60</a:t>
            </a:r>
            <a:r>
              <a:rPr lang="ja-JP" altLang="ja-JP" sz="1400" u="sng" dirty="0">
                <a:latin typeface="+mn-ea"/>
              </a:rPr>
              <a:t>年で全ての水道管を更新する）に設定します。市町村での既存計画が、この更新率を満たしている場合は</a:t>
            </a:r>
            <a:r>
              <a:rPr lang="ja-JP" altLang="ja-JP" sz="1400" u="sng" dirty="0" smtClean="0">
                <a:latin typeface="+mn-ea"/>
              </a:rPr>
              <a:t>、</a:t>
            </a:r>
            <a:endParaRPr lang="en-US" altLang="ja-JP" sz="1400" u="sng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u="sng" dirty="0">
                <a:latin typeface="+mn-ea"/>
              </a:rPr>
              <a:t>　</a:t>
            </a:r>
            <a:r>
              <a:rPr lang="ja-JP" altLang="ja-JP" sz="1400" u="sng" dirty="0" smtClean="0">
                <a:latin typeface="+mn-ea"/>
              </a:rPr>
              <a:t>府</a:t>
            </a:r>
            <a:r>
              <a:rPr lang="ja-JP" altLang="ja-JP" sz="1400" u="sng" dirty="0">
                <a:latin typeface="+mn-ea"/>
              </a:rPr>
              <a:t>での独自推計は行わず、市町村計画をもとに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ja-JP" sz="1400" u="sng" dirty="0">
                <a:latin typeface="+mn-ea"/>
              </a:rPr>
              <a:t>年の水道料金を算出します</a:t>
            </a:r>
            <a:r>
              <a:rPr lang="ja-JP" altLang="ja-JP" sz="1400" u="sng" dirty="0" smtClean="0">
                <a:latin typeface="+mn-ea"/>
              </a:rPr>
              <a:t>。</a:t>
            </a:r>
            <a:endParaRPr lang="ja-JP" altLang="ja-JP" sz="800" dirty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２　市町村計画がない場合は、大阪府で試算を行いました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○推計</a:t>
            </a:r>
            <a:r>
              <a:rPr lang="ja-JP" altLang="en-US" sz="1400" dirty="0">
                <a:latin typeface="+mn-ea"/>
              </a:rPr>
              <a:t>期間は大阪府の将来推計人口の推計期間に合わせ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en-US" sz="1400" dirty="0">
                <a:latin typeface="+mn-ea"/>
              </a:rPr>
              <a:t>年度まで。</a:t>
            </a:r>
            <a:endParaRPr lang="en-US" altLang="ja-JP" sz="1200" dirty="0" smtClean="0">
              <a:latin typeface="+mn-ea"/>
            </a:endParaRPr>
          </a:p>
          <a:p>
            <a:pPr>
              <a:lnSpc>
                <a:spcPct val="105000"/>
              </a:lnSpc>
            </a:pPr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dirty="0" smtClean="0">
                <a:latin typeface="+mn-ea"/>
              </a:rPr>
              <a:t>収入は推計した料金収入に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>
                <a:latin typeface="+mn-ea"/>
              </a:rPr>
              <a:t>年度決算統計のその他収益を加算しています。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水道料金収入の見通しは、給水人口予測から有収水量を推計し、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>
                <a:latin typeface="+mn-ea"/>
              </a:rPr>
              <a:t>年度の供給単価</a:t>
            </a:r>
            <a:r>
              <a:rPr lang="en-US" altLang="ja-JP" sz="1400" dirty="0" smtClean="0">
                <a:latin typeface="+mn-ea"/>
              </a:rPr>
              <a:t>178.9</a:t>
            </a:r>
            <a:r>
              <a:rPr lang="ja-JP" altLang="ja-JP" sz="1400" dirty="0" smtClean="0">
                <a:latin typeface="+mn-ea"/>
              </a:rPr>
              <a:t>円</a:t>
            </a:r>
            <a:r>
              <a:rPr lang="en-US" altLang="ja-JP" sz="1400" dirty="0" smtClean="0">
                <a:latin typeface="+mn-ea"/>
              </a:rPr>
              <a:t>/m</a:t>
            </a:r>
            <a:r>
              <a:rPr lang="en-US" altLang="ja-JP" sz="1400" baseline="30000" dirty="0" smtClean="0">
                <a:latin typeface="+mn-ea"/>
              </a:rPr>
              <a:t>3</a:t>
            </a:r>
            <a:r>
              <a:rPr lang="ja-JP" altLang="ja-JP" sz="1400" dirty="0" smtClean="0">
                <a:latin typeface="+mn-ea"/>
              </a:rPr>
              <a:t>を乗じて算出しています。</a:t>
            </a:r>
            <a:endParaRPr lang="ja-JP" altLang="ja-JP" sz="12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給水</a:t>
            </a:r>
            <a:r>
              <a:rPr lang="ja-JP" altLang="ja-JP" sz="1400" dirty="0">
                <a:latin typeface="+mn-ea"/>
              </a:rPr>
              <a:t>人口の予測については、大阪府の将来推計人口（</a:t>
            </a:r>
            <a:r>
              <a:rPr lang="en-US" altLang="ja-JP" sz="1400" dirty="0">
                <a:latin typeface="+mn-ea"/>
              </a:rPr>
              <a:t>2018</a:t>
            </a:r>
            <a:r>
              <a:rPr lang="ja-JP" altLang="ja-JP" sz="1400" dirty="0">
                <a:latin typeface="+mn-ea"/>
              </a:rPr>
              <a:t>年</a:t>
            </a:r>
            <a:r>
              <a:rPr lang="en-US" altLang="ja-JP" sz="1400" dirty="0">
                <a:latin typeface="+mn-ea"/>
              </a:rPr>
              <a:t>8</a:t>
            </a:r>
            <a:r>
              <a:rPr lang="ja-JP" altLang="ja-JP" sz="1400" dirty="0">
                <a:latin typeface="+mn-ea"/>
              </a:rPr>
              <a:t>月大阪府政策企画部企画室計画課）を用い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府</a:t>
            </a:r>
            <a:r>
              <a:rPr lang="ja-JP" altLang="ja-JP" sz="1400" dirty="0">
                <a:latin typeface="+mn-ea"/>
              </a:rPr>
              <a:t>が国立社会保障・人口問題研究所の市町村別予測を補正して推計しています。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有</a:t>
            </a:r>
            <a:r>
              <a:rPr lang="ja-JP" altLang="ja-JP" sz="1400" dirty="0">
                <a:latin typeface="+mn-ea"/>
              </a:rPr>
              <a:t>収水量の推計は、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年度の年間有収水量と給水人口から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日平均有収水量を求め</a:t>
            </a:r>
            <a:r>
              <a:rPr lang="ja-JP" altLang="ja-JP" sz="1400" dirty="0" smtClean="0">
                <a:latin typeface="+mn-ea"/>
              </a:rPr>
              <a:t>、</a:t>
            </a:r>
            <a:endParaRPr lang="en-US" altLang="ja-JP" sz="1400" dirty="0" smtClean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予測</a:t>
            </a:r>
            <a:r>
              <a:rPr lang="ja-JP" altLang="ja-JP" sz="1400" dirty="0">
                <a:latin typeface="+mn-ea"/>
              </a:rPr>
              <a:t>給水人口を乗じて算出しています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20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dirty="0" smtClean="0">
                <a:latin typeface="+mn-ea"/>
              </a:rPr>
              <a:t>支出</a:t>
            </a:r>
            <a:r>
              <a:rPr lang="ja-JP" altLang="ja-JP" sz="1400" dirty="0">
                <a:latin typeface="+mn-ea"/>
              </a:rPr>
              <a:t>は管路更新以外の費用について、</a:t>
            </a:r>
            <a:r>
              <a:rPr lang="en-US" altLang="ja-JP" sz="1400" dirty="0">
                <a:latin typeface="+mn-ea"/>
              </a:rPr>
              <a:t>2016</a:t>
            </a:r>
            <a:r>
              <a:rPr lang="ja-JP" altLang="ja-JP" sz="1400" dirty="0">
                <a:latin typeface="+mn-ea"/>
              </a:rPr>
              <a:t>年度の経常費用の決算値の同額を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年度まで見込んでいます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dirty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管</a:t>
            </a:r>
            <a:r>
              <a:rPr lang="ja-JP" altLang="ja-JP" sz="1400" dirty="0">
                <a:latin typeface="+mn-ea"/>
              </a:rPr>
              <a:t>路については管路更新率を</a:t>
            </a:r>
            <a:r>
              <a:rPr lang="en-US" altLang="ja-JP" sz="1400" dirty="0">
                <a:latin typeface="+mn-ea"/>
              </a:rPr>
              <a:t>1.67</a:t>
            </a:r>
            <a:r>
              <a:rPr lang="ja-JP" altLang="ja-JP" sz="1400" dirty="0">
                <a:latin typeface="+mn-ea"/>
              </a:rPr>
              <a:t>％に引き上げた場合</a:t>
            </a:r>
            <a:r>
              <a:rPr lang="ja-JP" altLang="ja-JP" sz="1400" dirty="0" smtClean="0">
                <a:latin typeface="+mn-ea"/>
              </a:rPr>
              <a:t>の</a:t>
            </a:r>
            <a:r>
              <a:rPr lang="ja-JP" altLang="en-US" sz="1400" dirty="0">
                <a:latin typeface="+mn-ea"/>
              </a:rPr>
              <a:t>減価</a:t>
            </a:r>
            <a:r>
              <a:rPr lang="ja-JP" altLang="ja-JP" sz="1400" dirty="0" smtClean="0">
                <a:latin typeface="+mn-ea"/>
              </a:rPr>
              <a:t>償却費</a:t>
            </a:r>
            <a:r>
              <a:rPr lang="ja-JP" altLang="ja-JP" sz="1400" dirty="0">
                <a:latin typeface="+mn-ea"/>
              </a:rPr>
              <a:t>増加を見込んでいます</a:t>
            </a:r>
            <a:r>
              <a:rPr lang="ja-JP" altLang="ja-JP" sz="1400" dirty="0" smtClean="0">
                <a:latin typeface="+mn-ea"/>
              </a:rPr>
              <a:t>。</a:t>
            </a:r>
            <a:endParaRPr lang="en-US" altLang="ja-JP" sz="1400" dirty="0" smtClean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市町村実績の管路更新率が</a:t>
            </a:r>
            <a:r>
              <a:rPr lang="en-US" altLang="ja-JP" sz="1400" dirty="0">
                <a:latin typeface="+mn-ea"/>
              </a:rPr>
              <a:t>1.67%</a:t>
            </a:r>
            <a:r>
              <a:rPr lang="ja-JP" altLang="ja-JP" sz="1400" dirty="0">
                <a:latin typeface="+mn-ea"/>
              </a:rPr>
              <a:t>以上の場合は、その更新率とします。）</a:t>
            </a:r>
            <a:endParaRPr lang="ja-JP" altLang="ja-JP" sz="1200" dirty="0">
              <a:latin typeface="+mn-ea"/>
            </a:endParaRPr>
          </a:p>
          <a:p>
            <a:pPr lvl="1" indent="-1000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追加</a:t>
            </a:r>
            <a:r>
              <a:rPr lang="ja-JP" altLang="ja-JP" sz="1400" dirty="0">
                <a:latin typeface="+mn-ea"/>
              </a:rPr>
              <a:t>減価償却費</a:t>
            </a:r>
            <a:r>
              <a:rPr lang="en-US" altLang="ja-JP" sz="1400" dirty="0">
                <a:latin typeface="+mn-ea"/>
              </a:rPr>
              <a:t>/</a:t>
            </a:r>
            <a:r>
              <a:rPr lang="ja-JP" altLang="ja-JP" sz="1400" dirty="0">
                <a:latin typeface="+mn-ea"/>
              </a:rPr>
              <a:t>年は、次のとおり算出し、年数経過とともに積み上げています。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①　</a:t>
            </a:r>
            <a:r>
              <a:rPr lang="en-US" altLang="ja-JP" sz="1400" dirty="0" smtClean="0">
                <a:latin typeface="+mn-ea"/>
              </a:rPr>
              <a:t>1.67</a:t>
            </a:r>
            <a:r>
              <a:rPr lang="ja-JP" altLang="ja-JP" sz="1400" dirty="0">
                <a:latin typeface="+mn-ea"/>
              </a:rPr>
              <a:t>％と管路更新率</a:t>
            </a:r>
            <a:r>
              <a:rPr lang="en-US" altLang="ja-JP" sz="1400" dirty="0">
                <a:latin typeface="+mn-ea"/>
              </a:rPr>
              <a:t>(2014-2016</a:t>
            </a:r>
            <a:r>
              <a:rPr lang="ja-JP" altLang="ja-JP" sz="1400" dirty="0">
                <a:latin typeface="+mn-ea"/>
              </a:rPr>
              <a:t>年度の平均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ja-JP" sz="1400" dirty="0">
                <a:latin typeface="+mn-ea"/>
              </a:rPr>
              <a:t>の比率を算出。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②　</a:t>
            </a:r>
            <a:r>
              <a:rPr lang="ja-JP" altLang="ja-JP" sz="1400" dirty="0" smtClean="0">
                <a:latin typeface="+mn-ea"/>
              </a:rPr>
              <a:t>配水</a:t>
            </a:r>
            <a:r>
              <a:rPr lang="ja-JP" altLang="ja-JP" sz="1400" dirty="0">
                <a:latin typeface="+mn-ea"/>
              </a:rPr>
              <a:t>施設改良費に布設替延長比率を掛け、配水施設改良費（更新分）を算出</a:t>
            </a:r>
            <a:r>
              <a:rPr lang="en-US" altLang="ja-JP" sz="1400" dirty="0">
                <a:latin typeface="+mn-ea"/>
              </a:rPr>
              <a:t>(2014-2016</a:t>
            </a:r>
            <a:r>
              <a:rPr lang="ja-JP" altLang="ja-JP" sz="1400" dirty="0">
                <a:latin typeface="+mn-ea"/>
              </a:rPr>
              <a:t>年度の平均値</a:t>
            </a:r>
            <a:r>
              <a:rPr lang="en-US" altLang="ja-JP" sz="1400" dirty="0">
                <a:latin typeface="+mn-ea"/>
              </a:rPr>
              <a:t>)</a:t>
            </a:r>
            <a:r>
              <a:rPr lang="ja-JP" altLang="ja-JP" sz="1400" dirty="0" err="1">
                <a:latin typeface="+mn-ea"/>
              </a:rPr>
              <a:t>。</a:t>
            </a:r>
            <a:endParaRPr lang="ja-JP" altLang="ja-JP" sz="12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※</a:t>
            </a:r>
            <a:r>
              <a:rPr lang="ja-JP" altLang="ja-JP" sz="1400" dirty="0">
                <a:latin typeface="+mn-ea"/>
              </a:rPr>
              <a:t>布設替延長比率</a:t>
            </a:r>
            <a:r>
              <a:rPr lang="en-US" altLang="ja-JP" sz="1400" dirty="0">
                <a:latin typeface="+mn-ea"/>
              </a:rPr>
              <a:t>=</a:t>
            </a:r>
            <a:r>
              <a:rPr lang="ja-JP" altLang="ja-JP" sz="1400" dirty="0">
                <a:latin typeface="+mn-ea"/>
              </a:rPr>
              <a:t>配水管布設替延長</a:t>
            </a:r>
            <a:r>
              <a:rPr lang="en-US" altLang="ja-JP" sz="1400" dirty="0">
                <a:latin typeface="+mn-ea"/>
              </a:rPr>
              <a:t>/</a:t>
            </a:r>
            <a:r>
              <a:rPr lang="ja-JP" altLang="ja-JP" sz="1400" dirty="0">
                <a:latin typeface="+mn-ea"/>
              </a:rPr>
              <a:t>（配水管新設延長＋配水管布設替延長）</a:t>
            </a:r>
            <a:endParaRPr lang="ja-JP" altLang="ja-JP" sz="1200" dirty="0">
              <a:latin typeface="+mn-ea"/>
            </a:endParaRPr>
          </a:p>
          <a:p>
            <a:pPr lvl="0"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③　</a:t>
            </a:r>
            <a:r>
              <a:rPr lang="ja-JP" altLang="ja-JP" sz="1400" dirty="0" smtClean="0">
                <a:latin typeface="+mn-ea"/>
              </a:rPr>
              <a:t>①</a:t>
            </a:r>
            <a:r>
              <a:rPr lang="ja-JP" altLang="ja-JP" sz="1400" dirty="0">
                <a:latin typeface="+mn-ea"/>
              </a:rPr>
              <a:t>と②を掛けたうえで税抜き価格を算出し、法定耐用年数</a:t>
            </a:r>
            <a:r>
              <a:rPr lang="en-US" altLang="ja-JP" sz="1400" dirty="0">
                <a:latin typeface="+mn-ea"/>
              </a:rPr>
              <a:t>40</a:t>
            </a:r>
            <a:r>
              <a:rPr lang="ja-JP" altLang="ja-JP" sz="1400" dirty="0">
                <a:latin typeface="+mn-ea"/>
              </a:rPr>
              <a:t>年で割っています。</a:t>
            </a:r>
            <a:endParaRPr lang="ja-JP" altLang="ja-JP" sz="1200" dirty="0">
              <a:latin typeface="+mn-ea"/>
            </a:endParaRPr>
          </a:p>
          <a:p>
            <a:pPr indent="360363">
              <a:lnSpc>
                <a:spcPct val="105000"/>
              </a:lnSpc>
            </a:pPr>
            <a:r>
              <a:rPr lang="ja-JP" altLang="ja-JP" sz="1400" dirty="0">
                <a:latin typeface="+mn-ea"/>
              </a:rPr>
              <a:t>　</a:t>
            </a:r>
            <a:r>
              <a:rPr lang="ja-JP" altLang="en-US" sz="1400" dirty="0" smtClean="0">
                <a:latin typeface="+mn-ea"/>
              </a:rPr>
              <a:t>　</a:t>
            </a:r>
            <a:r>
              <a:rPr lang="ja-JP" altLang="ja-JP" sz="1400" dirty="0" smtClean="0">
                <a:latin typeface="+mn-ea"/>
              </a:rPr>
              <a:t>（</a:t>
            </a:r>
            <a:r>
              <a:rPr lang="ja-JP" altLang="ja-JP" sz="1400" dirty="0">
                <a:latin typeface="+mn-ea"/>
              </a:rPr>
              <a:t>管路更新率、各延長は大阪府の水道の現況による。）</a:t>
            </a:r>
            <a:endParaRPr lang="ja-JP" altLang="ja-JP" sz="1200" dirty="0">
              <a:latin typeface="+mn-ea"/>
            </a:endParaRPr>
          </a:p>
          <a:p>
            <a:pPr lvl="1" indent="-96838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・</a:t>
            </a:r>
            <a:r>
              <a:rPr lang="ja-JP" altLang="ja-JP" sz="1400" dirty="0" smtClean="0">
                <a:latin typeface="+mn-ea"/>
              </a:rPr>
              <a:t>なお</a:t>
            </a:r>
            <a:r>
              <a:rPr lang="ja-JP" altLang="ja-JP" sz="1400" dirty="0">
                <a:latin typeface="+mn-ea"/>
              </a:rPr>
              <a:t>、浄水場や配水場等の更新費用については、市町村計画がある場合でも、</a:t>
            </a:r>
            <a:r>
              <a:rPr lang="en-US" altLang="ja-JP" sz="1400" dirty="0">
                <a:latin typeface="+mn-ea"/>
              </a:rPr>
              <a:t>2045</a:t>
            </a:r>
            <a:r>
              <a:rPr lang="ja-JP" altLang="ja-JP" sz="1400" dirty="0">
                <a:latin typeface="+mn-ea"/>
              </a:rPr>
              <a:t>年度までの更新時期</a:t>
            </a:r>
            <a:r>
              <a:rPr lang="ja-JP" altLang="ja-JP" sz="1400" dirty="0" smtClean="0">
                <a:latin typeface="+mn-ea"/>
              </a:rPr>
              <a:t>や</a:t>
            </a:r>
            <a:endParaRPr lang="en-US" altLang="ja-JP" sz="140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r>
              <a:rPr lang="ja-JP" altLang="en-US" sz="1400" spc="-30" dirty="0">
                <a:latin typeface="+mn-ea"/>
              </a:rPr>
              <a:t>　</a:t>
            </a:r>
            <a:r>
              <a:rPr lang="ja-JP" altLang="ja-JP" sz="1400" spc="-30" dirty="0" smtClean="0">
                <a:latin typeface="+mn-ea"/>
              </a:rPr>
              <a:t>施設</a:t>
            </a:r>
            <a:r>
              <a:rPr lang="ja-JP" altLang="ja-JP" sz="1400" spc="-30" dirty="0">
                <a:latin typeface="+mn-ea"/>
              </a:rPr>
              <a:t>能力等の設定が困難であるため、見込んでいません（</a:t>
            </a:r>
            <a:r>
              <a:rPr lang="en-US" altLang="ja-JP" sz="1400" spc="-30" dirty="0">
                <a:latin typeface="+mn-ea"/>
              </a:rPr>
              <a:t>2016</a:t>
            </a:r>
            <a:r>
              <a:rPr lang="ja-JP" altLang="ja-JP" sz="1400" spc="-30" dirty="0">
                <a:latin typeface="+mn-ea"/>
              </a:rPr>
              <a:t>年度の決算値を</a:t>
            </a:r>
            <a:r>
              <a:rPr lang="en-US" altLang="ja-JP" sz="1400" spc="-30" dirty="0">
                <a:latin typeface="+mn-ea"/>
              </a:rPr>
              <a:t>2045</a:t>
            </a:r>
            <a:r>
              <a:rPr lang="ja-JP" altLang="ja-JP" sz="1400" spc="-30" dirty="0">
                <a:latin typeface="+mn-ea"/>
              </a:rPr>
              <a:t>年度まで見込んでいます）</a:t>
            </a:r>
            <a:r>
              <a:rPr lang="ja-JP" altLang="ja-JP" sz="1400" spc="-30" dirty="0" smtClean="0">
                <a:latin typeface="+mn-ea"/>
              </a:rPr>
              <a:t>。</a:t>
            </a:r>
            <a:endParaRPr lang="en-US" altLang="ja-JP" sz="1400" spc="-30" dirty="0" smtClean="0">
              <a:latin typeface="+mn-ea"/>
            </a:endParaRPr>
          </a:p>
          <a:p>
            <a:pPr lvl="1" indent="-193675">
              <a:lnSpc>
                <a:spcPct val="105000"/>
              </a:lnSpc>
            </a:pPr>
            <a:endParaRPr lang="ja-JP" altLang="ja-JP" sz="1200" spc="-30" dirty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dirty="0" smtClean="0">
                <a:latin typeface="+mn-ea"/>
              </a:rPr>
              <a:t>〇</a:t>
            </a:r>
            <a:r>
              <a:rPr lang="ja-JP" altLang="ja-JP" sz="1400" u="sng" dirty="0" smtClean="0">
                <a:latin typeface="+mn-ea"/>
              </a:rPr>
              <a:t>水道</a:t>
            </a:r>
            <a:r>
              <a:rPr lang="ja-JP" altLang="ja-JP" sz="1400" u="sng" dirty="0">
                <a:latin typeface="+mn-ea"/>
              </a:rPr>
              <a:t>料金は</a:t>
            </a:r>
            <a:r>
              <a:rPr lang="ja-JP" altLang="ja-JP" sz="1400" u="sng" dirty="0" smtClean="0">
                <a:latin typeface="+mn-ea"/>
              </a:rPr>
              <a:t>、</a:t>
            </a:r>
            <a:r>
              <a:rPr lang="en-US" altLang="ja-JP" sz="1400" u="sng" dirty="0">
                <a:latin typeface="+mn-ea"/>
              </a:rPr>
              <a:t>2045</a:t>
            </a:r>
            <a:r>
              <a:rPr lang="ja-JP" altLang="en-US" sz="1400" u="sng" dirty="0">
                <a:latin typeface="+mn-ea"/>
              </a:rPr>
              <a:t>年度</a:t>
            </a:r>
            <a:r>
              <a:rPr lang="ja-JP" altLang="en-US" sz="1400" u="sng" dirty="0" smtClean="0">
                <a:latin typeface="+mn-ea"/>
              </a:rPr>
              <a:t>時点で赤字とならないように、収入が何％アップ必要かを求め、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その</a:t>
            </a:r>
            <a:r>
              <a:rPr lang="ja-JP" altLang="en-US" sz="1400" u="sng" dirty="0" smtClean="0">
                <a:latin typeface="+mn-ea"/>
              </a:rPr>
              <a:t>増加分を全て水道料金で補うと仮定し、</a:t>
            </a:r>
            <a:r>
              <a:rPr lang="en-US" altLang="ja-JP" sz="1400" u="sng" dirty="0" smtClean="0">
                <a:latin typeface="+mn-ea"/>
              </a:rPr>
              <a:t>2016</a:t>
            </a:r>
            <a:r>
              <a:rPr lang="ja-JP" altLang="en-US" sz="1400" u="sng" dirty="0" smtClean="0">
                <a:latin typeface="+mn-ea"/>
              </a:rPr>
              <a:t>年度の水道料金に加算して算出しています</a:t>
            </a:r>
            <a:r>
              <a:rPr lang="ja-JP" altLang="en-US" sz="1400" u="sng" dirty="0" smtClean="0">
                <a:latin typeface="+mn-ea"/>
              </a:rPr>
              <a:t>。</a:t>
            </a:r>
            <a:endParaRPr lang="en-US" altLang="ja-JP" sz="1400" u="sng" dirty="0" smtClean="0">
              <a:latin typeface="+mn-ea"/>
            </a:endParaRPr>
          </a:p>
          <a:p>
            <a:pPr lvl="1" indent="-277813">
              <a:lnSpc>
                <a:spcPct val="105000"/>
              </a:lnSpc>
            </a:pPr>
            <a:r>
              <a:rPr lang="ja-JP" altLang="en-US" sz="1400" u="sng" dirty="0" smtClean="0">
                <a:latin typeface="+mn-ea"/>
              </a:rPr>
              <a:t>　（</a:t>
            </a:r>
            <a:r>
              <a:rPr lang="ja-JP" altLang="en-US" sz="1400" u="sng" dirty="0">
                <a:latin typeface="+mn-ea"/>
              </a:rPr>
              <a:t>実際は、今後の更新費用等を考慮して水道料金を設定する必要があります。）</a:t>
            </a:r>
            <a:endParaRPr lang="en-US" altLang="ja-JP" sz="1400" u="sng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2599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035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４　</a:t>
            </a:r>
            <a:r>
              <a:rPr lang="ja-JP" altLang="en-US" sz="2400" b="1" dirty="0"/>
              <a:t>大阪府推計に</a:t>
            </a:r>
            <a:r>
              <a:rPr lang="ja-JP" altLang="en-US" sz="2400" b="1" dirty="0" smtClean="0"/>
              <a:t>よる</a:t>
            </a:r>
            <a:r>
              <a:rPr lang="ja-JP" altLang="en-US" sz="2400" b="1" kern="100" dirty="0" smtClean="0">
                <a:latin typeface="+mn-ea"/>
                <a:cs typeface="Times New Roman" panose="02020603050405020304" pitchFamily="18" charset="0"/>
              </a:rPr>
              <a:t>高石市</a:t>
            </a:r>
            <a:r>
              <a:rPr lang="ja-JP" altLang="ja-JP" sz="2400" b="1" kern="100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ja-JP" sz="2400" b="1" kern="100" dirty="0">
                <a:latin typeface="+mn-ea"/>
                <a:cs typeface="Times New Roman" panose="02020603050405020304" pitchFamily="18" charset="0"/>
              </a:rPr>
              <a:t>今後の見通し　</a:t>
            </a:r>
            <a:endParaRPr lang="ja-JP" altLang="ja-JP" sz="2400" kern="100" dirty="0">
              <a:latin typeface="+mn-ea"/>
              <a:cs typeface="Times New Roman" panose="02020603050405020304" pitchFamily="18" charset="0"/>
            </a:endParaRPr>
          </a:p>
          <a:p>
            <a:endParaRPr lang="en-US" altLang="ja-JP" dirty="0"/>
          </a:p>
          <a:p>
            <a:r>
              <a:rPr lang="ja-JP" altLang="en-US" sz="2400" b="1" dirty="0"/>
              <a:t>４．１　給水人口と料金収入の見通し</a:t>
            </a:r>
          </a:p>
          <a:p>
            <a:endParaRPr lang="en-US" altLang="ja-JP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  <a:p>
            <a:pPr marL="179705" algn="just">
              <a:spcAft>
                <a:spcPts val="0"/>
              </a:spcAft>
            </a:pPr>
            <a:r>
              <a:rPr lang="ja-JP" altLang="ja-JP" sz="2000" kern="100" dirty="0">
                <a:latin typeface="+mn-ea"/>
                <a:cs typeface="Times New Roman" panose="02020603050405020304" pitchFamily="18" charset="0"/>
              </a:rPr>
              <a:t>　給水人口の減少に伴い有収水量も減少していき</a:t>
            </a:r>
            <a:r>
              <a:rPr lang="ja-JP" altLang="ja-JP" sz="2000" kern="100" dirty="0" smtClean="0">
                <a:latin typeface="+mn-ea"/>
                <a:cs typeface="Times New Roman" panose="02020603050405020304" pitchFamily="18" charset="0"/>
              </a:rPr>
              <a:t>、水道</a:t>
            </a:r>
            <a:r>
              <a:rPr lang="ja-JP" altLang="ja-JP" sz="2000" kern="100" dirty="0">
                <a:latin typeface="+mn-ea"/>
                <a:cs typeface="Times New Roman" panose="02020603050405020304" pitchFamily="18" charset="0"/>
              </a:rPr>
              <a:t>料金収入</a:t>
            </a:r>
            <a:r>
              <a:rPr lang="ja-JP" altLang="ja-JP" sz="2000" kern="100" dirty="0" smtClean="0">
                <a:latin typeface="+mn-ea"/>
                <a:cs typeface="Times New Roman" panose="02020603050405020304" pitchFamily="18" charset="0"/>
              </a:rPr>
              <a:t>について</a:t>
            </a:r>
            <a:r>
              <a:rPr lang="ja-JP" altLang="ja-JP" sz="2000" kern="100" dirty="0">
                <a:latin typeface="+mn-ea"/>
                <a:cs typeface="Times New Roman" panose="02020603050405020304" pitchFamily="18" charset="0"/>
              </a:rPr>
              <a:t>も減少していくこと</a:t>
            </a:r>
            <a:r>
              <a:rPr lang="ja-JP" altLang="ja-JP" sz="2000" kern="100" dirty="0" smtClean="0">
                <a:latin typeface="+mn-ea"/>
                <a:cs typeface="Times New Roman" panose="02020603050405020304" pitchFamily="18" charset="0"/>
              </a:rPr>
              <a:t>が見込まれます</a:t>
            </a:r>
            <a:r>
              <a:rPr lang="ja-JP" altLang="ja-JP" sz="2000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ja-JP" altLang="ja-JP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40000" y="2137112"/>
            <a:ext cx="2304000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/>
              <a:t>・給水人口の予測については、大阪府の将来推計人口（２０１８年８月大阪府政策企画部企画室計画課）を用い、府が国立社会保障・人口問題研究所の市町村別予測を補正して推計しています。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・水道料金収入の見通しは、給水人口予測から有収水量を推計</a:t>
            </a:r>
            <a:r>
              <a:rPr lang="ja-JP" altLang="ja-JP" sz="1400" dirty="0" smtClean="0"/>
              <a:t>し</a:t>
            </a:r>
            <a:r>
              <a:rPr lang="ja-JP" altLang="en-US" sz="1400" dirty="0"/>
              <a:t>、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/>
              <a:t>年度</a:t>
            </a:r>
            <a:r>
              <a:rPr lang="ja-JP" altLang="ja-JP" sz="1400" dirty="0"/>
              <a:t>の供給</a:t>
            </a:r>
            <a:r>
              <a:rPr lang="ja-JP" altLang="ja-JP" sz="1400" dirty="0" smtClean="0"/>
              <a:t>単価</a:t>
            </a:r>
            <a:r>
              <a:rPr lang="en-US" altLang="ja-JP" sz="1400" dirty="0" smtClean="0">
                <a:latin typeface="+mn-ea"/>
              </a:rPr>
              <a:t>178.9</a:t>
            </a:r>
            <a:r>
              <a:rPr lang="ja-JP" altLang="ja-JP" sz="1400" dirty="0" smtClean="0"/>
              <a:t>円</a:t>
            </a:r>
            <a:r>
              <a:rPr lang="en-US" altLang="ja-JP" sz="1400" dirty="0"/>
              <a:t>/</a:t>
            </a:r>
            <a:r>
              <a:rPr lang="ja-JP" altLang="ja-JP" sz="1400" dirty="0"/>
              <a:t>㎥を乗じて算出しています。</a:t>
            </a:r>
            <a:endParaRPr lang="en-US" altLang="ja-JP" sz="1400" dirty="0"/>
          </a:p>
          <a:p>
            <a:endParaRPr lang="ja-JP" altLang="ja-JP" sz="1400" dirty="0"/>
          </a:p>
          <a:p>
            <a:r>
              <a:rPr lang="ja-JP" altLang="ja-JP" sz="1400" dirty="0"/>
              <a:t>・有収水量の推計</a:t>
            </a:r>
            <a:r>
              <a:rPr lang="ja-JP" altLang="ja-JP" sz="1400" dirty="0" smtClean="0"/>
              <a:t>は</a:t>
            </a:r>
            <a:r>
              <a:rPr lang="ja-JP" altLang="en-US" sz="1400" dirty="0"/>
              <a:t>、</a:t>
            </a:r>
            <a:r>
              <a:rPr lang="en-US" altLang="ja-JP" sz="1400" dirty="0" smtClean="0">
                <a:latin typeface="+mn-ea"/>
              </a:rPr>
              <a:t>2016</a:t>
            </a:r>
            <a:r>
              <a:rPr lang="ja-JP" altLang="ja-JP" sz="1400" dirty="0" smtClean="0"/>
              <a:t>年度</a:t>
            </a:r>
            <a:r>
              <a:rPr lang="ja-JP" altLang="ja-JP" sz="1400" dirty="0"/>
              <a:t>の</a:t>
            </a:r>
            <a:r>
              <a:rPr lang="ja-JP" altLang="ja-JP" sz="1400" dirty="0">
                <a:latin typeface="+mn-ea"/>
              </a:rPr>
              <a:t>年間有収水量と給水人口から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人</a:t>
            </a:r>
            <a:r>
              <a:rPr lang="en-US" altLang="ja-JP" sz="1400" dirty="0">
                <a:latin typeface="+mn-ea"/>
              </a:rPr>
              <a:t>1</a:t>
            </a:r>
            <a:r>
              <a:rPr lang="ja-JP" altLang="ja-JP" sz="1400" dirty="0">
                <a:latin typeface="+mn-ea"/>
              </a:rPr>
              <a:t>日</a:t>
            </a:r>
            <a:r>
              <a:rPr lang="ja-JP" altLang="ja-JP" sz="1400" dirty="0"/>
              <a:t>平均有収水量を求め、予測給水人口を乗じて算出しています。</a:t>
            </a:r>
          </a:p>
          <a:p>
            <a:endParaRPr lang="ja-JP" altLang="en-US" sz="135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8" y="2564599"/>
            <a:ext cx="6404248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6969" y="154755"/>
            <a:ext cx="8190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latin typeface="+mn-ea"/>
              </a:rPr>
              <a:t>４．２　更新</a:t>
            </a:r>
            <a:r>
              <a:rPr lang="ja-JP" altLang="en-US" sz="2400" b="1" dirty="0">
                <a:latin typeface="+mn-ea"/>
              </a:rPr>
              <a:t>需要見込み額の</a:t>
            </a:r>
            <a:r>
              <a:rPr lang="ja-JP" altLang="en-US" sz="2400" b="1" dirty="0" smtClean="0">
                <a:latin typeface="+mn-ea"/>
              </a:rPr>
              <a:t>見通し</a:t>
            </a:r>
            <a:endParaRPr lang="en-US" altLang="ja-JP" sz="2400" b="1" dirty="0" smtClean="0">
              <a:latin typeface="+mn-ea"/>
            </a:endParaRPr>
          </a:p>
          <a:p>
            <a:endParaRPr lang="en-US" altLang="ja-JP" dirty="0" smtClean="0"/>
          </a:p>
          <a:p>
            <a:r>
              <a:rPr lang="ja-JP" altLang="ja-JP" sz="2000" dirty="0" smtClean="0"/>
              <a:t>【</a:t>
            </a:r>
            <a:r>
              <a:rPr lang="ja-JP" altLang="ja-JP" sz="2000" dirty="0"/>
              <a:t>大阪府推計】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13" y="1701961"/>
            <a:ext cx="898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ja-JP" altLang="en-US" dirty="0"/>
              <a:t>・既存計画が</a:t>
            </a:r>
            <a:r>
              <a:rPr lang="ja-JP" altLang="en-US" dirty="0" smtClean="0"/>
              <a:t>、管路</a:t>
            </a:r>
            <a:r>
              <a:rPr lang="ja-JP" altLang="en-US" dirty="0" smtClean="0">
                <a:latin typeface="+mn-ea"/>
              </a:rPr>
              <a:t>更新率１．６７％を満たして</a:t>
            </a:r>
            <a:r>
              <a:rPr lang="ja-JP" altLang="en-US" dirty="0" smtClean="0"/>
              <a:t>いるため、府</a:t>
            </a:r>
            <a:r>
              <a:rPr lang="ja-JP" altLang="en-US" dirty="0"/>
              <a:t>で</a:t>
            </a:r>
            <a:r>
              <a:rPr lang="ja-JP" altLang="en-US" dirty="0" smtClean="0"/>
              <a:t>の推計</a:t>
            </a:r>
            <a:r>
              <a:rPr lang="ja-JP" altLang="en-US" dirty="0"/>
              <a:t>は</a:t>
            </a:r>
            <a:r>
              <a:rPr lang="ja-JP" altLang="en-US" dirty="0" smtClean="0"/>
              <a:t>行っていません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6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8855" y="185493"/>
            <a:ext cx="824195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高石市</a:t>
            </a:r>
            <a:r>
              <a:rPr kumimoji="0" lang="ja-JP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の基本情報</a:t>
            </a:r>
            <a:endParaRPr kumimoji="0" lang="en-US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lang="ja-JP" altLang="en-US" sz="2400" b="1" dirty="0">
                <a:latin typeface="+mn-ea"/>
                <a:cs typeface="Times New Roman" panose="02020603050405020304" pitchFamily="18" charset="0"/>
              </a:rPr>
              <a:t>１．１　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高石市の現状（</a:t>
            </a:r>
            <a:r>
              <a:rPr kumimoji="0" lang="en-US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年度）</a:t>
            </a:r>
            <a:endParaRPr kumimoji="0" lang="en-US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（１）年間給水量（大阪府の水道の現況より）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・年間給水量は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7.1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 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です。（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43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29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降順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903" y="44000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2" y="2810188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9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13" y="41204"/>
            <a:ext cx="81909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４．３　収支</a:t>
            </a:r>
            <a:r>
              <a:rPr lang="ja-JP" altLang="en-US" sz="2400" b="1" dirty="0"/>
              <a:t>の</a:t>
            </a:r>
            <a:r>
              <a:rPr lang="ja-JP" altLang="en-US" sz="2400" b="1" dirty="0" smtClean="0"/>
              <a:t>見通し</a:t>
            </a:r>
            <a:endParaRPr lang="en-US" altLang="ja-JP" sz="2400" b="1" dirty="0" smtClean="0"/>
          </a:p>
          <a:p>
            <a:endParaRPr lang="en-US" altLang="ja-JP" dirty="0" smtClean="0"/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大阪府推計</a:t>
            </a:r>
            <a:r>
              <a:rPr lang="en-US" altLang="ja-JP" sz="2000" dirty="0"/>
              <a:t>】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13" y="1701961"/>
            <a:ext cx="898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ja-JP" altLang="en-US" dirty="0"/>
              <a:t>・既存計画が</a:t>
            </a:r>
            <a:r>
              <a:rPr lang="ja-JP" altLang="en-US" dirty="0" smtClean="0"/>
              <a:t>、管路更新率１．６７％を満たしているため、府</a:t>
            </a:r>
            <a:r>
              <a:rPr lang="ja-JP" altLang="en-US" dirty="0"/>
              <a:t>で</a:t>
            </a:r>
            <a:r>
              <a:rPr lang="ja-JP" altLang="en-US" dirty="0" smtClean="0"/>
              <a:t>の推計</a:t>
            </a:r>
            <a:r>
              <a:rPr lang="ja-JP" altLang="en-US" dirty="0"/>
              <a:t>は</a:t>
            </a:r>
            <a:r>
              <a:rPr lang="ja-JP" altLang="en-US" dirty="0" smtClean="0"/>
              <a:t>行っていません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874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79223" y="21809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313" y="216540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５　まとめ</a:t>
            </a:r>
            <a:endParaRPr lang="ja-JP" altLang="ja-JP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2" y="447372"/>
            <a:ext cx="8660589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5" y="296563"/>
            <a:ext cx="8512607" cy="406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549875"/>
            <a:ext cx="65453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（２）全管路延長（大阪府の水道の現況より）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・全管路延長は約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173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km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です。（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43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35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番目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/>
              <a:t>降順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91978" y="37726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30" y="2406645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3388" y="526277"/>
            <a:ext cx="72742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（３）経常収益（地方公営企業決算状況調査より）</a:t>
            </a:r>
            <a:endParaRPr kumimoji="0" lang="en-US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・経常収益は約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13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億円です。（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43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事業体中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29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番目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/>
              <a:t>降順）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90833" y="1235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90833" y="353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88" y="2357610"/>
            <a:ext cx="8434800" cy="3624078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04213" y="4015760"/>
            <a:ext cx="83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25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435" y="632413"/>
            <a:ext cx="770948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8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（４）水道料金（大阪府の水道の現況より）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・家庭用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口径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13mm 20</a:t>
            </a:r>
            <a:r>
              <a:rPr lang="ja-JP" altLang="en-US" dirty="0">
                <a:latin typeface="+mn-ea"/>
              </a:rPr>
              <a:t> ㎥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の一月あたりの水道料金は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2,858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円であり、</a:t>
            </a: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lvl="0" defTabSz="914400"/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2,813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円を上回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っています。（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24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>
                <a:latin typeface="+mn-ea"/>
              </a:rPr>
              <a:t>/</a:t>
            </a:r>
            <a:r>
              <a:rPr lang="ja-JP" altLang="en-US" dirty="0">
                <a:latin typeface="+mn-ea"/>
              </a:rPr>
              <a:t>昇順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）</a:t>
            </a: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8476" y="15940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78476" y="391812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13" y="2488796"/>
            <a:ext cx="8434800" cy="3674645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20211" y="3349789"/>
            <a:ext cx="962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453579" y="3691580"/>
            <a:ext cx="9629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43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69702" y="602679"/>
            <a:ext cx="575029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（５）技術職員数（大阪府の水道の現況より）</a:t>
            </a:r>
            <a:endParaRPr kumimoji="0" lang="ja-JP" altLang="ja-JP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・技術職員は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5</a:t>
            </a:r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人であり、府平均を下回っています。</a:t>
            </a:r>
            <a:endParaRPr kumimoji="0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70454" y="19276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70454" y="42517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15" y="2522910"/>
            <a:ext cx="8434800" cy="3634442"/>
          </a:xfrm>
          <a:prstGeom prst="rect">
            <a:avLst/>
          </a:prstGeom>
        </p:spPr>
      </p:pic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8304213" y="4270176"/>
            <a:ext cx="839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444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図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" y="1691002"/>
            <a:ext cx="8388000" cy="516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211859" y="5548183"/>
            <a:ext cx="172995" cy="9446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" name="テキスト ボックス 303"/>
          <p:cNvSpPr txBox="1">
            <a:spLocks noChangeArrowheads="1"/>
          </p:cNvSpPr>
          <p:nvPr/>
        </p:nvSpPr>
        <p:spPr bwMode="auto">
          <a:xfrm>
            <a:off x="7539615" y="6229637"/>
            <a:ext cx="784225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大阪市</a:t>
            </a: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図 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88" y="3682309"/>
            <a:ext cx="688975" cy="4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図 3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58" y="3999863"/>
            <a:ext cx="801687" cy="2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1272" y="68544"/>
            <a:ext cx="80586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dirty="0"/>
              <a:t>水源は</a:t>
            </a:r>
            <a:r>
              <a:rPr lang="ja-JP" altLang="ja-JP" dirty="0" smtClean="0"/>
              <a:t>、淀川</a:t>
            </a:r>
            <a:r>
              <a:rPr lang="ja-JP" altLang="ja-JP" dirty="0"/>
              <a:t>を水源とした大阪広域水道企業団からの浄水受</a:t>
            </a:r>
            <a:r>
              <a:rPr lang="ja-JP" altLang="ja-JP" dirty="0" smtClean="0"/>
              <a:t>水及び</a:t>
            </a:r>
            <a:endParaRPr lang="en-US" altLang="ja-JP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ja-JP" dirty="0" smtClean="0"/>
              <a:t>光明</a:t>
            </a:r>
            <a:r>
              <a:rPr lang="ja-JP" altLang="ja-JP" dirty="0"/>
              <a:t>池を水源とした泉北水道企業団からの浄水受水で</a:t>
            </a:r>
            <a:r>
              <a:rPr lang="ja-JP" altLang="ja-JP" dirty="0" smtClean="0"/>
              <a:t>賄って</a:t>
            </a:r>
            <a:r>
              <a:rPr lang="ja-JP" altLang="en-US" dirty="0" smtClean="0"/>
              <a:t>いて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r>
              <a:rPr lang="en-US" altLang="ja-JP" dirty="0" smtClean="0"/>
              <a:t>    </a:t>
            </a:r>
            <a:r>
              <a:rPr lang="ja-JP" altLang="ja-JP" dirty="0" smtClean="0"/>
              <a:t>この</a:t>
            </a:r>
            <a:r>
              <a:rPr lang="ja-JP" altLang="ja-JP" dirty="0"/>
              <a:t>うち大阪広域水道企業団受水は総配水量の約７５％を</a:t>
            </a:r>
            <a:r>
              <a:rPr lang="ja-JP" altLang="ja-JP" dirty="0" smtClean="0"/>
              <a:t>占め</a:t>
            </a:r>
            <a:r>
              <a:rPr lang="ja-JP" altLang="en-US" dirty="0" smtClean="0"/>
              <a:t>ています</a:t>
            </a:r>
            <a:r>
              <a:rPr lang="ja-JP" altLang="ja-JP" dirty="0" smtClean="0"/>
              <a:t>。</a:t>
            </a:r>
            <a:endParaRPr lang="ja-JP" altLang="ja-JP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3676" y="12027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73676" y="12027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1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207" y="250448"/>
            <a:ext cx="5093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90288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１．３　水道施設の配置状況</a:t>
            </a: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kumimoji="0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/>
            </a:r>
            <a:br>
              <a:rPr kumimoji="0" lang="en-US" altLang="ja-JP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endParaRPr kumimoji="0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F61F-8CDC-4D0E-8187-777160927533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38" y="803187"/>
            <a:ext cx="6066890" cy="492825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346" y="5775437"/>
            <a:ext cx="358285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978</Words>
  <Application>Microsoft Office PowerPoint</Application>
  <PresentationFormat>画面に合わせる (4:3)</PresentationFormat>
  <Paragraphs>329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3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2018-12-28T13:13:04Z</dcterms:created>
  <dcterms:modified xsi:type="dcterms:W3CDTF">2019-03-28T05:41:55Z</dcterms:modified>
</cp:coreProperties>
</file>