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sldIdLst>
    <p:sldId id="296" r:id="rId2"/>
    <p:sldId id="28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57" r:id="rId17"/>
    <p:sldId id="270" r:id="rId18"/>
    <p:sldId id="271" r:id="rId19"/>
    <p:sldId id="272" r:id="rId20"/>
    <p:sldId id="273" r:id="rId21"/>
    <p:sldId id="274" r:id="rId22"/>
    <p:sldId id="275" r:id="rId23"/>
    <p:sldId id="298" r:id="rId24"/>
    <p:sldId id="303" r:id="rId25"/>
    <p:sldId id="299" r:id="rId26"/>
    <p:sldId id="300" r:id="rId27"/>
    <p:sldId id="301" r:id="rId28"/>
    <p:sldId id="302" r:id="rId29"/>
    <p:sldId id="283" r:id="rId30"/>
    <p:sldId id="297" r:id="rId3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5" d="100"/>
          <a:sy n="75" d="100"/>
        </p:scale>
        <p:origin x="97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004C6F0-A316-40F9-A91D-3140903B07FA}" type="datetimeFigureOut">
              <a:rPr kumimoji="1" lang="ja-JP" altLang="en-US" smtClean="0"/>
              <a:t>2019/3/26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6519BC5-0E53-4008-98CE-F2694F36E761}" type="slidenum">
              <a:rPr kumimoji="1" lang="ja-JP" altLang="en-US" smtClean="0"/>
              <a:t>‹#›</a:t>
            </a:fld>
            <a:endParaRPr kumimoji="1" lang="ja-JP" altLang="en-US"/>
          </a:p>
        </p:txBody>
      </p:sp>
    </p:spTree>
    <p:extLst>
      <p:ext uri="{BB962C8B-B14F-4D97-AF65-F5344CB8AC3E}">
        <p14:creationId xmlns:p14="http://schemas.microsoft.com/office/powerpoint/2010/main" val="2894335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24E40C2-ED08-46C5-A167-88E39BE20D43}"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63418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E0E3AA7-DF5D-4CC5-8E37-B221897F1CFF}"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369454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6C5F105-986E-4A11-B953-1C7959EE6C42}"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7645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579E57-27B6-4DB1-A809-D27975EB07FB}"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4061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AE1DB64-ACF1-4B7C-8D7B-806921E0CF8C}"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8891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FD0DAD6-DF7B-4632-979E-EA8607A17E55}"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008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033913-ABD1-4D20-91FC-39A0E3A598B0}" type="datetime1">
              <a:rPr kumimoji="1" lang="ja-JP" altLang="en-US" smtClean="0"/>
              <a:t>2019/3/26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233546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2EBFAFF-64E5-4636-B697-DA1CD9F3B802}" type="datetime1">
              <a:rPr kumimoji="1" lang="ja-JP" altLang="en-US" smtClean="0"/>
              <a:t>2019/3/26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72451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A8388-03A9-41DE-844F-9B5F30708957}" type="datetime1">
              <a:rPr kumimoji="1" lang="ja-JP" altLang="en-US" smtClean="0"/>
              <a:t>2019/3/26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209081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2FCBEC6-A8F0-47B9-9AA1-9400D107055A}"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347361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E675D4-3A74-40AD-A333-885A4C6D1916}"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6082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ED4C-96BF-4DB9-8152-F710D54B1E14}" type="datetime1">
              <a:rPr kumimoji="1" lang="ja-JP" altLang="en-US" smtClean="0"/>
              <a:t>2019/3/26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F0AFDB2-A8C5-4D1A-8CED-847563F61E7C}" type="slidenum">
              <a:rPr kumimoji="1" lang="ja-JP" altLang="en-US" smtClean="0"/>
              <a:pPr/>
              <a:t>‹#›</a:t>
            </a:fld>
            <a:endParaRPr kumimoji="1" lang="ja-JP" altLang="en-US" dirty="0"/>
          </a:p>
        </p:txBody>
      </p:sp>
    </p:spTree>
    <p:extLst>
      <p:ext uri="{BB962C8B-B14F-4D97-AF65-F5344CB8AC3E}">
        <p14:creationId xmlns:p14="http://schemas.microsoft.com/office/powerpoint/2010/main" val="2747487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271582"/>
            <a:ext cx="9163050" cy="6586418"/>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太子町</a:t>
            </a:r>
            <a:r>
              <a:rPr lang="ja-JP" altLang="ja-JP" sz="4000" dirty="0" smtClean="0"/>
              <a:t>】</a:t>
            </a:r>
            <a:endParaRPr lang="en-US" altLang="ja-JP" sz="4000" dirty="0" smtClean="0"/>
          </a:p>
          <a:p>
            <a:pPr algn="ctr">
              <a:spcBef>
                <a:spcPts val="3000"/>
              </a:spcBef>
            </a:pPr>
            <a:r>
              <a:rPr lang="ja-JP" altLang="en-US" sz="4000" dirty="0" smtClean="0"/>
              <a:t>（大阪広域水道企業団）</a:t>
            </a:r>
            <a:endParaRPr lang="ja-JP" altLang="ja-JP" sz="40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42494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7512908" cy="907941"/>
          </a:xfrm>
          <a:prstGeom prst="rect">
            <a:avLst/>
          </a:prstGeom>
        </p:spPr>
        <p:txBody>
          <a:bodyPr wrap="square">
            <a:spAutoFit/>
          </a:bodyPr>
          <a:lstStyle/>
          <a:p>
            <a:pPr marL="222885" indent="-89535" algn="just">
              <a:spcAft>
                <a:spcPts val="0"/>
              </a:spcAft>
            </a:pPr>
            <a:r>
              <a:rPr lang="ja-JP" altLang="ja-JP" sz="2400" b="1" kern="100" dirty="0" smtClean="0">
                <a:latin typeface="+mn-ea"/>
                <a:cs typeface="Times New Roman" panose="02020603050405020304" pitchFamily="18" charset="0"/>
              </a:rPr>
              <a:t>２　府域における</a:t>
            </a:r>
            <a:r>
              <a:rPr lang="ja-JP" altLang="en-US" sz="2400" b="1" kern="100" dirty="0" smtClean="0">
                <a:latin typeface="+mn-ea"/>
                <a:cs typeface="Times New Roman" panose="02020603050405020304" pitchFamily="18" charset="0"/>
              </a:rPr>
              <a:t>太子町</a:t>
            </a:r>
            <a:r>
              <a:rPr lang="ja-JP" altLang="ja-JP" sz="2400" b="1" kern="100" dirty="0" smtClean="0">
                <a:latin typeface="+mn-ea"/>
                <a:cs typeface="Times New Roman" panose="02020603050405020304" pitchFamily="18" charset="0"/>
              </a:rPr>
              <a:t>の状況</a:t>
            </a:r>
            <a:endParaRPr lang="ja-JP" altLang="ja-JP" sz="2400" kern="100" dirty="0" smtClean="0">
              <a:latin typeface="+mn-ea"/>
              <a:cs typeface="Times New Roman" panose="02020603050405020304" pitchFamily="18" charset="0"/>
            </a:endParaRPr>
          </a:p>
          <a:p>
            <a:pPr marL="222885" indent="-89535" algn="just">
              <a:spcBef>
                <a:spcPts val="600"/>
              </a:spcBef>
              <a:spcAft>
                <a:spcPts val="0"/>
              </a:spcAft>
            </a:pPr>
            <a:r>
              <a:rPr lang="ja-JP" altLang="ja-JP" sz="2400" kern="100" dirty="0" smtClean="0">
                <a:latin typeface="+mn-ea"/>
                <a:cs typeface="Times New Roman" panose="02020603050405020304" pitchFamily="18" charset="0"/>
              </a:rPr>
              <a:t>２．１　各指標の大阪府平均との比較（</a:t>
            </a:r>
            <a:r>
              <a:rPr lang="en-US" altLang="ja-JP" sz="2400" kern="100" dirty="0" smtClean="0">
                <a:latin typeface="+mn-ea"/>
                <a:cs typeface="Times New Roman" panose="02020603050405020304" pitchFamily="18" charset="0"/>
              </a:rPr>
              <a:t>2016</a:t>
            </a:r>
            <a:r>
              <a:rPr lang="ja-JP" altLang="ja-JP" sz="2400" kern="100" dirty="0" smtClean="0">
                <a:latin typeface="+mn-ea"/>
                <a:cs typeface="Times New Roman" panose="02020603050405020304" pitchFamily="18" charset="0"/>
              </a:rPr>
              <a:t>年度）</a:t>
            </a:r>
          </a:p>
        </p:txBody>
      </p:sp>
      <p:graphicFrame>
        <p:nvGraphicFramePr>
          <p:cNvPr id="3" name="表 2"/>
          <p:cNvGraphicFramePr>
            <a:graphicFrameLocks noGrp="1"/>
          </p:cNvGraphicFramePr>
          <p:nvPr>
            <p:extLst>
              <p:ext uri="{D42A27DB-BD31-4B8C-83A1-F6EECF244321}">
                <p14:modId xmlns:p14="http://schemas.microsoft.com/office/powerpoint/2010/main" val="2530912815"/>
              </p:ext>
            </p:extLst>
          </p:nvPr>
        </p:nvGraphicFramePr>
        <p:xfrm>
          <a:off x="0" y="1043272"/>
          <a:ext cx="9002110" cy="5580983"/>
        </p:xfrm>
        <a:graphic>
          <a:graphicData uri="http://schemas.openxmlformats.org/drawingml/2006/table">
            <a:tbl>
              <a:tblPr firstRow="1" firstCol="1" bandRow="1">
                <a:tableStyleId>{5C22544A-7EE6-4342-B048-85BDC9FD1C3A}</a:tableStyleId>
              </a:tblPr>
              <a:tblGrid>
                <a:gridCol w="646386">
                  <a:extLst>
                    <a:ext uri="{9D8B030D-6E8A-4147-A177-3AD203B41FA5}">
                      <a16:colId xmlns:a16="http://schemas.microsoft.com/office/drawing/2014/main" val="829471312"/>
                    </a:ext>
                  </a:extLst>
                </a:gridCol>
                <a:gridCol w="7464170">
                  <a:extLst>
                    <a:ext uri="{9D8B030D-6E8A-4147-A177-3AD203B41FA5}">
                      <a16:colId xmlns:a16="http://schemas.microsoft.com/office/drawing/2014/main" val="4088822470"/>
                    </a:ext>
                  </a:extLst>
                </a:gridCol>
                <a:gridCol w="891554">
                  <a:extLst>
                    <a:ext uri="{9D8B030D-6E8A-4147-A177-3AD203B41FA5}">
                      <a16:colId xmlns:a16="http://schemas.microsoft.com/office/drawing/2014/main" val="5943089"/>
                    </a:ext>
                  </a:extLst>
                </a:gridCol>
              </a:tblGrid>
              <a:tr h="485303">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1244" marR="51244"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188787"/>
                  </a:ext>
                </a:extLst>
              </a:tr>
              <a:tr h="485303">
                <a:tc rowSpan="6">
                  <a:txBody>
                    <a:bodyPr/>
                    <a:lstStyle/>
                    <a:p>
                      <a:pPr marL="71755" marR="71755" algn="ctr">
                        <a:spcAft>
                          <a:spcPts val="0"/>
                        </a:spcAft>
                      </a:pPr>
                      <a:r>
                        <a:rPr lang="ja-JP" sz="1400" kern="100">
                          <a:effectLst/>
                          <a:latin typeface="+mn-ea"/>
                          <a:ea typeface="+mn-ea"/>
                        </a:rPr>
                        <a:t>耐震化関係</a:t>
                      </a:r>
                      <a:endParaRPr lang="ja-JP" sz="1400" kern="100">
                        <a:effectLst/>
                        <a:latin typeface="+mn-ea"/>
                        <a:ea typeface="+mn-ea"/>
                        <a:cs typeface="Times New Roman" panose="02020603050405020304" pitchFamily="18" charset="0"/>
                      </a:endParaRPr>
                    </a:p>
                  </a:txBody>
                  <a:tcPr marL="51244" marR="51244" marT="0" marB="0" vert="eaVert" anchor="ctr"/>
                </a:tc>
                <a:tc>
                  <a:txBody>
                    <a:bodyPr/>
                    <a:lstStyle/>
                    <a:p>
                      <a:pPr algn="just">
                        <a:spcAft>
                          <a:spcPts val="0"/>
                        </a:spcAft>
                      </a:pPr>
                      <a:r>
                        <a:rPr lang="ja-JP" sz="1400" kern="100">
                          <a:effectLst/>
                          <a:latin typeface="+mn-ea"/>
                          <a:ea typeface="+mn-ea"/>
                        </a:rPr>
                        <a:t>①全管路耐震適合率</a:t>
                      </a:r>
                    </a:p>
                    <a:p>
                      <a:pPr algn="just">
                        <a:spcAft>
                          <a:spcPts val="0"/>
                        </a:spcAft>
                      </a:pPr>
                      <a:r>
                        <a:rPr lang="ja-JP" sz="1400" kern="100">
                          <a:effectLst/>
                          <a:latin typeface="+mn-ea"/>
                          <a:ea typeface="+mn-ea"/>
                        </a:rPr>
                        <a:t>　管路の地震災害に対する安全性、信頼性を表す指標。高い方が望ましい。</a:t>
                      </a:r>
                      <a:endParaRPr lang="ja-JP" sz="1400" kern="10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2167238"/>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772374"/>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855549"/>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52260181"/>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348321083"/>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27781128"/>
                  </a:ext>
                </a:extLst>
              </a:tr>
              <a:tr h="727953">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1244" marR="51244"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325285"/>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873443"/>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732271"/>
                  </a:ext>
                </a:extLst>
              </a:tr>
              <a:tr h="485303">
                <a:tc>
                  <a:txBody>
                    <a:bodyPr/>
                    <a:lstStyle/>
                    <a:p>
                      <a:pPr algn="just">
                        <a:spcAft>
                          <a:spcPts val="0"/>
                        </a:spcAft>
                      </a:pPr>
                      <a:r>
                        <a:rPr lang="ja-JP" sz="1400" kern="100">
                          <a:effectLst/>
                          <a:latin typeface="+mn-ea"/>
                          <a:ea typeface="+mn-ea"/>
                        </a:rPr>
                        <a:t>効率性</a:t>
                      </a:r>
                      <a:endParaRPr lang="ja-JP" sz="1400" kern="100">
                        <a:effectLst/>
                        <a:latin typeface="+mn-ea"/>
                        <a:ea typeface="+mn-ea"/>
                        <a:cs typeface="Times New Roman" panose="02020603050405020304" pitchFamily="18" charset="0"/>
                      </a:endParaRPr>
                    </a:p>
                  </a:txBody>
                  <a:tcPr marL="51244" marR="51244"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479331984"/>
                  </a:ext>
                </a:extLst>
              </a:tr>
            </a:tbl>
          </a:graphicData>
        </a:graphic>
      </p:graphicFrame>
      <p:sp>
        <p:nvSpPr>
          <p:cNvPr id="5" name="テキスト ボックス 4"/>
          <p:cNvSpPr txBox="1"/>
          <p:nvPr/>
        </p:nvSpPr>
        <p:spPr>
          <a:xfrm>
            <a:off x="2871844" y="6594391"/>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テキスト ボックス 1"/>
          <p:cNvSpPr txBox="1"/>
          <p:nvPr/>
        </p:nvSpPr>
        <p:spPr>
          <a:xfrm>
            <a:off x="7173717" y="135333"/>
            <a:ext cx="2060621" cy="871697"/>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10</a:t>
            </a:fld>
            <a:endParaRPr kumimoji="1" lang="ja-JP" altLang="en-US"/>
          </a:p>
        </p:txBody>
      </p:sp>
    </p:spTree>
    <p:extLst>
      <p:ext uri="{BB962C8B-B14F-4D97-AF65-F5344CB8AC3E}">
        <p14:creationId xmlns:p14="http://schemas.microsoft.com/office/powerpoint/2010/main" val="223740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3156" y="261117"/>
            <a:ext cx="878638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smtClean="0">
                <a:ln>
                  <a:noFill/>
                </a:ln>
                <a:solidFill>
                  <a:schemeClr val="tx1"/>
                </a:solidFill>
                <a:effectLst/>
                <a:latin typeface="+mn-ea"/>
                <a:cs typeface="Times New Roman" panose="02020603050405020304" pitchFamily="18" charset="0"/>
              </a:rPr>
              <a:t>２．２　府域における</a:t>
            </a:r>
            <a:r>
              <a:rPr kumimoji="0" lang="ja-JP" altLang="en-US" sz="2400" b="1" i="0" u="none" strike="noStrike" cap="none" normalizeH="0" baseline="0" dirty="0" smtClean="0">
                <a:ln>
                  <a:noFill/>
                </a:ln>
                <a:solidFill>
                  <a:schemeClr val="tx1"/>
                </a:solidFill>
                <a:effectLst/>
                <a:latin typeface="+mn-ea"/>
                <a:cs typeface="Times New Roman" panose="02020603050405020304" pitchFamily="18" charset="0"/>
              </a:rPr>
              <a:t>太子町</a:t>
            </a:r>
            <a:r>
              <a:rPr kumimoji="0" lang="ja-JP" altLang="ja-JP" sz="2400" b="1" i="0" u="none" strike="noStrike" cap="none" normalizeH="0" baseline="0" dirty="0" smtClean="0">
                <a:ln>
                  <a:noFill/>
                </a:ln>
                <a:solidFill>
                  <a:schemeClr val="tx1"/>
                </a:solidFill>
                <a:effectLst/>
                <a:latin typeface="+mn-ea"/>
                <a:cs typeface="Times New Roman" panose="02020603050405020304" pitchFamily="18" charset="0"/>
              </a:rPr>
              <a:t>の各指標の状況（</a:t>
            </a:r>
            <a:r>
              <a:rPr kumimoji="0" lang="en-US" altLang="ja-JP" sz="2400" b="1" i="0" u="none" strike="noStrike" cap="none" normalizeH="0" baseline="0" dirty="0" smtClean="0">
                <a:ln>
                  <a:noFill/>
                </a:ln>
                <a:solidFill>
                  <a:schemeClr val="tx1"/>
                </a:solidFill>
                <a:effectLst/>
                <a:latin typeface="+mn-ea"/>
                <a:cs typeface="Times New Roman" panose="02020603050405020304" pitchFamily="18" charset="0"/>
              </a:rPr>
              <a:t>2016</a:t>
            </a:r>
            <a:r>
              <a:rPr kumimoji="0" lang="ja-JP" altLang="en-US" sz="2400" b="1" i="0" u="none" strike="noStrike" cap="none" normalizeH="0" baseline="0" dirty="0" smtClean="0">
                <a:ln>
                  <a:noFill/>
                </a:ln>
                <a:solidFill>
                  <a:schemeClr val="tx1"/>
                </a:solidFill>
                <a:effectLst/>
                <a:latin typeface="+mn-ea"/>
                <a:cs typeface="Times New Roman" panose="02020603050405020304" pitchFamily="18" charset="0"/>
              </a:rPr>
              <a:t>年度）</a:t>
            </a:r>
            <a:endParaRPr kumimoji="0" lang="ja-JP" altLang="en-US" sz="2400" b="0"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cs typeface="Times New Roman" panose="02020603050405020304" pitchFamily="18" charset="0"/>
              </a:rPr>
              <a:t>①全管路耐震適合率（大阪府の水道の現況より）</a:t>
            </a:r>
            <a:endParaRPr kumimoji="0" lang="ja-JP" altLang="en-US" sz="2000" b="1"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・全管路の耐震適合率は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38.7%</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25.6%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を上回っています。</a:t>
            </a:r>
            <a:endParaRPr kumimoji="0" lang="ja-JP" altLang="en-US" b="0"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smtClean="0">
              <a:ln>
                <a:noFill/>
              </a:ln>
              <a:solidFill>
                <a:schemeClr val="tx1"/>
              </a:solidFill>
              <a:effectLst/>
              <a:latin typeface="+mn-ea"/>
            </a:endParaRPr>
          </a:p>
        </p:txBody>
      </p:sp>
      <p:sp>
        <p:nvSpPr>
          <p:cNvPr id="4" name="Rectangle 4"/>
          <p:cNvSpPr>
            <a:spLocks noChangeArrowheads="1"/>
          </p:cNvSpPr>
          <p:nvPr/>
        </p:nvSpPr>
        <p:spPr bwMode="auto">
          <a:xfrm>
            <a:off x="803189" y="1396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803189" y="37108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4F0AFDB2-A8C5-4D1A-8CED-847563F61E7C}" type="slidenum">
              <a:rPr kumimoji="1" lang="ja-JP" altLang="en-US" smtClean="0"/>
              <a:t>11</a:t>
            </a:fld>
            <a:endParaRPr kumimoji="1" lang="ja-JP" altLang="en-US"/>
          </a:p>
        </p:txBody>
      </p:sp>
      <p:pic>
        <p:nvPicPr>
          <p:cNvPr id="8" name="図 7"/>
          <p:cNvPicPr>
            <a:picLocks noChangeAspect="1"/>
          </p:cNvPicPr>
          <p:nvPr/>
        </p:nvPicPr>
        <p:blipFill>
          <a:blip r:embed="rId2"/>
          <a:stretch>
            <a:fillRect/>
          </a:stretch>
        </p:blipFill>
        <p:spPr>
          <a:xfrm>
            <a:off x="238424" y="2609537"/>
            <a:ext cx="8434800" cy="3689722"/>
          </a:xfrm>
          <a:prstGeom prst="rect">
            <a:avLst/>
          </a:prstGeom>
        </p:spPr>
      </p:pic>
      <p:sp>
        <p:nvSpPr>
          <p:cNvPr id="2" name="テキスト ボックス 2"/>
          <p:cNvSpPr txBox="1">
            <a:spLocks noChangeArrowheads="1"/>
          </p:cNvSpPr>
          <p:nvPr/>
        </p:nvSpPr>
        <p:spPr bwMode="auto">
          <a:xfrm>
            <a:off x="8304213" y="3932262"/>
            <a:ext cx="839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796748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926757" y="1297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926757" y="36215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正方形/長方形 6"/>
          <p:cNvSpPr/>
          <p:nvPr/>
        </p:nvSpPr>
        <p:spPr>
          <a:xfrm>
            <a:off x="0" y="435549"/>
            <a:ext cx="9017000" cy="1231106"/>
          </a:xfrm>
          <a:prstGeom prst="rect">
            <a:avLst/>
          </a:prstGeom>
        </p:spPr>
        <p:txBody>
          <a:bodyPr wrap="square">
            <a:spAutoFit/>
          </a:bodyPr>
          <a:lstStyle/>
          <a:p>
            <a:pPr lvl="0" indent="90488" defTabSz="914400" eaLnBrk="0" fontAlgn="base" hangingPunct="0">
              <a:spcBef>
                <a:spcPct val="0"/>
              </a:spcBef>
              <a:spcAft>
                <a:spcPct val="0"/>
              </a:spcAft>
            </a:pPr>
            <a:r>
              <a:rPr lang="ja-JP" altLang="ja-JP" sz="2000" b="1" dirty="0" smtClean="0">
                <a:latin typeface="+mn-ea"/>
                <a:cs typeface="Times New Roman" panose="02020603050405020304" pitchFamily="18" charset="0"/>
              </a:rPr>
              <a:t>②基幹管路耐震適合率（大阪府の水道の現況より）</a:t>
            </a:r>
            <a:endParaRPr lang="en-US" altLang="ja-JP" sz="2000" b="1" dirty="0" smtClean="0">
              <a:latin typeface="+mn-ea"/>
            </a:endParaRPr>
          </a:p>
          <a:p>
            <a:pPr lvl="0" indent="90488" defTabSz="914400" eaLnBrk="0" fontAlgn="base" hangingPunct="0">
              <a:spcBef>
                <a:spcPct val="0"/>
              </a:spcBef>
              <a:spcAft>
                <a:spcPct val="0"/>
              </a:spcAft>
            </a:pPr>
            <a:endParaRPr lang="en-US" altLang="ja-JP" dirty="0">
              <a:latin typeface="+mn-ea"/>
              <a:cs typeface="Times New Roman" panose="02020603050405020304" pitchFamily="18" charset="0"/>
            </a:endParaRPr>
          </a:p>
          <a:p>
            <a:pPr lvl="0" indent="90488" defTabSz="914400" eaLnBrk="0" fontAlgn="base" hangingPunct="0">
              <a:spcBef>
                <a:spcPct val="0"/>
              </a:spcBef>
              <a:spcAft>
                <a:spcPct val="0"/>
              </a:spcAft>
            </a:pPr>
            <a:r>
              <a:rPr lang="ja-JP" altLang="ja-JP" dirty="0" smtClean="0">
                <a:latin typeface="+mn-ea"/>
                <a:cs typeface="Times New Roman" panose="02020603050405020304" pitchFamily="18" charset="0"/>
              </a:rPr>
              <a:t>・</a:t>
            </a:r>
            <a:r>
              <a:rPr lang="ja-JP" altLang="ja-JP" dirty="0">
                <a:latin typeface="+mn-ea"/>
                <a:cs typeface="Times New Roman" panose="02020603050405020304" pitchFamily="18" charset="0"/>
              </a:rPr>
              <a:t>基幹管路の耐震適合率</a:t>
            </a:r>
            <a:r>
              <a:rPr lang="ja-JP" altLang="ja-JP" dirty="0" smtClean="0">
                <a:latin typeface="+mn-ea"/>
                <a:cs typeface="Times New Roman" panose="02020603050405020304" pitchFamily="18" charset="0"/>
              </a:rPr>
              <a:t>は</a:t>
            </a:r>
            <a:r>
              <a:rPr lang="en-US" altLang="ja-JP" dirty="0" smtClean="0">
                <a:latin typeface="+mn-ea"/>
                <a:cs typeface="Times New Roman" panose="02020603050405020304" pitchFamily="18" charset="0"/>
              </a:rPr>
              <a:t>56.4%</a:t>
            </a:r>
            <a:r>
              <a:rPr lang="ja-JP" altLang="en-US" dirty="0">
                <a:latin typeface="+mn-ea"/>
                <a:cs typeface="Times New Roman" panose="02020603050405020304" pitchFamily="18" charset="0"/>
              </a:rPr>
              <a:t>であり、府平均</a:t>
            </a:r>
            <a:r>
              <a:rPr lang="en-US" altLang="ja-JP" smtClean="0">
                <a:latin typeface="+mn-ea"/>
                <a:cs typeface="Times New Roman" panose="02020603050405020304" pitchFamily="18" charset="0"/>
              </a:rPr>
              <a:t>41.1%</a:t>
            </a:r>
            <a:r>
              <a:rPr lang="ja-JP" altLang="en-US" dirty="0" smtClean="0">
                <a:latin typeface="+mn-ea"/>
                <a:cs typeface="Times New Roman" panose="02020603050405020304" pitchFamily="18" charset="0"/>
              </a:rPr>
              <a:t>を上回っています。</a:t>
            </a:r>
            <a:endParaRPr lang="en-US" altLang="ja-JP" dirty="0" smtClean="0">
              <a:latin typeface="+mn-ea"/>
              <a:cs typeface="Times New Roman" panose="02020603050405020304" pitchFamily="18" charset="0"/>
            </a:endParaRPr>
          </a:p>
          <a:p>
            <a:pPr lvl="0" indent="90488" defTabSz="914400" eaLnBrk="0" fontAlgn="base" hangingPunct="0">
              <a:spcBef>
                <a:spcPct val="0"/>
              </a:spcBef>
              <a:spcAft>
                <a:spcPct val="0"/>
              </a:spcAft>
            </a:pPr>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9</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12</a:t>
            </a:fld>
            <a:endParaRPr kumimoji="1" lang="ja-JP" altLang="en-US"/>
          </a:p>
        </p:txBody>
      </p:sp>
      <p:pic>
        <p:nvPicPr>
          <p:cNvPr id="9" name="図 8"/>
          <p:cNvPicPr>
            <a:picLocks noChangeAspect="1"/>
          </p:cNvPicPr>
          <p:nvPr/>
        </p:nvPicPr>
        <p:blipFill>
          <a:blip r:embed="rId2"/>
          <a:stretch>
            <a:fillRect/>
          </a:stretch>
        </p:blipFill>
        <p:spPr>
          <a:xfrm>
            <a:off x="154099" y="2528565"/>
            <a:ext cx="8434800" cy="3678152"/>
          </a:xfrm>
          <a:prstGeom prst="rect">
            <a:avLst/>
          </a:prstGeom>
        </p:spPr>
      </p:pic>
      <p:sp>
        <p:nvSpPr>
          <p:cNvPr id="2" name="テキスト ボックス 2"/>
          <p:cNvSpPr txBox="1">
            <a:spLocks noChangeArrowheads="1"/>
          </p:cNvSpPr>
          <p:nvPr/>
        </p:nvSpPr>
        <p:spPr bwMode="auto">
          <a:xfrm>
            <a:off x="8341285" y="3969232"/>
            <a:ext cx="10447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316854" y="4152127"/>
            <a:ext cx="1044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166592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284462" y="2504238"/>
            <a:ext cx="8341284" cy="3618000"/>
          </a:xfrm>
          <a:prstGeom prst="rect">
            <a:avLst/>
          </a:prstGeom>
        </p:spPr>
      </p:pic>
      <p:sp>
        <p:nvSpPr>
          <p:cNvPr id="4" name="Rectangle 4"/>
          <p:cNvSpPr>
            <a:spLocks noChangeArrowheads="1"/>
          </p:cNvSpPr>
          <p:nvPr/>
        </p:nvSpPr>
        <p:spPr bwMode="auto">
          <a:xfrm>
            <a:off x="160638" y="449162"/>
            <a:ext cx="671081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③老朽管率（大阪府の水道の現況より）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defTabSz="914400"/>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・老朽管率は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16.5%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28.6%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defTabSz="914400"/>
            <a:r>
              <a:rPr lang="ja-JP" altLang="en-US" dirty="0" smtClean="0">
                <a:latin typeface="+mn-ea"/>
              </a:rPr>
              <a:t>（</a:t>
            </a:r>
            <a:r>
              <a:rPr lang="en-US" altLang="ja-JP" dirty="0">
                <a:latin typeface="+mn-ea"/>
              </a:rPr>
              <a:t>43</a:t>
            </a:r>
            <a:r>
              <a:rPr lang="ja-JP" altLang="en-US" dirty="0">
                <a:latin typeface="+mn-ea"/>
              </a:rPr>
              <a:t>事業体中</a:t>
            </a:r>
            <a:r>
              <a:rPr lang="en-US" altLang="ja-JP" dirty="0" smtClean="0">
                <a:latin typeface="+mn-ea"/>
              </a:rPr>
              <a:t>32</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5" name="Rectangle 5"/>
          <p:cNvSpPr>
            <a:spLocks noChangeArrowheads="1"/>
          </p:cNvSpPr>
          <p:nvPr/>
        </p:nvSpPr>
        <p:spPr bwMode="auto">
          <a:xfrm>
            <a:off x="815546" y="21253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815546" y="4439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13</a:t>
            </a:fld>
            <a:endParaRPr kumimoji="1" lang="ja-JP" altLang="en-US"/>
          </a:p>
        </p:txBody>
      </p:sp>
      <p:sp>
        <p:nvSpPr>
          <p:cNvPr id="2" name="テキスト ボックス 2"/>
          <p:cNvSpPr txBox="1">
            <a:spLocks noChangeArrowheads="1"/>
          </p:cNvSpPr>
          <p:nvPr/>
        </p:nvSpPr>
        <p:spPr bwMode="auto">
          <a:xfrm>
            <a:off x="8323261" y="4197493"/>
            <a:ext cx="927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323261" y="3659236"/>
            <a:ext cx="927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2319508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78029" y="2402224"/>
            <a:ext cx="8433841" cy="3664800"/>
          </a:xfrm>
          <a:prstGeom prst="rect">
            <a:avLst/>
          </a:prstGeom>
        </p:spPr>
      </p:pic>
      <p:sp>
        <p:nvSpPr>
          <p:cNvPr id="4" name="Rectangle 4"/>
          <p:cNvSpPr>
            <a:spLocks noChangeArrowheads="1"/>
          </p:cNvSpPr>
          <p:nvPr/>
        </p:nvSpPr>
        <p:spPr bwMode="auto">
          <a:xfrm>
            <a:off x="0" y="482353"/>
            <a:ext cx="709072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④管路更新率（</a:t>
            </a:r>
            <a:r>
              <a:rPr kumimoji="0" lang="ja-JP" altLang="en-US" sz="2000" b="1" i="0" u="none" strike="noStrike" cap="none" normalizeH="0" baseline="0" dirty="0" smtClean="0">
                <a:ln>
                  <a:noFill/>
                </a:ln>
                <a:solidFill>
                  <a:schemeClr val="tx1"/>
                </a:solidFill>
                <a:effectLst/>
                <a:latin typeface="+mn-ea"/>
                <a:cs typeface="Times New Roman" panose="02020603050405020304" pitchFamily="18" charset="0"/>
              </a:rPr>
              <a:t>市町村</a:t>
            </a: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・管路更新率は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0.01%</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0.82</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000897" y="17793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1000897" y="40939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14</a:t>
            </a:fld>
            <a:endParaRPr kumimoji="1" lang="ja-JP" altLang="en-US"/>
          </a:p>
        </p:txBody>
      </p:sp>
      <p:sp>
        <p:nvSpPr>
          <p:cNvPr id="2" name="テキスト ボックス 2"/>
          <p:cNvSpPr txBox="1">
            <a:spLocks noChangeArrowheads="1"/>
          </p:cNvSpPr>
          <p:nvPr/>
        </p:nvSpPr>
        <p:spPr bwMode="auto">
          <a:xfrm>
            <a:off x="8339956" y="4145839"/>
            <a:ext cx="9385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327599" y="4505507"/>
            <a:ext cx="93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8031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13115" y="2426439"/>
            <a:ext cx="8496000" cy="3635385"/>
          </a:xfrm>
          <a:prstGeom prst="rect">
            <a:avLst/>
          </a:prstGeom>
        </p:spPr>
      </p:pic>
      <p:sp>
        <p:nvSpPr>
          <p:cNvPr id="4" name="Rectangle 4"/>
          <p:cNvSpPr>
            <a:spLocks noChangeArrowheads="1"/>
          </p:cNvSpPr>
          <p:nvPr/>
        </p:nvSpPr>
        <p:spPr bwMode="auto">
          <a:xfrm>
            <a:off x="333632" y="427730"/>
            <a:ext cx="576664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⑤浄水場耐震化率（大阪府の水道の現況より）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・浄水場の耐震化率は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679621" y="16434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679621" y="39199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15</a:t>
            </a:fld>
            <a:endParaRPr kumimoji="1" lang="ja-JP" altLang="en-US"/>
          </a:p>
        </p:txBody>
      </p:sp>
      <p:sp>
        <p:nvSpPr>
          <p:cNvPr id="2" name="テキスト ボックス 2"/>
          <p:cNvSpPr txBox="1">
            <a:spLocks noChangeArrowheads="1"/>
          </p:cNvSpPr>
          <p:nvPr/>
        </p:nvSpPr>
        <p:spPr bwMode="auto">
          <a:xfrm>
            <a:off x="8219971" y="4524120"/>
            <a:ext cx="970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209571" y="4042362"/>
            <a:ext cx="9702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001457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73966" y="2540571"/>
            <a:ext cx="8403736" cy="3636000"/>
          </a:xfrm>
          <a:prstGeom prst="rect">
            <a:avLst/>
          </a:prstGeom>
        </p:spPr>
      </p:pic>
      <p:sp>
        <p:nvSpPr>
          <p:cNvPr id="6" name="Rectangle 4"/>
          <p:cNvSpPr>
            <a:spLocks noChangeArrowheads="1"/>
          </p:cNvSpPr>
          <p:nvPr/>
        </p:nvSpPr>
        <p:spPr bwMode="auto">
          <a:xfrm>
            <a:off x="0" y="566092"/>
            <a:ext cx="763414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⑥配水池耐震化率（大阪府の水道の現況より）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lvl="0" defTabSz="914400"/>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・配水池の耐震化率は</a:t>
            </a:r>
            <a:r>
              <a:rPr lang="en-US" altLang="ja-JP" dirty="0" smtClean="0">
                <a:latin typeface="+mn-ea"/>
                <a:cs typeface="Times New Roman" panose="02020603050405020304" pitchFamily="18" charset="0"/>
              </a:rPr>
              <a:t>17.7</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a:t>
            </a:r>
            <a:r>
              <a:rPr lang="ja-JP" altLang="en-US" dirty="0">
                <a:latin typeface="+mn-ea"/>
              </a:rPr>
              <a:t>府平均</a:t>
            </a:r>
            <a:r>
              <a:rPr lang="en-US" altLang="ja-JP" dirty="0">
                <a:latin typeface="+mn-ea"/>
              </a:rPr>
              <a:t>48.0%</a:t>
            </a:r>
            <a:r>
              <a:rPr lang="ja-JP" altLang="en-US" dirty="0"/>
              <a:t>を下回っています</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1149178" y="19400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1149178" y="42450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16</a:t>
            </a:fld>
            <a:endParaRPr kumimoji="1" lang="ja-JP" altLang="en-US"/>
          </a:p>
        </p:txBody>
      </p:sp>
      <p:sp>
        <p:nvSpPr>
          <p:cNvPr id="4" name="テキスト ボックス 2"/>
          <p:cNvSpPr txBox="1">
            <a:spLocks noChangeArrowheads="1"/>
          </p:cNvSpPr>
          <p:nvPr/>
        </p:nvSpPr>
        <p:spPr bwMode="auto">
          <a:xfrm>
            <a:off x="8261131" y="4038094"/>
            <a:ext cx="1025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 name="Text Box 2"/>
          <p:cNvSpPr txBox="1">
            <a:spLocks noChangeArrowheads="1"/>
          </p:cNvSpPr>
          <p:nvPr/>
        </p:nvSpPr>
        <p:spPr bwMode="auto">
          <a:xfrm>
            <a:off x="8261131" y="3691026"/>
            <a:ext cx="1025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7264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29403" y="2490246"/>
            <a:ext cx="8294279" cy="3600000"/>
          </a:xfrm>
          <a:prstGeom prst="rect">
            <a:avLst/>
          </a:prstGeom>
        </p:spPr>
      </p:pic>
      <p:sp>
        <p:nvSpPr>
          <p:cNvPr id="6" name="Rectangle 4"/>
          <p:cNvSpPr>
            <a:spLocks noChangeArrowheads="1"/>
          </p:cNvSpPr>
          <p:nvPr/>
        </p:nvSpPr>
        <p:spPr bwMode="auto">
          <a:xfrm>
            <a:off x="148280" y="508480"/>
            <a:ext cx="706026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⑦給水原価（</a:t>
            </a:r>
            <a:r>
              <a:rPr kumimoji="0" lang="ja-JP" altLang="en-US" sz="2000" b="1" i="0" u="none" strike="noStrike" cap="none" normalizeH="0" baseline="0" dirty="0" smtClean="0">
                <a:ln>
                  <a:noFill/>
                </a:ln>
                <a:solidFill>
                  <a:schemeClr val="tx1"/>
                </a:solidFill>
                <a:effectLst/>
                <a:latin typeface="+mn-ea"/>
                <a:cs typeface="Times New Roman" panose="02020603050405020304" pitchFamily="18" charset="0"/>
              </a:rPr>
              <a:t>市町村</a:t>
            </a: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defTabSz="914400"/>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・給水原価は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164.5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円であり、府平均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170.8</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円を下回っています。</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defTabSz="914400"/>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27</a:t>
            </a:r>
            <a:r>
              <a:rPr lang="ja-JP" altLang="en-US" dirty="0" smtClean="0">
                <a:latin typeface="+mn-ea"/>
              </a:rPr>
              <a:t>番目</a:t>
            </a:r>
            <a:r>
              <a:rPr lang="en-US" altLang="ja-JP" dirty="0" smtClean="0">
                <a:latin typeface="+mn-ea"/>
              </a:rPr>
              <a:t>/</a:t>
            </a:r>
            <a:r>
              <a:rPr lang="ja-JP" altLang="en-US">
                <a:latin typeface="+mn-ea"/>
              </a:rPr>
              <a:t>昇順</a:t>
            </a:r>
            <a:r>
              <a:rPr lang="ja-JP" altLang="en-US" smtClean="0">
                <a:latin typeface="+mn-ea"/>
              </a:rPr>
              <a:t>）</a:t>
            </a:r>
            <a:endParaRPr lang="ja-JP" altLang="en-US" dirty="0"/>
          </a:p>
        </p:txBody>
      </p:sp>
      <p:sp>
        <p:nvSpPr>
          <p:cNvPr id="7" name="Rectangle 5"/>
          <p:cNvSpPr>
            <a:spLocks noChangeArrowheads="1"/>
          </p:cNvSpPr>
          <p:nvPr/>
        </p:nvSpPr>
        <p:spPr bwMode="auto">
          <a:xfrm>
            <a:off x="864973" y="20512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864973" y="43657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17</a:t>
            </a:fld>
            <a:endParaRPr kumimoji="1" lang="ja-JP" altLang="en-US"/>
          </a:p>
        </p:txBody>
      </p:sp>
      <p:sp>
        <p:nvSpPr>
          <p:cNvPr id="4" name="テキスト ボックス 2"/>
          <p:cNvSpPr txBox="1">
            <a:spLocks noChangeArrowheads="1"/>
          </p:cNvSpPr>
          <p:nvPr/>
        </p:nvSpPr>
        <p:spPr bwMode="auto">
          <a:xfrm>
            <a:off x="8310987" y="3982469"/>
            <a:ext cx="101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5" name="Text Box 3"/>
          <p:cNvSpPr txBox="1">
            <a:spLocks noChangeArrowheads="1"/>
          </p:cNvSpPr>
          <p:nvPr/>
        </p:nvSpPr>
        <p:spPr bwMode="auto">
          <a:xfrm>
            <a:off x="8310987" y="4365796"/>
            <a:ext cx="101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734860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222422" y="2415863"/>
            <a:ext cx="8401251" cy="3636000"/>
          </a:xfrm>
          <a:prstGeom prst="rect">
            <a:avLst/>
          </a:prstGeom>
        </p:spPr>
      </p:pic>
      <p:sp>
        <p:nvSpPr>
          <p:cNvPr id="4" name="Rectangle 4"/>
          <p:cNvSpPr>
            <a:spLocks noChangeArrowheads="1"/>
          </p:cNvSpPr>
          <p:nvPr/>
        </p:nvSpPr>
        <p:spPr bwMode="auto">
          <a:xfrm>
            <a:off x="222422" y="450169"/>
            <a:ext cx="891718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⑧経常収支比率（</a:t>
            </a:r>
            <a:r>
              <a:rPr kumimoji="0" lang="ja-JP" altLang="en-US" sz="2000" b="1" i="0" u="none" strike="noStrike" cap="none" normalizeH="0" baseline="0" dirty="0" smtClean="0">
                <a:ln>
                  <a:noFill/>
                </a:ln>
                <a:solidFill>
                  <a:schemeClr val="tx1"/>
                </a:solidFill>
                <a:effectLst/>
                <a:latin typeface="+mn-ea"/>
                <a:cs typeface="Times New Roman" panose="02020603050405020304" pitchFamily="18" charset="0"/>
              </a:rPr>
              <a:t>市町村</a:t>
            </a: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経営比較分析表より）</a:t>
            </a:r>
            <a:endParaRPr lang="en-US" altLang="ja-JP" sz="2000" b="1" dirty="0">
              <a:latin typeface="+mn-ea"/>
            </a:endParaRPr>
          </a:p>
          <a:p>
            <a:pPr marL="0" marR="0" lvl="0" indent="1270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270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・経常収支比率は府平均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111.98%</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を上回り、</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113.24%</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と単年度黒字を示す</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100%</a:t>
            </a:r>
          </a:p>
          <a:p>
            <a:pPr marL="0" marR="0" lvl="0" indent="1270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　を超えています。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778476" y="17793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778476" y="40844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18</a:t>
            </a:fld>
            <a:endParaRPr kumimoji="1" lang="ja-JP" altLang="en-US"/>
          </a:p>
        </p:txBody>
      </p:sp>
      <p:sp>
        <p:nvSpPr>
          <p:cNvPr id="2" name="テキスト ボックス 2"/>
          <p:cNvSpPr txBox="1">
            <a:spLocks noChangeArrowheads="1"/>
          </p:cNvSpPr>
          <p:nvPr/>
        </p:nvSpPr>
        <p:spPr bwMode="auto">
          <a:xfrm>
            <a:off x="8198069" y="3204523"/>
            <a:ext cx="941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198069" y="3690641"/>
            <a:ext cx="941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smtClean="0">
              <a:ln>
                <a:noFill/>
              </a:ln>
              <a:solidFill>
                <a:schemeClr val="tx1"/>
              </a:solidFill>
              <a:effectLst/>
              <a:latin typeface="+mn-ea"/>
            </a:endParaRPr>
          </a:p>
        </p:txBody>
      </p:sp>
    </p:spTree>
    <p:extLst>
      <p:ext uri="{BB962C8B-B14F-4D97-AF65-F5344CB8AC3E}">
        <p14:creationId xmlns:p14="http://schemas.microsoft.com/office/powerpoint/2010/main" val="3756965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218671" y="2486707"/>
            <a:ext cx="8311876" cy="3153600"/>
          </a:xfrm>
          <a:prstGeom prst="rect">
            <a:avLst/>
          </a:prstGeom>
        </p:spPr>
      </p:pic>
      <p:sp>
        <p:nvSpPr>
          <p:cNvPr id="4" name="Rectangle 4"/>
          <p:cNvSpPr>
            <a:spLocks noChangeArrowheads="1"/>
          </p:cNvSpPr>
          <p:nvPr/>
        </p:nvSpPr>
        <p:spPr bwMode="auto">
          <a:xfrm>
            <a:off x="-187243" y="458089"/>
            <a:ext cx="854625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⑨企業債残高対給水収益率（</a:t>
            </a:r>
            <a:r>
              <a:rPr kumimoji="0" lang="ja-JP" altLang="en-US" sz="2000" b="1" i="0" u="none" strike="noStrike" cap="none" normalizeH="0" baseline="0" dirty="0" smtClean="0">
                <a:ln>
                  <a:noFill/>
                </a:ln>
                <a:solidFill>
                  <a:schemeClr val="tx1"/>
                </a:solidFill>
                <a:effectLst/>
                <a:latin typeface="+mn-ea"/>
                <a:cs typeface="Times New Roman" panose="02020603050405020304" pitchFamily="18" charset="0"/>
              </a:rPr>
              <a:t>市町村</a:t>
            </a: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・企業債残高対給水収益率は</a:t>
            </a:r>
            <a:r>
              <a:rPr lang="en-US" altLang="ja-JP" dirty="0" smtClean="0">
                <a:latin typeface="+mn-ea"/>
                <a:cs typeface="Times New Roman" panose="02020603050405020304" pitchFamily="18" charset="0"/>
              </a:rPr>
              <a:t>121.6</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 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250.5%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r>
              <a:rPr kumimoji="0"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en-US" sz="800" b="0" i="0" u="none" strike="noStrike" cap="none" normalizeH="0" baseline="0" dirty="0" smtClean="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766119" y="17423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766119" y="37711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19</a:t>
            </a:fld>
            <a:endParaRPr kumimoji="1" lang="ja-JP" altLang="en-US"/>
          </a:p>
        </p:txBody>
      </p:sp>
      <p:sp>
        <p:nvSpPr>
          <p:cNvPr id="3" name="Text Box 3"/>
          <p:cNvSpPr txBox="1">
            <a:spLocks noChangeArrowheads="1"/>
          </p:cNvSpPr>
          <p:nvPr/>
        </p:nvSpPr>
        <p:spPr bwMode="auto">
          <a:xfrm>
            <a:off x="8216539" y="3909933"/>
            <a:ext cx="1079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2" name="テキスト ボックス 2"/>
          <p:cNvSpPr txBox="1">
            <a:spLocks noChangeArrowheads="1"/>
          </p:cNvSpPr>
          <p:nvPr/>
        </p:nvSpPr>
        <p:spPr bwMode="auto">
          <a:xfrm>
            <a:off x="8216539" y="4272959"/>
            <a:ext cx="1441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747242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6217087"/>
          </a:xfrm>
          <a:prstGeom prst="rect">
            <a:avLst/>
          </a:prstGeom>
          <a:noFill/>
        </p:spPr>
        <p:txBody>
          <a:bodyPr wrap="square" rtlCol="0">
            <a:spAutoFit/>
          </a:bodyPr>
          <a:lstStyle/>
          <a:p>
            <a:r>
              <a:rPr lang="ja-JP" altLang="en-US" b="1" dirty="0" smtClean="0">
                <a:solidFill>
                  <a:schemeClr val="tx2"/>
                </a:solidFill>
                <a:latin typeface="+mn-ea"/>
              </a:rPr>
              <a:t>■町の</a:t>
            </a:r>
            <a:r>
              <a:rPr lang="ja-JP" altLang="en-US" b="1" dirty="0">
                <a:solidFill>
                  <a:schemeClr val="tx2"/>
                </a:solidFill>
                <a:latin typeface="+mn-ea"/>
              </a:rPr>
              <a:t>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endParaRPr lang="en-US" altLang="ja-JP" b="1" dirty="0" smtClean="0">
              <a:solidFill>
                <a:schemeClr val="tx2"/>
              </a:solidFill>
              <a:latin typeface="+mn-ea"/>
            </a:endParaRP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おける太子町の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おける太子町の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smtClean="0">
                <a:solidFill>
                  <a:schemeClr val="tx2"/>
                </a:solidFill>
                <a:latin typeface="+mn-ea"/>
              </a:rPr>
              <a:t>■町の</a:t>
            </a:r>
            <a:r>
              <a:rPr lang="ja-JP" altLang="en-US" b="1" dirty="0">
                <a:solidFill>
                  <a:schemeClr val="tx2"/>
                </a:solidFill>
                <a:latin typeface="+mn-ea"/>
              </a:rPr>
              <a:t>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endParaRPr lang="en-US" altLang="ja-JP" b="1" dirty="0">
              <a:solidFill>
                <a:schemeClr val="tx2"/>
              </a:solidFill>
              <a:latin typeface="+mn-ea"/>
            </a:endParaRPr>
          </a:p>
          <a:p>
            <a:r>
              <a:rPr lang="ja-JP" altLang="en-US" b="1" dirty="0" smtClean="0">
                <a:latin typeface="+mn-ea"/>
              </a:rPr>
              <a:t>太子町の計画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太子町の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en-US" altLang="ja-JP" sz="1600" dirty="0" smtClean="0">
                <a:latin typeface="+mn-ea"/>
              </a:rPr>
              <a:t>4</a:t>
            </a:r>
            <a:r>
              <a:rPr lang="ja-JP" altLang="en-US" sz="1600" dirty="0" smtClean="0">
                <a:latin typeface="+mn-ea"/>
              </a:rPr>
              <a:t>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2</a:t>
            </a:fld>
            <a:endParaRPr kumimoji="1" lang="ja-JP" altLang="en-US"/>
          </a:p>
        </p:txBody>
      </p:sp>
    </p:spTree>
    <p:extLst>
      <p:ext uri="{BB962C8B-B14F-4D97-AF65-F5344CB8AC3E}">
        <p14:creationId xmlns:p14="http://schemas.microsoft.com/office/powerpoint/2010/main" val="161582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250155" y="2318488"/>
            <a:ext cx="8394289" cy="3672000"/>
          </a:xfrm>
          <a:prstGeom prst="rect">
            <a:avLst/>
          </a:prstGeom>
        </p:spPr>
      </p:pic>
      <p:sp>
        <p:nvSpPr>
          <p:cNvPr id="4" name="Rectangle 4"/>
          <p:cNvSpPr>
            <a:spLocks noChangeArrowheads="1"/>
          </p:cNvSpPr>
          <p:nvPr/>
        </p:nvSpPr>
        <p:spPr bwMode="auto">
          <a:xfrm>
            <a:off x="0" y="440478"/>
            <a:ext cx="717247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⑩施設利用率（</a:t>
            </a:r>
            <a:r>
              <a:rPr kumimoji="0" lang="ja-JP" altLang="en-US" sz="2000" b="1" i="0" u="none" strike="noStrike" cap="none" normalizeH="0" baseline="0" dirty="0" smtClean="0">
                <a:ln>
                  <a:noFill/>
                </a:ln>
                <a:solidFill>
                  <a:schemeClr val="tx1"/>
                </a:solidFill>
                <a:effectLst/>
                <a:latin typeface="+mn-ea"/>
                <a:cs typeface="Times New Roman" panose="02020603050405020304" pitchFamily="18" charset="0"/>
              </a:rPr>
              <a:t>市町村</a:t>
            </a: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・施設利用率は</a:t>
            </a:r>
            <a:r>
              <a:rPr lang="en-US" altLang="ja-JP" dirty="0" smtClean="0">
                <a:latin typeface="+mn-ea"/>
                <a:cs typeface="Times New Roman" panose="02020603050405020304" pitchFamily="18" charset="0"/>
              </a:rPr>
              <a:t>57.0</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58.4%</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445741" y="18164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1445741" y="41500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r>
            <a:br>
              <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0" lang="en-US"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20</a:t>
            </a:fld>
            <a:endParaRPr kumimoji="1" lang="ja-JP" altLang="en-US"/>
          </a:p>
        </p:txBody>
      </p:sp>
      <p:sp>
        <p:nvSpPr>
          <p:cNvPr id="2" name="テキスト ボックス 2"/>
          <p:cNvSpPr txBox="1">
            <a:spLocks noChangeArrowheads="1"/>
          </p:cNvSpPr>
          <p:nvPr/>
        </p:nvSpPr>
        <p:spPr bwMode="auto">
          <a:xfrm>
            <a:off x="8383422" y="3610139"/>
            <a:ext cx="974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333995" y="3351439"/>
            <a:ext cx="974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15304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34711"/>
            <a:ext cx="9008076" cy="2431435"/>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３　</a:t>
            </a:r>
            <a:r>
              <a:rPr lang="ja-JP" altLang="en-US" sz="2400" b="1" kern="100" dirty="0" smtClean="0">
                <a:latin typeface="+mn-ea"/>
                <a:cs typeface="Times New Roman" panose="02020603050405020304" pitchFamily="18" charset="0"/>
              </a:rPr>
              <a:t>太子町</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今後の計画</a:t>
            </a:r>
            <a:endParaRPr lang="ja-JP" altLang="ja-JP" sz="2400" kern="100" dirty="0">
              <a:latin typeface="+mn-ea"/>
              <a:cs typeface="Times New Roman" panose="02020603050405020304" pitchFamily="18" charset="0"/>
            </a:endParaRPr>
          </a:p>
          <a:p>
            <a:pPr algn="just">
              <a:spcAft>
                <a:spcPts val="0"/>
              </a:spcAft>
            </a:pPr>
            <a:r>
              <a:rPr lang="en-US" altLang="ja-JP" sz="2800" kern="100" dirty="0">
                <a:latin typeface="+mn-ea"/>
                <a:cs typeface="Times New Roman" panose="02020603050405020304" pitchFamily="18" charset="0"/>
              </a:rPr>
              <a:t> </a:t>
            </a:r>
            <a:endParaRPr lang="en-US" altLang="ja-JP" sz="2800" kern="100" dirty="0" smtClean="0">
              <a:latin typeface="+mn-ea"/>
              <a:cs typeface="Times New Roman" panose="02020603050405020304" pitchFamily="18" charset="0"/>
            </a:endParaRPr>
          </a:p>
          <a:p>
            <a:pPr algn="just"/>
            <a:endParaRPr lang="en-US" altLang="ja-JP" kern="100" dirty="0" smtClean="0">
              <a:latin typeface="+mn-ea"/>
              <a:cs typeface="Times New Roman" panose="02020603050405020304" pitchFamily="18" charset="0"/>
            </a:endParaRPr>
          </a:p>
          <a:p>
            <a:pPr algn="just"/>
            <a:endParaRPr lang="en-US" altLang="ja-JP" kern="100" dirty="0" smtClean="0">
              <a:latin typeface="+mn-ea"/>
              <a:cs typeface="Times New Roman" panose="02020603050405020304" pitchFamily="18" charset="0"/>
            </a:endParaRPr>
          </a:p>
          <a:p>
            <a:pPr algn="just"/>
            <a:r>
              <a:rPr lang="ja-JP" altLang="ja-JP"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２０１７年</a:t>
            </a:r>
            <a:r>
              <a:rPr lang="en-US" altLang="ja-JP" kern="100" dirty="0">
                <a:latin typeface="+mn-ea"/>
                <a:cs typeface="Times New Roman" panose="02020603050405020304" pitchFamily="18" charset="0"/>
              </a:rPr>
              <a:t>4</a:t>
            </a:r>
            <a:r>
              <a:rPr lang="ja-JP" altLang="en-US" kern="100" dirty="0">
                <a:latin typeface="+mn-ea"/>
                <a:cs typeface="Times New Roman" panose="02020603050405020304" pitchFamily="18" charset="0"/>
              </a:rPr>
              <a:t>月に大阪広域水道企業団と統合し、大阪広域水道企業団による経営が</a:t>
            </a:r>
            <a:endParaRPr lang="en-US" altLang="ja-JP" kern="100" dirty="0">
              <a:latin typeface="+mn-ea"/>
              <a:cs typeface="Times New Roman" panose="02020603050405020304" pitchFamily="18" charset="0"/>
            </a:endParaRPr>
          </a:p>
          <a:p>
            <a:pPr algn="just"/>
            <a:r>
              <a:rPr lang="ja-JP" altLang="en-US" kern="100" dirty="0">
                <a:latin typeface="+mn-ea"/>
                <a:cs typeface="Times New Roman" panose="02020603050405020304" pitchFamily="18" charset="0"/>
              </a:rPr>
              <a:t>　始まっています。</a:t>
            </a:r>
            <a:endParaRPr lang="ja-JP" altLang="ja-JP" kern="100" dirty="0">
              <a:latin typeface="+mn-ea"/>
              <a:cs typeface="Times New Roman" panose="02020603050405020304" pitchFamily="18" charset="0"/>
            </a:endParaRPr>
          </a:p>
          <a:p>
            <a:pPr algn="just">
              <a:spcAft>
                <a:spcPts val="0"/>
              </a:spcAft>
            </a:pPr>
            <a:endParaRPr lang="ja-JP" altLang="ja-JP" sz="2800"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21</a:t>
            </a:fld>
            <a:endParaRPr kumimoji="1" lang="ja-JP" altLang="en-US"/>
          </a:p>
        </p:txBody>
      </p:sp>
    </p:spTree>
    <p:extLst>
      <p:ext uri="{BB962C8B-B14F-4D97-AF65-F5344CB8AC3E}">
        <p14:creationId xmlns:p14="http://schemas.microsoft.com/office/powerpoint/2010/main" val="167077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91978" y="14580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691978" y="29877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22</a:t>
            </a:fld>
            <a:endParaRPr kumimoji="1" lang="ja-JP" altLang="en-US"/>
          </a:p>
        </p:txBody>
      </p:sp>
      <p:sp>
        <p:nvSpPr>
          <p:cNvPr id="3" name="正方形/長方形 2"/>
          <p:cNvSpPr/>
          <p:nvPr/>
        </p:nvSpPr>
        <p:spPr>
          <a:xfrm>
            <a:off x="8297612" y="2473921"/>
            <a:ext cx="166767" cy="2879999"/>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8" name="図 7"/>
          <p:cNvPicPr>
            <a:picLocks noChangeAspect="1"/>
          </p:cNvPicPr>
          <p:nvPr/>
        </p:nvPicPr>
        <p:blipFill>
          <a:blip r:embed="rId2"/>
          <a:stretch>
            <a:fillRect/>
          </a:stretch>
        </p:blipFill>
        <p:spPr>
          <a:xfrm>
            <a:off x="235779" y="2496007"/>
            <a:ext cx="8768213" cy="2833200"/>
          </a:xfrm>
          <a:prstGeom prst="rect">
            <a:avLst/>
          </a:prstGeom>
        </p:spPr>
      </p:pic>
      <p:sp>
        <p:nvSpPr>
          <p:cNvPr id="10" name="正方形/長方形 9"/>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spTree>
    <p:extLst>
      <p:ext uri="{BB962C8B-B14F-4D97-AF65-F5344CB8AC3E}">
        <p14:creationId xmlns:p14="http://schemas.microsoft.com/office/powerpoint/2010/main" val="326221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66002" y="687216"/>
          <a:ext cx="8744366" cy="1827813"/>
        </p:xfrm>
        <a:graphic>
          <a:graphicData uri="http://schemas.openxmlformats.org/drawingml/2006/table">
            <a:tbl>
              <a:tblPr firstRow="1" firstCol="1" bandRow="1">
                <a:tableStyleId>{5C22544A-7EE6-4342-B048-85BDC9FD1C3A}</a:tableStyleId>
              </a:tblPr>
              <a:tblGrid>
                <a:gridCol w="892461">
                  <a:extLst>
                    <a:ext uri="{9D8B030D-6E8A-4147-A177-3AD203B41FA5}">
                      <a16:colId xmlns:a16="http://schemas.microsoft.com/office/drawing/2014/main" val="4046592780"/>
                    </a:ext>
                  </a:extLst>
                </a:gridCol>
                <a:gridCol w="1631092">
                  <a:extLst>
                    <a:ext uri="{9D8B030D-6E8A-4147-A177-3AD203B41FA5}">
                      <a16:colId xmlns:a16="http://schemas.microsoft.com/office/drawing/2014/main" val="1056560493"/>
                    </a:ext>
                  </a:extLst>
                </a:gridCol>
                <a:gridCol w="1833061">
                  <a:extLst>
                    <a:ext uri="{9D8B030D-6E8A-4147-A177-3AD203B41FA5}">
                      <a16:colId xmlns:a16="http://schemas.microsoft.com/office/drawing/2014/main" val="2297990121"/>
                    </a:ext>
                  </a:extLst>
                </a:gridCol>
                <a:gridCol w="2071674">
                  <a:extLst>
                    <a:ext uri="{9D8B030D-6E8A-4147-A177-3AD203B41FA5}">
                      <a16:colId xmlns:a16="http://schemas.microsoft.com/office/drawing/2014/main" val="1595004153"/>
                    </a:ext>
                  </a:extLst>
                </a:gridCol>
                <a:gridCol w="2316078">
                  <a:extLst>
                    <a:ext uri="{9D8B030D-6E8A-4147-A177-3AD203B41FA5}">
                      <a16:colId xmlns:a16="http://schemas.microsoft.com/office/drawing/2014/main" val="711927729"/>
                    </a:ext>
                  </a:extLst>
                </a:gridCol>
              </a:tblGrid>
              <a:tr h="858304">
                <a:tc>
                  <a:txBody>
                    <a:bodyPr/>
                    <a:lstStyle/>
                    <a:p>
                      <a:pPr algn="ctr">
                        <a:spcAft>
                          <a:spcPts val="0"/>
                        </a:spcAft>
                      </a:pPr>
                      <a:r>
                        <a:rPr lang="en-US" sz="1800" kern="100">
                          <a:effectLst/>
                          <a:latin typeface="+mn-ea"/>
                          <a:ea typeface="+mn-ea"/>
                        </a:rPr>
                        <a:t> </a:t>
                      </a:r>
                      <a:endParaRPr lang="ja-JP" sz="1800" kern="100">
                        <a:effectLst/>
                        <a:latin typeface="+mn-ea"/>
                        <a:ea typeface="+mn-ea"/>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latin typeface="+mn-ea"/>
                          <a:ea typeface="+mn-ea"/>
                        </a:rPr>
                        <a:t>市町村計画</a:t>
                      </a:r>
                      <a:endParaRPr lang="ja-JP" sz="1800" kern="100" dirty="0">
                        <a:effectLst/>
                        <a:latin typeface="+mn-ea"/>
                        <a:ea typeface="+mn-ea"/>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latin typeface="+mn-ea"/>
                          <a:ea typeface="+mn-ea"/>
                        </a:rPr>
                        <a:t>今後</a:t>
                      </a:r>
                      <a:r>
                        <a:rPr lang="en-US" sz="1800" kern="100" dirty="0">
                          <a:effectLst/>
                          <a:latin typeface="+mn-ea"/>
                          <a:ea typeface="+mn-ea"/>
                        </a:rPr>
                        <a:t>60</a:t>
                      </a:r>
                      <a:r>
                        <a:rPr lang="ja-JP" sz="1800" kern="100" dirty="0">
                          <a:effectLst/>
                          <a:latin typeface="+mn-ea"/>
                          <a:ea typeface="+mn-ea"/>
                        </a:rPr>
                        <a:t>年周期で管</a:t>
                      </a:r>
                      <a:r>
                        <a:rPr lang="ja-JP" sz="1800" kern="100" dirty="0" smtClean="0">
                          <a:effectLst/>
                          <a:latin typeface="+mn-ea"/>
                          <a:ea typeface="+mn-ea"/>
                        </a:rPr>
                        <a:t>更新する</a:t>
                      </a:r>
                      <a:r>
                        <a:rPr lang="ja-JP" sz="1800" kern="100" dirty="0">
                          <a:effectLst/>
                          <a:latin typeface="+mn-ea"/>
                          <a:ea typeface="+mn-ea"/>
                        </a:rPr>
                        <a:t>ために必要な管更新率（％）</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960504893"/>
                  </a:ext>
                </a:extLst>
              </a:tr>
              <a:tr h="619396">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計画年次</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老朽管率（％）</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計画期間内年平均</a:t>
                      </a:r>
                    </a:p>
                    <a:p>
                      <a:pPr algn="ctr">
                        <a:spcAft>
                          <a:spcPts val="0"/>
                        </a:spcAft>
                      </a:pPr>
                      <a:r>
                        <a:rPr lang="ja-JP" sz="1800" kern="100">
                          <a:effectLst/>
                          <a:latin typeface="+mn-ea"/>
                          <a:ea typeface="+mn-ea"/>
                        </a:rPr>
                        <a:t>管更新率（％）</a:t>
                      </a:r>
                      <a:endParaRPr lang="ja-JP" sz="1800" kern="100">
                        <a:effectLst/>
                        <a:latin typeface="+mn-ea"/>
                        <a:ea typeface="+mn-ea"/>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731942589"/>
                  </a:ext>
                </a:extLst>
              </a:tr>
              <a:tr h="350113">
                <a:tc>
                  <a:txBody>
                    <a:bodyPr/>
                    <a:lstStyle/>
                    <a:p>
                      <a:pPr algn="ctr">
                        <a:spcAft>
                          <a:spcPts val="0"/>
                        </a:spcAft>
                      </a:pPr>
                      <a:r>
                        <a:rPr lang="ja-JP" sz="1800" kern="100" dirty="0">
                          <a:effectLst/>
                          <a:latin typeface="+mn-ea"/>
                          <a:ea typeface="+mn-ea"/>
                        </a:rPr>
                        <a:t>全管路</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just">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１．６７％</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934472941"/>
                  </a:ext>
                </a:extLst>
              </a:tr>
            </a:tbl>
          </a:graphicData>
        </a:graphic>
      </p:graphicFrame>
      <p:graphicFrame>
        <p:nvGraphicFramePr>
          <p:cNvPr id="3" name="表 2"/>
          <p:cNvGraphicFramePr>
            <a:graphicFrameLocks noGrp="1"/>
          </p:cNvGraphicFramePr>
          <p:nvPr>
            <p:extLst/>
          </p:nvPr>
        </p:nvGraphicFramePr>
        <p:xfrm>
          <a:off x="166002" y="3563006"/>
          <a:ext cx="8699157" cy="3148926"/>
        </p:xfrm>
        <a:graphic>
          <a:graphicData uri="http://schemas.openxmlformats.org/drawingml/2006/table">
            <a:tbl>
              <a:tblPr firstRow="1" firstCol="1" bandRow="1">
                <a:tableStyleId>{5C22544A-7EE6-4342-B048-85BDC9FD1C3A}</a:tableStyleId>
              </a:tblPr>
              <a:tblGrid>
                <a:gridCol w="1174067">
                  <a:extLst>
                    <a:ext uri="{9D8B030D-6E8A-4147-A177-3AD203B41FA5}">
                      <a16:colId xmlns:a16="http://schemas.microsoft.com/office/drawing/2014/main" val="1754709171"/>
                    </a:ext>
                  </a:extLst>
                </a:gridCol>
                <a:gridCol w="1623848">
                  <a:extLst>
                    <a:ext uri="{9D8B030D-6E8A-4147-A177-3AD203B41FA5}">
                      <a16:colId xmlns:a16="http://schemas.microsoft.com/office/drawing/2014/main" val="815561825"/>
                    </a:ext>
                  </a:extLst>
                </a:gridCol>
                <a:gridCol w="1749973">
                  <a:extLst>
                    <a:ext uri="{9D8B030D-6E8A-4147-A177-3AD203B41FA5}">
                      <a16:colId xmlns:a16="http://schemas.microsoft.com/office/drawing/2014/main" val="980342609"/>
                    </a:ext>
                  </a:extLst>
                </a:gridCol>
                <a:gridCol w="2112404">
                  <a:extLst>
                    <a:ext uri="{9D8B030D-6E8A-4147-A177-3AD203B41FA5}">
                      <a16:colId xmlns:a16="http://schemas.microsoft.com/office/drawing/2014/main" val="2159041369"/>
                    </a:ext>
                  </a:extLst>
                </a:gridCol>
                <a:gridCol w="2038865">
                  <a:extLst>
                    <a:ext uri="{9D8B030D-6E8A-4147-A177-3AD203B41FA5}">
                      <a16:colId xmlns:a16="http://schemas.microsoft.com/office/drawing/2014/main" val="236708058"/>
                    </a:ext>
                  </a:extLst>
                </a:gridCol>
              </a:tblGrid>
              <a:tr h="551794">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latin typeface="+mn-ea"/>
                          <a:ea typeface="+mn-ea"/>
                        </a:rPr>
                        <a:t>市町村目標</a:t>
                      </a:r>
                      <a:endParaRPr lang="ja-JP" sz="1800" kern="100" dirty="0">
                        <a:effectLst/>
                        <a:latin typeface="+mn-ea"/>
                        <a:ea typeface="+mn-ea"/>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latin typeface="+mn-ea"/>
                          <a:ea typeface="+mn-ea"/>
                        </a:rPr>
                        <a:t>（参考）</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453288739"/>
                  </a:ext>
                </a:extLst>
              </a:tr>
              <a:tr h="649283">
                <a:tc>
                  <a:txBody>
                    <a:bodyPr/>
                    <a:lstStyle/>
                    <a:p>
                      <a:pPr algn="ctr">
                        <a:spcAft>
                          <a:spcPts val="0"/>
                        </a:spcAft>
                      </a:pPr>
                      <a:r>
                        <a:rPr lang="en-US" sz="1800" kern="100">
                          <a:effectLst/>
                          <a:latin typeface="+mn-ea"/>
                          <a:ea typeface="+mn-ea"/>
                        </a:rPr>
                        <a:t> </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耐震化率（％）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目標数量</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末時点の施設能力等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986321797"/>
                  </a:ext>
                </a:extLst>
              </a:tr>
              <a:tr h="649283">
                <a:tc>
                  <a:txBody>
                    <a:bodyPr/>
                    <a:lstStyle/>
                    <a:p>
                      <a:pPr algn="ctr">
                        <a:spcAft>
                          <a:spcPts val="0"/>
                        </a:spcAft>
                      </a:pPr>
                      <a:r>
                        <a:rPr lang="ja-JP" sz="1800" kern="100">
                          <a:effectLst/>
                          <a:latin typeface="+mn-ea"/>
                          <a:ea typeface="+mn-ea"/>
                        </a:rPr>
                        <a:t>浄水施設</a:t>
                      </a:r>
                      <a:endParaRPr lang="ja-JP" sz="1800" kern="100">
                        <a:effectLst/>
                        <a:latin typeface="+mn-ea"/>
                        <a:ea typeface="+mn-ea"/>
                        <a:cs typeface="Times New Roman" panose="02020603050405020304" pitchFamily="18" charset="0"/>
                      </a:endParaRPr>
                    </a:p>
                  </a:txBody>
                  <a:tcPr marL="68580" marR="68580" marT="0" marB="0" anchor="ctr"/>
                </a:tc>
                <a:tc>
                  <a:txBody>
                    <a:bodyPr/>
                    <a:lstStyle/>
                    <a:p>
                      <a:endParaRPr lang="ja-JP" altLang="en-US" dirty="0"/>
                    </a:p>
                  </a:txBody>
                  <a:tcPr marL="68580" marR="68580" marT="0" marB="0" anchor="ctr"/>
                </a:tc>
                <a:tc>
                  <a:txBody>
                    <a:bodyPr/>
                    <a:lstStyle/>
                    <a:p>
                      <a:endParaRPr lang="ja-JP" altLang="en-US"/>
                    </a:p>
                  </a:txBody>
                  <a:tcPr marL="68580" marR="68580" marT="0" marB="0" anchor="ctr"/>
                </a:tc>
                <a:tc>
                  <a:txBody>
                    <a:bodyPr/>
                    <a:lstStyle/>
                    <a:p>
                      <a:endParaRPr lang="ja-JP" altLang="en-US"/>
                    </a:p>
                  </a:txBody>
                  <a:tcPr marL="68580" marR="68580" marT="0" marB="0" anchor="ctr"/>
                </a:tc>
                <a:tc>
                  <a:txBody>
                    <a:bodyPr/>
                    <a:lstStyle/>
                    <a:p>
                      <a:pPr algn="l">
                        <a:spcAft>
                          <a:spcPts val="0"/>
                        </a:spcAft>
                      </a:pPr>
                      <a:r>
                        <a:rPr lang="ja-JP" sz="1800" kern="100" dirty="0">
                          <a:effectLst/>
                          <a:latin typeface="+mn-ea"/>
                          <a:ea typeface="+mn-ea"/>
                        </a:rPr>
                        <a:t>施設能力</a:t>
                      </a:r>
                    </a:p>
                    <a:p>
                      <a:pPr algn="r">
                        <a:spcAft>
                          <a:spcPts val="0"/>
                        </a:spcAft>
                      </a:pPr>
                      <a:r>
                        <a:rPr lang="ja-JP" altLang="en-US" sz="1800" kern="100" dirty="0" smtClean="0">
                          <a:effectLst/>
                          <a:latin typeface="+mn-ea"/>
                          <a:ea typeface="+mn-ea"/>
                        </a:rPr>
                        <a:t>４，４００</a:t>
                      </a:r>
                      <a:r>
                        <a:rPr lang="ja-JP" sz="1800" kern="100" dirty="0" smtClean="0">
                          <a:effectLst/>
                          <a:latin typeface="+mn-ea"/>
                          <a:ea typeface="+mn-ea"/>
                        </a:rPr>
                        <a:t>㎥</a:t>
                      </a:r>
                      <a:r>
                        <a:rPr lang="en-US" sz="1800" kern="100" dirty="0">
                          <a:effectLst/>
                          <a:latin typeface="+mn-ea"/>
                          <a:ea typeface="+mn-ea"/>
                        </a:rPr>
                        <a:t>/</a:t>
                      </a:r>
                      <a:r>
                        <a:rPr lang="ja-JP" sz="1800" kern="100" dirty="0">
                          <a:effectLst/>
                          <a:latin typeface="+mn-ea"/>
                          <a:ea typeface="+mn-ea"/>
                        </a:rPr>
                        <a:t>日</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760298"/>
                  </a:ext>
                </a:extLst>
              </a:tr>
              <a:tr h="649283">
                <a:tc>
                  <a:txBody>
                    <a:bodyPr/>
                    <a:lstStyle/>
                    <a:p>
                      <a:pPr algn="ctr">
                        <a:spcAft>
                          <a:spcPts val="0"/>
                        </a:spcAft>
                      </a:pPr>
                      <a:r>
                        <a:rPr lang="ja-JP" sz="1800" kern="100">
                          <a:effectLst/>
                          <a:latin typeface="+mn-ea"/>
                          <a:ea typeface="+mn-ea"/>
                        </a:rPr>
                        <a:t>配水施設</a:t>
                      </a:r>
                      <a:endParaRPr lang="ja-JP" sz="1800" kern="100">
                        <a:effectLst/>
                        <a:latin typeface="+mn-ea"/>
                        <a:ea typeface="+mn-ea"/>
                        <a:cs typeface="Times New Roman" panose="02020603050405020304" pitchFamily="18" charset="0"/>
                      </a:endParaRPr>
                    </a:p>
                  </a:txBody>
                  <a:tcPr marL="68580" marR="68580" marT="0" marB="0" anchor="ctr"/>
                </a:tc>
                <a:tc>
                  <a:txBody>
                    <a:bodyPr/>
                    <a:lstStyle/>
                    <a:p>
                      <a:endParaRPr lang="ja-JP" altLang="en-US"/>
                    </a:p>
                  </a:txBody>
                  <a:tcPr marL="68580" marR="68580" marT="0" marB="0" anchor="ctr"/>
                </a:tc>
                <a:tc>
                  <a:txBody>
                    <a:bodyPr/>
                    <a:lstStyle/>
                    <a:p>
                      <a:endParaRPr lang="ja-JP" altLang="en-US"/>
                    </a:p>
                  </a:txBody>
                  <a:tcPr marL="68580" marR="68580" marT="0" marB="0" anchor="ctr"/>
                </a:tc>
                <a:tc>
                  <a:txBody>
                    <a:bodyPr/>
                    <a:lstStyle/>
                    <a:p>
                      <a:endParaRPr lang="ja-JP" altLang="en-US"/>
                    </a:p>
                  </a:txBody>
                  <a:tcPr marL="68580" marR="68580" marT="0" marB="0" anchor="ctr"/>
                </a:tc>
                <a:tc>
                  <a:txBody>
                    <a:bodyPr/>
                    <a:lstStyle/>
                    <a:p>
                      <a:pPr algn="l">
                        <a:spcAft>
                          <a:spcPts val="0"/>
                        </a:spcAft>
                      </a:pPr>
                      <a:r>
                        <a:rPr lang="ja-JP" sz="1800" kern="100" dirty="0">
                          <a:effectLst/>
                          <a:latin typeface="+mn-ea"/>
                          <a:ea typeface="+mn-ea"/>
                        </a:rPr>
                        <a:t>施設容量</a:t>
                      </a:r>
                    </a:p>
                    <a:p>
                      <a:pPr algn="r">
                        <a:spcAft>
                          <a:spcPts val="0"/>
                        </a:spcAft>
                      </a:pPr>
                      <a:r>
                        <a:rPr lang="ja-JP" altLang="en-US" sz="1800" kern="100" dirty="0" smtClean="0">
                          <a:effectLst/>
                          <a:latin typeface="+mn-ea"/>
                          <a:ea typeface="+mn-ea"/>
                        </a:rPr>
                        <a:t>６，７８８</a:t>
                      </a:r>
                      <a:r>
                        <a:rPr lang="ja-JP" sz="1800" kern="100" dirty="0" smtClean="0">
                          <a:effectLst/>
                          <a:latin typeface="+mn-ea"/>
                          <a:ea typeface="+mn-ea"/>
                        </a:rPr>
                        <a:t> </a:t>
                      </a:r>
                      <a:r>
                        <a:rPr lang="ja-JP" sz="1800" kern="100" dirty="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202498276"/>
                  </a:ext>
                </a:extLst>
              </a:tr>
              <a:tr h="649283">
                <a:tc>
                  <a:txBody>
                    <a:bodyPr/>
                    <a:lstStyle/>
                    <a:p>
                      <a:pPr algn="ctr">
                        <a:spcAft>
                          <a:spcPts val="0"/>
                        </a:spcAft>
                      </a:pPr>
                      <a:r>
                        <a:rPr lang="ja-JP" sz="1800" kern="100">
                          <a:effectLst/>
                          <a:latin typeface="+mn-ea"/>
                          <a:ea typeface="+mn-ea"/>
                        </a:rPr>
                        <a:t>基幹管路</a:t>
                      </a:r>
                      <a:endParaRPr lang="ja-JP" sz="1800" kern="100">
                        <a:effectLst/>
                        <a:latin typeface="+mn-ea"/>
                        <a:ea typeface="+mn-ea"/>
                        <a:cs typeface="Times New Roman" panose="02020603050405020304" pitchFamily="18" charset="0"/>
                      </a:endParaRPr>
                    </a:p>
                  </a:txBody>
                  <a:tcPr marL="68580" marR="68580" marT="0" marB="0" anchor="ctr"/>
                </a:tc>
                <a:tc>
                  <a:txBody>
                    <a:bodyPr/>
                    <a:lstStyle/>
                    <a:p>
                      <a:endParaRPr lang="ja-JP" altLang="en-US"/>
                    </a:p>
                  </a:txBody>
                  <a:tcPr marL="68580" marR="68580" marT="0" marB="0" anchor="ctr"/>
                </a:tc>
                <a:tc>
                  <a:txBody>
                    <a:bodyPr/>
                    <a:lstStyle/>
                    <a:p>
                      <a:endParaRPr lang="ja-JP" altLang="en-US"/>
                    </a:p>
                  </a:txBody>
                  <a:tcPr marL="68580" marR="68580" marT="0" marB="0" anchor="ctr"/>
                </a:tc>
                <a:tc>
                  <a:txBody>
                    <a:bodyPr/>
                    <a:lstStyle/>
                    <a:p>
                      <a:endParaRPr lang="ja-JP" altLang="en-US" dirty="0"/>
                    </a:p>
                  </a:txBody>
                  <a:tcPr marL="68580" marR="68580" marT="0" marB="0" anchor="ctr"/>
                </a:tc>
                <a:tc>
                  <a:txBody>
                    <a:bodyPr/>
                    <a:lstStyle/>
                    <a:p>
                      <a:pPr algn="l">
                        <a:spcAft>
                          <a:spcPts val="0"/>
                        </a:spcAft>
                      </a:pPr>
                      <a:r>
                        <a:rPr lang="ja-JP" sz="1800" kern="100" dirty="0">
                          <a:effectLst/>
                          <a:latin typeface="+mn-ea"/>
                          <a:ea typeface="+mn-ea"/>
                        </a:rPr>
                        <a:t>総延長</a:t>
                      </a:r>
                    </a:p>
                    <a:p>
                      <a:pPr algn="r">
                        <a:spcAft>
                          <a:spcPts val="0"/>
                        </a:spcAft>
                      </a:pPr>
                      <a:r>
                        <a:rPr lang="ja-JP" altLang="en-US" sz="1800" kern="100" dirty="0" smtClean="0">
                          <a:effectLst/>
                          <a:latin typeface="+mn-ea"/>
                          <a:ea typeface="+mn-ea"/>
                        </a:rPr>
                        <a:t>６，７３５</a:t>
                      </a:r>
                      <a:r>
                        <a:rPr lang="ja-JP" sz="1800" kern="100" dirty="0" smtClean="0">
                          <a:effectLst/>
                          <a:latin typeface="+mn-ea"/>
                          <a:ea typeface="+mn-ea"/>
                        </a:rPr>
                        <a:t>ｍ</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845292063"/>
                  </a:ext>
                </a:extLst>
              </a:tr>
            </a:tbl>
          </a:graphicData>
        </a:graphic>
      </p:graphicFrame>
      <p:sp>
        <p:nvSpPr>
          <p:cNvPr id="4" name="Rectangle 1"/>
          <p:cNvSpPr>
            <a:spLocks noChangeArrowheads="1"/>
          </p:cNvSpPr>
          <p:nvPr/>
        </p:nvSpPr>
        <p:spPr bwMode="auto">
          <a:xfrm>
            <a:off x="-106853" y="2753557"/>
            <a:ext cx="91272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0" defTabSz="914400"/>
            <a:r>
              <a:rPr lang="ja-JP" altLang="ja-JP" sz="2400" b="1" dirty="0">
                <a:latin typeface="+mn-ea"/>
              </a:rPr>
              <a:t>３</a:t>
            </a:r>
            <a:r>
              <a:rPr lang="ja-JP" altLang="en-US" sz="2400" b="1" dirty="0">
                <a:latin typeface="+mn-ea"/>
              </a:rPr>
              <a:t>．３</a:t>
            </a:r>
            <a:r>
              <a:rPr lang="ja-JP" altLang="ja-JP" sz="2400" b="1" dirty="0">
                <a:latin typeface="+mn-ea"/>
              </a:rPr>
              <a:t>　耐震化計画の</a:t>
            </a:r>
            <a:r>
              <a:rPr lang="ja-JP" altLang="ja-JP" sz="2400" b="1" dirty="0" smtClean="0">
                <a:latin typeface="+mn-ea"/>
              </a:rPr>
              <a:t>内容</a:t>
            </a:r>
            <a:endParaRPr lang="en-US" altLang="ja-JP" sz="2400" b="1" dirty="0" smtClean="0">
              <a:latin typeface="+mn-ea"/>
            </a:endParaRPr>
          </a:p>
          <a:p>
            <a:pPr lvl="0" indent="127000" defTabSz="914400"/>
            <a:r>
              <a:rPr lang="ja-JP" altLang="en-US" sz="1600" dirty="0" smtClean="0">
                <a:solidFill>
                  <a:prstClr val="black"/>
                </a:solidFill>
                <a:latin typeface="游ゴシック" panose="020B0400000000000000" pitchFamily="50" charset="-128"/>
                <a:cs typeface="Times New Roman" panose="02020603050405020304" pitchFamily="18" charset="0"/>
              </a:rPr>
              <a:t>　　　　　　　　　　　</a:t>
            </a:r>
            <a:endParaRPr lang="ja-JP" altLang="ja-JP" sz="1200" dirty="0">
              <a:solidFill>
                <a:prstClr val="black"/>
              </a:solidFill>
              <a:latin typeface="游ゴシック" panose="020B0400000000000000" pitchFamily="50" charset="-128"/>
            </a:endParaRPr>
          </a:p>
        </p:txBody>
      </p:sp>
      <p:sp>
        <p:nvSpPr>
          <p:cNvPr id="6" name="テキスト ボックス 5"/>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23</a:t>
            </a:fld>
            <a:endParaRPr kumimoji="1" lang="ja-JP" altLang="en-US"/>
          </a:p>
        </p:txBody>
      </p:sp>
      <p:sp>
        <p:nvSpPr>
          <p:cNvPr id="7" name="テキスト ボックス 6"/>
          <p:cNvSpPr txBox="1"/>
          <p:nvPr/>
        </p:nvSpPr>
        <p:spPr>
          <a:xfrm>
            <a:off x="1157939" y="2161832"/>
            <a:ext cx="518920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sz="1600" dirty="0" smtClean="0"/>
              <a:t>水道施設耐震化計画は</a:t>
            </a:r>
            <a:r>
              <a:rPr kumimoji="1" lang="en-US" altLang="ja-JP" sz="1600" dirty="0" smtClean="0"/>
              <a:t>2019</a:t>
            </a:r>
            <a:r>
              <a:rPr kumimoji="1" lang="ja-JP" altLang="en-US" sz="1600" dirty="0" smtClean="0"/>
              <a:t>年度を目途に策定予定。</a:t>
            </a:r>
            <a:endParaRPr kumimoji="1" lang="ja-JP" altLang="en-US" sz="1600" dirty="0"/>
          </a:p>
        </p:txBody>
      </p:sp>
      <p:sp>
        <p:nvSpPr>
          <p:cNvPr id="8" name="テキスト ボックス 7"/>
          <p:cNvSpPr txBox="1"/>
          <p:nvPr/>
        </p:nvSpPr>
        <p:spPr>
          <a:xfrm>
            <a:off x="1415963" y="4846372"/>
            <a:ext cx="5324807" cy="1754326"/>
          </a:xfrm>
          <a:prstGeom prst="rect">
            <a:avLst/>
          </a:prstGeom>
          <a:solidFill>
            <a:schemeClr val="bg1"/>
          </a:solidFill>
          <a:ln>
            <a:solidFill>
              <a:schemeClr val="tx1"/>
            </a:solidFill>
          </a:ln>
        </p:spPr>
        <p:txBody>
          <a:bodyPr wrap="square" rtlCol="0">
            <a:spAutoFit/>
          </a:bodyPr>
          <a:lstStyle/>
          <a:p>
            <a:endParaRPr kumimoji="1" lang="en-US" altLang="ja-JP" dirty="0" smtClean="0"/>
          </a:p>
          <a:p>
            <a:endParaRPr kumimoji="1" lang="en-US" altLang="ja-JP" dirty="0" smtClean="0"/>
          </a:p>
          <a:p>
            <a:endParaRPr kumimoji="1" lang="en-US" altLang="ja-JP" dirty="0"/>
          </a:p>
          <a:p>
            <a:r>
              <a:rPr kumimoji="1" lang="ja-JP" altLang="en-US" dirty="0" smtClean="0"/>
              <a:t>水道</a:t>
            </a:r>
            <a:r>
              <a:rPr kumimoji="1" lang="ja-JP" altLang="en-US" dirty="0"/>
              <a:t>施設耐震化計画は</a:t>
            </a:r>
            <a:r>
              <a:rPr kumimoji="1" lang="en-US" altLang="ja-JP" dirty="0"/>
              <a:t>2019</a:t>
            </a:r>
            <a:r>
              <a:rPr kumimoji="1" lang="ja-JP" altLang="en-US" dirty="0"/>
              <a:t>年度を目途に策定</a:t>
            </a:r>
            <a:r>
              <a:rPr kumimoji="1" lang="ja-JP" altLang="en-US" dirty="0" smtClean="0"/>
              <a:t>予定。</a:t>
            </a:r>
            <a:endParaRPr kumimoji="1" lang="en-US" altLang="ja-JP" dirty="0"/>
          </a:p>
          <a:p>
            <a:endParaRPr kumimoji="1" lang="en-US" altLang="ja-JP" dirty="0" smtClean="0"/>
          </a:p>
          <a:p>
            <a:endParaRPr kumimoji="1" lang="ja-JP" altLang="en-US" dirty="0"/>
          </a:p>
        </p:txBody>
      </p:sp>
    </p:spTree>
    <p:extLst>
      <p:ext uri="{BB962C8B-B14F-4D97-AF65-F5344CB8AC3E}">
        <p14:creationId xmlns:p14="http://schemas.microsoft.com/office/powerpoint/2010/main" val="1509084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4206" y="106893"/>
            <a:ext cx="902202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３．４　更新需要見込み額の見通し</a:t>
            </a:r>
          </a:p>
          <a:p>
            <a:endParaRPr lang="ja-JP" altLang="en-US"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kern="100" dirty="0">
                <a:solidFill>
                  <a:prstClr val="black"/>
                </a:solidFill>
                <a:latin typeface="游ゴシック" panose="020B0400000000000000" pitchFamily="50" charset="-128"/>
                <a:cs typeface="Times New Roman" panose="02020603050405020304" pitchFamily="18" charset="0"/>
              </a:rPr>
              <a:t>（</a:t>
            </a:r>
            <a:r>
              <a:rPr lang="ja-JP" altLang="en-US" dirty="0">
                <a:solidFill>
                  <a:prstClr val="black"/>
                </a:solidFill>
                <a:latin typeface="游ゴシック" panose="020B0400000000000000" pitchFamily="50" charset="-128"/>
                <a:cs typeface="Times New Roman" panose="02020603050405020304" pitchFamily="18" charset="0"/>
              </a:rPr>
              <a:t> ２０１６年</a:t>
            </a:r>
            <a:r>
              <a:rPr lang="ja-JP" altLang="ja-JP" kern="100" dirty="0">
                <a:solidFill>
                  <a:prstClr val="black"/>
                </a:solidFill>
                <a:latin typeface="游ゴシック" panose="020B0400000000000000" pitchFamily="50" charset="-128"/>
                <a:cs typeface="Times New Roman" panose="02020603050405020304" pitchFamily="18" charset="0"/>
              </a:rPr>
              <a:t>策定）</a:t>
            </a:r>
            <a:endParaRPr lang="en-US"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370703" y="46149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24</a:t>
            </a:fld>
            <a:endParaRPr kumimoji="1" lang="ja-JP" altLang="en-US"/>
          </a:p>
        </p:txBody>
      </p:sp>
      <p:sp>
        <p:nvSpPr>
          <p:cNvPr id="7" name="テキスト ボックス 6"/>
          <p:cNvSpPr txBox="1">
            <a:spLocks noChangeArrowheads="1"/>
          </p:cNvSpPr>
          <p:nvPr/>
        </p:nvSpPr>
        <p:spPr bwMode="auto">
          <a:xfrm>
            <a:off x="112868" y="5134451"/>
            <a:ext cx="8623406" cy="172354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lvl="0" defTabSz="914400" eaLnBrk="0" fontAlgn="base" hangingPunct="0">
              <a:spcBef>
                <a:spcPct val="0"/>
              </a:spcBef>
              <a:spcAft>
                <a:spcPct val="0"/>
              </a:spcAft>
            </a:pPr>
            <a:r>
              <a:rPr lang="ja-JP" kern="100" dirty="0" smtClean="0">
                <a:effectLst/>
                <a:latin typeface="+mn-ea"/>
                <a:cs typeface="Times New Roman" panose="02020603050405020304" pitchFamily="18" charset="0"/>
              </a:rPr>
              <a:t>・</a:t>
            </a:r>
            <a:r>
              <a:rPr lang="ja-JP" altLang="en-US" kern="100" dirty="0" smtClean="0">
                <a:latin typeface="+mn-ea"/>
                <a:cs typeface="Times New Roman" panose="02020603050405020304" pitchFamily="18" charset="0"/>
              </a:rPr>
              <a:t>試算期間（</a:t>
            </a:r>
            <a:r>
              <a:rPr lang="en-US" altLang="ja-JP" kern="100" dirty="0" smtClean="0">
                <a:latin typeface="+mn-ea"/>
                <a:cs typeface="Times New Roman" panose="02020603050405020304" pitchFamily="18" charset="0"/>
              </a:rPr>
              <a:t>2013</a:t>
            </a:r>
            <a:r>
              <a:rPr lang="ja-JP" altLang="en-US" kern="100" dirty="0" smtClean="0">
                <a:latin typeface="+mn-ea"/>
                <a:cs typeface="Times New Roman" panose="02020603050405020304" pitchFamily="18" charset="0"/>
              </a:rPr>
              <a:t>年度～</a:t>
            </a:r>
            <a:r>
              <a:rPr lang="en-US" altLang="ja-JP" kern="100" dirty="0" smtClean="0">
                <a:latin typeface="+mn-ea"/>
                <a:cs typeface="Times New Roman" panose="02020603050405020304" pitchFamily="18" charset="0"/>
              </a:rPr>
              <a:t>2052</a:t>
            </a:r>
            <a:r>
              <a:rPr lang="ja-JP" altLang="en-US" kern="100" dirty="0" smtClean="0">
                <a:latin typeface="+mn-ea"/>
                <a:cs typeface="Times New Roman" panose="02020603050405020304" pitchFamily="18" charset="0"/>
              </a:rPr>
              <a:t>年度）</a:t>
            </a:r>
            <a:r>
              <a:rPr lang="ja-JP" altLang="en-US" dirty="0" smtClean="0">
                <a:latin typeface="+mn-ea"/>
                <a:cs typeface="Times New Roman" panose="02020603050405020304" pitchFamily="18" charset="0"/>
              </a:rPr>
              <a:t>に</a:t>
            </a:r>
            <a:r>
              <a:rPr lang="ja-JP" altLang="en-US" dirty="0">
                <a:latin typeface="+mn-ea"/>
                <a:cs typeface="Times New Roman" panose="02020603050405020304" pitchFamily="18" charset="0"/>
              </a:rPr>
              <a:t>必要と見込まれる更新需要の合計額は</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構造物及び設備で約</a:t>
            </a:r>
            <a:r>
              <a:rPr lang="en-US" altLang="ja-JP" dirty="0" smtClean="0">
                <a:latin typeface="+mn-ea"/>
                <a:cs typeface="Times New Roman" panose="02020603050405020304" pitchFamily="18" charset="0"/>
              </a:rPr>
              <a:t>17</a:t>
            </a:r>
            <a:r>
              <a:rPr lang="ja-JP" altLang="en-US" dirty="0" smtClean="0">
                <a:latin typeface="+mn-ea"/>
                <a:cs typeface="Times New Roman" panose="02020603050405020304" pitchFamily="18" charset="0"/>
              </a:rPr>
              <a:t>億円、管路で約</a:t>
            </a:r>
            <a:r>
              <a:rPr lang="en-US" altLang="ja-JP" dirty="0" smtClean="0">
                <a:latin typeface="+mn-ea"/>
                <a:cs typeface="Times New Roman" panose="02020603050405020304" pitchFamily="18" charset="0"/>
              </a:rPr>
              <a:t>18</a:t>
            </a:r>
            <a:r>
              <a:rPr lang="ja-JP" altLang="en-US" dirty="0" smtClean="0">
                <a:latin typeface="+mn-ea"/>
                <a:cs typeface="Times New Roman" panose="02020603050405020304" pitchFamily="18" charset="0"/>
              </a:rPr>
              <a:t>億円、計約</a:t>
            </a:r>
            <a:r>
              <a:rPr lang="en-US" altLang="ja-JP" dirty="0" smtClean="0">
                <a:latin typeface="+mn-ea"/>
                <a:cs typeface="Times New Roman" panose="02020603050405020304" pitchFamily="18" charset="0"/>
              </a:rPr>
              <a:t>35</a:t>
            </a:r>
            <a:r>
              <a:rPr lang="ja-JP" altLang="en-US" dirty="0" smtClean="0">
                <a:latin typeface="+mn-ea"/>
                <a:cs typeface="Times New Roman" panose="02020603050405020304" pitchFamily="18" charset="0"/>
              </a:rPr>
              <a:t>億円</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となる見込みです</a:t>
            </a:r>
            <a:r>
              <a:rPr lang="ja-JP" altLang="en-US" dirty="0" smtClean="0">
                <a:latin typeface="+mn-ea"/>
                <a:cs typeface="Times New Roman" panose="02020603050405020304" pitchFamily="18" charset="0"/>
              </a:rPr>
              <a:t>。（大阪広域水道企業団との統合ケース）</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sz="1600" dirty="0">
                <a:latin typeface="+mn-ea"/>
                <a:cs typeface="Times New Roman" panose="02020603050405020304" pitchFamily="18" charset="0"/>
              </a:rPr>
              <a:t>　</a:t>
            </a:r>
            <a:r>
              <a:rPr lang="en-US" altLang="ja-JP" sz="1600" dirty="0">
                <a:latin typeface="+mn-ea"/>
                <a:cs typeface="Times New Roman" panose="02020603050405020304" pitchFamily="18" charset="0"/>
              </a:rPr>
              <a:t>※</a:t>
            </a:r>
            <a:r>
              <a:rPr lang="ja-JP" altLang="en-US" sz="1600">
                <a:latin typeface="+mn-ea"/>
                <a:cs typeface="Times New Roman" panose="02020603050405020304" pitchFamily="18" charset="0"/>
              </a:rPr>
              <a:t>期間</a:t>
            </a:r>
            <a:r>
              <a:rPr lang="ja-JP" altLang="en-US" sz="1600" smtClean="0">
                <a:latin typeface="+mn-ea"/>
                <a:cs typeface="Times New Roman" panose="02020603050405020304" pitchFamily="18" charset="0"/>
              </a:rPr>
              <a:t>は大阪広域水道企業団での</a:t>
            </a:r>
            <a:r>
              <a:rPr lang="ja-JP" altLang="en-US" sz="1600" dirty="0">
                <a:latin typeface="+mn-ea"/>
                <a:cs typeface="Times New Roman" panose="02020603050405020304" pitchFamily="18" charset="0"/>
              </a:rPr>
              <a:t>試算状況によります。</a:t>
            </a:r>
          </a:p>
          <a:p>
            <a:pPr marL="90170" indent="-90170" algn="just">
              <a:spcAft>
                <a:spcPts val="0"/>
              </a:spcAft>
            </a:pPr>
            <a:endParaRPr lang="en-US" altLang="ja-JP" kern="100" dirty="0" smtClean="0">
              <a:latin typeface="+mn-ea"/>
              <a:cs typeface="Times New Roman" panose="02020603050405020304" pitchFamily="18" charset="0"/>
            </a:endParaRPr>
          </a:p>
        </p:txBody>
      </p:sp>
      <p:pic>
        <p:nvPicPr>
          <p:cNvPr id="8" name="図 7"/>
          <p:cNvPicPr>
            <a:picLocks noChangeAspect="1"/>
          </p:cNvPicPr>
          <p:nvPr/>
        </p:nvPicPr>
        <p:blipFill>
          <a:blip r:embed="rId2"/>
          <a:stretch>
            <a:fillRect/>
          </a:stretch>
        </p:blipFill>
        <p:spPr>
          <a:xfrm>
            <a:off x="65410" y="1464991"/>
            <a:ext cx="4272003" cy="3024000"/>
          </a:xfrm>
          <a:prstGeom prst="rect">
            <a:avLst/>
          </a:prstGeom>
        </p:spPr>
      </p:pic>
      <p:pic>
        <p:nvPicPr>
          <p:cNvPr id="9" name="図 8"/>
          <p:cNvPicPr>
            <a:picLocks noChangeAspect="1"/>
          </p:cNvPicPr>
          <p:nvPr/>
        </p:nvPicPr>
        <p:blipFill>
          <a:blip r:embed="rId3"/>
          <a:stretch>
            <a:fillRect/>
          </a:stretch>
        </p:blipFill>
        <p:spPr>
          <a:xfrm>
            <a:off x="4424571" y="1464991"/>
            <a:ext cx="4436847" cy="3024000"/>
          </a:xfrm>
          <a:prstGeom prst="rect">
            <a:avLst/>
          </a:prstGeom>
        </p:spPr>
      </p:pic>
    </p:spTree>
    <p:extLst>
      <p:ext uri="{BB962C8B-B14F-4D97-AF65-F5344CB8AC3E}">
        <p14:creationId xmlns:p14="http://schemas.microsoft.com/office/powerpoint/2010/main" val="1551917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0" y="156465"/>
            <a:ext cx="853518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sz="1600"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sz="1600" kern="100" dirty="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 ２０１６年</a:t>
            </a:r>
            <a:r>
              <a:rPr lang="ja-JP" altLang="ja-JP" sz="1600" kern="100" dirty="0">
                <a:solidFill>
                  <a:prstClr val="black"/>
                </a:solidFill>
                <a:latin typeface="游ゴシック" panose="020B0400000000000000" pitchFamily="50" charset="-128"/>
                <a:cs typeface="Times New Roman" panose="02020603050405020304" pitchFamily="18" charset="0"/>
              </a:rPr>
              <a:t>策定）</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a:t>
            </a:r>
            <a:r>
              <a:rPr lang="ja-JP" altLang="en-US" kern="100" dirty="0">
                <a:solidFill>
                  <a:prstClr val="black"/>
                </a:solidFill>
                <a:latin typeface="游ゴシック" panose="020B0400000000000000" pitchFamily="50" charset="-128"/>
                <a:cs typeface="Times New Roman" panose="02020603050405020304" pitchFamily="18" charset="0"/>
              </a:rPr>
              <a:t>（経営シミュレーション　単独経営のケース）</a:t>
            </a:r>
            <a:endParaRPr lang="ja-JP" altLang="ja-JP" kern="100" dirty="0">
              <a:solidFill>
                <a:prstClr val="black"/>
              </a:solidFill>
              <a:latin typeface="游ゴシック" panose="020B0400000000000000" pitchFamily="50" charset="-128"/>
              <a:cs typeface="Times New Roman" panose="02020603050405020304" pitchFamily="18" charset="0"/>
            </a:endParaRPr>
          </a:p>
          <a:p>
            <a:endParaRPr lang="en-US" altLang="ja-JP" sz="2000" dirty="0" smtClean="0"/>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25</a:t>
            </a:fld>
            <a:endParaRPr kumimoji="1" lang="ja-JP" altLang="en-US"/>
          </a:p>
        </p:txBody>
      </p:sp>
      <p:pic>
        <p:nvPicPr>
          <p:cNvPr id="2" name="図 1"/>
          <p:cNvPicPr>
            <a:picLocks noChangeAspect="1"/>
          </p:cNvPicPr>
          <p:nvPr/>
        </p:nvPicPr>
        <p:blipFill>
          <a:blip r:embed="rId2"/>
          <a:stretch>
            <a:fillRect/>
          </a:stretch>
        </p:blipFill>
        <p:spPr>
          <a:xfrm>
            <a:off x="2254032" y="2120900"/>
            <a:ext cx="4240062" cy="4329113"/>
          </a:xfrm>
          <a:prstGeom prst="rect">
            <a:avLst/>
          </a:prstGeom>
        </p:spPr>
      </p:pic>
    </p:spTree>
    <p:extLst>
      <p:ext uri="{BB962C8B-B14F-4D97-AF65-F5344CB8AC3E}">
        <p14:creationId xmlns:p14="http://schemas.microsoft.com/office/powerpoint/2010/main" val="3211100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8"/>
          <p:cNvSpPr>
            <a:spLocks noChangeArrowheads="1"/>
          </p:cNvSpPr>
          <p:nvPr/>
        </p:nvSpPr>
        <p:spPr bwMode="auto">
          <a:xfrm>
            <a:off x="0" y="412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7"/>
          <p:cNvSpPr>
            <a:spLocks noChangeArrowheads="1"/>
          </p:cNvSpPr>
          <p:nvPr/>
        </p:nvSpPr>
        <p:spPr bwMode="auto">
          <a:xfrm>
            <a:off x="0" y="-11728"/>
            <a:ext cx="853518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sz="1600"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sz="1600" kern="100" dirty="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 ２０１６年</a:t>
            </a:r>
            <a:r>
              <a:rPr lang="ja-JP" altLang="ja-JP" sz="1600" kern="100" dirty="0">
                <a:solidFill>
                  <a:prstClr val="black"/>
                </a:solidFill>
                <a:latin typeface="游ゴシック" panose="020B0400000000000000" pitchFamily="50" charset="-128"/>
                <a:cs typeface="Times New Roman" panose="02020603050405020304" pitchFamily="18" charset="0"/>
              </a:rPr>
              <a:t>策定）</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（経営シミュレーション　単独経営のケース）</a:t>
            </a:r>
            <a:endParaRPr lang="ja-JP"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26</a:t>
            </a:fld>
            <a:endParaRPr kumimoji="1" lang="ja-JP" altLang="en-US"/>
          </a:p>
        </p:txBody>
      </p:sp>
      <p:sp>
        <p:nvSpPr>
          <p:cNvPr id="15" name="テキスト ボックス 14"/>
          <p:cNvSpPr txBox="1">
            <a:spLocks noChangeArrowheads="1"/>
          </p:cNvSpPr>
          <p:nvPr/>
        </p:nvSpPr>
        <p:spPr bwMode="auto">
          <a:xfrm>
            <a:off x="0" y="5668567"/>
            <a:ext cx="8623406" cy="12003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smtClean="0">
                <a:effectLst/>
                <a:latin typeface="+mn-ea"/>
                <a:cs typeface="Times New Roman" panose="02020603050405020304" pitchFamily="18" charset="0"/>
              </a:rPr>
              <a:t>・</a:t>
            </a:r>
            <a:r>
              <a:rPr lang="ja-JP" altLang="en-US" kern="100" dirty="0" smtClean="0">
                <a:effectLst/>
                <a:latin typeface="+mn-ea"/>
                <a:cs typeface="Times New Roman" panose="02020603050405020304" pitchFamily="18" charset="0"/>
              </a:rPr>
              <a:t>市単独経営シミュレーション（試算期間</a:t>
            </a:r>
            <a:r>
              <a:rPr lang="en-US" altLang="ja-JP" kern="100" dirty="0" smtClean="0">
                <a:effectLst/>
                <a:latin typeface="+mn-ea"/>
                <a:cs typeface="Times New Roman" panose="02020603050405020304" pitchFamily="18" charset="0"/>
              </a:rPr>
              <a:t>2013</a:t>
            </a:r>
            <a:r>
              <a:rPr lang="ja-JP" altLang="en-US" kern="100" dirty="0" smtClean="0">
                <a:effectLst/>
                <a:latin typeface="+mn-ea"/>
                <a:cs typeface="Times New Roman" panose="02020603050405020304" pitchFamily="18" charset="0"/>
              </a:rPr>
              <a:t>年度～</a:t>
            </a:r>
            <a:r>
              <a:rPr lang="en-US" altLang="ja-JP" kern="100" dirty="0" smtClean="0">
                <a:effectLst/>
                <a:latin typeface="+mn-ea"/>
                <a:cs typeface="Times New Roman" panose="02020603050405020304" pitchFamily="18" charset="0"/>
              </a:rPr>
              <a:t>2052</a:t>
            </a:r>
            <a:r>
              <a:rPr lang="ja-JP" altLang="en-US" kern="100" dirty="0" smtClean="0">
                <a:effectLst/>
                <a:latin typeface="+mn-ea"/>
                <a:cs typeface="Times New Roman" panose="02020603050405020304" pitchFamily="18" charset="0"/>
              </a:rPr>
              <a:t>年度）では、</a:t>
            </a:r>
            <a:r>
              <a:rPr lang="en-US" altLang="ja-JP" kern="100" dirty="0" smtClean="0">
                <a:effectLst/>
                <a:latin typeface="+mn-ea"/>
                <a:cs typeface="Times New Roman" panose="02020603050405020304" pitchFamily="18" charset="0"/>
              </a:rPr>
              <a:t>20</a:t>
            </a:r>
            <a:r>
              <a:rPr lang="en-US" altLang="ja-JP" kern="100" dirty="0" smtClean="0">
                <a:latin typeface="+mn-ea"/>
                <a:cs typeface="Times New Roman" panose="02020603050405020304" pitchFamily="18" charset="0"/>
              </a:rPr>
              <a:t>20</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3</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2025</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8</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2030</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6</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2040</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3%</a:t>
            </a:r>
            <a:r>
              <a:rPr lang="ja-JP" altLang="en-US" kern="100" dirty="0" err="1">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2045</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7</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2050</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10%</a:t>
            </a:r>
            <a:r>
              <a:rPr lang="ja-JP" altLang="en-US" kern="100" dirty="0" smtClean="0">
                <a:effectLst/>
                <a:latin typeface="+mn-ea"/>
                <a:cs typeface="Times New Roman" panose="02020603050405020304" pitchFamily="18" charset="0"/>
              </a:rPr>
              <a:t>の料金改定が見込まれ</a:t>
            </a:r>
            <a:r>
              <a:rPr lang="ja-JP" altLang="en-US" kern="100" dirty="0" smtClean="0">
                <a:latin typeface="+mn-ea"/>
                <a:cs typeface="Times New Roman" panose="02020603050405020304" pitchFamily="18" charset="0"/>
              </a:rPr>
              <a:t>ています。</a:t>
            </a:r>
            <a:endParaRPr lang="en-US" altLang="ja-JP" kern="100" dirty="0" smtClean="0">
              <a:latin typeface="+mn-ea"/>
              <a:cs typeface="Times New Roman" panose="02020603050405020304" pitchFamily="18" charset="0"/>
            </a:endParaRPr>
          </a:p>
          <a:p>
            <a:pPr marL="90170" indent="-90170" algn="just">
              <a:spcAft>
                <a:spcPts val="0"/>
              </a:spcAft>
            </a:pPr>
            <a:r>
              <a:rPr lang="ja-JP" altLang="en-US" kern="100" dirty="0" smtClean="0">
                <a:latin typeface="+mn-ea"/>
                <a:cs typeface="Times New Roman" panose="02020603050405020304" pitchFamily="18" charset="0"/>
              </a:rPr>
              <a:t>（</a:t>
            </a:r>
            <a:r>
              <a:rPr lang="en-US" altLang="ja-JP" kern="100" dirty="0" smtClean="0">
                <a:latin typeface="+mn-ea"/>
                <a:cs typeface="Times New Roman" panose="02020603050405020304" pitchFamily="18" charset="0"/>
              </a:rPr>
              <a:t>2016</a:t>
            </a:r>
            <a:r>
              <a:rPr lang="ja-JP" altLang="en-US" kern="100" dirty="0" smtClean="0">
                <a:latin typeface="+mn-ea"/>
                <a:cs typeface="Times New Roman" panose="02020603050405020304" pitchFamily="18" charset="0"/>
              </a:rPr>
              <a:t>年度と比べて約</a:t>
            </a:r>
            <a:r>
              <a:rPr lang="en-US" altLang="ja-JP" kern="100" dirty="0" smtClean="0">
                <a:latin typeface="+mn-ea"/>
                <a:cs typeface="Times New Roman" panose="02020603050405020304" pitchFamily="18" charset="0"/>
              </a:rPr>
              <a:t>1.43</a:t>
            </a:r>
            <a:r>
              <a:rPr lang="ja-JP" altLang="en-US" kern="100" dirty="0" smtClean="0">
                <a:latin typeface="+mn-ea"/>
                <a:cs typeface="Times New Roman" panose="02020603050405020304" pitchFamily="18" charset="0"/>
              </a:rPr>
              <a:t>倍）</a:t>
            </a:r>
            <a:endParaRPr lang="en-US" altLang="ja-JP" kern="100" dirty="0" smtClean="0">
              <a:latin typeface="+mn-ea"/>
              <a:cs typeface="Times New Roman" panose="02020603050405020304" pitchFamily="18" charset="0"/>
            </a:endParaRPr>
          </a:p>
        </p:txBody>
      </p:sp>
      <p:pic>
        <p:nvPicPr>
          <p:cNvPr id="2" name="図 1"/>
          <p:cNvPicPr>
            <a:picLocks noChangeAspect="1"/>
          </p:cNvPicPr>
          <p:nvPr/>
        </p:nvPicPr>
        <p:blipFill>
          <a:blip r:embed="rId2"/>
          <a:stretch>
            <a:fillRect/>
          </a:stretch>
        </p:blipFill>
        <p:spPr>
          <a:xfrm>
            <a:off x="2511264" y="1984376"/>
            <a:ext cx="3432336" cy="3505920"/>
          </a:xfrm>
          <a:prstGeom prst="rect">
            <a:avLst/>
          </a:prstGeom>
        </p:spPr>
      </p:pic>
    </p:spTree>
    <p:extLst>
      <p:ext uri="{BB962C8B-B14F-4D97-AF65-F5344CB8AC3E}">
        <p14:creationId xmlns:p14="http://schemas.microsoft.com/office/powerpoint/2010/main" val="3355955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8"/>
          <p:cNvSpPr>
            <a:spLocks noChangeArrowheads="1"/>
          </p:cNvSpPr>
          <p:nvPr/>
        </p:nvSpPr>
        <p:spPr bwMode="auto">
          <a:xfrm>
            <a:off x="0" y="412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7"/>
          <p:cNvSpPr>
            <a:spLocks noChangeArrowheads="1"/>
          </p:cNvSpPr>
          <p:nvPr/>
        </p:nvSpPr>
        <p:spPr bwMode="auto">
          <a:xfrm>
            <a:off x="0" y="-11728"/>
            <a:ext cx="853518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sz="1600"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sz="1600" kern="100" dirty="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 ２０１６年</a:t>
            </a:r>
            <a:r>
              <a:rPr lang="ja-JP" altLang="ja-JP" sz="1600" kern="100" dirty="0">
                <a:solidFill>
                  <a:prstClr val="black"/>
                </a:solidFill>
                <a:latin typeface="游ゴシック" panose="020B0400000000000000" pitchFamily="50" charset="-128"/>
                <a:cs typeface="Times New Roman" panose="02020603050405020304" pitchFamily="18" charset="0"/>
              </a:rPr>
              <a:t>策定）</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（経営シミュレーション　</a:t>
            </a:r>
            <a:r>
              <a:rPr lang="ja-JP" altLang="en-US" kern="100" dirty="0" smtClean="0">
                <a:solidFill>
                  <a:prstClr val="black"/>
                </a:solidFill>
                <a:latin typeface="游ゴシック" panose="020B0400000000000000" pitchFamily="50" charset="-128"/>
                <a:cs typeface="Times New Roman" panose="02020603050405020304" pitchFamily="18" charset="0"/>
              </a:rPr>
              <a:t>統合のケース</a:t>
            </a:r>
            <a:r>
              <a:rPr lang="ja-JP" altLang="en-US" kern="100" dirty="0">
                <a:solidFill>
                  <a:prstClr val="black"/>
                </a:solidFill>
                <a:latin typeface="游ゴシック" panose="020B0400000000000000" pitchFamily="50" charset="-128"/>
                <a:cs typeface="Times New Roman" panose="02020603050405020304" pitchFamily="18" charset="0"/>
              </a:rPr>
              <a:t>）</a:t>
            </a:r>
            <a:endParaRPr lang="ja-JP"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27</a:t>
            </a:fld>
            <a:endParaRPr kumimoji="1" lang="ja-JP" altLang="en-US"/>
          </a:p>
        </p:txBody>
      </p:sp>
      <p:pic>
        <p:nvPicPr>
          <p:cNvPr id="4" name="図 3"/>
          <p:cNvPicPr>
            <a:picLocks noChangeAspect="1"/>
          </p:cNvPicPr>
          <p:nvPr/>
        </p:nvPicPr>
        <p:blipFill>
          <a:blip r:embed="rId2"/>
          <a:stretch>
            <a:fillRect/>
          </a:stretch>
        </p:blipFill>
        <p:spPr>
          <a:xfrm>
            <a:off x="2128493" y="2085074"/>
            <a:ext cx="4349288" cy="4453839"/>
          </a:xfrm>
          <a:prstGeom prst="rect">
            <a:avLst/>
          </a:prstGeom>
        </p:spPr>
      </p:pic>
    </p:spTree>
    <p:extLst>
      <p:ext uri="{BB962C8B-B14F-4D97-AF65-F5344CB8AC3E}">
        <p14:creationId xmlns:p14="http://schemas.microsoft.com/office/powerpoint/2010/main" val="3344254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8"/>
          <p:cNvSpPr>
            <a:spLocks noChangeArrowheads="1"/>
          </p:cNvSpPr>
          <p:nvPr/>
        </p:nvSpPr>
        <p:spPr bwMode="auto">
          <a:xfrm>
            <a:off x="0" y="412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7"/>
          <p:cNvSpPr>
            <a:spLocks noChangeArrowheads="1"/>
          </p:cNvSpPr>
          <p:nvPr/>
        </p:nvSpPr>
        <p:spPr bwMode="auto">
          <a:xfrm>
            <a:off x="0" y="-11728"/>
            <a:ext cx="853518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sz="1600"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sz="1600" kern="100" dirty="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 ２０１６年</a:t>
            </a:r>
            <a:r>
              <a:rPr lang="ja-JP" altLang="ja-JP" sz="1600" kern="100" dirty="0">
                <a:solidFill>
                  <a:prstClr val="black"/>
                </a:solidFill>
                <a:latin typeface="游ゴシック" panose="020B0400000000000000" pitchFamily="50" charset="-128"/>
                <a:cs typeface="Times New Roman" panose="02020603050405020304" pitchFamily="18" charset="0"/>
              </a:rPr>
              <a:t>策定）</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（経営シミュレーション　</a:t>
            </a:r>
            <a:r>
              <a:rPr lang="ja-JP" altLang="en-US" kern="100" dirty="0" smtClean="0">
                <a:solidFill>
                  <a:prstClr val="black"/>
                </a:solidFill>
                <a:latin typeface="游ゴシック" panose="020B0400000000000000" pitchFamily="50" charset="-128"/>
                <a:cs typeface="Times New Roman" panose="02020603050405020304" pitchFamily="18" charset="0"/>
              </a:rPr>
              <a:t>統合</a:t>
            </a:r>
            <a:r>
              <a:rPr lang="ja-JP" altLang="en-US" kern="100" dirty="0">
                <a:solidFill>
                  <a:prstClr val="black"/>
                </a:solidFill>
                <a:latin typeface="游ゴシック" panose="020B0400000000000000" pitchFamily="50" charset="-128"/>
                <a:cs typeface="Times New Roman" panose="02020603050405020304" pitchFamily="18" charset="0"/>
              </a:rPr>
              <a:t>の</a:t>
            </a:r>
            <a:r>
              <a:rPr lang="ja-JP" altLang="en-US" kern="100" dirty="0" smtClean="0">
                <a:solidFill>
                  <a:prstClr val="black"/>
                </a:solidFill>
                <a:latin typeface="游ゴシック" panose="020B0400000000000000" pitchFamily="50" charset="-128"/>
                <a:cs typeface="Times New Roman" panose="02020603050405020304" pitchFamily="18" charset="0"/>
              </a:rPr>
              <a:t>ケース</a:t>
            </a:r>
            <a:r>
              <a:rPr lang="ja-JP" altLang="en-US" kern="100" dirty="0">
                <a:solidFill>
                  <a:prstClr val="black"/>
                </a:solidFill>
                <a:latin typeface="游ゴシック" panose="020B0400000000000000" pitchFamily="50" charset="-128"/>
                <a:cs typeface="Times New Roman" panose="02020603050405020304" pitchFamily="18" charset="0"/>
              </a:rPr>
              <a:t>）</a:t>
            </a:r>
            <a:endParaRPr lang="ja-JP"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28</a:t>
            </a:fld>
            <a:endParaRPr kumimoji="1" lang="ja-JP" altLang="en-US"/>
          </a:p>
        </p:txBody>
      </p:sp>
      <p:pic>
        <p:nvPicPr>
          <p:cNvPr id="2" name="図 1"/>
          <p:cNvPicPr>
            <a:picLocks noChangeAspect="1"/>
          </p:cNvPicPr>
          <p:nvPr/>
        </p:nvPicPr>
        <p:blipFill>
          <a:blip r:embed="rId2"/>
          <a:stretch>
            <a:fillRect/>
          </a:stretch>
        </p:blipFill>
        <p:spPr>
          <a:xfrm>
            <a:off x="2383958" y="1947375"/>
            <a:ext cx="3522571" cy="3573771"/>
          </a:xfrm>
          <a:prstGeom prst="rect">
            <a:avLst/>
          </a:prstGeom>
        </p:spPr>
      </p:pic>
      <p:sp>
        <p:nvSpPr>
          <p:cNvPr id="10" name="テキスト ボックス 9"/>
          <p:cNvSpPr txBox="1">
            <a:spLocks noChangeArrowheads="1"/>
          </p:cNvSpPr>
          <p:nvPr/>
        </p:nvSpPr>
        <p:spPr bwMode="auto">
          <a:xfrm>
            <a:off x="112015" y="5619391"/>
            <a:ext cx="8623406" cy="12003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smtClean="0">
                <a:effectLst/>
                <a:latin typeface="+mn-ea"/>
                <a:cs typeface="Times New Roman" panose="02020603050405020304" pitchFamily="18" charset="0"/>
              </a:rPr>
              <a:t>・</a:t>
            </a:r>
            <a:r>
              <a:rPr lang="ja-JP" altLang="en-US" kern="100" dirty="0" smtClean="0">
                <a:latin typeface="+mn-ea"/>
                <a:cs typeface="Times New Roman" panose="02020603050405020304" pitchFamily="18" charset="0"/>
              </a:rPr>
              <a:t>大阪広域水道企業団と統合した場合の</a:t>
            </a:r>
            <a:r>
              <a:rPr lang="ja-JP" altLang="en-US" kern="100" dirty="0" smtClean="0">
                <a:effectLst/>
                <a:latin typeface="+mn-ea"/>
                <a:cs typeface="Times New Roman" panose="02020603050405020304" pitchFamily="18" charset="0"/>
              </a:rPr>
              <a:t>シミュレーション（試算期間</a:t>
            </a:r>
            <a:r>
              <a:rPr lang="en-US" altLang="ja-JP" kern="100" dirty="0" smtClean="0">
                <a:effectLst/>
                <a:latin typeface="+mn-ea"/>
                <a:cs typeface="Times New Roman" panose="02020603050405020304" pitchFamily="18" charset="0"/>
              </a:rPr>
              <a:t>2013</a:t>
            </a:r>
            <a:r>
              <a:rPr lang="ja-JP" altLang="en-US" kern="100" dirty="0" smtClean="0">
                <a:effectLst/>
                <a:latin typeface="+mn-ea"/>
                <a:cs typeface="Times New Roman" panose="02020603050405020304" pitchFamily="18" charset="0"/>
              </a:rPr>
              <a:t>年度～</a:t>
            </a:r>
            <a:r>
              <a:rPr lang="en-US" altLang="ja-JP" kern="100" dirty="0" smtClean="0">
                <a:effectLst/>
                <a:latin typeface="+mn-ea"/>
                <a:cs typeface="Times New Roman" panose="02020603050405020304" pitchFamily="18" charset="0"/>
              </a:rPr>
              <a:t>2052</a:t>
            </a:r>
            <a:r>
              <a:rPr lang="ja-JP" altLang="en-US" kern="100" dirty="0" smtClean="0">
                <a:effectLst/>
                <a:latin typeface="+mn-ea"/>
                <a:cs typeface="Times New Roman" panose="02020603050405020304" pitchFamily="18" charset="0"/>
              </a:rPr>
              <a:t>年度）では、</a:t>
            </a:r>
            <a:r>
              <a:rPr lang="en-US" altLang="ja-JP" kern="100" dirty="0" smtClean="0">
                <a:effectLst/>
                <a:latin typeface="+mn-ea"/>
                <a:cs typeface="Times New Roman" panose="02020603050405020304" pitchFamily="18" charset="0"/>
              </a:rPr>
              <a:t>2030</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5</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2040</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5</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2045</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9</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2050</a:t>
            </a:r>
            <a:r>
              <a:rPr lang="ja-JP" altLang="en-US" kern="100" dirty="0" smtClean="0">
                <a:effectLst/>
                <a:latin typeface="+mn-ea"/>
                <a:cs typeface="Times New Roman" panose="02020603050405020304" pitchFamily="18" charset="0"/>
              </a:rPr>
              <a:t>年度に</a:t>
            </a:r>
            <a:r>
              <a:rPr lang="en-US" altLang="ja-JP" kern="100" dirty="0" smtClean="0">
                <a:latin typeface="+mn-ea"/>
                <a:cs typeface="Times New Roman" panose="02020603050405020304" pitchFamily="18" charset="0"/>
              </a:rPr>
              <a:t>11</a:t>
            </a:r>
            <a:r>
              <a:rPr lang="en-US" altLang="ja-JP" kern="100" dirty="0" smtClean="0">
                <a:effectLst/>
                <a:latin typeface="+mn-ea"/>
                <a:cs typeface="Times New Roman" panose="02020603050405020304" pitchFamily="18" charset="0"/>
              </a:rPr>
              <a:t>%</a:t>
            </a:r>
            <a:r>
              <a:rPr lang="ja-JP" altLang="en-US" kern="100" dirty="0" smtClean="0">
                <a:effectLst/>
                <a:latin typeface="+mn-ea"/>
                <a:cs typeface="Times New Roman" panose="02020603050405020304" pitchFamily="18" charset="0"/>
              </a:rPr>
              <a:t>の料金改定が見込まれ</a:t>
            </a:r>
            <a:r>
              <a:rPr lang="ja-JP" altLang="en-US" kern="100" dirty="0" smtClean="0">
                <a:latin typeface="+mn-ea"/>
                <a:cs typeface="Times New Roman" panose="02020603050405020304" pitchFamily="18" charset="0"/>
              </a:rPr>
              <a:t>ています。</a:t>
            </a:r>
            <a:endParaRPr lang="en-US" altLang="ja-JP" kern="100" dirty="0" smtClean="0">
              <a:latin typeface="+mn-ea"/>
              <a:cs typeface="Times New Roman" panose="02020603050405020304" pitchFamily="18" charset="0"/>
            </a:endParaRPr>
          </a:p>
          <a:p>
            <a:pPr marL="90170" indent="-90170" algn="just">
              <a:spcAft>
                <a:spcPts val="0"/>
              </a:spcAft>
            </a:pPr>
            <a:r>
              <a:rPr lang="ja-JP" altLang="en-US" kern="100" dirty="0" smtClean="0">
                <a:latin typeface="+mn-ea"/>
                <a:cs typeface="Times New Roman" panose="02020603050405020304" pitchFamily="18" charset="0"/>
              </a:rPr>
              <a:t>（</a:t>
            </a:r>
            <a:r>
              <a:rPr lang="en-US" altLang="ja-JP" kern="100" dirty="0" smtClean="0">
                <a:latin typeface="+mn-ea"/>
                <a:cs typeface="Times New Roman" panose="02020603050405020304" pitchFamily="18" charset="0"/>
              </a:rPr>
              <a:t>2016</a:t>
            </a:r>
            <a:r>
              <a:rPr lang="ja-JP" altLang="en-US" kern="100" dirty="0" smtClean="0">
                <a:latin typeface="+mn-ea"/>
                <a:cs typeface="Times New Roman" panose="02020603050405020304" pitchFamily="18" charset="0"/>
              </a:rPr>
              <a:t>年度と比べて約</a:t>
            </a:r>
            <a:r>
              <a:rPr lang="en-US" altLang="ja-JP" kern="100" dirty="0" smtClean="0">
                <a:latin typeface="+mn-ea"/>
                <a:cs typeface="Times New Roman" panose="02020603050405020304" pitchFamily="18" charset="0"/>
              </a:rPr>
              <a:t>1.33</a:t>
            </a:r>
            <a:r>
              <a:rPr lang="ja-JP" altLang="en-US" kern="100" dirty="0" smtClean="0">
                <a:latin typeface="+mn-ea"/>
                <a:cs typeface="Times New Roman" panose="02020603050405020304" pitchFamily="18" charset="0"/>
              </a:rPr>
              <a:t>倍）</a:t>
            </a:r>
            <a:endParaRPr lang="en-US" altLang="ja-JP"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2061065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08513" y="166515"/>
            <a:ext cx="8190965" cy="461665"/>
          </a:xfrm>
          <a:prstGeom prst="rect">
            <a:avLst/>
          </a:prstGeom>
          <a:noFill/>
        </p:spPr>
        <p:txBody>
          <a:bodyPr wrap="square" rtlCol="0">
            <a:spAutoFit/>
          </a:bodyPr>
          <a:lstStyle/>
          <a:p>
            <a:r>
              <a:rPr lang="ja-JP" altLang="en-US" sz="2400" b="1" dirty="0"/>
              <a:t>４</a:t>
            </a:r>
            <a:r>
              <a:rPr lang="ja-JP" altLang="en-US" sz="2400" b="1" dirty="0" smtClean="0"/>
              <a:t>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29</a:t>
            </a:fld>
            <a:endParaRPr kumimoji="1" lang="ja-JP" altLang="en-US"/>
          </a:p>
        </p:txBody>
      </p:sp>
      <p:pic>
        <p:nvPicPr>
          <p:cNvPr id="7" name="図 6"/>
          <p:cNvPicPr>
            <a:picLocks noChangeAspect="1"/>
          </p:cNvPicPr>
          <p:nvPr/>
        </p:nvPicPr>
        <p:blipFill>
          <a:blip r:embed="rId2"/>
          <a:stretch>
            <a:fillRect/>
          </a:stretch>
        </p:blipFill>
        <p:spPr>
          <a:xfrm>
            <a:off x="601272" y="397347"/>
            <a:ext cx="7514028" cy="2559195"/>
          </a:xfrm>
          <a:prstGeom prst="rect">
            <a:avLst/>
          </a:prstGeom>
        </p:spPr>
      </p:pic>
      <p:pic>
        <p:nvPicPr>
          <p:cNvPr id="2" name="図 1"/>
          <p:cNvPicPr>
            <a:picLocks noChangeAspect="1"/>
          </p:cNvPicPr>
          <p:nvPr/>
        </p:nvPicPr>
        <p:blipFill>
          <a:blip r:embed="rId3"/>
          <a:stretch>
            <a:fillRect/>
          </a:stretch>
        </p:blipFill>
        <p:spPr>
          <a:xfrm>
            <a:off x="654909" y="3017725"/>
            <a:ext cx="7933038" cy="3703750"/>
          </a:xfrm>
          <a:prstGeom prst="rect">
            <a:avLst/>
          </a:prstGeom>
        </p:spPr>
      </p:pic>
    </p:spTree>
    <p:extLst>
      <p:ext uri="{BB962C8B-B14F-4D97-AF65-F5344CB8AC3E}">
        <p14:creationId xmlns:p14="http://schemas.microsoft.com/office/powerpoint/2010/main" val="292782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42471" y="2612305"/>
            <a:ext cx="8616458" cy="3762000"/>
          </a:xfrm>
          <a:prstGeom prst="rect">
            <a:avLst/>
          </a:prstGeom>
        </p:spPr>
      </p:pic>
      <p:sp>
        <p:nvSpPr>
          <p:cNvPr id="5" name="正方形/長方形 4"/>
          <p:cNvSpPr/>
          <p:nvPr/>
        </p:nvSpPr>
        <p:spPr>
          <a:xfrm>
            <a:off x="0" y="139374"/>
            <a:ext cx="8328455" cy="2308324"/>
          </a:xfrm>
          <a:prstGeom prst="rect">
            <a:avLst/>
          </a:prstGeom>
        </p:spPr>
        <p:txBody>
          <a:bodyPr wrap="square">
            <a:spAutoFit/>
          </a:bodyPr>
          <a:lstStyle/>
          <a:p>
            <a:pPr algn="just">
              <a:spcAft>
                <a:spcPts val="0"/>
              </a:spcAft>
            </a:pPr>
            <a:r>
              <a:rPr lang="ja-JP" altLang="ja-JP" sz="2800" b="1" kern="100" dirty="0">
                <a:latin typeface="+mn-ea"/>
                <a:cs typeface="Times New Roman" panose="02020603050405020304" pitchFamily="18" charset="0"/>
              </a:rPr>
              <a:t>１　</a:t>
            </a:r>
            <a:r>
              <a:rPr lang="ja-JP" altLang="en-US" sz="2800" b="1" kern="100" dirty="0" smtClean="0">
                <a:latin typeface="+mn-ea"/>
                <a:cs typeface="Times New Roman" panose="02020603050405020304" pitchFamily="18" charset="0"/>
              </a:rPr>
              <a:t>太子町</a:t>
            </a:r>
            <a:r>
              <a:rPr lang="ja-JP" altLang="ja-JP" sz="2800" b="1" kern="100" dirty="0" smtClean="0">
                <a:latin typeface="+mn-ea"/>
                <a:cs typeface="Times New Roman" panose="02020603050405020304" pitchFamily="18" charset="0"/>
              </a:rPr>
              <a:t>の</a:t>
            </a:r>
            <a:r>
              <a:rPr lang="ja-JP" altLang="ja-JP" sz="2800" b="1" kern="100" dirty="0">
                <a:latin typeface="+mn-ea"/>
                <a:cs typeface="Times New Roman" panose="02020603050405020304" pitchFamily="18" charset="0"/>
              </a:rPr>
              <a:t>基本</a:t>
            </a:r>
            <a:r>
              <a:rPr lang="ja-JP" altLang="ja-JP" sz="2800" b="1" kern="100" dirty="0" smtClean="0">
                <a:latin typeface="+mn-ea"/>
                <a:cs typeface="Times New Roman" panose="02020603050405020304" pitchFamily="18" charset="0"/>
              </a:rPr>
              <a:t>情報</a:t>
            </a:r>
            <a:endParaRPr lang="en-US" altLang="ja-JP" sz="28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algn="just">
              <a:spcAft>
                <a:spcPts val="0"/>
              </a:spcAft>
            </a:pPr>
            <a:r>
              <a:rPr lang="ja-JP" altLang="en-US" sz="2400" b="1" dirty="0">
                <a:latin typeface="+mn-ea"/>
                <a:cs typeface="Times New Roman" panose="02020603050405020304" pitchFamily="18" charset="0"/>
              </a:rPr>
              <a:t>１．１　</a:t>
            </a:r>
            <a:r>
              <a:rPr lang="ja-JP" altLang="en-US" sz="2400" b="1" kern="100" dirty="0" smtClean="0">
                <a:latin typeface="+mn-ea"/>
                <a:cs typeface="Times New Roman" panose="02020603050405020304" pitchFamily="18" charset="0"/>
              </a:rPr>
              <a:t>太子町</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現状（</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r>
              <a:rPr lang="ja-JP" altLang="ja-JP" sz="2400" b="1" kern="100" dirty="0" smtClean="0">
                <a:latin typeface="+mn-ea"/>
                <a:cs typeface="Times New Roman" panose="02020603050405020304" pitchFamily="18" charset="0"/>
              </a:rPr>
              <a:t>）</a:t>
            </a:r>
            <a:endParaRPr lang="en-US" altLang="ja-JP" sz="24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algn="just">
              <a:spcAft>
                <a:spcPts val="0"/>
              </a:spcAft>
            </a:pPr>
            <a:r>
              <a:rPr lang="ja-JP" altLang="ja-JP" sz="2000" b="1" kern="100" dirty="0">
                <a:latin typeface="+mn-ea"/>
                <a:cs typeface="Times New Roman" panose="02020603050405020304" pitchFamily="18" charset="0"/>
              </a:rPr>
              <a:t>（１）年間給水量</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ja-JP" altLang="ja-JP" sz="2000" b="1" kern="100" dirty="0">
              <a:latin typeface="+mn-ea"/>
              <a:cs typeface="Times New Roman" panose="02020603050405020304" pitchFamily="18" charset="0"/>
            </a:endParaRPr>
          </a:p>
          <a:p>
            <a:pPr indent="90170" algn="just">
              <a:spcAft>
                <a:spcPts val="0"/>
              </a:spcAft>
            </a:pPr>
            <a:endParaRPr lang="en-US" altLang="ja-JP" kern="100" dirty="0" smtClean="0">
              <a:latin typeface="+mn-ea"/>
              <a:cs typeface="Times New Roman" panose="02020603050405020304" pitchFamily="18" charset="0"/>
            </a:endParaRPr>
          </a:p>
          <a:p>
            <a:pPr indent="90170"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年間給水量</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1.5</a:t>
            </a:r>
            <a:r>
              <a:rPr lang="ja-JP" altLang="ja-JP" kern="100" dirty="0" smtClean="0">
                <a:latin typeface="+mn-ea"/>
                <a:cs typeface="Times New Roman" panose="02020603050405020304" pitchFamily="18" charset="0"/>
              </a:rPr>
              <a:t>百万</a:t>
            </a:r>
            <a:r>
              <a:rPr lang="ja-JP" altLang="en-US"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40</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3</a:t>
            </a:fld>
            <a:endParaRPr kumimoji="1" lang="ja-JP" altLang="en-US"/>
          </a:p>
        </p:txBody>
      </p:sp>
    </p:spTree>
    <p:extLst>
      <p:ext uri="{BB962C8B-B14F-4D97-AF65-F5344CB8AC3E}">
        <p14:creationId xmlns:p14="http://schemas.microsoft.com/office/powerpoint/2010/main" val="1439930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30</a:t>
            </a:fld>
            <a:endParaRPr kumimoji="1" lang="ja-JP" altLang="en-US"/>
          </a:p>
        </p:txBody>
      </p:sp>
      <p:pic>
        <p:nvPicPr>
          <p:cNvPr id="4" name="図 3"/>
          <p:cNvPicPr>
            <a:picLocks noChangeAspect="1"/>
          </p:cNvPicPr>
          <p:nvPr/>
        </p:nvPicPr>
        <p:blipFill>
          <a:blip r:embed="rId2"/>
          <a:stretch>
            <a:fillRect/>
          </a:stretch>
        </p:blipFill>
        <p:spPr>
          <a:xfrm>
            <a:off x="349934" y="296562"/>
            <a:ext cx="8628991" cy="5066269"/>
          </a:xfrm>
          <a:prstGeom prst="rect">
            <a:avLst/>
          </a:prstGeom>
        </p:spPr>
      </p:pic>
    </p:spTree>
    <p:extLst>
      <p:ext uri="{BB962C8B-B14F-4D97-AF65-F5344CB8AC3E}">
        <p14:creationId xmlns:p14="http://schemas.microsoft.com/office/powerpoint/2010/main" val="275909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00940" y="2163293"/>
            <a:ext cx="8346093" cy="3636000"/>
          </a:xfrm>
          <a:prstGeom prst="rect">
            <a:avLst/>
          </a:prstGeom>
        </p:spPr>
      </p:pic>
      <p:sp>
        <p:nvSpPr>
          <p:cNvPr id="2" name="正方形/長方形 1"/>
          <p:cNvSpPr/>
          <p:nvPr/>
        </p:nvSpPr>
        <p:spPr>
          <a:xfrm>
            <a:off x="123140" y="192567"/>
            <a:ext cx="7883611" cy="1231106"/>
          </a:xfrm>
          <a:prstGeom prst="rect">
            <a:avLst/>
          </a:prstGeom>
        </p:spPr>
        <p:txBody>
          <a:bodyPr wrap="square">
            <a:spAutoFit/>
          </a:bodyPr>
          <a:lstStyle/>
          <a:p>
            <a:pPr marL="196850" indent="-63500" algn="just">
              <a:spcAft>
                <a:spcPts val="0"/>
              </a:spcAft>
            </a:pPr>
            <a:r>
              <a:rPr lang="en-US" altLang="ja-JP"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000" b="1" kern="100" dirty="0">
                <a:latin typeface="+mn-ea"/>
                <a:cs typeface="Times New Roman" panose="02020603050405020304" pitchFamily="18" charset="0"/>
              </a:rPr>
              <a:t>（２）全管路延長</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90170" algn="just">
              <a:spcAft>
                <a:spcPts val="0"/>
              </a:spcAft>
            </a:pPr>
            <a:endParaRPr lang="en-US" altLang="ja-JP" kern="100" dirty="0" smtClean="0">
              <a:latin typeface="+mn-ea"/>
              <a:cs typeface="Times New Roman" panose="02020603050405020304" pitchFamily="18" charset="0"/>
            </a:endParaRPr>
          </a:p>
          <a:p>
            <a:pPr indent="90170"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全管路延長は</a:t>
            </a:r>
            <a:r>
              <a:rPr lang="ja-JP" altLang="ja-JP" kern="100" dirty="0" smtClean="0">
                <a:latin typeface="+mn-ea"/>
                <a:cs typeface="Times New Roman" panose="02020603050405020304" pitchFamily="18" charset="0"/>
              </a:rPr>
              <a:t>約</a:t>
            </a:r>
            <a:r>
              <a:rPr lang="en-US" altLang="ja-JP" kern="100" dirty="0" smtClean="0">
                <a:latin typeface="+mn-ea"/>
                <a:cs typeface="Times New Roman" panose="02020603050405020304" pitchFamily="18" charset="0"/>
              </a:rPr>
              <a:t>80km</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40</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4</a:t>
            </a:fld>
            <a:endParaRPr kumimoji="1" lang="ja-JP" altLang="en-US"/>
          </a:p>
        </p:txBody>
      </p:sp>
    </p:spTree>
    <p:extLst>
      <p:ext uri="{BB962C8B-B14F-4D97-AF65-F5344CB8AC3E}">
        <p14:creationId xmlns:p14="http://schemas.microsoft.com/office/powerpoint/2010/main" val="241701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99905" y="2241897"/>
            <a:ext cx="8462548" cy="3636000"/>
          </a:xfrm>
          <a:prstGeom prst="rect">
            <a:avLst/>
          </a:prstGeom>
        </p:spPr>
      </p:pic>
      <p:sp>
        <p:nvSpPr>
          <p:cNvPr id="2" name="正方形/長方形 1"/>
          <p:cNvSpPr/>
          <p:nvPr/>
        </p:nvSpPr>
        <p:spPr>
          <a:xfrm>
            <a:off x="406828" y="626777"/>
            <a:ext cx="7327557" cy="954107"/>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（３）経常収益</a:t>
            </a:r>
            <a:r>
              <a:rPr lang="ja-JP" altLang="ja-JP" sz="2000" b="1" kern="0" dirty="0">
                <a:latin typeface="+mn-ea"/>
                <a:cs typeface="Times New Roman" panose="02020603050405020304" pitchFamily="18" charset="0"/>
              </a:rPr>
              <a:t>（地方公営企業決算状況調査より）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経常収益は</a:t>
            </a:r>
            <a:r>
              <a:rPr lang="ja-JP" altLang="ja-JP" kern="100" dirty="0" smtClean="0">
                <a:latin typeface="+mn-ea"/>
                <a:cs typeface="Times New Roman" panose="02020603050405020304" pitchFamily="18" charset="0"/>
              </a:rPr>
              <a:t>約</a:t>
            </a:r>
            <a:r>
              <a:rPr lang="en-US" altLang="ja-JP" kern="100" dirty="0" smtClean="0">
                <a:latin typeface="+mn-ea"/>
                <a:cs typeface="Times New Roman" panose="02020603050405020304" pitchFamily="18" charset="0"/>
              </a:rPr>
              <a:t>3</a:t>
            </a:r>
            <a:r>
              <a:rPr lang="ja-JP" altLang="ja-JP" kern="100" dirty="0">
                <a:latin typeface="+mn-ea"/>
                <a:cs typeface="Times New Roman" panose="02020603050405020304" pitchFamily="18" charset="0"/>
              </a:rPr>
              <a:t>億</a:t>
            </a:r>
            <a:r>
              <a:rPr lang="ja-JP" altLang="ja-JP" kern="100" dirty="0" smtClean="0">
                <a:latin typeface="+mn-ea"/>
                <a:cs typeface="Times New Roman" panose="02020603050405020304" pitchFamily="18" charset="0"/>
              </a:rPr>
              <a:t>円で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41</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5</a:t>
            </a:fld>
            <a:endParaRPr kumimoji="1" lang="ja-JP" altLang="en-US"/>
          </a:p>
        </p:txBody>
      </p:sp>
      <p:sp>
        <p:nvSpPr>
          <p:cNvPr id="4" name="テキスト ボックス 2"/>
          <p:cNvSpPr txBox="1">
            <a:spLocks noChangeArrowheads="1"/>
          </p:cNvSpPr>
          <p:nvPr/>
        </p:nvSpPr>
        <p:spPr bwMode="auto">
          <a:xfrm>
            <a:off x="8342718" y="3906009"/>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3756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01796" y="2569342"/>
            <a:ext cx="8346093" cy="3636000"/>
          </a:xfrm>
          <a:prstGeom prst="rect">
            <a:avLst/>
          </a:prstGeom>
        </p:spPr>
      </p:pic>
      <p:sp>
        <p:nvSpPr>
          <p:cNvPr id="2" name="正方形/長方形 1"/>
          <p:cNvSpPr/>
          <p:nvPr/>
        </p:nvSpPr>
        <p:spPr>
          <a:xfrm>
            <a:off x="301796" y="522772"/>
            <a:ext cx="8637252" cy="1261884"/>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（４）水道料金</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家庭用</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口径</a:t>
            </a:r>
            <a:r>
              <a:rPr lang="en-US" altLang="ja-JP" kern="100" dirty="0">
                <a:latin typeface="+mn-ea"/>
                <a:cs typeface="Times New Roman" panose="02020603050405020304" pitchFamily="18" charset="0"/>
              </a:rPr>
              <a:t>13mm 20m</a:t>
            </a:r>
            <a:r>
              <a:rPr lang="en-US" altLang="ja-JP" kern="100" baseline="30000" dirty="0">
                <a:latin typeface="+mn-ea"/>
                <a:cs typeface="Times New Roman" panose="02020603050405020304" pitchFamily="18" charset="0"/>
              </a:rPr>
              <a:t>3</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の一月あたりの水道料金</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3,132</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であり</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180975" indent="-90170" algn="just"/>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府</a:t>
            </a:r>
            <a:r>
              <a:rPr lang="ja-JP" altLang="ja-JP" kern="100" dirty="0">
                <a:latin typeface="+mn-ea"/>
                <a:cs typeface="Times New Roman" panose="02020603050405020304" pitchFamily="18" charset="0"/>
              </a:rPr>
              <a:t>平均</a:t>
            </a:r>
            <a:r>
              <a:rPr lang="en-US" altLang="ja-JP" kern="100" dirty="0" smtClean="0">
                <a:latin typeface="+mn-ea"/>
                <a:cs typeface="Times New Roman" panose="02020603050405020304" pitchFamily="18" charset="0"/>
              </a:rPr>
              <a:t>2,813</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上回</a:t>
            </a:r>
            <a:r>
              <a:rPr lang="ja-JP" altLang="en-US" kern="100" dirty="0" smtClean="0">
                <a:latin typeface="+mn-ea"/>
                <a:cs typeface="Times New Roman" panose="02020603050405020304" pitchFamily="18" charset="0"/>
              </a:rPr>
              <a:t>っています</a:t>
            </a:r>
            <a:r>
              <a:rPr lang="ja-JP" altLang="ja-JP" kern="100" dirty="0" smtClean="0">
                <a:latin typeface="+mn-ea"/>
                <a:cs typeface="Times New Roman" panose="02020603050405020304" pitchFamily="18" charset="0"/>
              </a:rPr>
              <a:t>。</a:t>
            </a:r>
            <a:r>
              <a:rPr lang="ja-JP" altLang="en-US" sz="2000" dirty="0">
                <a:latin typeface="+mn-ea"/>
              </a:rPr>
              <a:t>（</a:t>
            </a:r>
            <a:r>
              <a:rPr lang="en-US" altLang="ja-JP" sz="2000" dirty="0">
                <a:latin typeface="+mn-ea"/>
              </a:rPr>
              <a:t>43</a:t>
            </a:r>
            <a:r>
              <a:rPr lang="ja-JP" altLang="en-US" sz="2000" dirty="0">
                <a:latin typeface="+mn-ea"/>
              </a:rPr>
              <a:t>事業体中</a:t>
            </a:r>
            <a:r>
              <a:rPr lang="en-US" altLang="ja-JP" sz="2000" dirty="0" smtClean="0">
                <a:latin typeface="+mn-ea"/>
              </a:rPr>
              <a:t>38</a:t>
            </a:r>
            <a:r>
              <a:rPr lang="ja-JP" altLang="en-US" sz="2000" dirty="0" smtClean="0">
                <a:latin typeface="+mn-ea"/>
              </a:rPr>
              <a:t>番目</a:t>
            </a:r>
            <a:r>
              <a:rPr lang="en-US" altLang="ja-JP" sz="2000" dirty="0" smtClean="0">
                <a:latin typeface="+mn-ea"/>
              </a:rPr>
              <a:t>/</a:t>
            </a:r>
            <a:r>
              <a:rPr lang="ja-JP" altLang="en-US" sz="2000" dirty="0">
                <a:latin typeface="+mn-ea"/>
              </a:rPr>
              <a:t>昇順</a:t>
            </a:r>
            <a:r>
              <a:rPr lang="ja-JP" altLang="en-US" sz="2000" dirty="0" smtClean="0">
                <a:latin typeface="+mn-ea"/>
              </a:rPr>
              <a:t>）</a:t>
            </a:r>
            <a:endParaRPr lang="ja-JP" altLang="en-US" sz="2000" dirty="0"/>
          </a:p>
        </p:txBody>
      </p:sp>
      <p:sp>
        <p:nvSpPr>
          <p:cNvPr id="4" name="テキスト ボックス 2"/>
          <p:cNvSpPr txBox="1">
            <a:spLocks noChangeArrowheads="1"/>
          </p:cNvSpPr>
          <p:nvPr/>
        </p:nvSpPr>
        <p:spPr bwMode="auto">
          <a:xfrm>
            <a:off x="8326603" y="3467430"/>
            <a:ext cx="122489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326603" y="3689131"/>
            <a:ext cx="122489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4F0AFDB2-A8C5-4D1A-8CED-847563F61E7C}" type="slidenum">
              <a:rPr kumimoji="1" lang="ja-JP" altLang="en-US" smtClean="0"/>
              <a:t>6</a:t>
            </a:fld>
            <a:endParaRPr kumimoji="1" lang="ja-JP" altLang="en-US"/>
          </a:p>
        </p:txBody>
      </p:sp>
    </p:spTree>
    <p:extLst>
      <p:ext uri="{BB962C8B-B14F-4D97-AF65-F5344CB8AC3E}">
        <p14:creationId xmlns:p14="http://schemas.microsoft.com/office/powerpoint/2010/main" val="258086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60315" y="2490347"/>
            <a:ext cx="8434735" cy="3600000"/>
          </a:xfrm>
          <a:prstGeom prst="rect">
            <a:avLst/>
          </a:prstGeom>
        </p:spPr>
      </p:pic>
      <p:sp>
        <p:nvSpPr>
          <p:cNvPr id="2" name="正方形/長方形 1"/>
          <p:cNvSpPr/>
          <p:nvPr/>
        </p:nvSpPr>
        <p:spPr>
          <a:xfrm>
            <a:off x="420129" y="616976"/>
            <a:ext cx="7203990" cy="954107"/>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（５）技術職員数</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技術職員は</a:t>
            </a:r>
            <a:r>
              <a:rPr lang="en-US" altLang="ja-JP" kern="100" dirty="0" smtClean="0">
                <a:latin typeface="+mn-ea"/>
                <a:cs typeface="Times New Roman" panose="02020603050405020304" pitchFamily="18" charset="0"/>
              </a:rPr>
              <a:t>1</a:t>
            </a:r>
            <a:r>
              <a:rPr lang="ja-JP" altLang="ja-JP" kern="100" dirty="0" smtClean="0">
                <a:latin typeface="+mn-ea"/>
                <a:cs typeface="Times New Roman" panose="02020603050405020304" pitchFamily="18" charset="0"/>
              </a:rPr>
              <a:t>人</a:t>
            </a:r>
            <a:r>
              <a:rPr lang="ja-JP" altLang="ja-JP" kern="100" dirty="0">
                <a:latin typeface="+mn-ea"/>
                <a:cs typeface="Times New Roman" panose="02020603050405020304" pitchFamily="18" charset="0"/>
              </a:rPr>
              <a:t>であり、府平均を下回って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a:t>
            </a:r>
            <a:r>
              <a:rPr lang="ja-JP" altLang="en-US" kern="100" dirty="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sp>
        <p:nvSpPr>
          <p:cNvPr id="4" name="テキスト ボックス 2"/>
          <p:cNvSpPr txBox="1">
            <a:spLocks noChangeArrowheads="1"/>
          </p:cNvSpPr>
          <p:nvPr/>
        </p:nvSpPr>
        <p:spPr bwMode="auto">
          <a:xfrm>
            <a:off x="8475081" y="4290347"/>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7</a:t>
            </a:fld>
            <a:endParaRPr kumimoji="1" lang="ja-JP" altLang="en-US"/>
          </a:p>
        </p:txBody>
      </p:sp>
    </p:spTree>
    <p:extLst>
      <p:ext uri="{BB962C8B-B14F-4D97-AF65-F5344CB8AC3E}">
        <p14:creationId xmlns:p14="http://schemas.microsoft.com/office/powerpoint/2010/main" val="129403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2175"/>
            <a:ext cx="8872151" cy="1631216"/>
          </a:xfrm>
          <a:prstGeom prst="rect">
            <a:avLst/>
          </a:prstGeom>
        </p:spPr>
        <p:txBody>
          <a:bodyPr wrap="square">
            <a:spAutoFit/>
          </a:bodyPr>
          <a:lstStyle/>
          <a:p>
            <a:r>
              <a:rPr lang="ja-JP" altLang="ja-JP" sz="2400" b="1" dirty="0"/>
              <a:t>１．２　</a:t>
            </a:r>
            <a:r>
              <a:rPr lang="ja-JP" altLang="en-US" sz="2400" b="1" dirty="0"/>
              <a:t>一日最大給水量と自己水率</a:t>
            </a:r>
            <a:r>
              <a:rPr lang="ja-JP" altLang="ja-JP" sz="2400" b="1" dirty="0" smtClean="0"/>
              <a:t>の</a:t>
            </a:r>
            <a:r>
              <a:rPr lang="ja-JP" altLang="ja-JP" sz="2400" b="1" dirty="0"/>
              <a:t>概要（</a:t>
            </a:r>
            <a:r>
              <a:rPr lang="en-US" altLang="ja-JP" sz="2400" b="1" dirty="0">
                <a:latin typeface="+mn-ea"/>
              </a:rPr>
              <a:t>2016</a:t>
            </a:r>
            <a:r>
              <a:rPr lang="ja-JP" altLang="ja-JP" sz="2400" b="1" dirty="0"/>
              <a:t>年度</a:t>
            </a:r>
            <a:r>
              <a:rPr lang="ja-JP" altLang="ja-JP" sz="2800" b="1" dirty="0"/>
              <a:t>）</a:t>
            </a:r>
            <a:endParaRPr lang="en-US" altLang="ja-JP" sz="2800" b="1" dirty="0"/>
          </a:p>
          <a:p>
            <a:pPr marL="196850" indent="-63500" algn="just">
              <a:spcAft>
                <a:spcPts val="0"/>
              </a:spcAft>
            </a:pPr>
            <a:endParaRPr lang="en-US" altLang="ja-JP" kern="100" dirty="0" smtClean="0">
              <a:latin typeface="+mn-ea"/>
              <a:cs typeface="Times New Roman" panose="02020603050405020304" pitchFamily="18" charset="0"/>
            </a:endParaRPr>
          </a:p>
          <a:p>
            <a:pPr marL="196850" indent="-6350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水源は</a:t>
            </a:r>
            <a:r>
              <a:rPr lang="ja-JP" altLang="ja-JP"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浅</a:t>
            </a:r>
            <a:r>
              <a:rPr lang="ja-JP" altLang="en-US" kern="100" dirty="0" smtClean="0">
                <a:latin typeface="+mn-ea"/>
                <a:cs typeface="Times New Roman" panose="02020603050405020304" pitchFamily="18" charset="0"/>
              </a:rPr>
              <a:t>井戸及び深井戸</a:t>
            </a:r>
            <a:r>
              <a:rPr lang="ja-JP" altLang="ja-JP" kern="100" dirty="0" smtClean="0">
                <a:latin typeface="+mn-ea"/>
                <a:cs typeface="Times New Roman" panose="02020603050405020304" pitchFamily="18" charset="0"/>
              </a:rPr>
              <a:t>を</a:t>
            </a:r>
            <a:r>
              <a:rPr lang="ja-JP" altLang="ja-JP" kern="100" dirty="0">
                <a:latin typeface="+mn-ea"/>
                <a:cs typeface="Times New Roman" panose="02020603050405020304" pitchFamily="18" charset="0"/>
              </a:rPr>
              <a:t>水源と</a:t>
            </a:r>
            <a:r>
              <a:rPr lang="ja-JP" altLang="ja-JP" kern="100" dirty="0" smtClean="0">
                <a:latin typeface="+mn-ea"/>
                <a:cs typeface="Times New Roman" panose="02020603050405020304" pitchFamily="18" charset="0"/>
              </a:rPr>
              <a:t>した</a:t>
            </a:r>
            <a:r>
              <a:rPr lang="ja-JP" altLang="en-US" kern="100" dirty="0" smtClean="0">
                <a:latin typeface="+mn-ea"/>
                <a:cs typeface="Times New Roman" panose="02020603050405020304" pitchFamily="18" charset="0"/>
              </a:rPr>
              <a:t>板屋橋</a:t>
            </a:r>
            <a:r>
              <a:rPr lang="ja-JP" altLang="ja-JP" kern="100" dirty="0" smtClean="0">
                <a:latin typeface="+mn-ea"/>
                <a:cs typeface="Times New Roman" panose="02020603050405020304" pitchFamily="18" charset="0"/>
              </a:rPr>
              <a:t>浄水場の</a:t>
            </a:r>
            <a:r>
              <a:rPr lang="ja-JP" altLang="ja-JP" kern="100" dirty="0">
                <a:latin typeface="+mn-ea"/>
                <a:cs typeface="Times New Roman" panose="02020603050405020304" pitchFamily="18" charset="0"/>
              </a:rPr>
              <a:t>自己水と、淀川を水源とした大阪広域水道企業団からの浄水受水で賄っており、このうち企業団受水は総配水量の</a:t>
            </a:r>
            <a:r>
              <a:rPr lang="ja-JP" altLang="ja-JP" kern="100" dirty="0" smtClean="0">
                <a:latin typeface="+mn-ea"/>
                <a:cs typeface="Times New Roman" panose="02020603050405020304" pitchFamily="18" charset="0"/>
              </a:rPr>
              <a:t>約</a:t>
            </a:r>
            <a:r>
              <a:rPr lang="ja-JP" altLang="en-US" kern="100" dirty="0" smtClean="0">
                <a:latin typeface="+mn-ea"/>
                <a:cs typeface="Times New Roman" panose="02020603050405020304" pitchFamily="18" charset="0"/>
              </a:rPr>
              <a:t>２</a:t>
            </a:r>
            <a:r>
              <a:rPr lang="ja-JP" altLang="en-US" kern="100" dirty="0">
                <a:latin typeface="+mn-ea"/>
                <a:cs typeface="Times New Roman" panose="02020603050405020304" pitchFamily="18" charset="0"/>
              </a:rPr>
              <a:t>８</a:t>
            </a: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占め</a:t>
            </a:r>
            <a:r>
              <a:rPr lang="ja-JP" altLang="en-US" kern="100" dirty="0" smtClean="0">
                <a:latin typeface="+mn-ea"/>
                <a:cs typeface="Times New Roman" panose="02020603050405020304" pitchFamily="18" charset="0"/>
              </a:rPr>
              <a:t>ています</a:t>
            </a:r>
            <a:r>
              <a:rPr lang="ja-JP" altLang="ja-JP" kern="100" dirty="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625563" y="2347785"/>
            <a:ext cx="8031781" cy="4002809"/>
          </a:xfrm>
          <a:prstGeom prst="rect">
            <a:avLst/>
          </a:prstGeom>
          <a:noFill/>
          <a:ln>
            <a:noFill/>
          </a:ln>
        </p:spPr>
      </p:pic>
      <p:sp>
        <p:nvSpPr>
          <p:cNvPr id="4" name="正方形/長方形 3"/>
          <p:cNvSpPr/>
          <p:nvPr/>
        </p:nvSpPr>
        <p:spPr>
          <a:xfrm>
            <a:off x="6702854" y="5415682"/>
            <a:ext cx="179705" cy="77025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303"/>
          <p:cNvSpPr txBox="1"/>
          <p:nvPr/>
        </p:nvSpPr>
        <p:spPr>
          <a:xfrm>
            <a:off x="7615174" y="5692543"/>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smtClean="0">
                <a:effectLst/>
                <a:latin typeface="+mn-ea"/>
                <a:cs typeface="Times New Roman" panose="02020603050405020304" pitchFamily="18" charset="0"/>
              </a:rPr>
              <a:t>大阪</a:t>
            </a:r>
            <a:r>
              <a:rPr lang="ja-JP" altLang="en-US" sz="1050" kern="100" dirty="0" smtClean="0">
                <a:effectLst/>
                <a:latin typeface="+mn-ea"/>
                <a:cs typeface="Times New Roman" panose="02020603050405020304" pitchFamily="18" charset="0"/>
              </a:rPr>
              <a:t>町</a:t>
            </a:r>
            <a:endParaRPr lang="ja-JP" sz="1050" kern="100" dirty="0">
              <a:effectLst/>
              <a:latin typeface="+mn-ea"/>
              <a:cs typeface="Times New Roman" panose="02020603050405020304" pitchFamily="18" charset="0"/>
            </a:endParaRP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6154849" y="3823979"/>
            <a:ext cx="689610" cy="421005"/>
          </a:xfrm>
          <a:prstGeom prst="rect">
            <a:avLst/>
          </a:prstGeom>
          <a:noFill/>
          <a:ln>
            <a:no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2614046" y="4922932"/>
            <a:ext cx="802005" cy="274320"/>
          </a:xfrm>
          <a:prstGeom prst="rect">
            <a:avLst/>
          </a:prstGeom>
          <a:noFill/>
          <a:ln>
            <a:noFill/>
          </a:ln>
        </p:spPr>
      </p:pic>
      <p:sp>
        <p:nvSpPr>
          <p:cNvPr id="9" name="テキスト ボックス 8"/>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0" name="テキスト ボックス 9"/>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8</a:t>
            </a:fld>
            <a:endParaRPr kumimoji="1" lang="ja-JP" altLang="en-US"/>
          </a:p>
        </p:txBody>
      </p:sp>
    </p:spTree>
    <p:extLst>
      <p:ext uri="{BB962C8B-B14F-4D97-AF65-F5344CB8AC3E}">
        <p14:creationId xmlns:p14="http://schemas.microsoft.com/office/powerpoint/2010/main" val="388676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31864" y="5799"/>
            <a:ext cx="8480271" cy="6846401"/>
          </a:xfrm>
          <a:prstGeom prst="rect">
            <a:avLst/>
          </a:prstGeom>
        </p:spPr>
      </p:pic>
      <p:sp>
        <p:nvSpPr>
          <p:cNvPr id="2" name="Rectangle 2"/>
          <p:cNvSpPr>
            <a:spLocks noChangeArrowheads="1"/>
          </p:cNvSpPr>
          <p:nvPr/>
        </p:nvSpPr>
        <p:spPr bwMode="auto">
          <a:xfrm>
            <a:off x="0" y="272204"/>
            <a:ext cx="60053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pic>
        <p:nvPicPr>
          <p:cNvPr id="1025" name="図 2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5719"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1600" dirty="0"/>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9</a:t>
            </a:fld>
            <a:endParaRPr kumimoji="1" lang="ja-JP" altLang="en-US"/>
          </a:p>
        </p:txBody>
      </p:sp>
      <p:pic>
        <p:nvPicPr>
          <p:cNvPr id="8" name="図 7"/>
          <p:cNvPicPr>
            <a:picLocks noChangeAspect="1"/>
          </p:cNvPicPr>
          <p:nvPr/>
        </p:nvPicPr>
        <p:blipFill>
          <a:blip r:embed="rId4"/>
          <a:stretch>
            <a:fillRect/>
          </a:stretch>
        </p:blipFill>
        <p:spPr>
          <a:xfrm>
            <a:off x="180303" y="5749475"/>
            <a:ext cx="3620894" cy="972000"/>
          </a:xfrm>
          <a:prstGeom prst="rect">
            <a:avLst/>
          </a:prstGeom>
        </p:spPr>
      </p:pic>
    </p:spTree>
    <p:extLst>
      <p:ext uri="{BB962C8B-B14F-4D97-AF65-F5344CB8AC3E}">
        <p14:creationId xmlns:p14="http://schemas.microsoft.com/office/powerpoint/2010/main" val="278274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824</Words>
  <Application>Microsoft Office PowerPoint</Application>
  <PresentationFormat>画面に合わせる (4:3)</PresentationFormat>
  <Paragraphs>272</Paragraphs>
  <Slides>30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30</vt:i4>
      </vt:variant>
    </vt:vector>
  </HeadingPairs>
  <TitlesOfParts>
    <vt:vector size="41"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2018-12-28T13:13:33Z</dcterms:created>
  <dcterms:modified xsi:type="dcterms:W3CDTF">2019-03-26T09:49:34Z</dcterms:modified>
</cp:coreProperties>
</file>