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2"/>
  </p:notesMasterIdLst>
  <p:sldIdLst>
    <p:sldId id="300" r:id="rId2"/>
    <p:sldId id="293" r:id="rId3"/>
    <p:sldId id="257" r:id="rId4"/>
    <p:sldId id="287" r:id="rId5"/>
    <p:sldId id="288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2" r:id="rId22"/>
    <p:sldId id="276" r:id="rId23"/>
    <p:sldId id="303" r:id="rId24"/>
    <p:sldId id="279" r:id="rId25"/>
    <p:sldId id="305" r:id="rId26"/>
    <p:sldId id="306" r:id="rId27"/>
    <p:sldId id="307" r:id="rId28"/>
    <p:sldId id="308" r:id="rId29"/>
    <p:sldId id="304" r:id="rId30"/>
    <p:sldId id="301" r:id="rId31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2662" autoAdjust="0"/>
  </p:normalViewPr>
  <p:slideViewPr>
    <p:cSldViewPr snapToGrid="0">
      <p:cViewPr varScale="1">
        <p:scale>
          <a:sx n="75" d="100"/>
          <a:sy n="75" d="100"/>
        </p:scale>
        <p:origin x="9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E034-0CFB-4BE0-A22B-71828B07BF2D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C043-90DA-4271-8F60-7FCD2788F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20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A70-86CC-49F8-AF6B-4EE4BC5446BC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3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195A-62E0-4C9A-B2A7-30FD5751A439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8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141C-076C-4641-9E9A-0CC867E574F9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1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DCE4-8F17-4B0F-BC5C-ADFAEE6BB9BA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18A-C818-4F92-BB67-F045C1BEF935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6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B54F-1D2D-475D-B332-F4B46EADD232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6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BAB2-8EAB-43F4-900E-C8DC9D2D6308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2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F60-9D43-4D8E-8AC8-C5593388D95E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1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F1E-9F49-4F50-AB78-9F2108B0C2DB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0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2419-AD64-4068-B452-76B3108644A8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AB06-3A82-4D67-96A0-35C17F88CCCB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1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BD2D-FD35-43E5-979B-5F9A6C92573B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071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9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忠岡町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04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おける忠岡町の</a:t>
            </a:r>
            <a:r>
              <a:rPr lang="ja-JP" altLang="en-US" sz="2400" b="1" dirty="0"/>
              <a:t>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</a:t>
            </a:r>
            <a:r>
              <a:rPr lang="ja-JP" altLang="en-US" sz="2400" dirty="0">
                <a:latin typeface="+mn-ea"/>
              </a:rPr>
              <a:t>比較（</a:t>
            </a:r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>
                <a:latin typeface="+mn-ea"/>
              </a:rPr>
              <a:t>年度）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755436"/>
              </p:ext>
            </p:extLst>
          </p:nvPr>
        </p:nvGraphicFramePr>
        <p:xfrm>
          <a:off x="56479" y="1028002"/>
          <a:ext cx="8982747" cy="5653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76118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564833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41796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項目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指標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府平均との比較</a:t>
                      </a:r>
                      <a:endParaRPr lang="ja-JP" sz="1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512686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耐震化関係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法定耐用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年数（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年）を超えた</a:t>
                      </a:r>
                      <a:r>
                        <a:rPr lang="ja-JP" sz="1400" kern="100" dirty="0">
                          <a:effectLst/>
                        </a:rPr>
                        <a:t>管路の割合。一般的には、低い方が望ましい。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59840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経営関係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</a:rPr>
                        <a:t>。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一般的</a:t>
                      </a:r>
                      <a:r>
                        <a:rPr lang="ja-JP" sz="1400" kern="100" dirty="0">
                          <a:effectLst/>
                        </a:rPr>
                        <a:t>には、低い</a:t>
                      </a:r>
                      <a:r>
                        <a:rPr lang="ja-JP" sz="1400" kern="100">
                          <a:effectLst/>
                        </a:rPr>
                        <a:t>方</a:t>
                      </a:r>
                      <a:r>
                        <a:rPr lang="ja-JP" sz="1400" kern="100" smtClean="0">
                          <a:effectLst/>
                        </a:rPr>
                        <a:t>が</a:t>
                      </a:r>
                      <a:r>
                        <a:rPr lang="ja-JP" altLang="en-US" sz="1400" kern="100" smtClean="0">
                          <a:effectLst/>
                        </a:rPr>
                        <a:t>望</a:t>
                      </a:r>
                      <a:r>
                        <a:rPr lang="ja-JP" sz="1400" kern="100" smtClean="0">
                          <a:effectLst/>
                        </a:rPr>
                        <a:t>ましい</a:t>
                      </a:r>
                      <a:r>
                        <a:rPr lang="ja-JP" sz="1400" kern="100" dirty="0">
                          <a:effectLst/>
                        </a:rPr>
                        <a:t>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単年度の収支が黒字で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あれば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以上となる</a:t>
                      </a:r>
                      <a:r>
                        <a:rPr lang="ja-JP" sz="1400" kern="100" dirty="0">
                          <a:effectLst/>
                        </a:rPr>
                        <a:t>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企業債</a:t>
                      </a:r>
                      <a:r>
                        <a:rPr lang="ja-JP" sz="1400" kern="100" dirty="0">
                          <a:effectLst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51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効率性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7" name="テキスト ボックス 1"/>
          <p:cNvSpPr txBox="1"/>
          <p:nvPr/>
        </p:nvSpPr>
        <p:spPr>
          <a:xfrm>
            <a:off x="7083379" y="85319"/>
            <a:ext cx="2060621" cy="78027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80361" y="6610534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600" y="6522408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310732"/>
            <a:ext cx="8453896" cy="369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26062"/>
            <a:ext cx="106637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おける忠岡町の</a:t>
            </a:r>
            <a:r>
              <a:rPr lang="ja-JP" altLang="en-US" sz="2400" b="1" dirty="0"/>
              <a:t>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sz="2400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dirty="0"/>
          </a:p>
          <a:p>
            <a:r>
              <a:rPr lang="ja-JP" altLang="en-US" dirty="0"/>
              <a:t>・全管路の耐震適合率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4.93%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 smtClean="0">
                <a:latin typeface="+mn-ea"/>
              </a:rPr>
              <a:t>を下回って</a:t>
            </a:r>
            <a:r>
              <a:rPr lang="ja-JP" altLang="en-US" dirty="0">
                <a:latin typeface="+mn-ea"/>
              </a:rPr>
              <a:t>います</a:t>
            </a:r>
            <a:r>
              <a:rPr lang="ja-JP" altLang="en-US" dirty="0" smtClean="0">
                <a:latin typeface="+mn-ea"/>
              </a:rPr>
              <a:t>。</a:t>
            </a:r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04530" y="3939832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9" y="2436023"/>
            <a:ext cx="8385831" cy="3664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27759"/>
            <a:ext cx="10663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</a:t>
            </a:r>
            <a:r>
              <a:rPr lang="ja-JP" altLang="ja-JP" dirty="0">
                <a:latin typeface="+mn-ea"/>
              </a:rPr>
              <a:t>適合率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26.4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41.1%</a:t>
            </a:r>
            <a:r>
              <a:rPr lang="ja-JP" altLang="en-US" dirty="0" smtClean="0">
                <a:latin typeface="+mn-ea"/>
              </a:rPr>
              <a:t>を下回っています。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36</a:t>
            </a:r>
            <a:r>
              <a:rPr lang="ja-JP" altLang="en-US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dirty="0" smtClean="0"/>
              <a:t>降順）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96932" y="3776765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2690" y="4190735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554" y="302342"/>
            <a:ext cx="10663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28.9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 smtClean="0">
                <a:latin typeface="+mn-ea"/>
              </a:rPr>
              <a:t>を上回っています。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15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降順）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98" y="2595408"/>
            <a:ext cx="8434800" cy="365856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47019" y="3714549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414993" y="4224406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4451" y="239058"/>
            <a:ext cx="893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④管路更新率（市町村経営比較分析表より）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・管路更新率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0.84%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smtClean="0">
                <a:latin typeface="+mn-ea"/>
              </a:rPr>
              <a:t>0.82</a:t>
            </a:r>
            <a:r>
              <a:rPr lang="ja-JP" altLang="en-US" smtClean="0">
                <a:latin typeface="+mn-ea"/>
              </a:rPr>
              <a:t>％</a:t>
            </a:r>
            <a:r>
              <a:rPr lang="ja-JP" altLang="en-US" dirty="0" smtClean="0"/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1" y="2357387"/>
            <a:ext cx="8434800" cy="3665217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32078" y="4094801"/>
            <a:ext cx="1004028" cy="3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33223" y="4414502"/>
            <a:ext cx="10040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2300"/>
            <a:ext cx="110457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⑤浄水場耐震化率（大阪府の水道の現況より）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 smtClean="0"/>
              <a:t>・忠岡町は</a:t>
            </a:r>
            <a:r>
              <a:rPr lang="ja-JP" altLang="en-US" dirty="0"/>
              <a:t>大阪広域水道企業団からの受水のみのため、浄水場は存在して</a:t>
            </a:r>
            <a:r>
              <a:rPr lang="ja-JP" altLang="en-US" dirty="0" smtClean="0"/>
              <a:t>いません。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（</a:t>
            </a:r>
            <a:r>
              <a:rPr lang="ja-JP" altLang="en-US" dirty="0"/>
              <a:t>評価対象外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77" y="2722384"/>
            <a:ext cx="8434800" cy="3602362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12213" y="4729359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75142" y="4215788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76476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⑥配水池耐震化率（大阪府の水道の現況より）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en-US" dirty="0"/>
              <a:t>・配水池の耐震化率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0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で</a:t>
            </a:r>
            <a:r>
              <a:rPr lang="ja-JP" altLang="en-US" dirty="0">
                <a:latin typeface="+mn-ea"/>
              </a:rPr>
              <a:t>す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8" y="2425230"/>
            <a:ext cx="8434800" cy="3641385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115300" y="3938145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15300" y="3510224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243250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</a:t>
            </a:r>
            <a:r>
              <a:rPr lang="ja-JP" altLang="en-US" dirty="0">
                <a:latin typeface="+mn-ea"/>
              </a:rPr>
              <a:t>原価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160.0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23</a:t>
            </a:r>
            <a:r>
              <a:rPr lang="ja-JP" altLang="en-US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smtClean="0"/>
              <a:t>昇順）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78" y="2482890"/>
            <a:ext cx="8377216" cy="363600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66314" y="3981670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66314" y="4258669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59154"/>
            <a:ext cx="89319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⑧経常収支比率（市町村経営比較分析表より）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・経常収支比率は府平</a:t>
            </a:r>
            <a:r>
              <a:rPr lang="ja-JP" altLang="en-US" dirty="0">
                <a:latin typeface="+mn-ea"/>
              </a:rPr>
              <a:t>均</a:t>
            </a:r>
            <a:r>
              <a:rPr lang="en-US" altLang="ja-JP" dirty="0" smtClean="0">
                <a:latin typeface="+mn-ea"/>
              </a:rPr>
              <a:t>111.98%</a:t>
            </a:r>
            <a:r>
              <a:rPr lang="ja-JP" altLang="en-US" dirty="0" smtClean="0">
                <a:latin typeface="+mn-ea"/>
              </a:rPr>
              <a:t>を下回る</a:t>
            </a:r>
            <a:r>
              <a:rPr lang="ja-JP" altLang="en-US" dirty="0">
                <a:latin typeface="+mn-ea"/>
              </a:rPr>
              <a:t>ものの</a:t>
            </a:r>
            <a:r>
              <a:rPr lang="ja-JP" altLang="en-US" dirty="0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106.35%</a:t>
            </a:r>
            <a:r>
              <a:rPr lang="ja-JP" altLang="en-US" dirty="0">
                <a:latin typeface="+mn-ea"/>
              </a:rPr>
              <a:t>と単年度黒字を</a:t>
            </a:r>
            <a:r>
              <a:rPr lang="ja-JP" altLang="en-US" dirty="0" smtClean="0">
                <a:latin typeface="+mn-ea"/>
              </a:rPr>
              <a:t>示す</a:t>
            </a:r>
            <a:r>
              <a:rPr lang="en-US" altLang="ja-JP" dirty="0" smtClean="0">
                <a:latin typeface="+mn-ea"/>
              </a:rPr>
              <a:t>100% </a:t>
            </a:r>
          </a:p>
          <a:p>
            <a:r>
              <a:rPr lang="en-US" altLang="ja-JP" dirty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  </a:t>
            </a:r>
            <a:r>
              <a:rPr lang="ja-JP" altLang="en-US" dirty="0" smtClean="0">
                <a:latin typeface="+mn-ea"/>
              </a:rPr>
              <a:t>を超えて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97" y="2540388"/>
            <a:ext cx="8434800" cy="365052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66452" y="3777834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37187" y="3358494"/>
            <a:ext cx="906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143" y="574862"/>
            <a:ext cx="911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⑨企業債残高対給水収益率（市町村経営比較分析表より）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119.5%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/>
              <a:t>を下回っています。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9" y="2772670"/>
            <a:ext cx="8434800" cy="3200239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88810" y="4601664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7557" y="4218900"/>
            <a:ext cx="1021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おける忠岡町の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おける忠岡町の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忠岡町の計画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忠岡町の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en-US" altLang="ja-JP" sz="1600" dirty="0" smtClean="0">
                <a:latin typeface="+mn-ea"/>
              </a:rPr>
              <a:t>4</a:t>
            </a:r>
            <a:r>
              <a:rPr lang="ja-JP" altLang="en-US" sz="1600" dirty="0" smtClean="0">
                <a:latin typeface="+mn-ea"/>
              </a:rPr>
              <a:t>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74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8435" y="609265"/>
            <a:ext cx="10921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⑩施設利用率（市町村経営比較分析表より）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64.5%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 smtClean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5" y="2587413"/>
            <a:ext cx="8434800" cy="3689722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94904" y="3903679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83368" y="3600729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466326"/>
            <a:ext cx="883327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忠岡町の</a:t>
            </a:r>
            <a:r>
              <a:rPr lang="ja-JP" altLang="en-US" sz="2400" b="1" dirty="0"/>
              <a:t>今後の計画</a:t>
            </a:r>
          </a:p>
          <a:p>
            <a:endParaRPr lang="en-US" altLang="ja-JP" sz="2400" dirty="0"/>
          </a:p>
          <a:p>
            <a:endParaRPr lang="en-US" altLang="ja-JP" dirty="0"/>
          </a:p>
          <a:p>
            <a:pPr marL="179388" indent="-179388">
              <a:spcBef>
                <a:spcPts val="600"/>
              </a:spcBef>
            </a:pP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２０１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９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年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４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月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に大阪広域水道企業団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と統合し、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大阪広域水道企業団による経営が始まります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 marL="179388" indent="-179388">
              <a:spcBef>
                <a:spcPts val="600"/>
              </a:spcBef>
            </a:pPr>
            <a:endParaRPr lang="en-US" altLang="ja-JP" kern="100" dirty="0">
              <a:latin typeface="+mn-ea"/>
              <a:cs typeface="Times New Roman" panose="02020603050405020304" pitchFamily="18" charset="0"/>
            </a:endParaRPr>
          </a:p>
          <a:p>
            <a:pPr marL="179388" indent="-179388">
              <a:spcBef>
                <a:spcPts val="600"/>
              </a:spcBef>
            </a:pP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・水道管路等の耐震化計画については、大阪広域水道企業団との統合後に策定される見込みです。</a:t>
            </a: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  <a:p>
            <a:pPr marL="179388" indent="-179388">
              <a:spcBef>
                <a:spcPts val="600"/>
              </a:spcBef>
            </a:pP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58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752996" y="2480957"/>
            <a:ext cx="176306" cy="287629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9" y="2496007"/>
            <a:ext cx="8768213" cy="28332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72721"/>
            <a:ext cx="109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３</a:t>
            </a:r>
            <a:r>
              <a:rPr lang="ja-JP" altLang="en-US" sz="2400" b="1" dirty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64308"/>
              </p:ext>
            </p:extLst>
          </p:nvPr>
        </p:nvGraphicFramePr>
        <p:xfrm>
          <a:off x="-1" y="940158"/>
          <a:ext cx="9053847" cy="174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051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348246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sz="1800" kern="100" dirty="0">
                          <a:effectLst/>
                        </a:rPr>
                        <a:t>年周期で管更新するために</a:t>
                      </a:r>
                      <a:r>
                        <a:rPr lang="ja-JP" sz="1800" kern="100">
                          <a:effectLst/>
                        </a:rPr>
                        <a:t>必要</a:t>
                      </a:r>
                      <a:r>
                        <a:rPr lang="ja-JP" sz="1800" kern="100" smtClean="0">
                          <a:effectLst/>
                        </a:rPr>
                        <a:t>な</a:t>
                      </a:r>
                      <a:r>
                        <a:rPr lang="ja-JP" altLang="en-US" sz="1800" kern="100" smtClean="0">
                          <a:effectLst/>
                        </a:rPr>
                        <a:t>管路</a:t>
                      </a:r>
                      <a:r>
                        <a:rPr lang="ja-JP" sz="1800" kern="10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>
                          <a:effectLst/>
                        </a:rPr>
                        <a:t>管路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１．６７％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0" y="2943621"/>
            <a:ext cx="1052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耐震化計画の内容</a:t>
            </a:r>
          </a:p>
          <a:p>
            <a:r>
              <a:rPr lang="ja-JP" altLang="en-US" sz="2400" dirty="0" smtClean="0"/>
              <a:t>     　　　　　　　</a:t>
            </a:r>
            <a:r>
              <a:rPr lang="ja-JP" altLang="en-US" sz="2000" smtClean="0"/>
              <a:t>  </a:t>
            </a:r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590354"/>
              </p:ext>
            </p:extLst>
          </p:nvPr>
        </p:nvGraphicFramePr>
        <p:xfrm>
          <a:off x="0" y="3774618"/>
          <a:ext cx="9053846" cy="2834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204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48768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903935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080588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64351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549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耐震化率（％）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</a:t>
                      </a:r>
                      <a:r>
                        <a:rPr lang="ja-JP" sz="1800" kern="100" dirty="0" smtClean="0">
                          <a:effectLst/>
                        </a:rPr>
                        <a:t>の</a:t>
                      </a:r>
                      <a:endParaRPr lang="en-US" altLang="ja-JP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>
                          <a:effectLst/>
                        </a:rPr>
                        <a:t>能力等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521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浄水施設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６，８２６ 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基幹管路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２８８</a:t>
                      </a: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766887" y="4966787"/>
            <a:ext cx="6981328" cy="428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 indent="-90170"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 smtClean="0">
                <a:latin typeface="+mn-ea"/>
                <a:cs typeface="Times New Roman" panose="02020603050405020304" pitchFamily="18" charset="0"/>
              </a:rPr>
              <a:t>該当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施設なし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273464" y="2196891"/>
            <a:ext cx="544483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0170" indent="-90170"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1600" kern="100" dirty="0">
                <a:latin typeface="+mn-ea"/>
                <a:cs typeface="Times New Roman" panose="02020603050405020304" pitchFamily="18" charset="0"/>
              </a:rPr>
              <a:t>2019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ja-JP" sz="1600" kern="1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月の大阪広域水道企業団との統合後、策定予定。</a:t>
            </a:r>
            <a:endParaRPr lang="ja-JP" altLang="ja-JP" sz="16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324264" y="5694144"/>
            <a:ext cx="5444836" cy="6304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0170" indent="-90170"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1600" kern="100" dirty="0">
                <a:latin typeface="+mn-ea"/>
                <a:cs typeface="Times New Roman" panose="02020603050405020304" pitchFamily="18" charset="0"/>
              </a:rPr>
              <a:t>2019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ja-JP" sz="1600" kern="1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月の大阪広域水道企業団との統合後、策定予定。</a:t>
            </a:r>
            <a:endParaRPr lang="ja-JP" altLang="ja-JP" sz="16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2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71615"/>
            <a:ext cx="89256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３．４　更新需要見込み額の見通し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sz="2000" dirty="0"/>
              <a:t>忠岡町アセットマネジメント（</a:t>
            </a:r>
            <a:r>
              <a:rPr lang="ja-JP" altLang="en-US" sz="2000" dirty="0">
                <a:latin typeface="+mn-ea"/>
              </a:rPr>
              <a:t>２０１７</a:t>
            </a:r>
            <a:r>
              <a:rPr lang="ja-JP" altLang="en-US" sz="2000" dirty="0"/>
              <a:t>年度策定）</a:t>
            </a:r>
            <a:endParaRPr lang="en-US" altLang="ja-JP" sz="2000" dirty="0"/>
          </a:p>
          <a:p>
            <a:r>
              <a:rPr lang="ja-JP" altLang="en-US" sz="2000" dirty="0"/>
              <a:t>　　　　　　　　（大阪広域水道企業団との統合シミュレーション結果）</a:t>
            </a:r>
            <a:endParaRPr lang="en-US" altLang="ja-JP" sz="2000" dirty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</a:t>
            </a:r>
            <a:endParaRPr lang="en-US" altLang="ja-JP" sz="20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6611" y="1798141"/>
            <a:ext cx="8077504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・計画期間（</a:t>
            </a:r>
            <a:r>
              <a:rPr lang="en-US" altLang="ja-JP" dirty="0" smtClean="0">
                <a:latin typeface="+mn-ea"/>
              </a:rPr>
              <a:t>2015</a:t>
            </a:r>
            <a:r>
              <a:rPr lang="ja-JP" altLang="en-US" dirty="0" smtClean="0">
                <a:latin typeface="+mn-ea"/>
              </a:rPr>
              <a:t>年度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 smtClean="0">
                <a:latin typeface="+mn-ea"/>
              </a:rPr>
              <a:t>2054</a:t>
            </a:r>
            <a:r>
              <a:rPr lang="ja-JP" altLang="en-US" dirty="0" smtClean="0">
                <a:latin typeface="+mn-ea"/>
              </a:rPr>
              <a:t>年度</a:t>
            </a:r>
            <a:r>
              <a:rPr lang="ja-JP" altLang="en-US" dirty="0">
                <a:latin typeface="+mn-ea"/>
              </a:rPr>
              <a:t>）に必要と見込まれる更新需要の合計額</a:t>
            </a:r>
            <a:r>
              <a:rPr lang="ja-JP" altLang="en-US" dirty="0" smtClean="0">
                <a:latin typeface="+mn-ea"/>
              </a:rPr>
              <a:t>は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構造物</a:t>
            </a:r>
            <a:r>
              <a:rPr lang="ja-JP" altLang="en-US" dirty="0">
                <a:latin typeface="+mn-ea"/>
              </a:rPr>
              <a:t>及び設備で</a:t>
            </a:r>
            <a:r>
              <a:rPr lang="ja-JP" altLang="en-US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10.8</a:t>
            </a:r>
            <a:r>
              <a:rPr lang="ja-JP" altLang="en-US" dirty="0" smtClean="0">
                <a:latin typeface="+mn-ea"/>
              </a:rPr>
              <a:t>億円、管</a:t>
            </a:r>
            <a:r>
              <a:rPr lang="ja-JP" altLang="en-US" dirty="0">
                <a:latin typeface="+mn-ea"/>
              </a:rPr>
              <a:t>路で</a:t>
            </a:r>
            <a:r>
              <a:rPr lang="ja-JP" altLang="en-US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23.7</a:t>
            </a:r>
            <a:r>
              <a:rPr lang="ja-JP" altLang="en-US" dirty="0" smtClean="0">
                <a:latin typeface="+mn-ea"/>
              </a:rPr>
              <a:t>億円、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計約</a:t>
            </a:r>
            <a:r>
              <a:rPr lang="en-US" altLang="ja-JP" dirty="0" smtClean="0">
                <a:latin typeface="+mn-ea"/>
              </a:rPr>
              <a:t>34.5</a:t>
            </a:r>
            <a:r>
              <a:rPr lang="ja-JP" altLang="en-US" dirty="0" smtClean="0">
                <a:latin typeface="+mn-ea"/>
              </a:rPr>
              <a:t>億円</a:t>
            </a:r>
            <a:r>
              <a:rPr lang="ja-JP" altLang="en-US" dirty="0">
                <a:latin typeface="+mn-ea"/>
              </a:rPr>
              <a:t>となる見込み</a:t>
            </a:r>
            <a:r>
              <a:rPr lang="ja-JP" altLang="en-US" dirty="0" smtClean="0">
                <a:latin typeface="+mn-ea"/>
              </a:rPr>
              <a:t>です。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endParaRPr lang="en-US" altLang="ja-JP" dirty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endParaRPr lang="en-US" altLang="ja-JP" sz="1350" dirty="0"/>
          </a:p>
          <a:p>
            <a:r>
              <a:rPr lang="ja-JP" altLang="ja-JP" sz="1600" dirty="0"/>
              <a:t>※期間は当該市町村での試算状況によ</a:t>
            </a:r>
            <a:r>
              <a:rPr lang="ja-JP" altLang="en-US" sz="1600" dirty="0"/>
              <a:t>ります。</a:t>
            </a:r>
            <a:endParaRPr lang="ja-JP" altLang="ja-JP" sz="1600" dirty="0"/>
          </a:p>
        </p:txBody>
      </p:sp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87394" y="5560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71491" y="10175"/>
            <a:ext cx="95064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/>
              <a:t>３．５　収支の見通し</a:t>
            </a:r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 </a:t>
            </a:r>
            <a:r>
              <a:rPr lang="ja-JP" altLang="en-US" sz="2000" dirty="0" smtClean="0"/>
              <a:t>大阪広域水道企業団との統合案（</a:t>
            </a:r>
            <a:r>
              <a:rPr lang="en-US" altLang="ja-JP" sz="2000" dirty="0" smtClean="0">
                <a:latin typeface="+mn-ea"/>
              </a:rPr>
              <a:t>2018</a:t>
            </a:r>
            <a:r>
              <a:rPr lang="ja-JP" altLang="en-US" sz="2000" dirty="0" smtClean="0">
                <a:latin typeface="+mn-ea"/>
              </a:rPr>
              <a:t>年度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r>
              <a:rPr lang="ja-JP" altLang="en-US" sz="20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+mn-ea"/>
                <a:cs typeface="Times New Roman" panose="02020603050405020304" pitchFamily="18" charset="0"/>
              </a:rPr>
              <a:t>　　　　　　（経営シミュレーション　単独経営のケース）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  <a:p>
            <a:endParaRPr kumimoji="0" lang="en-US" altLang="ja-JP" b="0" i="0" u="none" strike="noStrike" cap="none" normalizeH="0" baseline="0" dirty="0" smtClean="0">
              <a:ln>
                <a:noFill/>
              </a:ln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ja-JP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87394" y="10132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94" y="1204824"/>
            <a:ext cx="6304006" cy="412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87394" y="5560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71491" y="10175"/>
            <a:ext cx="95064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/>
              <a:t>３．５　収支の見通し</a:t>
            </a:r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 </a:t>
            </a:r>
            <a:r>
              <a:rPr lang="ja-JP" altLang="en-US" sz="2000" dirty="0" smtClean="0"/>
              <a:t>大阪広域水道企業団との統合案（</a:t>
            </a:r>
            <a:r>
              <a:rPr lang="en-US" altLang="ja-JP" sz="2000" dirty="0" smtClean="0">
                <a:latin typeface="+mn-ea"/>
              </a:rPr>
              <a:t>2018</a:t>
            </a:r>
            <a:r>
              <a:rPr lang="ja-JP" altLang="en-US" sz="2000" dirty="0" smtClean="0">
                <a:latin typeface="+mn-ea"/>
              </a:rPr>
              <a:t>年度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r>
              <a:rPr lang="ja-JP" altLang="en-US" sz="20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+mn-ea"/>
                <a:cs typeface="Times New Roman" panose="02020603050405020304" pitchFamily="18" charset="0"/>
              </a:rPr>
              <a:t>　　　　　　（経営シミュレーション　単独経営のケース）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  <a:p>
            <a:endParaRPr kumimoji="0" lang="en-US" altLang="ja-JP" b="0" i="0" u="none" strike="noStrike" cap="none" normalizeH="0" baseline="0" dirty="0" smtClean="0">
              <a:ln>
                <a:noFill/>
              </a:ln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ja-JP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87394" y="10132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378" y="5363683"/>
            <a:ext cx="877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 smtClean="0">
                <a:latin typeface="+mn-ea"/>
              </a:rPr>
              <a:t>・</a:t>
            </a:r>
            <a:r>
              <a:rPr lang="ja-JP" altLang="en-US" dirty="0" smtClean="0">
                <a:latin typeface="+mn-ea"/>
              </a:rPr>
              <a:t>町単独経営のシミュレーション（試算期間</a:t>
            </a:r>
            <a:r>
              <a:rPr lang="en-US" altLang="ja-JP" dirty="0" smtClean="0">
                <a:latin typeface="+mn-ea"/>
              </a:rPr>
              <a:t>2015</a:t>
            </a:r>
            <a:r>
              <a:rPr lang="ja-JP" altLang="en-US" dirty="0" smtClean="0">
                <a:latin typeface="+mn-ea"/>
              </a:rPr>
              <a:t>年度～</a:t>
            </a:r>
            <a:r>
              <a:rPr lang="en-US" altLang="ja-JP" dirty="0" smtClean="0">
                <a:latin typeface="+mn-ea"/>
              </a:rPr>
              <a:t>2054</a:t>
            </a:r>
            <a:r>
              <a:rPr lang="ja-JP" altLang="en-US" dirty="0" smtClean="0">
                <a:latin typeface="+mn-ea"/>
              </a:rPr>
              <a:t>年度）では、</a:t>
            </a:r>
            <a:r>
              <a:rPr lang="en-US" altLang="ja-JP" dirty="0" smtClean="0">
                <a:latin typeface="+mn-ea"/>
              </a:rPr>
              <a:t>2018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 smtClean="0">
                <a:latin typeface="+mn-ea"/>
              </a:rPr>
              <a:t>20%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2025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 smtClean="0">
                <a:latin typeface="+mn-ea"/>
              </a:rPr>
              <a:t>13%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2031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>
                <a:latin typeface="+mn-ea"/>
              </a:rPr>
              <a:t>9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2037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>
                <a:latin typeface="+mn-ea"/>
              </a:rPr>
              <a:t>7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2042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>
                <a:latin typeface="+mn-ea"/>
              </a:rPr>
              <a:t>6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2048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 smtClean="0">
                <a:latin typeface="+mn-ea"/>
              </a:rPr>
              <a:t>9%</a:t>
            </a:r>
            <a:r>
              <a:rPr lang="ja-JP" altLang="en-US" dirty="0" smtClean="0">
                <a:latin typeface="+mn-ea"/>
              </a:rPr>
              <a:t>の料金改定が見込まれています。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2016</a:t>
            </a:r>
            <a:r>
              <a:rPr lang="ja-JP" altLang="en-US" dirty="0" smtClean="0">
                <a:latin typeface="+mn-ea"/>
              </a:rPr>
              <a:t>年度と比べて約</a:t>
            </a:r>
            <a:r>
              <a:rPr lang="en-US" altLang="ja-JP" dirty="0" smtClean="0">
                <a:latin typeface="+mn-ea"/>
              </a:rPr>
              <a:t>1.52</a:t>
            </a:r>
            <a:r>
              <a:rPr lang="ja-JP" altLang="en-US" dirty="0" smtClean="0">
                <a:latin typeface="+mn-ea"/>
              </a:rPr>
              <a:t>倍）</a:t>
            </a:r>
            <a:endParaRPr lang="en-US" altLang="ja-JP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498" y="1460351"/>
            <a:ext cx="540910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87394" y="5560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71491" y="10175"/>
            <a:ext cx="95064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/>
              <a:t>３．５　収支の見通し</a:t>
            </a:r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 </a:t>
            </a:r>
            <a:r>
              <a:rPr lang="ja-JP" altLang="en-US" sz="2000" dirty="0" smtClean="0"/>
              <a:t>大阪広域水道企業団との統合案（</a:t>
            </a:r>
            <a:r>
              <a:rPr lang="en-US" altLang="ja-JP" sz="2000" dirty="0" smtClean="0">
                <a:latin typeface="+mn-ea"/>
              </a:rPr>
              <a:t>2018</a:t>
            </a:r>
            <a:r>
              <a:rPr lang="ja-JP" altLang="en-US" sz="2000" dirty="0" smtClean="0">
                <a:latin typeface="+mn-ea"/>
              </a:rPr>
              <a:t>年度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r>
              <a:rPr lang="ja-JP" altLang="en-US" sz="20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+mn-ea"/>
                <a:cs typeface="Times New Roman" panose="02020603050405020304" pitchFamily="18" charset="0"/>
              </a:rPr>
              <a:t>　　　　　　（経営シミュレーション　統合ケース）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  <a:p>
            <a:endParaRPr kumimoji="0" lang="en-US" altLang="ja-JP" b="0" i="0" u="none" strike="noStrike" cap="none" normalizeH="0" baseline="0" dirty="0" smtClean="0">
              <a:ln>
                <a:noFill/>
              </a:ln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ja-JP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87394" y="10132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559133"/>
            <a:ext cx="5499100" cy="37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87394" y="5560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71491" y="10175"/>
            <a:ext cx="95064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/>
              <a:t>３．５　収支の</a:t>
            </a:r>
            <a:r>
              <a:rPr lang="ja-JP" altLang="en-US" sz="2400" b="1" dirty="0" smtClean="0"/>
              <a:t>見通し</a:t>
            </a:r>
            <a:endParaRPr lang="ja-JP" altLang="en-US" sz="2400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 </a:t>
            </a:r>
            <a:r>
              <a:rPr lang="ja-JP" altLang="en-US" sz="2000" dirty="0" smtClean="0"/>
              <a:t>大阪広域水道企業団との統合案（</a:t>
            </a:r>
            <a:r>
              <a:rPr lang="en-US" altLang="ja-JP" sz="2000" dirty="0" smtClean="0">
                <a:latin typeface="+mn-ea"/>
              </a:rPr>
              <a:t>2018</a:t>
            </a:r>
            <a:r>
              <a:rPr lang="ja-JP" altLang="en-US" sz="2000" dirty="0" smtClean="0">
                <a:latin typeface="+mn-ea"/>
              </a:rPr>
              <a:t>年度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r>
              <a:rPr lang="ja-JP" altLang="en-US" sz="20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+mn-ea"/>
                <a:cs typeface="Times New Roman" panose="02020603050405020304" pitchFamily="18" charset="0"/>
              </a:rPr>
              <a:t>　　　　　　（経営シミュレーション　統合ケース）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  <a:p>
            <a:endParaRPr kumimoji="0" lang="en-US" altLang="ja-JP" b="0" i="0" u="none" strike="noStrike" cap="none" normalizeH="0" baseline="0" dirty="0" smtClean="0">
              <a:ln>
                <a:noFill/>
              </a:ln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ja-JP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87394" y="10132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378" y="5363683"/>
            <a:ext cx="8996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 smtClean="0">
                <a:latin typeface="+mn-ea"/>
              </a:rPr>
              <a:t>・</a:t>
            </a:r>
            <a:r>
              <a:rPr lang="ja-JP" altLang="en-US" dirty="0">
                <a:latin typeface="+mn-ea"/>
              </a:rPr>
              <a:t>大阪広域水道企業団</a:t>
            </a:r>
            <a:r>
              <a:rPr lang="ja-JP" altLang="en-US" dirty="0" smtClean="0">
                <a:latin typeface="+mn-ea"/>
              </a:rPr>
              <a:t>と統合した場合のシミュレーション（試算期間</a:t>
            </a:r>
            <a:r>
              <a:rPr lang="en-US" altLang="ja-JP" dirty="0" smtClean="0">
                <a:latin typeface="+mn-ea"/>
              </a:rPr>
              <a:t>2015</a:t>
            </a:r>
            <a:r>
              <a:rPr lang="ja-JP" altLang="en-US" dirty="0" smtClean="0">
                <a:latin typeface="+mn-ea"/>
              </a:rPr>
              <a:t>年度～</a:t>
            </a:r>
            <a:r>
              <a:rPr lang="en-US" altLang="ja-JP" dirty="0" smtClean="0">
                <a:latin typeface="+mn-ea"/>
              </a:rPr>
              <a:t>2054</a:t>
            </a:r>
            <a:r>
              <a:rPr lang="ja-JP" altLang="en-US" dirty="0" smtClean="0">
                <a:latin typeface="+mn-ea"/>
              </a:rPr>
              <a:t>年度）では、</a:t>
            </a:r>
            <a:r>
              <a:rPr lang="en-US" altLang="ja-JP" dirty="0" smtClean="0">
                <a:latin typeface="+mn-ea"/>
              </a:rPr>
              <a:t>2035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>
                <a:latin typeface="+mn-ea"/>
              </a:rPr>
              <a:t>9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2042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>
                <a:latin typeface="+mn-ea"/>
              </a:rPr>
              <a:t>9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2048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 smtClean="0">
                <a:latin typeface="+mn-ea"/>
              </a:rPr>
              <a:t>9%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2054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 smtClean="0">
                <a:latin typeface="+mn-ea"/>
              </a:rPr>
              <a:t>2%</a:t>
            </a:r>
            <a:r>
              <a:rPr lang="ja-JP" altLang="en-US" dirty="0" smtClean="0">
                <a:latin typeface="+mn-ea"/>
              </a:rPr>
              <a:t>の料金改定が見込まれています。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2016</a:t>
            </a:r>
            <a:r>
              <a:rPr lang="ja-JP" altLang="en-US" dirty="0" smtClean="0">
                <a:latin typeface="+mn-ea"/>
              </a:rPr>
              <a:t>年度と比べて約</a:t>
            </a:r>
            <a:r>
              <a:rPr lang="en-US" altLang="ja-JP" dirty="0" smtClean="0">
                <a:latin typeface="+mn-ea"/>
              </a:rPr>
              <a:t>1.32</a:t>
            </a:r>
            <a:r>
              <a:rPr lang="ja-JP" altLang="en-US" dirty="0" smtClean="0">
                <a:latin typeface="+mn-ea"/>
              </a:rPr>
              <a:t>倍、単独経営時の約</a:t>
            </a:r>
            <a:r>
              <a:rPr lang="en-US" altLang="ja-JP" dirty="0" smtClean="0">
                <a:latin typeface="+mn-ea"/>
              </a:rPr>
              <a:t>87%</a:t>
            </a:r>
            <a:r>
              <a:rPr lang="ja-JP" altLang="en-US" dirty="0" smtClean="0">
                <a:latin typeface="+mn-ea"/>
              </a:rPr>
              <a:t>に料金改定が抑制されています。）</a:t>
            </a:r>
            <a:endParaRPr lang="en-US" altLang="ja-JP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02782"/>
            <a:ext cx="6195089" cy="40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52" y="2980445"/>
            <a:ext cx="8819108" cy="3877555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13" y="24714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</a:t>
            </a:r>
            <a:r>
              <a:rPr lang="ja-JP" altLang="en-US" sz="2400" b="1" dirty="0" smtClean="0"/>
              <a:t>　まとめ</a:t>
            </a:r>
            <a:endParaRPr lang="ja-JP" altLang="ja-JP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13" y="211601"/>
            <a:ext cx="8550000" cy="26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3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007"/>
            <a:ext cx="11140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忠岡町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基本情報</a:t>
            </a:r>
            <a:endParaRPr kumimoji="0" lang="ja-JP" altLang="ja-JP" dirty="0">
              <a:latin typeface="+mn-ea"/>
            </a:endParaRPr>
          </a:p>
          <a:p>
            <a:endParaRPr kumimoji="0" lang="en-US" altLang="ja-JP" b="1" dirty="0" smtClean="0">
              <a:latin typeface="+mn-ea"/>
              <a:cs typeface="Times New Roman" panose="02020603050405020304" pitchFamily="18" charset="0"/>
            </a:endParaRPr>
          </a:p>
          <a:p>
            <a:r>
              <a:rPr kumimoji="0" lang="ja-JP" altLang="ja-JP" sz="2400" b="1" dirty="0" smtClean="0">
                <a:latin typeface="+mn-ea"/>
                <a:cs typeface="Times New Roman" panose="02020603050405020304" pitchFamily="18" charset="0"/>
              </a:rPr>
              <a:t>１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.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忠岡町の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en-US" dirty="0">
              <a:latin typeface="+mn-ea"/>
            </a:endParaRPr>
          </a:p>
          <a:p>
            <a:pPr lvl="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/>
            <a:endParaRPr kumimoji="0" lang="ja-JP" altLang="en-US" dirty="0">
              <a:latin typeface="+mn-ea"/>
              <a:cs typeface="Times New Roman" panose="02020603050405020304" pitchFamily="18" charset="0"/>
            </a:endParaRPr>
          </a:p>
          <a:p>
            <a:pPr lvl="0"/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2.1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百万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㎥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です。（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37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降順）</a:t>
            </a:r>
            <a:r>
              <a:rPr kumimoji="0" lang="ja-JP" altLang="en-US" sz="1000" dirty="0">
                <a:latin typeface="+mn-ea"/>
                <a:cs typeface="Times New Roman" panose="02020603050405020304" pitchFamily="18" charset="0"/>
              </a:rPr>
              <a:t>　　</a:t>
            </a:r>
            <a:endParaRPr kumimoji="0" lang="ja-JP" altLang="en-US" dirty="0"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71" y="2691220"/>
            <a:ext cx="832786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"/>
          <a:stretch/>
        </p:blipFill>
        <p:spPr>
          <a:xfrm>
            <a:off x="162351" y="-148281"/>
            <a:ext cx="8858082" cy="6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1293"/>
            <a:ext cx="812292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（２）全管路延長（大阪府の水道の現況より）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/>
              <a:t>・全管路延長は</a:t>
            </a:r>
            <a:r>
              <a:rPr lang="ja-JP" altLang="ja-JP" dirty="0" smtClean="0">
                <a:latin typeface="+mn-ea"/>
              </a:rPr>
              <a:t>約</a:t>
            </a:r>
            <a:r>
              <a:rPr lang="en-US" altLang="ja-JP" dirty="0">
                <a:latin typeface="+mn-ea"/>
              </a:rPr>
              <a:t>36</a:t>
            </a:r>
            <a:r>
              <a:rPr lang="en-US" altLang="ja-JP" dirty="0" smtClean="0">
                <a:latin typeface="+mn-ea"/>
              </a:rPr>
              <a:t>km</a:t>
            </a:r>
            <a:r>
              <a:rPr lang="ja-JP" altLang="en-US" dirty="0" smtClean="0">
                <a:latin typeface="+mn-ea"/>
              </a:rPr>
              <a:t>です。（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 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42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降順）</a:t>
            </a:r>
            <a:endParaRPr lang="ja-JP" altLang="ja-JP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70" y="2348292"/>
            <a:ext cx="8434800" cy="36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465" y="379188"/>
            <a:ext cx="8418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（３）経常収益（地方公営企業決算状況調査より）</a:t>
            </a:r>
            <a:endParaRPr lang="en-US" altLang="ja-JP" sz="2400" b="1" dirty="0"/>
          </a:p>
          <a:p>
            <a:endParaRPr lang="en-US" altLang="ja-JP" dirty="0"/>
          </a:p>
          <a:p>
            <a:r>
              <a:rPr lang="ja-JP" altLang="ja-JP" dirty="0"/>
              <a:t>・経常収益</a:t>
            </a:r>
            <a:r>
              <a:rPr lang="ja-JP" altLang="ja-JP" dirty="0" smtClean="0"/>
              <a:t>は</a:t>
            </a:r>
            <a:r>
              <a:rPr lang="ja-JP" altLang="en-US" dirty="0" smtClean="0"/>
              <a:t>約</a:t>
            </a:r>
            <a:r>
              <a:rPr lang="en-US" altLang="ja-JP" dirty="0">
                <a:latin typeface="+mn-ea"/>
              </a:rPr>
              <a:t>3</a:t>
            </a:r>
            <a:r>
              <a:rPr lang="ja-JP" altLang="en-US" dirty="0" smtClean="0"/>
              <a:t>億円です</a:t>
            </a:r>
            <a:r>
              <a:rPr lang="ja-JP" altLang="en-US" dirty="0"/>
              <a:t>。（ 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40</a:t>
            </a:r>
            <a:r>
              <a:rPr lang="ja-JP" altLang="en-US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dirty="0" smtClean="0"/>
              <a:t>降順）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65" y="2552886"/>
            <a:ext cx="8434800" cy="3624078"/>
          </a:xfrm>
          <a:prstGeom prst="rect">
            <a:avLst/>
          </a:prstGeom>
        </p:spPr>
      </p:pic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304530" y="4211037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2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30813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（４）水道料金（大阪府の水道の現況より）</a:t>
            </a:r>
          </a:p>
          <a:p>
            <a:endParaRPr lang="en-US" altLang="ja-JP" dirty="0"/>
          </a:p>
          <a:p>
            <a:r>
              <a:rPr lang="ja-JP" altLang="ja-JP" dirty="0"/>
              <a:t>・家庭用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2,991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ja-JP" dirty="0">
                <a:latin typeface="+mn-ea"/>
              </a:rPr>
              <a:t>であり</a:t>
            </a:r>
            <a:r>
              <a:rPr lang="ja-JP" altLang="ja-JP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府</a:t>
            </a:r>
            <a:r>
              <a:rPr lang="ja-JP" altLang="ja-JP" dirty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ja-JP" dirty="0" smtClean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上</a:t>
            </a:r>
            <a:r>
              <a:rPr lang="ja-JP" altLang="ja-JP" dirty="0" smtClean="0">
                <a:latin typeface="+mn-ea"/>
              </a:rPr>
              <a:t>回</a:t>
            </a:r>
            <a:r>
              <a:rPr lang="ja-JP" altLang="en-US" dirty="0" smtClean="0">
                <a:latin typeface="+mn-ea"/>
              </a:rPr>
              <a:t>っています。（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32</a:t>
            </a:r>
            <a:r>
              <a:rPr lang="ja-JP" altLang="ja-JP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昇順）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53" y="2606053"/>
            <a:ext cx="8346093" cy="3636000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6943" y="3421310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345043" y="3916509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3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1"/>
            <a:ext cx="8963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技術職員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1</a:t>
            </a:r>
            <a:r>
              <a:rPr lang="ja-JP" altLang="en-US" dirty="0" smtClean="0"/>
              <a:t>人</a:t>
            </a:r>
            <a:r>
              <a:rPr lang="ja-JP" altLang="en-US" dirty="0"/>
              <a:t>であり、府平均</a:t>
            </a:r>
            <a:r>
              <a:rPr lang="ja-JP" altLang="en-US" dirty="0" smtClean="0"/>
              <a:t>を下回っています。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51" y="2357387"/>
            <a:ext cx="8434800" cy="3634442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13116" y="4133252"/>
            <a:ext cx="839470" cy="3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4495" y="257738"/>
            <a:ext cx="921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　</a:t>
            </a:r>
            <a:r>
              <a:rPr lang="ja-JP" altLang="en-US" sz="2400" b="1" dirty="0"/>
              <a:t>一日最大給水量と自己水率</a:t>
            </a:r>
            <a:r>
              <a:rPr lang="ja-JP" altLang="ja-JP" sz="2400" b="1" dirty="0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 smtClean="0"/>
              <a:t>・</a:t>
            </a:r>
            <a:r>
              <a:rPr lang="ja-JP" altLang="ja-JP" dirty="0"/>
              <a:t>水源は、淀川を水源とした大阪広域水道企業団からの</a:t>
            </a:r>
            <a:r>
              <a:rPr lang="ja-JP" altLang="ja-JP" dirty="0">
                <a:latin typeface="+mn-ea"/>
              </a:rPr>
              <a:t>浄水受水</a:t>
            </a:r>
            <a:r>
              <a:rPr lang="ja-JP" altLang="ja-JP" dirty="0" smtClean="0">
                <a:latin typeface="+mn-ea"/>
              </a:rPr>
              <a:t>で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ja-JP" dirty="0">
                <a:latin typeface="+mn-ea"/>
              </a:rPr>
              <a:t>賄って</a:t>
            </a:r>
            <a:r>
              <a:rPr lang="ja-JP" altLang="ja-JP" dirty="0" smtClean="0"/>
              <a:t>い</a:t>
            </a:r>
            <a:r>
              <a:rPr lang="ja-JP" altLang="en-US" dirty="0" smtClean="0"/>
              <a:t>ま</a:t>
            </a:r>
            <a:r>
              <a:rPr lang="ja-JP" altLang="en-US" dirty="0"/>
              <a:t>す</a:t>
            </a:r>
            <a:r>
              <a:rPr lang="ja-JP" altLang="ja-JP" dirty="0" smtClean="0"/>
              <a:t>。</a:t>
            </a:r>
          </a:p>
          <a:p>
            <a:endParaRPr lang="ja-JP" altLang="ja-JP" dirty="0"/>
          </a:p>
          <a:p>
            <a:endParaRPr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27" y="5199202"/>
            <a:ext cx="80200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3" y="2172721"/>
            <a:ext cx="8631797" cy="44865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2777456" y="5461165"/>
            <a:ext cx="178475" cy="96703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t="6709"/>
          <a:stretch/>
        </p:blipFill>
        <p:spPr>
          <a:xfrm>
            <a:off x="281491" y="803202"/>
            <a:ext cx="8400713" cy="507117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391" y="5655570"/>
            <a:ext cx="3191208" cy="8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877</Words>
  <Application>Microsoft Office PowerPoint</Application>
  <PresentationFormat>画面に合わせる (4:3)</PresentationFormat>
  <Paragraphs>262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1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2018-12-28T13:08:11Z</dcterms:created>
  <dcterms:modified xsi:type="dcterms:W3CDTF">2019-03-26T09:58:53Z</dcterms:modified>
</cp:coreProperties>
</file>