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33"/>
  </p:notesMasterIdLst>
  <p:sldIdLst>
    <p:sldId id="287" r:id="rId2"/>
    <p:sldId id="28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9" r:id="rId25"/>
    <p:sldId id="281" r:id="rId26"/>
    <p:sldId id="289" r:id="rId27"/>
    <p:sldId id="278" r:id="rId28"/>
    <p:sldId id="280" r:id="rId29"/>
    <p:sldId id="282" r:id="rId30"/>
    <p:sldId id="283" r:id="rId31"/>
    <p:sldId id="295" r:id="rId32"/>
  </p:sldIdLst>
  <p:sldSz cx="9144000" cy="6858000" type="screen4x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2" autoAdjust="0"/>
    <p:restoredTop sz="92662" autoAdjust="0"/>
  </p:normalViewPr>
  <p:slideViewPr>
    <p:cSldViewPr snapToGrid="0">
      <p:cViewPr varScale="1">
        <p:scale>
          <a:sx n="72" d="100"/>
          <a:sy n="72" d="100"/>
        </p:scale>
        <p:origin x="116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C2ADDB-8233-4F67-8EE3-3BA9F636898B}" type="datetimeFigureOut">
              <a:rPr kumimoji="1" lang="ja-JP" altLang="en-US" smtClean="0"/>
              <a:t>2019/3/29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E5CD24-37E8-4BFE-B4D0-0F30306C59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9995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B0424-6D22-45B5-A7A0-0EFEB87BD482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0013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AC888-B4E3-4114-8A8B-B17FA163DB9B}" type="datetime1">
              <a:rPr kumimoji="1" lang="ja-JP" altLang="en-US" smtClean="0"/>
              <a:t>2019/3/29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324602"/>
            <a:ext cx="2057400" cy="365125"/>
          </a:xfrm>
        </p:spPr>
        <p:txBody>
          <a:bodyPr/>
          <a:lstStyle>
            <a:lvl1pPr>
              <a:defRPr sz="2000"/>
            </a:lvl1pPr>
          </a:lstStyle>
          <a:p>
            <a:fld id="{0AB64387-629B-4E46-93D6-B693036FBE1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2134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8EA7B-4108-4993-89A9-5E4AD8420DB4}" type="datetime1">
              <a:rPr kumimoji="1" lang="ja-JP" altLang="en-US" smtClean="0"/>
              <a:t>2019/3/29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7480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34145-A06F-49B0-817E-FF7315E479B3}" type="datetime1">
              <a:rPr kumimoji="1" lang="ja-JP" altLang="en-US" smtClean="0"/>
              <a:t>2019/3/29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4812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66D92-4FDA-45C3-9CEF-BB1A44D68DDE}" type="datetime1">
              <a:rPr kumimoji="1" lang="ja-JP" altLang="en-US" smtClean="0"/>
              <a:t>2019/3/29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5149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1B6DA-03D5-40C1-A730-4F43B4ED0F49}" type="datetime1">
              <a:rPr kumimoji="1" lang="ja-JP" altLang="en-US" smtClean="0"/>
              <a:t>2019/3/29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9681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460CE-C2C4-4502-B171-A4F05B04F25D}" type="datetime1">
              <a:rPr kumimoji="1" lang="ja-JP" altLang="en-US" smtClean="0"/>
              <a:t>2019/3/29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0611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A4934-3BA0-4523-AC41-B9C4D8306A1B}" type="datetime1">
              <a:rPr kumimoji="1" lang="ja-JP" altLang="en-US" smtClean="0"/>
              <a:t>2019/3/29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4253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D95FA-0BE7-4388-BF32-7909F1F5C6DD}" type="datetime1">
              <a:rPr kumimoji="1" lang="ja-JP" altLang="en-US" smtClean="0"/>
              <a:t>2019/3/29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710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16F0-9CCA-4C4B-B7E5-764B1BC86FB7}" type="datetime1">
              <a:rPr kumimoji="1" lang="ja-JP" altLang="en-US" smtClean="0"/>
              <a:t>2019/3/29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3604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3E7E7-A08F-4860-A7AC-A684205B0B11}" type="datetime1">
              <a:rPr kumimoji="1" lang="ja-JP" altLang="en-US" smtClean="0"/>
              <a:t>2019/3/29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2605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E790A-019D-4862-8D28-0BE9EC1F2E93}" type="datetime1">
              <a:rPr kumimoji="1" lang="ja-JP" altLang="en-US" smtClean="0"/>
              <a:t>2019/3/29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3185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1721F-5B6B-4510-B733-6AFD04FF5104}" type="datetime1">
              <a:rPr kumimoji="1" lang="ja-JP" altLang="en-US" smtClean="0"/>
              <a:t>2019/3/29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2302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64387-629B-4E46-93D6-B693036FBE10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43983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-19050" y="846589"/>
            <a:ext cx="9163050" cy="607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+mn-ea"/>
              </a:rPr>
              <a:t> </a:t>
            </a:r>
            <a:endParaRPr lang="ja-JP" altLang="ja-JP" dirty="0">
              <a:latin typeface="+mn-ea"/>
            </a:endParaRPr>
          </a:p>
          <a:p>
            <a:r>
              <a:rPr lang="en-US" altLang="ja-JP" dirty="0">
                <a:latin typeface="+mn-ea"/>
              </a:rPr>
              <a:t> </a:t>
            </a:r>
            <a:endParaRPr lang="ja-JP" altLang="ja-JP" dirty="0">
              <a:latin typeface="+mn-ea"/>
            </a:endParaRPr>
          </a:p>
          <a:p>
            <a:r>
              <a:rPr lang="en-US" altLang="ja-JP" dirty="0">
                <a:latin typeface="+mn-ea"/>
              </a:rPr>
              <a:t> </a:t>
            </a:r>
            <a:endParaRPr lang="ja-JP" altLang="ja-JP" sz="3200" dirty="0">
              <a:latin typeface="+mn-ea"/>
            </a:endParaRPr>
          </a:p>
          <a:p>
            <a:pPr algn="ctr">
              <a:spcBef>
                <a:spcPts val="1200"/>
              </a:spcBef>
            </a:pPr>
            <a:r>
              <a:rPr lang="ja-JP" altLang="ja-JP" sz="4000" b="1" dirty="0" smtClean="0"/>
              <a:t>水道</a:t>
            </a:r>
            <a:r>
              <a:rPr lang="ja-JP" altLang="ja-JP" sz="4000" b="1" dirty="0"/>
              <a:t>事業の現状と課題、将来に</a:t>
            </a:r>
            <a:r>
              <a:rPr lang="ja-JP" altLang="ja-JP" sz="4000" b="1" dirty="0" smtClean="0"/>
              <a:t>ついて</a:t>
            </a:r>
            <a:endParaRPr lang="en-US" altLang="ja-JP" sz="4000" b="1" dirty="0" smtClean="0"/>
          </a:p>
          <a:p>
            <a:pPr algn="ctr">
              <a:spcBef>
                <a:spcPts val="3000"/>
              </a:spcBef>
            </a:pPr>
            <a:r>
              <a:rPr lang="ja-JP" altLang="ja-JP" sz="4000" dirty="0" smtClean="0"/>
              <a:t>【</a:t>
            </a:r>
            <a:r>
              <a:rPr lang="ja-JP" altLang="en-US" sz="4000" dirty="0" smtClean="0"/>
              <a:t>島本町</a:t>
            </a:r>
            <a:r>
              <a:rPr lang="ja-JP" altLang="ja-JP" sz="4000" dirty="0" smtClean="0"/>
              <a:t>】</a:t>
            </a:r>
            <a:endParaRPr lang="ja-JP" altLang="ja-JP" sz="4000" dirty="0"/>
          </a:p>
          <a:p>
            <a:endParaRPr lang="ja-JP" altLang="ja-JP" sz="3200" dirty="0"/>
          </a:p>
          <a:p>
            <a:endParaRPr lang="en-US" altLang="ja-JP" sz="3200" dirty="0">
              <a:latin typeface="+mn-ea"/>
            </a:endParaRPr>
          </a:p>
          <a:p>
            <a:endParaRPr lang="en-US" altLang="ja-JP" sz="3200" dirty="0" smtClean="0">
              <a:latin typeface="+mn-ea"/>
            </a:endParaRPr>
          </a:p>
          <a:p>
            <a:endParaRPr lang="en-US" altLang="ja-JP" sz="3200" dirty="0">
              <a:latin typeface="+mn-ea"/>
            </a:endParaRPr>
          </a:p>
          <a:p>
            <a:endParaRPr lang="en-US" altLang="ja-JP" sz="3200" dirty="0">
              <a:latin typeface="+mn-ea"/>
            </a:endParaRPr>
          </a:p>
          <a:p>
            <a:pPr algn="ctr"/>
            <a:r>
              <a:rPr lang="ja-JP" altLang="ja-JP" sz="2400" dirty="0">
                <a:latin typeface="+mn-ea"/>
              </a:rPr>
              <a:t>大阪府健康</a:t>
            </a:r>
            <a:r>
              <a:rPr lang="ja-JP" altLang="ja-JP" sz="2400" dirty="0" smtClean="0">
                <a:latin typeface="+mn-ea"/>
              </a:rPr>
              <a:t>医療部</a:t>
            </a:r>
            <a:r>
              <a:rPr lang="ja-JP" altLang="en-US" sz="2400" dirty="0" smtClean="0">
                <a:latin typeface="+mn-ea"/>
              </a:rPr>
              <a:t>環境衛生課</a:t>
            </a:r>
            <a:endParaRPr lang="en-US" altLang="ja-JP" sz="2400" dirty="0" smtClean="0">
              <a:latin typeface="+mn-ea"/>
            </a:endParaRPr>
          </a:p>
          <a:p>
            <a:r>
              <a:rPr lang="en-US" altLang="ja-JP" dirty="0">
                <a:latin typeface="+mn-ea"/>
              </a:rPr>
              <a:t> </a:t>
            </a:r>
            <a:endParaRPr lang="ja-JP" altLang="ja-JP" dirty="0">
              <a:latin typeface="+mn-ea"/>
            </a:endParaRPr>
          </a:p>
          <a:p>
            <a:endParaRPr lang="ja-JP" altLang="ja-JP" dirty="0">
              <a:latin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9249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32178" y="55123"/>
            <a:ext cx="8963696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２　府域に</a:t>
            </a:r>
            <a:r>
              <a:rPr lang="ja-JP" altLang="en-US" sz="2400" b="1" dirty="0" smtClean="0"/>
              <a:t>おける島本町の</a:t>
            </a:r>
            <a:r>
              <a:rPr lang="ja-JP" altLang="en-US" sz="2400" b="1" dirty="0"/>
              <a:t>状況</a:t>
            </a:r>
          </a:p>
          <a:p>
            <a:pPr>
              <a:spcBef>
                <a:spcPts val="600"/>
              </a:spcBef>
            </a:pPr>
            <a:r>
              <a:rPr lang="ja-JP" altLang="en-US" sz="2400" dirty="0"/>
              <a:t>２．１　各指標の大阪府平均との</a:t>
            </a:r>
            <a:r>
              <a:rPr lang="ja-JP" altLang="en-US" sz="2400" dirty="0">
                <a:latin typeface="+mn-ea"/>
              </a:rPr>
              <a:t>比較（</a:t>
            </a:r>
            <a:r>
              <a:rPr lang="en-US" altLang="ja-JP" sz="2400" dirty="0">
                <a:latin typeface="+mn-ea"/>
              </a:rPr>
              <a:t>2016</a:t>
            </a:r>
            <a:r>
              <a:rPr lang="ja-JP" altLang="en-US" sz="2400" dirty="0">
                <a:latin typeface="+mn-ea"/>
              </a:rPr>
              <a:t>年度）</a:t>
            </a: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0924242"/>
              </p:ext>
            </p:extLst>
          </p:nvPr>
        </p:nvGraphicFramePr>
        <p:xfrm>
          <a:off x="132178" y="944485"/>
          <a:ext cx="8963696" cy="5680974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681458">
                  <a:extLst>
                    <a:ext uri="{9D8B030D-6E8A-4147-A177-3AD203B41FA5}">
                      <a16:colId xmlns:a16="http://schemas.microsoft.com/office/drawing/2014/main" val="4249513469"/>
                    </a:ext>
                  </a:extLst>
                </a:gridCol>
                <a:gridCol w="7442228">
                  <a:extLst>
                    <a:ext uri="{9D8B030D-6E8A-4147-A177-3AD203B41FA5}">
                      <a16:colId xmlns:a16="http://schemas.microsoft.com/office/drawing/2014/main" val="2373518121"/>
                    </a:ext>
                  </a:extLst>
                </a:gridCol>
                <a:gridCol w="840010">
                  <a:extLst>
                    <a:ext uri="{9D8B030D-6E8A-4147-A177-3AD203B41FA5}">
                      <a16:colId xmlns:a16="http://schemas.microsoft.com/office/drawing/2014/main" val="2789846183"/>
                    </a:ext>
                  </a:extLst>
                </a:gridCol>
              </a:tblGrid>
              <a:tr h="3989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項目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指標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府平均との比較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6791944"/>
                  </a:ext>
                </a:extLst>
              </a:tr>
              <a:tr h="512686">
                <a:tc rowSpan="6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耐震化関係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vert="eaVert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①全管路耐震適合率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　管路の地震災害に対する安全性、信頼性を表す指標。高い方が</a:t>
                      </a:r>
                      <a:r>
                        <a:rPr lang="ja-JP" sz="1400" kern="100" dirty="0" smtClean="0">
                          <a:effectLst/>
                          <a:latin typeface="+mn-ea"/>
                          <a:ea typeface="+mn-ea"/>
                        </a:rPr>
                        <a:t>望ましい。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9581923"/>
                  </a:ext>
                </a:extLst>
              </a:tr>
              <a:tr h="51268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②基幹管路耐震適合率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　基幹管路の地震災害に対する安全性、信頼性を表す指標。高い方が</a:t>
                      </a:r>
                      <a:r>
                        <a:rPr lang="ja-JP" sz="1400" kern="100" dirty="0" smtClean="0">
                          <a:effectLst/>
                          <a:latin typeface="+mn-ea"/>
                          <a:ea typeface="+mn-ea"/>
                        </a:rPr>
                        <a:t>望ましい。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6984733"/>
                  </a:ext>
                </a:extLst>
              </a:tr>
              <a:tr h="51268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③老朽管率　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　法定耐用年数（</a:t>
                      </a: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40</a:t>
                      </a: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年）を超えた管路の割合。一般的には、低い方が望ましい。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5599325"/>
                  </a:ext>
                </a:extLst>
              </a:tr>
              <a:tr h="51268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④管路更新率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　管路更新の度合いを表す指標。一般的には、高い方が望ましい。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9384232"/>
                  </a:ext>
                </a:extLst>
              </a:tr>
              <a:tr h="51268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⑤浄水場耐震化率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　浄水施設の地震災害に対する安全性、信頼性を表す指標。高い方が望ましい。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2233633"/>
                  </a:ext>
                </a:extLst>
              </a:tr>
              <a:tr h="51268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⑥配水池耐震化率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　配水施設の地震災害に対する安全性、信頼性を表す指標。高い方が望ましい。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0794521"/>
                  </a:ext>
                </a:extLst>
              </a:tr>
              <a:tr h="598408">
                <a:tc rowSpan="3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ja-JP" sz="1400" kern="100" dirty="0" smtClean="0">
                          <a:effectLst/>
                          <a:latin typeface="+mn-ea"/>
                          <a:ea typeface="+mn-ea"/>
                        </a:rPr>
                        <a:t>経営関係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vert="eaVert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⑦給水原価　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　有収水量（料金の対象となった水量）１㎥あたりにかかる費用を表す指標</a:t>
                      </a:r>
                      <a:r>
                        <a:rPr lang="ja-JP" sz="1400" kern="100" dirty="0" smtClean="0">
                          <a:effectLst/>
                          <a:latin typeface="+mn-ea"/>
                          <a:ea typeface="+mn-ea"/>
                        </a:rPr>
                        <a:t>。</a:t>
                      </a:r>
                      <a:endParaRPr lang="en-US" altLang="ja-JP" sz="1400" kern="100" dirty="0" smtClean="0">
                        <a:effectLst/>
                        <a:latin typeface="+mn-ea"/>
                        <a:ea typeface="+mn-ea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lang="ja-JP" sz="1400" kern="100" dirty="0" smtClean="0">
                          <a:effectLst/>
                          <a:latin typeface="+mn-ea"/>
                          <a:ea typeface="+mn-ea"/>
                        </a:rPr>
                        <a:t>一般的</a:t>
                      </a: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には、低い</a:t>
                      </a:r>
                      <a:r>
                        <a:rPr lang="ja-JP" sz="1400" kern="100">
                          <a:effectLst/>
                          <a:latin typeface="+mn-ea"/>
                          <a:ea typeface="+mn-ea"/>
                        </a:rPr>
                        <a:t>方</a:t>
                      </a:r>
                      <a:r>
                        <a:rPr lang="ja-JP" sz="1400" kern="100" smtClean="0">
                          <a:effectLst/>
                          <a:latin typeface="+mn-ea"/>
                          <a:ea typeface="+mn-ea"/>
                        </a:rPr>
                        <a:t>が</a:t>
                      </a:r>
                      <a:r>
                        <a:rPr lang="ja-JP" altLang="en-US" sz="1400" kern="100" smtClean="0">
                          <a:effectLst/>
                          <a:latin typeface="+mn-ea"/>
                          <a:ea typeface="+mn-ea"/>
                        </a:rPr>
                        <a:t>望</a:t>
                      </a:r>
                      <a:r>
                        <a:rPr lang="ja-JP" sz="1400" kern="100" smtClean="0">
                          <a:effectLst/>
                          <a:latin typeface="+mn-ea"/>
                          <a:ea typeface="+mn-ea"/>
                        </a:rPr>
                        <a:t>ましい</a:t>
                      </a: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。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5946675"/>
                  </a:ext>
                </a:extLst>
              </a:tr>
              <a:tr h="51268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⑧経常収支比率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　単年度の収支が黒字であれば</a:t>
                      </a: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100%</a:t>
                      </a: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以上となる指標。一般的には、高い方が望ましい。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4140534"/>
                  </a:ext>
                </a:extLst>
              </a:tr>
              <a:tr h="51268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⑨企業債残高対給水収益率　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lang="ja-JP" sz="1400" kern="100" dirty="0" smtClean="0">
                          <a:effectLst/>
                          <a:latin typeface="+mn-ea"/>
                          <a:ea typeface="+mn-ea"/>
                        </a:rPr>
                        <a:t>企業債</a:t>
                      </a: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残高の規模を表す指標。一般的には、低い方が望ましい。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609603"/>
                  </a:ext>
                </a:extLst>
              </a:tr>
              <a:tr h="5126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効率性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⑩施設利用率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　水道施設の利用状況や適正規模を判断する指標。一般的には、高い方が望ましい。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8763230"/>
                  </a:ext>
                </a:extLst>
              </a:tr>
            </a:tbl>
          </a:graphicData>
        </a:graphic>
      </p:graphicFrame>
      <p:sp>
        <p:nvSpPr>
          <p:cNvPr id="7" name="テキスト ボックス 1"/>
          <p:cNvSpPr txBox="1"/>
          <p:nvPr/>
        </p:nvSpPr>
        <p:spPr>
          <a:xfrm>
            <a:off x="7254471" y="87207"/>
            <a:ext cx="2060621" cy="780276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>
              <a:lnSpc>
                <a:spcPts val="1200"/>
              </a:lnSpc>
            </a:pPr>
            <a:r>
              <a:rPr lang="ja-JP" altLang="en-US" sz="1000" dirty="0">
                <a:latin typeface="+mn-ea"/>
                <a:cs typeface="Times New Roman" panose="02020603050405020304" pitchFamily="18" charset="0"/>
              </a:rPr>
              <a:t>黒：府平均を下回っている</a:t>
            </a:r>
            <a:endParaRPr lang="en-US" altLang="ja-JP" sz="1000" dirty="0">
              <a:latin typeface="+mn-ea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r>
              <a:rPr lang="ja-JP" altLang="en-US" sz="1000" dirty="0">
                <a:latin typeface="+mn-ea"/>
                <a:cs typeface="Times New Roman" panose="02020603050405020304" pitchFamily="18" charset="0"/>
              </a:rPr>
              <a:t>　（</a:t>
            </a:r>
            <a:r>
              <a:rPr lang="en-US" sz="1000" dirty="0">
                <a:latin typeface="+mn-ea"/>
                <a:cs typeface="Times New Roman" panose="02020603050405020304" pitchFamily="18" charset="0"/>
              </a:rPr>
              <a:t>25</a:t>
            </a:r>
            <a:r>
              <a:rPr lang="ja-JP" altLang="en-US" sz="1000" dirty="0">
                <a:latin typeface="+mn-ea"/>
                <a:cs typeface="Times New Roman" panose="02020603050405020304" pitchFamily="18" charset="0"/>
              </a:rPr>
              <a:t>％以上）</a:t>
            </a:r>
            <a:endParaRPr lang="ja-JP" altLang="en-US" sz="1600" dirty="0">
              <a:latin typeface="+mn-ea"/>
              <a:cs typeface="ＭＳ Ｐゴシック" panose="020B0600070205080204" pitchFamily="50" charset="-128"/>
            </a:endParaRPr>
          </a:p>
          <a:p>
            <a:pPr>
              <a:lnSpc>
                <a:spcPts val="1200"/>
              </a:lnSpc>
            </a:pPr>
            <a:r>
              <a:rPr lang="ja-JP" altLang="en-US" sz="1000" dirty="0">
                <a:latin typeface="+mn-ea"/>
                <a:cs typeface="Times New Roman" panose="02020603050405020304" pitchFamily="18" charset="0"/>
              </a:rPr>
              <a:t>灰：府平均をやや下回っている</a:t>
            </a:r>
            <a:endParaRPr lang="en-US" altLang="ja-JP" sz="1000" dirty="0">
              <a:latin typeface="+mn-ea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r>
              <a:rPr lang="ja-JP" altLang="en-US" sz="1000" dirty="0">
                <a:latin typeface="+mn-ea"/>
                <a:cs typeface="Times New Roman" panose="02020603050405020304" pitchFamily="18" charset="0"/>
              </a:rPr>
              <a:t>　（</a:t>
            </a:r>
            <a:r>
              <a:rPr lang="en-US" sz="1000" dirty="0">
                <a:latin typeface="+mn-ea"/>
                <a:cs typeface="Times New Roman" panose="02020603050405020304" pitchFamily="18" charset="0"/>
              </a:rPr>
              <a:t>0</a:t>
            </a:r>
            <a:r>
              <a:rPr lang="ja-JP" altLang="en-US" sz="1000" dirty="0">
                <a:latin typeface="+mn-ea"/>
                <a:cs typeface="Times New Roman" panose="02020603050405020304" pitchFamily="18" charset="0"/>
              </a:rPr>
              <a:t>～</a:t>
            </a:r>
            <a:r>
              <a:rPr lang="en-US" sz="1000" dirty="0">
                <a:latin typeface="+mn-ea"/>
                <a:cs typeface="Times New Roman" panose="02020603050405020304" pitchFamily="18" charset="0"/>
              </a:rPr>
              <a:t>25%</a:t>
            </a:r>
            <a:r>
              <a:rPr lang="ja-JP" altLang="en-US" sz="1000" dirty="0">
                <a:latin typeface="+mn-ea"/>
                <a:cs typeface="Times New Roman" panose="02020603050405020304" pitchFamily="18" charset="0"/>
              </a:rPr>
              <a:t>）</a:t>
            </a:r>
            <a:endParaRPr lang="ja-JP" altLang="en-US" sz="1600" dirty="0">
              <a:latin typeface="+mn-ea"/>
              <a:cs typeface="ＭＳ Ｐゴシック" panose="020B0600070205080204" pitchFamily="50" charset="-128"/>
            </a:endParaRPr>
          </a:p>
          <a:p>
            <a:pPr>
              <a:lnSpc>
                <a:spcPts val="1200"/>
              </a:lnSpc>
            </a:pPr>
            <a:r>
              <a:rPr lang="ja-JP" altLang="en-US" sz="1000" dirty="0">
                <a:latin typeface="+mn-ea"/>
                <a:cs typeface="Times New Roman" panose="02020603050405020304" pitchFamily="18" charset="0"/>
              </a:rPr>
              <a:t>白：府平均を上回って</a:t>
            </a:r>
            <a:r>
              <a:rPr lang="ja-JP" altLang="en-US" sz="1000" dirty="0" smtClean="0">
                <a:latin typeface="+mn-ea"/>
                <a:cs typeface="Times New Roman" panose="02020603050405020304" pitchFamily="18" charset="0"/>
              </a:rPr>
              <a:t>いる</a:t>
            </a:r>
            <a:endParaRPr lang="ja-JP" altLang="en-US" sz="1600" dirty="0">
              <a:latin typeface="+mn-ea"/>
              <a:cs typeface="ＭＳ Ｐゴシック" panose="020B060007020508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172150" y="6593625"/>
            <a:ext cx="55515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ja-JP" sz="1200" dirty="0" smtClean="0">
                <a:latin typeface="+mn-ea"/>
                <a:cs typeface="ＭＳ Ｐゴシック" panose="020B0600070205080204" pitchFamily="50" charset="-128"/>
              </a:rPr>
              <a:t>※</a:t>
            </a:r>
            <a:r>
              <a:rPr lang="ja-JP" altLang="en-US" sz="1200" dirty="0">
                <a:latin typeface="+mn-ea"/>
                <a:cs typeface="ＭＳ Ｐゴシック" panose="020B0600070205080204" pitchFamily="50" charset="-128"/>
              </a:rPr>
              <a:t>③、⑦、⑨については、</a:t>
            </a:r>
            <a:r>
              <a:rPr lang="ja-JP" altLang="ja-JP" sz="1200" dirty="0" smtClean="0">
                <a:latin typeface="+mn-ea"/>
                <a:cs typeface="ＭＳ Ｐゴシック" panose="020B0600070205080204" pitchFamily="50" charset="-128"/>
              </a:rPr>
              <a:t>府</a:t>
            </a:r>
            <a:r>
              <a:rPr lang="ja-JP" altLang="ja-JP" sz="1200" dirty="0">
                <a:latin typeface="+mn-ea"/>
                <a:cs typeface="ＭＳ Ｐゴシック" panose="020B0600070205080204" pitchFamily="50" charset="-128"/>
              </a:rPr>
              <a:t>平均を上回っているものを黒、灰として</a:t>
            </a:r>
            <a:r>
              <a:rPr lang="ja-JP" altLang="ja-JP" sz="1200" dirty="0" smtClean="0">
                <a:latin typeface="+mn-ea"/>
                <a:cs typeface="ＭＳ Ｐゴシック" panose="020B0600070205080204" pitchFamily="50" charset="-128"/>
              </a:rPr>
              <a:t>い</a:t>
            </a:r>
            <a:r>
              <a:rPr lang="ja-JP" altLang="en-US" sz="1200" dirty="0" smtClean="0">
                <a:latin typeface="+mn-ea"/>
                <a:cs typeface="ＭＳ Ｐゴシック" panose="020B0600070205080204" pitchFamily="50" charset="-128"/>
              </a:rPr>
              <a:t>ます</a:t>
            </a:r>
            <a:r>
              <a:rPr lang="ja-JP" altLang="ja-JP" sz="1050" dirty="0" smtClean="0">
                <a:latin typeface="+mn-ea"/>
                <a:cs typeface="ＭＳ Ｐゴシック" panose="020B0600070205080204" pitchFamily="50" charset="-128"/>
              </a:rPr>
              <a:t>。</a:t>
            </a:r>
            <a:endParaRPr lang="ja-JP" altLang="ja-JP" dirty="0">
              <a:latin typeface="+mn-ea"/>
              <a:cs typeface="ＭＳ Ｐゴシック" panose="020B0600070205080204" pitchFamily="50" charset="-128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7112585" y="6519898"/>
            <a:ext cx="2057400" cy="365125"/>
          </a:xfrm>
        </p:spPr>
        <p:txBody>
          <a:bodyPr/>
          <a:lstStyle/>
          <a:p>
            <a:fld id="{0AB64387-629B-4E46-93D6-B693036FBE10}" type="slidenum">
              <a:rPr kumimoji="1" lang="ja-JP" altLang="en-US" smtClean="0"/>
              <a:t>10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83875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246" y="2145011"/>
            <a:ext cx="8435436" cy="3690000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326062"/>
            <a:ext cx="10663708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 ２．２　府域に</a:t>
            </a:r>
            <a:r>
              <a:rPr lang="ja-JP" altLang="en-US" sz="2400" b="1" dirty="0" smtClean="0"/>
              <a:t>おける島本町の</a:t>
            </a:r>
            <a:r>
              <a:rPr lang="ja-JP" altLang="en-US" sz="2400" b="1" dirty="0"/>
              <a:t>各指標の状況（</a:t>
            </a:r>
            <a:r>
              <a:rPr lang="en-US" altLang="ja-JP" sz="2400" b="1" dirty="0">
                <a:latin typeface="+mn-ea"/>
              </a:rPr>
              <a:t>2016</a:t>
            </a:r>
            <a:r>
              <a:rPr lang="ja-JP" altLang="en-US" sz="2400" b="1" dirty="0"/>
              <a:t>年度）</a:t>
            </a:r>
          </a:p>
          <a:p>
            <a:endParaRPr lang="ja-JP" altLang="en-US" sz="2400" dirty="0"/>
          </a:p>
          <a:p>
            <a:r>
              <a:rPr lang="ja-JP" altLang="en-US" sz="2000" b="1" dirty="0"/>
              <a:t>①全管路耐震適合率（大阪府の水道の現況より</a:t>
            </a:r>
            <a:r>
              <a:rPr lang="ja-JP" altLang="en-US" sz="2000" b="1" dirty="0" smtClean="0"/>
              <a:t>）</a:t>
            </a:r>
            <a:endParaRPr lang="en-US" altLang="ja-JP" sz="2000" b="1" dirty="0" smtClean="0"/>
          </a:p>
          <a:p>
            <a:endParaRPr lang="ja-JP" altLang="en-US" dirty="0"/>
          </a:p>
          <a:p>
            <a:r>
              <a:rPr lang="ja-JP" altLang="en-US" dirty="0"/>
              <a:t>・全管路の耐震適合率</a:t>
            </a:r>
            <a:r>
              <a:rPr lang="ja-JP" altLang="en-US" dirty="0" smtClean="0"/>
              <a:t>は</a:t>
            </a:r>
            <a:r>
              <a:rPr lang="en-US" altLang="ja-JP" dirty="0">
                <a:latin typeface="+mn-ea"/>
              </a:rPr>
              <a:t>26.3</a:t>
            </a:r>
            <a:r>
              <a:rPr lang="en-US" altLang="ja-JP" dirty="0" smtClean="0">
                <a:latin typeface="+mn-ea"/>
              </a:rPr>
              <a:t>%</a:t>
            </a:r>
            <a:r>
              <a:rPr lang="ja-JP" altLang="en-US" dirty="0">
                <a:latin typeface="+mn-ea"/>
              </a:rPr>
              <a:t>であり、府平均</a:t>
            </a:r>
            <a:r>
              <a:rPr lang="en-US" altLang="ja-JP" dirty="0" smtClean="0">
                <a:latin typeface="+mn-ea"/>
              </a:rPr>
              <a:t>25.6%</a:t>
            </a:r>
            <a:r>
              <a:rPr lang="ja-JP" altLang="en-US" dirty="0" smtClean="0"/>
              <a:t>を上回って</a:t>
            </a:r>
            <a:r>
              <a:rPr lang="ja-JP" altLang="en-US" dirty="0"/>
              <a:t>います</a:t>
            </a:r>
            <a:r>
              <a:rPr lang="ja-JP" altLang="en-US" dirty="0" smtClean="0"/>
              <a:t>。</a:t>
            </a:r>
            <a:endParaRPr lang="ja-JP" altLang="ja-JP" dirty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357539" y="3765241"/>
            <a:ext cx="8394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府平均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9721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778" y="2392978"/>
            <a:ext cx="8428949" cy="3675600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427759"/>
            <a:ext cx="1066370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000" b="1" dirty="0"/>
              <a:t>②基幹管路耐震適合率（大阪府の水道の現況より）</a:t>
            </a:r>
            <a:endParaRPr lang="en-US" altLang="ja-JP" sz="2000" b="1" dirty="0"/>
          </a:p>
          <a:p>
            <a:endParaRPr lang="ja-JP" altLang="ja-JP" dirty="0"/>
          </a:p>
          <a:p>
            <a:r>
              <a:rPr lang="ja-JP" altLang="ja-JP" dirty="0"/>
              <a:t>・基幹管路の耐震適合率</a:t>
            </a:r>
            <a:r>
              <a:rPr lang="ja-JP" altLang="ja-JP" dirty="0" smtClean="0"/>
              <a:t>は</a:t>
            </a:r>
            <a:r>
              <a:rPr lang="en-US" altLang="ja-JP" dirty="0">
                <a:latin typeface="+mn-ea"/>
              </a:rPr>
              <a:t>26.3</a:t>
            </a:r>
            <a:r>
              <a:rPr lang="en-US" altLang="ja-JP" dirty="0" smtClean="0">
                <a:latin typeface="+mn-ea"/>
              </a:rPr>
              <a:t>%</a:t>
            </a:r>
            <a:r>
              <a:rPr lang="ja-JP" altLang="en-US" dirty="0">
                <a:latin typeface="+mn-ea"/>
              </a:rPr>
              <a:t>であり、府平均</a:t>
            </a:r>
            <a:r>
              <a:rPr lang="en-US" altLang="ja-JP" dirty="0" smtClean="0">
                <a:latin typeface="+mn-ea"/>
              </a:rPr>
              <a:t>41.1%</a:t>
            </a:r>
            <a:r>
              <a:rPr lang="ja-JP" altLang="en-US" dirty="0" smtClean="0">
                <a:latin typeface="+mn-ea"/>
              </a:rPr>
              <a:t>を下回っています。</a:t>
            </a:r>
            <a:endParaRPr lang="en-US" altLang="ja-JP" dirty="0" smtClean="0"/>
          </a:p>
          <a:p>
            <a:r>
              <a:rPr lang="ja-JP" altLang="en-US" dirty="0" smtClean="0"/>
              <a:t>　</a:t>
            </a:r>
            <a:r>
              <a:rPr lang="ja-JP" altLang="en-US" dirty="0">
                <a:latin typeface="+mn-ea"/>
                <a:cs typeface="Times New Roman" panose="02020603050405020304" pitchFamily="18" charset="0"/>
              </a:rPr>
              <a:t>（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43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事業体中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37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番目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/</a:t>
            </a:r>
            <a:r>
              <a:rPr lang="ja-JP" altLang="en-US" dirty="0">
                <a:latin typeface="+mn-ea"/>
                <a:cs typeface="Times New Roman" panose="02020603050405020304" pitchFamily="18" charset="0"/>
              </a:rPr>
              <a:t>降順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）</a:t>
            </a:r>
            <a:endParaRPr lang="ja-JP" altLang="ja-JP" dirty="0"/>
          </a:p>
          <a:p>
            <a:endParaRPr lang="ja-JP" altLang="ja-JP" dirty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250880" y="3775061"/>
            <a:ext cx="9697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府平均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250880" y="4131572"/>
            <a:ext cx="9697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全国平均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668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78554" y="302342"/>
            <a:ext cx="1066370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/>
              <a:t>③老朽管率（大阪府の水道の現況より）</a:t>
            </a:r>
            <a:endParaRPr lang="en-US" altLang="ja-JP" sz="2000" b="1" dirty="0"/>
          </a:p>
          <a:p>
            <a:endParaRPr lang="ja-JP" altLang="en-US" dirty="0"/>
          </a:p>
          <a:p>
            <a:r>
              <a:rPr lang="ja-JP" altLang="en-US" dirty="0"/>
              <a:t>・老朽管率</a:t>
            </a:r>
            <a:r>
              <a:rPr lang="ja-JP" altLang="en-US" dirty="0" smtClean="0">
                <a:latin typeface="+mn-ea"/>
              </a:rPr>
              <a:t>は</a:t>
            </a:r>
            <a:r>
              <a:rPr lang="en-US" altLang="ja-JP" dirty="0">
                <a:latin typeface="+mn-ea"/>
              </a:rPr>
              <a:t>42.0</a:t>
            </a:r>
            <a:r>
              <a:rPr lang="en-US" altLang="ja-JP" dirty="0" smtClean="0">
                <a:latin typeface="+mn-ea"/>
              </a:rPr>
              <a:t>%</a:t>
            </a:r>
            <a:r>
              <a:rPr lang="ja-JP" altLang="en-US" dirty="0">
                <a:latin typeface="+mn-ea"/>
              </a:rPr>
              <a:t>であり、府平均</a:t>
            </a:r>
            <a:r>
              <a:rPr lang="en-US" altLang="ja-JP" dirty="0">
                <a:latin typeface="+mn-ea"/>
              </a:rPr>
              <a:t>28.6%</a:t>
            </a:r>
            <a:r>
              <a:rPr lang="ja-JP" altLang="en-US" dirty="0">
                <a:latin typeface="+mn-ea"/>
              </a:rPr>
              <a:t>を</a:t>
            </a:r>
            <a:r>
              <a:rPr lang="ja-JP" altLang="en-US" dirty="0" smtClean="0">
                <a:latin typeface="+mn-ea"/>
              </a:rPr>
              <a:t>上回っています。</a:t>
            </a:r>
            <a:endParaRPr lang="en-US" altLang="ja-JP" dirty="0" smtClean="0">
              <a:latin typeface="+mn-ea"/>
            </a:endParaRPr>
          </a:p>
          <a:p>
            <a:r>
              <a:rPr lang="ja-JP" altLang="en-US" dirty="0">
                <a:latin typeface="+mn-ea"/>
                <a:cs typeface="Times New Roman" panose="02020603050405020304" pitchFamily="18" charset="0"/>
              </a:rPr>
              <a:t>（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43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事業体中</a:t>
            </a:r>
            <a:r>
              <a:rPr lang="en-US" altLang="ja-JP" dirty="0" smtClean="0">
                <a:latin typeface="+mn-ea"/>
                <a:cs typeface="Times New Roman" panose="02020603050405020304" pitchFamily="18" charset="0"/>
              </a:rPr>
              <a:t>4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番目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/</a:t>
            </a:r>
            <a:r>
              <a:rPr lang="ja-JP" altLang="en-US" dirty="0">
                <a:latin typeface="+mn-ea"/>
                <a:cs typeface="Times New Roman" panose="02020603050405020304" pitchFamily="18" charset="0"/>
              </a:rPr>
              <a:t>降順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）</a:t>
            </a:r>
            <a:endParaRPr lang="ja-JP" altLang="en-US" dirty="0"/>
          </a:p>
          <a:p>
            <a:endParaRPr lang="ja-JP" altLang="ja-JP" dirty="0"/>
          </a:p>
          <a:p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13</a:t>
            </a:fld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54" y="2764462"/>
            <a:ext cx="8434800" cy="3658564"/>
          </a:xfrm>
          <a:prstGeom prst="rect">
            <a:avLst/>
          </a:prstGeom>
        </p:spPr>
      </p:pic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363953" y="3976529"/>
            <a:ext cx="9523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府平均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324197" y="4439855"/>
            <a:ext cx="9523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全国平均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005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04451" y="434898"/>
            <a:ext cx="106637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atin typeface="+mn-ea"/>
              </a:rPr>
              <a:t>④管路更新率（市町村経営比較分析表より）</a:t>
            </a:r>
            <a:endParaRPr lang="en-US" altLang="ja-JP" sz="2000" b="1" dirty="0">
              <a:latin typeface="+mn-ea"/>
            </a:endParaRPr>
          </a:p>
          <a:p>
            <a:endParaRPr lang="ja-JP" altLang="en-US" dirty="0"/>
          </a:p>
          <a:p>
            <a:r>
              <a:rPr lang="ja-JP" altLang="en-US" dirty="0"/>
              <a:t>・管路更新率</a:t>
            </a:r>
            <a:r>
              <a:rPr lang="ja-JP" altLang="en-US" dirty="0" smtClean="0"/>
              <a:t>は</a:t>
            </a:r>
            <a:r>
              <a:rPr lang="en-US" altLang="ja-JP" dirty="0" smtClean="0">
                <a:latin typeface="+mn-ea"/>
              </a:rPr>
              <a:t>0.52%</a:t>
            </a:r>
            <a:r>
              <a:rPr lang="ja-JP" altLang="en-US" dirty="0" smtClean="0">
                <a:latin typeface="+mn-ea"/>
              </a:rPr>
              <a:t>で</a:t>
            </a:r>
            <a:r>
              <a:rPr lang="ja-JP" altLang="en-US" dirty="0">
                <a:latin typeface="+mn-ea"/>
              </a:rPr>
              <a:t>あり、府平均</a:t>
            </a:r>
            <a:r>
              <a:rPr lang="en-US" altLang="ja-JP" dirty="0" smtClean="0">
                <a:latin typeface="+mn-ea"/>
              </a:rPr>
              <a:t>0.82</a:t>
            </a:r>
            <a:r>
              <a:rPr lang="ja-JP" altLang="en-US" dirty="0" smtClean="0"/>
              <a:t>％を</a:t>
            </a:r>
            <a:r>
              <a:rPr lang="ja-JP" altLang="en-US" dirty="0"/>
              <a:t>下</a:t>
            </a:r>
            <a:r>
              <a:rPr lang="ja-JP" altLang="en-US" dirty="0" smtClean="0"/>
              <a:t>回って</a:t>
            </a:r>
            <a:r>
              <a:rPr lang="ja-JP" altLang="en-US" dirty="0"/>
              <a:t>います。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14</a:t>
            </a:fld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55" y="2607960"/>
            <a:ext cx="8434800" cy="3665217"/>
          </a:xfrm>
          <a:prstGeom prst="rect">
            <a:avLst/>
          </a:prstGeom>
        </p:spPr>
      </p:pic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325853" y="4339689"/>
            <a:ext cx="1036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府平均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325853" y="4616688"/>
            <a:ext cx="1036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全国平均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399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" y="475991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atin typeface="+mn-ea"/>
              </a:rPr>
              <a:t>⑤浄水場耐震化率（大阪府の水道の現況より）</a:t>
            </a:r>
            <a:endParaRPr lang="en-US" altLang="ja-JP" sz="2000" b="1" dirty="0">
              <a:latin typeface="+mn-ea"/>
            </a:endParaRPr>
          </a:p>
          <a:p>
            <a:endParaRPr lang="ja-JP" altLang="en-US" dirty="0"/>
          </a:p>
          <a:p>
            <a:r>
              <a:rPr lang="ja-JP" altLang="en-US" dirty="0"/>
              <a:t>・浄水場の耐震化率</a:t>
            </a:r>
            <a:r>
              <a:rPr lang="ja-JP" altLang="en-US" dirty="0" smtClean="0">
                <a:latin typeface="+mn-ea"/>
              </a:rPr>
              <a:t>は</a:t>
            </a:r>
            <a:r>
              <a:rPr lang="en-US" altLang="ja-JP" dirty="0">
                <a:latin typeface="+mn-ea"/>
              </a:rPr>
              <a:t>62</a:t>
            </a:r>
            <a:r>
              <a:rPr lang="en-US" altLang="ja-JP" dirty="0" smtClean="0">
                <a:latin typeface="+mn-ea"/>
              </a:rPr>
              <a:t>%</a:t>
            </a:r>
            <a:r>
              <a:rPr lang="ja-JP" altLang="en-US" dirty="0">
                <a:latin typeface="+mn-ea"/>
              </a:rPr>
              <a:t>であ</a:t>
            </a:r>
            <a:r>
              <a:rPr lang="ja-JP" altLang="en-US" dirty="0"/>
              <a:t>り</a:t>
            </a:r>
            <a:r>
              <a:rPr lang="ja-JP" altLang="en-US" dirty="0" smtClean="0"/>
              <a:t>、府平均</a:t>
            </a:r>
            <a:r>
              <a:rPr lang="en-US" altLang="ja-JP" dirty="0" smtClean="0">
                <a:latin typeface="+mn-ea"/>
              </a:rPr>
              <a:t>4.5%</a:t>
            </a:r>
            <a:r>
              <a:rPr lang="ja-JP" altLang="en-US" dirty="0" smtClean="0"/>
              <a:t>を上回っています。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15</a:t>
            </a:fld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771" y="2515686"/>
            <a:ext cx="8434800" cy="3612626"/>
          </a:xfrm>
          <a:prstGeom prst="rect">
            <a:avLst/>
          </a:prstGeom>
        </p:spPr>
      </p:pic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190057" y="4585341"/>
            <a:ext cx="95394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府平均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190057" y="3987718"/>
            <a:ext cx="95394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全国平均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1113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376476"/>
            <a:ext cx="106637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/>
              <a:t>⑥配水池耐震化率（大阪府の水道の現況より）</a:t>
            </a:r>
            <a:endParaRPr lang="en-US" altLang="ja-JP" sz="2000" b="1" dirty="0"/>
          </a:p>
          <a:p>
            <a:endParaRPr lang="en-US" altLang="ja-JP" dirty="0"/>
          </a:p>
          <a:p>
            <a:r>
              <a:rPr lang="ja-JP" altLang="en-US" dirty="0"/>
              <a:t>・配水池の耐震化率</a:t>
            </a:r>
            <a:r>
              <a:rPr lang="ja-JP" altLang="en-US" dirty="0" smtClean="0">
                <a:latin typeface="+mn-ea"/>
              </a:rPr>
              <a:t>は</a:t>
            </a:r>
            <a:r>
              <a:rPr lang="en-US" altLang="ja-JP" dirty="0">
                <a:latin typeface="+mn-ea"/>
              </a:rPr>
              <a:t>98.0</a:t>
            </a:r>
            <a:r>
              <a:rPr lang="en-US" altLang="ja-JP" dirty="0" smtClean="0">
                <a:latin typeface="+mn-ea"/>
              </a:rPr>
              <a:t>%</a:t>
            </a:r>
            <a:r>
              <a:rPr lang="ja-JP" altLang="en-US" dirty="0">
                <a:latin typeface="+mn-ea"/>
              </a:rPr>
              <a:t>であり、府平均</a:t>
            </a:r>
            <a:r>
              <a:rPr lang="en-US" altLang="ja-JP" dirty="0">
                <a:latin typeface="+mn-ea"/>
              </a:rPr>
              <a:t>48.0%</a:t>
            </a:r>
            <a:r>
              <a:rPr lang="ja-JP" altLang="en-US" dirty="0" smtClean="0"/>
              <a:t>を上回って</a:t>
            </a:r>
            <a:r>
              <a:rPr lang="ja-JP" altLang="en-US" dirty="0"/>
              <a:t>います。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16</a:t>
            </a:fld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18" y="2458952"/>
            <a:ext cx="8434800" cy="3649440"/>
          </a:xfrm>
          <a:prstGeom prst="rect">
            <a:avLst/>
          </a:prstGeom>
        </p:spPr>
      </p:pic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206099" y="4001670"/>
            <a:ext cx="93790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府平均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206099" y="3564547"/>
            <a:ext cx="93790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全国平均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2136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66351" y="243250"/>
            <a:ext cx="863309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atin typeface="+mn-ea"/>
              </a:rPr>
              <a:t>⑦給水原価（市町村経営比較分析表より）</a:t>
            </a:r>
            <a:endParaRPr lang="en-US" altLang="ja-JP" sz="2000" b="1" dirty="0">
              <a:latin typeface="+mn-ea"/>
            </a:endParaRPr>
          </a:p>
          <a:p>
            <a:endParaRPr lang="ja-JP" altLang="en-US" dirty="0"/>
          </a:p>
          <a:p>
            <a:r>
              <a:rPr lang="ja-JP" altLang="en-US" dirty="0"/>
              <a:t>・</a:t>
            </a:r>
            <a:r>
              <a:rPr lang="ja-JP" altLang="en-US" dirty="0">
                <a:latin typeface="+mn-ea"/>
              </a:rPr>
              <a:t>給水原価</a:t>
            </a:r>
            <a:r>
              <a:rPr lang="ja-JP" altLang="en-US" dirty="0" smtClean="0">
                <a:latin typeface="+mn-ea"/>
              </a:rPr>
              <a:t>は</a:t>
            </a:r>
            <a:r>
              <a:rPr lang="en-US" altLang="ja-JP" dirty="0">
                <a:latin typeface="+mn-ea"/>
              </a:rPr>
              <a:t>142.8</a:t>
            </a:r>
            <a:r>
              <a:rPr lang="ja-JP" altLang="en-US" dirty="0" smtClean="0">
                <a:latin typeface="+mn-ea"/>
              </a:rPr>
              <a:t>円</a:t>
            </a:r>
            <a:r>
              <a:rPr lang="ja-JP" altLang="en-US" dirty="0">
                <a:latin typeface="+mn-ea"/>
              </a:rPr>
              <a:t>であり、府平均</a:t>
            </a:r>
            <a:r>
              <a:rPr lang="en-US" altLang="ja-JP" dirty="0">
                <a:latin typeface="+mn-ea"/>
              </a:rPr>
              <a:t>170.8</a:t>
            </a:r>
            <a:r>
              <a:rPr lang="ja-JP" altLang="en-US" dirty="0">
                <a:latin typeface="+mn-ea"/>
              </a:rPr>
              <a:t>円を</a:t>
            </a:r>
            <a:r>
              <a:rPr lang="ja-JP" altLang="en-US" dirty="0" smtClean="0">
                <a:latin typeface="+mn-ea"/>
              </a:rPr>
              <a:t>下回っています。</a:t>
            </a:r>
            <a:endParaRPr lang="en-US" altLang="ja-JP" dirty="0" smtClean="0">
              <a:latin typeface="+mn-ea"/>
            </a:endParaRPr>
          </a:p>
          <a:p>
            <a:r>
              <a:rPr lang="ja-JP" altLang="en-US" dirty="0">
                <a:latin typeface="+mn-ea"/>
                <a:cs typeface="Times New Roman" panose="02020603050405020304" pitchFamily="18" charset="0"/>
              </a:rPr>
              <a:t>（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43</a:t>
            </a:r>
            <a:r>
              <a:rPr lang="ja-JP" altLang="en-US" dirty="0">
                <a:latin typeface="+mn-ea"/>
                <a:cs typeface="Times New Roman" panose="02020603050405020304" pitchFamily="18" charset="0"/>
              </a:rPr>
              <a:t>事業体中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10</a:t>
            </a:r>
            <a:r>
              <a:rPr lang="ja-JP" altLang="en-US" dirty="0">
                <a:latin typeface="+mn-ea"/>
                <a:cs typeface="Times New Roman" panose="02020603050405020304" pitchFamily="18" charset="0"/>
              </a:rPr>
              <a:t>番目</a:t>
            </a:r>
            <a:r>
              <a:rPr lang="en-US" altLang="ja-JP" dirty="0" smtClean="0">
                <a:latin typeface="+mn-ea"/>
                <a:cs typeface="Times New Roman" panose="02020603050405020304" pitchFamily="18" charset="0"/>
              </a:rPr>
              <a:t>/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昇順）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17</a:t>
            </a:fld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51" y="2476112"/>
            <a:ext cx="8434800" cy="3660993"/>
          </a:xfrm>
          <a:prstGeom prst="rect">
            <a:avLst/>
          </a:prstGeom>
        </p:spPr>
      </p:pic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338406" y="3933060"/>
            <a:ext cx="93790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府平均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311901" y="4288361"/>
            <a:ext cx="93790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全国平均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1457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231269"/>
            <a:ext cx="1092128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atin typeface="+mn-ea"/>
              </a:rPr>
              <a:t>⑧経常収支比率（市町村経営比較分析表より）</a:t>
            </a:r>
            <a:endParaRPr lang="en-US" altLang="ja-JP" sz="2000" b="1" dirty="0">
              <a:latin typeface="+mn-ea"/>
            </a:endParaRPr>
          </a:p>
          <a:p>
            <a:endParaRPr lang="ja-JP" altLang="en-US" dirty="0"/>
          </a:p>
          <a:p>
            <a:r>
              <a:rPr lang="ja-JP" altLang="en-US" dirty="0"/>
              <a:t>・経常収支比率は府平均</a:t>
            </a:r>
            <a:r>
              <a:rPr lang="en-US" altLang="ja-JP" dirty="0" smtClean="0">
                <a:latin typeface="+mn-ea"/>
              </a:rPr>
              <a:t>111.98%</a:t>
            </a:r>
            <a:r>
              <a:rPr lang="ja-JP" altLang="en-US" dirty="0" smtClean="0">
                <a:latin typeface="+mn-ea"/>
              </a:rPr>
              <a:t>を上回り、</a:t>
            </a:r>
            <a:r>
              <a:rPr lang="en-US" altLang="ja-JP" dirty="0" smtClean="0">
                <a:latin typeface="+mn-ea"/>
              </a:rPr>
              <a:t>115.69%</a:t>
            </a:r>
            <a:r>
              <a:rPr lang="ja-JP" altLang="en-US" dirty="0" smtClean="0">
                <a:latin typeface="+mn-ea"/>
              </a:rPr>
              <a:t>と</a:t>
            </a:r>
            <a:r>
              <a:rPr lang="ja-JP" altLang="en-US" dirty="0">
                <a:latin typeface="+mn-ea"/>
              </a:rPr>
              <a:t>単年度黒字を示す</a:t>
            </a:r>
            <a:r>
              <a:rPr lang="en-US" altLang="ja-JP" dirty="0">
                <a:latin typeface="+mn-ea"/>
              </a:rPr>
              <a:t>100%</a:t>
            </a:r>
            <a:r>
              <a:rPr lang="ja-JP" altLang="en-US" dirty="0" smtClean="0">
                <a:latin typeface="+mn-ea"/>
              </a:rPr>
              <a:t>を</a:t>
            </a:r>
            <a:endParaRPr lang="en-US" altLang="ja-JP" dirty="0" smtClean="0">
              <a:latin typeface="+mn-ea"/>
            </a:endParaRPr>
          </a:p>
          <a:p>
            <a:r>
              <a:rPr lang="ja-JP" altLang="en-US" dirty="0">
                <a:latin typeface="+mn-ea"/>
              </a:rPr>
              <a:t>　</a:t>
            </a:r>
            <a:r>
              <a:rPr lang="ja-JP" altLang="en-US" dirty="0" smtClean="0">
                <a:latin typeface="+mn-ea"/>
              </a:rPr>
              <a:t>超えて</a:t>
            </a:r>
            <a:r>
              <a:rPr lang="ja-JP" altLang="en-US" dirty="0"/>
              <a:t>います。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18</a:t>
            </a:fld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937" y="2305747"/>
            <a:ext cx="8434800" cy="3650524"/>
          </a:xfrm>
          <a:prstGeom prst="rect">
            <a:avLst/>
          </a:prstGeom>
        </p:spPr>
      </p:pic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267978" y="3540406"/>
            <a:ext cx="99529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府平均</a:t>
            </a:r>
            <a:endParaRPr lang="ja-JP" altLang="en-US" sz="1400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228222" y="3072601"/>
            <a:ext cx="99529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全国平均</a:t>
            </a:r>
            <a:endParaRPr lang="ja-JP" altLang="en-US" sz="1400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5749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0143" y="446986"/>
            <a:ext cx="91138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atin typeface="+mn-ea"/>
              </a:rPr>
              <a:t>⑨企業債残高対給水収益率（市町村経営比較分析表より）</a:t>
            </a:r>
            <a:endParaRPr lang="en-US" altLang="ja-JP" sz="2000" b="1" dirty="0">
              <a:latin typeface="+mn-ea"/>
            </a:endParaRPr>
          </a:p>
          <a:p>
            <a:endParaRPr lang="ja-JP" altLang="en-US" dirty="0"/>
          </a:p>
          <a:p>
            <a:r>
              <a:rPr lang="ja-JP" altLang="en-US" dirty="0"/>
              <a:t>・企業債残高対</a:t>
            </a:r>
            <a:r>
              <a:rPr lang="ja-JP" altLang="en-US" dirty="0">
                <a:latin typeface="+mn-ea"/>
              </a:rPr>
              <a:t>給水収益率</a:t>
            </a:r>
            <a:r>
              <a:rPr lang="ja-JP" altLang="en-US" dirty="0" smtClean="0">
                <a:latin typeface="+mn-ea"/>
              </a:rPr>
              <a:t>は</a:t>
            </a:r>
            <a:r>
              <a:rPr lang="en-US" altLang="ja-JP" dirty="0">
                <a:latin typeface="+mn-ea"/>
              </a:rPr>
              <a:t>85.5</a:t>
            </a:r>
            <a:r>
              <a:rPr lang="en-US" altLang="ja-JP" dirty="0" smtClean="0">
                <a:latin typeface="+mn-ea"/>
              </a:rPr>
              <a:t>%</a:t>
            </a:r>
            <a:r>
              <a:rPr lang="ja-JP" altLang="en-US" dirty="0" smtClean="0">
                <a:latin typeface="+mn-ea"/>
              </a:rPr>
              <a:t>で</a:t>
            </a:r>
            <a:r>
              <a:rPr lang="ja-JP" altLang="en-US" dirty="0">
                <a:latin typeface="+mn-ea"/>
              </a:rPr>
              <a:t>あり、 府平均</a:t>
            </a:r>
            <a:r>
              <a:rPr lang="en-US" altLang="ja-JP" dirty="0">
                <a:latin typeface="+mn-ea"/>
              </a:rPr>
              <a:t>250.5%</a:t>
            </a:r>
            <a:r>
              <a:rPr lang="ja-JP" altLang="en-US" dirty="0" smtClean="0"/>
              <a:t>を下回って</a:t>
            </a:r>
            <a:r>
              <a:rPr lang="ja-JP" altLang="en-US" dirty="0"/>
              <a:t>います。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19</a:t>
            </a:fld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930" y="2543796"/>
            <a:ext cx="8434800" cy="3200239"/>
          </a:xfrm>
          <a:prstGeom prst="rect">
            <a:avLst/>
          </a:prstGeom>
        </p:spPr>
      </p:pic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377466" y="4394820"/>
            <a:ext cx="9665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府平均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324458" y="3990026"/>
            <a:ext cx="9665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全国平均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375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0" y="0"/>
            <a:ext cx="9144000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chemeClr val="tx2"/>
                </a:solidFill>
                <a:latin typeface="+mn-ea"/>
              </a:rPr>
              <a:t>■市の水道の状態をのぞいてみよう</a:t>
            </a:r>
            <a:r>
              <a:rPr lang="en-US" altLang="ja-JP" b="1" dirty="0">
                <a:solidFill>
                  <a:schemeClr val="tx2"/>
                </a:solidFill>
                <a:latin typeface="+mn-ea"/>
              </a:rPr>
              <a:t>~</a:t>
            </a:r>
            <a:r>
              <a:rPr lang="ja-JP" altLang="en-US" b="1" dirty="0">
                <a:solidFill>
                  <a:schemeClr val="tx2"/>
                </a:solidFill>
                <a:latin typeface="+mn-ea"/>
              </a:rPr>
              <a:t>施設の耐震化状況や財政的な指標を府内で比較</a:t>
            </a:r>
            <a:r>
              <a:rPr lang="en-US" altLang="ja-JP" b="1" dirty="0">
                <a:solidFill>
                  <a:schemeClr val="tx2"/>
                </a:solidFill>
                <a:latin typeface="+mn-ea"/>
              </a:rPr>
              <a:t>~</a:t>
            </a:r>
          </a:p>
          <a:p>
            <a:r>
              <a:rPr lang="ja-JP" altLang="en-US" b="1" dirty="0" smtClean="0">
                <a:latin typeface="+mn-ea"/>
              </a:rPr>
              <a:t>現状</a:t>
            </a:r>
            <a:r>
              <a:rPr lang="ja-JP" altLang="en-US" b="1" dirty="0">
                <a:latin typeface="+mn-ea"/>
              </a:rPr>
              <a:t>と課題</a:t>
            </a:r>
            <a:endParaRPr lang="en-US" altLang="ja-JP" b="1" dirty="0">
              <a:latin typeface="+mn-ea"/>
            </a:endParaRPr>
          </a:p>
          <a:p>
            <a:r>
              <a:rPr lang="ja-JP" altLang="en-US" sz="1600" dirty="0">
                <a:latin typeface="+mn-ea"/>
              </a:rPr>
              <a:t>１　基本情報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１．１　現状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１．２</a:t>
            </a:r>
            <a:r>
              <a:rPr lang="ja-JP" altLang="en-US" sz="1600" dirty="0">
                <a:latin typeface="+mn-ea"/>
              </a:rPr>
              <a:t>　一日最大給水量と自己</a:t>
            </a:r>
            <a:r>
              <a:rPr lang="ja-JP" altLang="en-US" sz="1600" dirty="0" smtClean="0">
                <a:latin typeface="+mn-ea"/>
              </a:rPr>
              <a:t>水率の</a:t>
            </a:r>
            <a:r>
              <a:rPr lang="ja-JP" altLang="en-US" sz="1600" dirty="0">
                <a:latin typeface="+mn-ea"/>
              </a:rPr>
              <a:t>概要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１．３　水道施設の配置</a:t>
            </a:r>
            <a:r>
              <a:rPr lang="ja-JP" altLang="en-US" sz="1600" dirty="0" smtClean="0">
                <a:latin typeface="+mn-ea"/>
              </a:rPr>
              <a:t>状況</a:t>
            </a:r>
            <a:endParaRPr lang="en-US" altLang="ja-JP" sz="1600" dirty="0" smtClean="0">
              <a:latin typeface="+mn-ea"/>
            </a:endParaRPr>
          </a:p>
          <a:p>
            <a:r>
              <a:rPr lang="ja-JP" altLang="en-US" sz="1600" dirty="0">
                <a:latin typeface="+mn-ea"/>
              </a:rPr>
              <a:t/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２　府域に</a:t>
            </a:r>
            <a:r>
              <a:rPr lang="ja-JP" altLang="en-US" sz="1600" dirty="0" smtClean="0">
                <a:latin typeface="+mn-ea"/>
              </a:rPr>
              <a:t>おける島本町の</a:t>
            </a:r>
            <a:r>
              <a:rPr lang="ja-JP" altLang="en-US" sz="1600" dirty="0">
                <a:latin typeface="+mn-ea"/>
              </a:rPr>
              <a:t>状況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２．１　各指標の大阪府平均との比較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２．２　府域に</a:t>
            </a:r>
            <a:r>
              <a:rPr lang="ja-JP" altLang="en-US" sz="1600" dirty="0" smtClean="0">
                <a:latin typeface="+mn-ea"/>
              </a:rPr>
              <a:t>おける島本町の</a:t>
            </a:r>
            <a:r>
              <a:rPr lang="ja-JP" altLang="en-US" sz="1600" dirty="0">
                <a:latin typeface="+mn-ea"/>
              </a:rPr>
              <a:t>各指標の状況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</a:t>
            </a:r>
            <a:endParaRPr lang="en-US" altLang="ja-JP" sz="700" b="1" dirty="0" smtClean="0">
              <a:solidFill>
                <a:schemeClr val="tx2"/>
              </a:solidFill>
              <a:latin typeface="+mn-ea"/>
            </a:endParaRPr>
          </a:p>
          <a:p>
            <a:r>
              <a:rPr lang="ja-JP" altLang="en-US" b="1" dirty="0">
                <a:solidFill>
                  <a:schemeClr val="tx2"/>
                </a:solidFill>
                <a:latin typeface="+mn-ea"/>
              </a:rPr>
              <a:t>■市の水道ってこれからどうなるの？　</a:t>
            </a:r>
            <a:r>
              <a:rPr lang="en-US" altLang="ja-JP" b="1" dirty="0">
                <a:solidFill>
                  <a:schemeClr val="tx2"/>
                </a:solidFill>
                <a:latin typeface="+mn-ea"/>
              </a:rPr>
              <a:t>~</a:t>
            </a:r>
            <a:r>
              <a:rPr lang="ja-JP" altLang="en-US" b="1" dirty="0">
                <a:solidFill>
                  <a:schemeClr val="tx2"/>
                </a:solidFill>
                <a:latin typeface="+mn-ea"/>
              </a:rPr>
              <a:t>今後の計画や水道料金のイメージを確認</a:t>
            </a:r>
            <a:r>
              <a:rPr lang="en-US" altLang="ja-JP" b="1" dirty="0" smtClean="0">
                <a:solidFill>
                  <a:schemeClr val="tx2"/>
                </a:solidFill>
                <a:latin typeface="+mn-ea"/>
              </a:rPr>
              <a:t>~</a:t>
            </a:r>
          </a:p>
          <a:p>
            <a:r>
              <a:rPr lang="ja-JP" altLang="en-US" b="1" dirty="0" smtClean="0">
                <a:latin typeface="+mn-ea"/>
              </a:rPr>
              <a:t>島本町の計画</a:t>
            </a:r>
            <a:endParaRPr lang="en-US" altLang="ja-JP" b="1" dirty="0" smtClean="0">
              <a:latin typeface="+mn-ea"/>
            </a:endParaRPr>
          </a:p>
          <a:p>
            <a:r>
              <a:rPr lang="en-US" altLang="ja-JP" sz="1600" dirty="0" smtClean="0">
                <a:latin typeface="+mn-ea"/>
              </a:rPr>
              <a:t>3</a:t>
            </a:r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島本町の</a:t>
            </a:r>
            <a:r>
              <a:rPr lang="ja-JP" altLang="en-US" sz="1600" dirty="0">
                <a:latin typeface="+mn-ea"/>
              </a:rPr>
              <a:t>今後の計画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３．１　水道施設の耐震化計画の策定状況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３．２</a:t>
            </a:r>
            <a:r>
              <a:rPr lang="ja-JP" altLang="en-US" sz="1600" dirty="0">
                <a:latin typeface="+mn-ea"/>
              </a:rPr>
              <a:t>　老朽管の更新に関する状況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３．３</a:t>
            </a:r>
            <a:r>
              <a:rPr lang="ja-JP" altLang="en-US" sz="1600" dirty="0">
                <a:latin typeface="+mn-ea"/>
              </a:rPr>
              <a:t>　耐震化計画の</a:t>
            </a:r>
            <a:r>
              <a:rPr lang="ja-JP" altLang="en-US" sz="1600" dirty="0" smtClean="0">
                <a:latin typeface="+mn-ea"/>
              </a:rPr>
              <a:t>内容</a:t>
            </a:r>
            <a:endParaRPr lang="en-US" altLang="ja-JP" sz="1600" dirty="0" smtClean="0">
              <a:latin typeface="+mn-ea"/>
            </a:endParaRPr>
          </a:p>
          <a:p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３．４　更新</a:t>
            </a:r>
            <a:r>
              <a:rPr lang="ja-JP" altLang="en-US" sz="1600" dirty="0">
                <a:latin typeface="+mn-ea"/>
              </a:rPr>
              <a:t>需要見込み額の見通し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３．５　収支</a:t>
            </a:r>
            <a:r>
              <a:rPr lang="ja-JP" altLang="en-US" sz="1600" dirty="0">
                <a:latin typeface="+mn-ea"/>
              </a:rPr>
              <a:t>の</a:t>
            </a:r>
            <a:r>
              <a:rPr lang="ja-JP" altLang="en-US" sz="1600" dirty="0" smtClean="0">
                <a:latin typeface="+mn-ea"/>
              </a:rPr>
              <a:t>見通し</a:t>
            </a:r>
            <a:endParaRPr lang="en-US" altLang="ja-JP" sz="1600" dirty="0" smtClean="0">
              <a:latin typeface="+mn-ea"/>
            </a:endParaRPr>
          </a:p>
          <a:p>
            <a:endParaRPr lang="en-US" altLang="ja-JP" sz="1600" dirty="0" smtClean="0">
              <a:latin typeface="+mn-ea"/>
            </a:endParaRPr>
          </a:p>
          <a:p>
            <a:r>
              <a:rPr lang="ja-JP" altLang="en-US" b="1" dirty="0" smtClean="0">
                <a:latin typeface="+mn-ea"/>
              </a:rPr>
              <a:t>大阪府による推計</a:t>
            </a:r>
            <a:endParaRPr lang="en-US" altLang="ja-JP" b="1" dirty="0">
              <a:latin typeface="+mn-ea"/>
            </a:endParaRPr>
          </a:p>
          <a:p>
            <a:r>
              <a:rPr lang="ja-JP" altLang="en-US" sz="1600" dirty="0">
                <a:latin typeface="+mn-ea"/>
              </a:rPr>
              <a:t>４　</a:t>
            </a:r>
            <a:r>
              <a:rPr lang="ja-JP" altLang="en-US" sz="1600" dirty="0" smtClean="0">
                <a:latin typeface="+mn-ea"/>
              </a:rPr>
              <a:t>大阪府推計による島本町の</a:t>
            </a:r>
            <a:r>
              <a:rPr lang="ja-JP" altLang="en-US" sz="1600" dirty="0">
                <a:latin typeface="+mn-ea"/>
              </a:rPr>
              <a:t>今後の</a:t>
            </a:r>
            <a:r>
              <a:rPr lang="ja-JP" altLang="en-US" sz="1600" dirty="0" smtClean="0">
                <a:latin typeface="+mn-ea"/>
              </a:rPr>
              <a:t>見通し</a:t>
            </a:r>
            <a:r>
              <a:rPr lang="ja-JP" altLang="en-US" sz="1600" dirty="0">
                <a:latin typeface="+mn-ea"/>
              </a:rPr>
              <a:t/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４．１　給水</a:t>
            </a:r>
            <a:r>
              <a:rPr lang="ja-JP" altLang="en-US" sz="1600" dirty="0">
                <a:latin typeface="+mn-ea"/>
              </a:rPr>
              <a:t>人口と料金収入の見通し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４．２　更新</a:t>
            </a:r>
            <a:r>
              <a:rPr lang="ja-JP" altLang="en-US" sz="1600" dirty="0">
                <a:latin typeface="+mn-ea"/>
              </a:rPr>
              <a:t>需要見込み額の見通し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４．３　収支</a:t>
            </a:r>
            <a:r>
              <a:rPr lang="ja-JP" altLang="en-US" sz="1600" dirty="0">
                <a:latin typeface="+mn-ea"/>
              </a:rPr>
              <a:t>の</a:t>
            </a:r>
            <a:r>
              <a:rPr lang="ja-JP" altLang="en-US" sz="1600" dirty="0" smtClean="0">
                <a:latin typeface="+mn-ea"/>
              </a:rPr>
              <a:t>見通し</a:t>
            </a:r>
            <a:endParaRPr lang="en-US" altLang="ja-JP" sz="1600" dirty="0" smtClean="0">
              <a:latin typeface="+mn-ea"/>
            </a:endParaRPr>
          </a:p>
          <a:p>
            <a:r>
              <a:rPr lang="ja-JP" altLang="en-US" sz="1600" dirty="0">
                <a:latin typeface="+mn-ea"/>
              </a:rPr>
              <a:t/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 smtClean="0">
                <a:latin typeface="+mn-ea"/>
              </a:rPr>
              <a:t>５　まとめ</a:t>
            </a:r>
            <a:endParaRPr lang="ja-JP" altLang="en-US" sz="1600" dirty="0">
              <a:latin typeface="+mn-ea"/>
            </a:endParaRPr>
          </a:p>
          <a:p>
            <a:endParaRPr lang="ja-JP" altLang="en-US" dirty="0">
              <a:latin typeface="+mn-ea"/>
            </a:endParaRPr>
          </a:p>
          <a:p>
            <a:endParaRPr lang="ja-JP" altLang="en-US" dirty="0">
              <a:latin typeface="+mn-ea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65270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82393" y="429659"/>
            <a:ext cx="109212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/>
              <a:t>⑩施設利用率（市町村経営比較分析表より）</a:t>
            </a:r>
            <a:endParaRPr lang="en-US" altLang="ja-JP" sz="2000" b="1" dirty="0"/>
          </a:p>
          <a:p>
            <a:endParaRPr lang="ja-JP" altLang="en-US" dirty="0"/>
          </a:p>
          <a:p>
            <a:r>
              <a:rPr lang="ja-JP" altLang="en-US" dirty="0"/>
              <a:t>・施設利用率</a:t>
            </a:r>
            <a:r>
              <a:rPr lang="ja-JP" altLang="en-US" dirty="0" smtClean="0">
                <a:latin typeface="+mn-ea"/>
              </a:rPr>
              <a:t>は</a:t>
            </a:r>
            <a:r>
              <a:rPr lang="en-US" altLang="ja-JP" dirty="0">
                <a:latin typeface="+mn-ea"/>
              </a:rPr>
              <a:t>73.4</a:t>
            </a:r>
            <a:r>
              <a:rPr lang="en-US" altLang="ja-JP" dirty="0" smtClean="0">
                <a:latin typeface="+mn-ea"/>
              </a:rPr>
              <a:t>%</a:t>
            </a:r>
            <a:r>
              <a:rPr lang="ja-JP" altLang="en-US" dirty="0" smtClean="0">
                <a:latin typeface="+mn-ea"/>
              </a:rPr>
              <a:t>で</a:t>
            </a:r>
            <a:r>
              <a:rPr lang="ja-JP" altLang="en-US" dirty="0">
                <a:latin typeface="+mn-ea"/>
              </a:rPr>
              <a:t>あり、府平均</a:t>
            </a:r>
            <a:r>
              <a:rPr lang="en-US" altLang="ja-JP" dirty="0">
                <a:latin typeface="+mn-ea"/>
              </a:rPr>
              <a:t>58.4%</a:t>
            </a:r>
            <a:r>
              <a:rPr lang="ja-JP" altLang="en-US" dirty="0" smtClean="0"/>
              <a:t>を上回って</a:t>
            </a:r>
            <a:r>
              <a:rPr lang="ja-JP" altLang="en-US" dirty="0"/>
              <a:t>います。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20</a:t>
            </a:fld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866" y="2357387"/>
            <a:ext cx="8434800" cy="3689722"/>
          </a:xfrm>
          <a:prstGeom prst="rect">
            <a:avLst/>
          </a:prstGeom>
        </p:spPr>
      </p:pic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387901" y="3690520"/>
            <a:ext cx="94829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府平均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290978" y="3382743"/>
            <a:ext cx="94829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全国平均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6059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66351" y="466326"/>
            <a:ext cx="8710949" cy="254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３　</a:t>
            </a:r>
            <a:r>
              <a:rPr lang="ja-JP" altLang="en-US" sz="2400" b="1" dirty="0" smtClean="0"/>
              <a:t>島本町の</a:t>
            </a:r>
            <a:r>
              <a:rPr lang="ja-JP" altLang="en-US" sz="2400" b="1" dirty="0"/>
              <a:t>今後の計画</a:t>
            </a:r>
          </a:p>
          <a:p>
            <a:endParaRPr lang="en-US" altLang="ja-JP" sz="2400" dirty="0"/>
          </a:p>
          <a:p>
            <a:endParaRPr lang="ja-JP" altLang="en-US" dirty="0"/>
          </a:p>
          <a:p>
            <a:pPr>
              <a:lnSpc>
                <a:spcPct val="130000"/>
              </a:lnSpc>
            </a:pPr>
            <a:r>
              <a:rPr lang="ja-JP" altLang="en-US" dirty="0" smtClean="0"/>
              <a:t>・浄水場について、耐震化計画は未策定です。</a:t>
            </a:r>
            <a:endParaRPr lang="en-US" altLang="ja-JP" dirty="0" smtClean="0"/>
          </a:p>
          <a:p>
            <a:pPr>
              <a:lnSpc>
                <a:spcPct val="130000"/>
              </a:lnSpc>
            </a:pPr>
            <a:endParaRPr lang="en-US" altLang="ja-JP" dirty="0">
              <a:latin typeface="+mn-ea"/>
            </a:endParaRPr>
          </a:p>
          <a:p>
            <a:pPr marL="179388" indent="-179388">
              <a:lnSpc>
                <a:spcPct val="130000"/>
              </a:lnSpc>
            </a:pPr>
            <a:r>
              <a:rPr lang="ja-JP" altLang="en-US" dirty="0" smtClean="0">
                <a:latin typeface="+mn-ea"/>
              </a:rPr>
              <a:t>・管路については、１年あたり１％更新することとし、老朽化にあわせて耐震化をすすめていきます。</a:t>
            </a:r>
            <a:endParaRPr lang="en-US" altLang="ja-JP" dirty="0" smtClean="0">
              <a:latin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67253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389" y="2440587"/>
            <a:ext cx="8768213" cy="2833200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72279" y="457799"/>
            <a:ext cx="846813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400" b="1" dirty="0">
                <a:latin typeface="+mn-ea"/>
              </a:rPr>
              <a:t>３．１　水道施設の耐震化計画の策定</a:t>
            </a:r>
            <a:r>
              <a:rPr lang="ja-JP" altLang="ja-JP" sz="2400" b="1" dirty="0" smtClean="0">
                <a:latin typeface="+mn-ea"/>
              </a:rPr>
              <a:t>状況</a:t>
            </a:r>
            <a:endParaRPr lang="en-US" altLang="ja-JP" sz="2400" b="1" dirty="0" smtClean="0">
              <a:latin typeface="+mn-ea"/>
            </a:endParaRPr>
          </a:p>
          <a:p>
            <a:r>
              <a:rPr lang="ja-JP" altLang="en-US" sz="2800" dirty="0">
                <a:latin typeface="+mn-ea"/>
              </a:rPr>
              <a:t>　</a:t>
            </a:r>
            <a:r>
              <a:rPr lang="ja-JP" altLang="en-US" sz="2800" dirty="0" smtClean="0">
                <a:latin typeface="+mn-ea"/>
              </a:rPr>
              <a:t>　　　　　　　　　　　</a:t>
            </a:r>
            <a:r>
              <a:rPr lang="ja-JP" altLang="ja-JP" sz="2400" dirty="0" smtClean="0">
                <a:latin typeface="+mn-ea"/>
              </a:rPr>
              <a:t>（</a:t>
            </a:r>
            <a:r>
              <a:rPr lang="en-US" altLang="ja-JP" sz="2400" dirty="0">
                <a:latin typeface="+mn-ea"/>
              </a:rPr>
              <a:t>2018</a:t>
            </a:r>
            <a:r>
              <a:rPr lang="ja-JP" altLang="ja-JP" sz="2400" dirty="0">
                <a:latin typeface="+mn-ea"/>
              </a:rPr>
              <a:t>年度調査結果）</a:t>
            </a:r>
            <a:endParaRPr lang="ja-JP" altLang="en-US" sz="2800" dirty="0">
              <a:latin typeface="+mn-ea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22</a:t>
            </a:fld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 flipH="1">
            <a:off x="7376269" y="2440587"/>
            <a:ext cx="177470" cy="2821804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7347301" y="5603233"/>
            <a:ext cx="15359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400" dirty="0"/>
              <a:t>◎耐震化率</a:t>
            </a:r>
            <a:r>
              <a:rPr lang="en-US" altLang="ja-JP" sz="1400" dirty="0"/>
              <a:t>100</a:t>
            </a:r>
            <a:r>
              <a:rPr lang="ja-JP" altLang="en-US" sz="1400" dirty="0"/>
              <a:t>％</a:t>
            </a:r>
          </a:p>
        </p:txBody>
      </p:sp>
    </p:spTree>
    <p:extLst>
      <p:ext uri="{BB962C8B-B14F-4D97-AF65-F5344CB8AC3E}">
        <p14:creationId xmlns:p14="http://schemas.microsoft.com/office/powerpoint/2010/main" val="24646324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4364243"/>
              </p:ext>
            </p:extLst>
          </p:nvPr>
        </p:nvGraphicFramePr>
        <p:xfrm>
          <a:off x="-1" y="940158"/>
          <a:ext cx="9053847" cy="17434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2051">
                  <a:extLst>
                    <a:ext uri="{9D8B030D-6E8A-4147-A177-3AD203B41FA5}">
                      <a16:colId xmlns:a16="http://schemas.microsoft.com/office/drawing/2014/main" val="2146350481"/>
                    </a:ext>
                  </a:extLst>
                </a:gridCol>
                <a:gridCol w="1619250">
                  <a:extLst>
                    <a:ext uri="{9D8B030D-6E8A-4147-A177-3AD203B41FA5}">
                      <a16:colId xmlns:a16="http://schemas.microsoft.com/office/drawing/2014/main" val="167912538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439847030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1206743638"/>
                    </a:ext>
                  </a:extLst>
                </a:gridCol>
                <a:gridCol w="2348246">
                  <a:extLst>
                    <a:ext uri="{9D8B030D-6E8A-4147-A177-3AD203B41FA5}">
                      <a16:colId xmlns:a16="http://schemas.microsoft.com/office/drawing/2014/main" val="3993777513"/>
                    </a:ext>
                  </a:extLst>
                </a:gridCol>
              </a:tblGrid>
              <a:tr h="6187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市町村計画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今後</a:t>
                      </a:r>
                      <a:r>
                        <a:rPr lang="en-US" sz="1800" kern="100" dirty="0">
                          <a:effectLst/>
                        </a:rPr>
                        <a:t>60</a:t>
                      </a:r>
                      <a:r>
                        <a:rPr lang="ja-JP" sz="1800" kern="100" dirty="0">
                          <a:effectLst/>
                        </a:rPr>
                        <a:t>年周期で管更新するために</a:t>
                      </a:r>
                      <a:r>
                        <a:rPr lang="ja-JP" sz="1800" kern="100">
                          <a:effectLst/>
                        </a:rPr>
                        <a:t>必要</a:t>
                      </a:r>
                      <a:r>
                        <a:rPr lang="ja-JP" sz="1800" kern="100" smtClean="0">
                          <a:effectLst/>
                        </a:rPr>
                        <a:t>な</a:t>
                      </a:r>
                      <a:r>
                        <a:rPr lang="ja-JP" altLang="en-US" sz="1800" kern="100" smtClean="0">
                          <a:effectLst/>
                        </a:rPr>
                        <a:t>管路</a:t>
                      </a:r>
                      <a:r>
                        <a:rPr lang="ja-JP" sz="1800" kern="100" smtClean="0">
                          <a:effectLst/>
                        </a:rPr>
                        <a:t>更新率</a:t>
                      </a:r>
                      <a:r>
                        <a:rPr lang="ja-JP" sz="1800" kern="100" dirty="0">
                          <a:effectLst/>
                        </a:rPr>
                        <a:t>（％）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07826303"/>
                  </a:ext>
                </a:extLst>
              </a:tr>
              <a:tr h="6187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計画年次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老朽管率（％）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計画期間内年平均</a:t>
                      </a:r>
                      <a:endParaRPr lang="ja-JP" sz="2000" kern="1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altLang="en-US" sz="1800" kern="100" dirty="0">
                          <a:effectLst/>
                        </a:rPr>
                        <a:t>管路</a:t>
                      </a:r>
                      <a:r>
                        <a:rPr lang="ja-JP" sz="1800" kern="100" dirty="0" smtClean="0">
                          <a:effectLst/>
                        </a:rPr>
                        <a:t>更新率</a:t>
                      </a:r>
                      <a:r>
                        <a:rPr lang="ja-JP" sz="1800" kern="100" dirty="0">
                          <a:effectLst/>
                        </a:rPr>
                        <a:t>（％）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2936762"/>
                  </a:ext>
                </a:extLst>
              </a:tr>
              <a:tr h="5060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全管路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8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２０２</a:t>
                      </a:r>
                      <a:r>
                        <a:rPr lang="ja-JP" altLang="en-US" sz="18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３</a:t>
                      </a:r>
                      <a:r>
                        <a:rPr lang="ja-JP" sz="18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年度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8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３８．３</a:t>
                      </a:r>
                      <a:r>
                        <a:rPr lang="ja-JP" sz="18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％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１．０</a:t>
                      </a:r>
                      <a:r>
                        <a:rPr lang="ja-JP" altLang="en-US" sz="18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０</a:t>
                      </a:r>
                      <a:r>
                        <a:rPr lang="ja-JP" sz="18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％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１．６７％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24793505"/>
                  </a:ext>
                </a:extLst>
              </a:tr>
            </a:tbl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0" y="2943621"/>
            <a:ext cx="105263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400" b="1" dirty="0">
                <a:latin typeface="+mn-ea"/>
              </a:rPr>
              <a:t>３</a:t>
            </a:r>
            <a:r>
              <a:rPr lang="ja-JP" altLang="en-US" sz="2400" b="1" dirty="0">
                <a:latin typeface="+mn-ea"/>
              </a:rPr>
              <a:t>．３</a:t>
            </a:r>
            <a:r>
              <a:rPr lang="ja-JP" altLang="ja-JP" sz="2400" b="1" dirty="0">
                <a:latin typeface="+mn-ea"/>
              </a:rPr>
              <a:t>　耐震化計画の内容</a:t>
            </a:r>
          </a:p>
          <a:p>
            <a:r>
              <a:rPr lang="ja-JP" altLang="en-US" sz="2400" dirty="0" smtClean="0"/>
              <a:t>       </a:t>
            </a:r>
            <a:endParaRPr lang="ja-JP" altLang="ja-JP" sz="2000" dirty="0"/>
          </a:p>
        </p:txBody>
      </p:sp>
      <p:graphicFrame>
        <p:nvGraphicFramePr>
          <p:cNvPr id="9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3255035"/>
              </p:ext>
            </p:extLst>
          </p:nvPr>
        </p:nvGraphicFramePr>
        <p:xfrm>
          <a:off x="0" y="3774618"/>
          <a:ext cx="9053846" cy="27070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6204">
                  <a:extLst>
                    <a:ext uri="{9D8B030D-6E8A-4147-A177-3AD203B41FA5}">
                      <a16:colId xmlns:a16="http://schemas.microsoft.com/office/drawing/2014/main" val="3316571117"/>
                    </a:ext>
                  </a:extLst>
                </a:gridCol>
                <a:gridCol w="1648768">
                  <a:extLst>
                    <a:ext uri="{9D8B030D-6E8A-4147-A177-3AD203B41FA5}">
                      <a16:colId xmlns:a16="http://schemas.microsoft.com/office/drawing/2014/main" val="2095981847"/>
                    </a:ext>
                  </a:extLst>
                </a:gridCol>
                <a:gridCol w="1903935">
                  <a:extLst>
                    <a:ext uri="{9D8B030D-6E8A-4147-A177-3AD203B41FA5}">
                      <a16:colId xmlns:a16="http://schemas.microsoft.com/office/drawing/2014/main" val="3672234804"/>
                    </a:ext>
                  </a:extLst>
                </a:gridCol>
                <a:gridCol w="2080588">
                  <a:extLst>
                    <a:ext uri="{9D8B030D-6E8A-4147-A177-3AD203B41FA5}">
                      <a16:colId xmlns:a16="http://schemas.microsoft.com/office/drawing/2014/main" val="3453963806"/>
                    </a:ext>
                  </a:extLst>
                </a:gridCol>
                <a:gridCol w="2164351">
                  <a:extLst>
                    <a:ext uri="{9D8B030D-6E8A-4147-A177-3AD203B41FA5}">
                      <a16:colId xmlns:a16="http://schemas.microsoft.com/office/drawing/2014/main" val="3072049620"/>
                    </a:ext>
                  </a:extLst>
                </a:gridCol>
              </a:tblGrid>
              <a:tr h="5124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市町村目標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</a:rPr>
                        <a:t>（参考）</a:t>
                      </a:r>
                      <a:endParaRPr lang="ja-JP" sz="2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61357823"/>
                  </a:ext>
                </a:extLst>
              </a:tr>
              <a:tr h="5124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ja-JP" sz="2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計画年次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</a:rPr>
                        <a:t>耐震化率（％）</a:t>
                      </a:r>
                      <a:endParaRPr lang="ja-JP" sz="2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</a:rPr>
                        <a:t>目標数量</a:t>
                      </a:r>
                      <a:endParaRPr lang="ja-JP" sz="2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800" kern="100" dirty="0" smtClean="0">
                          <a:effectLst/>
                          <a:latin typeface="+mn-ea"/>
                          <a:ea typeface="+mn-ea"/>
                        </a:rPr>
                        <a:t>2016</a:t>
                      </a:r>
                      <a:r>
                        <a:rPr lang="ja-JP" sz="1800" kern="100" dirty="0" smtClean="0">
                          <a:effectLst/>
                          <a:latin typeface="+mn-ea"/>
                          <a:ea typeface="+mn-ea"/>
                        </a:rPr>
                        <a:t>年度</a:t>
                      </a:r>
                      <a:r>
                        <a:rPr lang="ja-JP" sz="1800" kern="100" dirty="0">
                          <a:effectLst/>
                        </a:rPr>
                        <a:t>末時点</a:t>
                      </a:r>
                      <a:r>
                        <a:rPr lang="ja-JP" sz="1800" kern="100" dirty="0" smtClean="0">
                          <a:effectLst/>
                        </a:rPr>
                        <a:t>の</a:t>
                      </a:r>
                      <a:endParaRPr lang="en-US" altLang="ja-JP" sz="1800" kern="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 smtClean="0">
                          <a:effectLst/>
                        </a:rPr>
                        <a:t>施設</a:t>
                      </a:r>
                      <a:r>
                        <a:rPr lang="ja-JP" sz="1800" kern="100" dirty="0">
                          <a:effectLst/>
                        </a:rPr>
                        <a:t>能力等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83812554"/>
                  </a:ext>
                </a:extLst>
              </a:tr>
              <a:tr h="4870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</a:rPr>
                        <a:t>浄水施設</a:t>
                      </a:r>
                      <a:endParaRPr lang="ja-JP" sz="2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施設能力</a:t>
                      </a:r>
                      <a:endParaRPr lang="ja-JP" sz="2000" kern="100" dirty="0">
                        <a:effectLst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ja-JP" altLang="en-US" sz="1800" kern="100" dirty="0" smtClean="0">
                          <a:effectLst/>
                        </a:rPr>
                        <a:t>１</a:t>
                      </a:r>
                      <a:r>
                        <a:rPr lang="ja-JP" sz="1800" kern="100" dirty="0" smtClean="0">
                          <a:effectLst/>
                        </a:rPr>
                        <a:t>万 </a:t>
                      </a:r>
                      <a:r>
                        <a:rPr lang="ja-JP" sz="1800" kern="100" dirty="0">
                          <a:effectLst/>
                        </a:rPr>
                        <a:t>㎥</a:t>
                      </a:r>
                      <a:r>
                        <a:rPr lang="en-US" sz="1800" kern="100" dirty="0">
                          <a:effectLst/>
                        </a:rPr>
                        <a:t>/</a:t>
                      </a:r>
                      <a:r>
                        <a:rPr lang="ja-JP" sz="1800" kern="100" dirty="0">
                          <a:effectLst/>
                        </a:rPr>
                        <a:t>日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3607452"/>
                  </a:ext>
                </a:extLst>
              </a:tr>
              <a:tr h="4870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</a:rPr>
                        <a:t>配水施設</a:t>
                      </a:r>
                      <a:endParaRPr lang="ja-JP" sz="2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施設容量</a:t>
                      </a:r>
                      <a:endParaRPr lang="ja-JP" sz="2000" kern="100" dirty="0">
                        <a:effectLst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ja-JP" altLang="en-US" sz="1800" kern="100" dirty="0" smtClean="0">
                          <a:effectLst/>
                        </a:rPr>
                        <a:t>１０，２５０</a:t>
                      </a:r>
                      <a:r>
                        <a:rPr lang="ja-JP" sz="1800" kern="100" dirty="0" smtClean="0">
                          <a:effectLst/>
                        </a:rPr>
                        <a:t> </a:t>
                      </a:r>
                      <a:r>
                        <a:rPr lang="ja-JP" sz="1800" kern="100" dirty="0">
                          <a:effectLst/>
                        </a:rPr>
                        <a:t>㎥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55497692"/>
                  </a:ext>
                </a:extLst>
              </a:tr>
              <a:tr h="4870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</a:rPr>
                        <a:t>基幹管路</a:t>
                      </a:r>
                      <a:endParaRPr lang="ja-JP" sz="2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総延長</a:t>
                      </a:r>
                      <a:endParaRPr lang="ja-JP" sz="2000" kern="100" dirty="0">
                        <a:effectLst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ja-JP" altLang="en-US" sz="1800" kern="100" dirty="0" smtClean="0">
                          <a:effectLst/>
                        </a:rPr>
                        <a:t>８．６</a:t>
                      </a:r>
                      <a:r>
                        <a:rPr lang="ja-JP" sz="1800" kern="100" dirty="0">
                          <a:effectLst/>
                        </a:rPr>
                        <a:t>　</a:t>
                      </a:r>
                      <a:r>
                        <a:rPr lang="ja-JP" altLang="en-US" sz="1800" kern="100" dirty="0" smtClean="0">
                          <a:effectLst/>
                        </a:rPr>
                        <a:t>ｋ</a:t>
                      </a:r>
                      <a:r>
                        <a:rPr lang="ja-JP" sz="1800" kern="100" dirty="0" smtClean="0">
                          <a:effectLst/>
                        </a:rPr>
                        <a:t>ｍ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84476905"/>
                  </a:ext>
                </a:extLst>
              </a:tr>
            </a:tbl>
          </a:graphicData>
        </a:graphic>
      </p:graphicFrame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1766887" y="4897831"/>
            <a:ext cx="4862513" cy="138369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90170" indent="-90170" algn="just">
              <a:lnSpc>
                <a:spcPct val="150000"/>
              </a:lnSpc>
              <a:spcAft>
                <a:spcPts val="0"/>
              </a:spcAft>
            </a:pPr>
            <a:r>
              <a:rPr lang="ja-JP" sz="1600" kern="100" dirty="0" smtClean="0">
                <a:effectLst/>
                <a:latin typeface="+mn-ea"/>
                <a:cs typeface="Times New Roman" panose="02020603050405020304" pitchFamily="18" charset="0"/>
              </a:rPr>
              <a:t>・</a:t>
            </a:r>
            <a:r>
              <a:rPr lang="ja-JP" altLang="en-US" sz="1600" kern="100" dirty="0" smtClean="0">
                <a:latin typeface="+mn-ea"/>
                <a:cs typeface="Times New Roman" panose="02020603050405020304" pitchFamily="18" charset="0"/>
              </a:rPr>
              <a:t>未</a:t>
            </a:r>
            <a:r>
              <a:rPr lang="ja-JP" altLang="en-US" sz="1600" kern="100" dirty="0">
                <a:latin typeface="+mn-ea"/>
                <a:cs typeface="Times New Roman" panose="02020603050405020304" pitchFamily="18" charset="0"/>
              </a:rPr>
              <a:t>策定</a:t>
            </a:r>
            <a:r>
              <a:rPr lang="ja-JP" altLang="en-US" sz="1600" kern="100" dirty="0" smtClean="0">
                <a:latin typeface="+mn-ea"/>
                <a:cs typeface="Times New Roman" panose="02020603050405020304" pitchFamily="18" charset="0"/>
              </a:rPr>
              <a:t>です。</a:t>
            </a:r>
            <a:endParaRPr lang="en-US" altLang="ja-JP" sz="1600" kern="100" dirty="0" smtClean="0">
              <a:latin typeface="+mn-ea"/>
              <a:cs typeface="Times New Roman" panose="02020603050405020304" pitchFamily="18" charset="0"/>
            </a:endParaRPr>
          </a:p>
          <a:p>
            <a:pPr marL="90170" indent="-90170" algn="just">
              <a:lnSpc>
                <a:spcPct val="150000"/>
              </a:lnSpc>
              <a:spcAft>
                <a:spcPts val="0"/>
              </a:spcAft>
            </a:pPr>
            <a:r>
              <a:rPr lang="ja-JP" altLang="en-US" sz="1600" kern="100" dirty="0">
                <a:effectLst/>
                <a:latin typeface="+mn-ea"/>
                <a:cs typeface="Times New Roman" panose="02020603050405020304" pitchFamily="18" charset="0"/>
              </a:rPr>
              <a:t>　</a:t>
            </a:r>
            <a:r>
              <a:rPr lang="ja-JP" altLang="en-US" sz="1600" kern="100" dirty="0" smtClean="0">
                <a:effectLst/>
                <a:latin typeface="+mn-ea"/>
                <a:cs typeface="Times New Roman" panose="02020603050405020304" pitchFamily="18" charset="0"/>
              </a:rPr>
              <a:t>なお、管路については、管路更新等計画（２０１３年度策定）により耐震化を進めています。</a:t>
            </a:r>
            <a:endParaRPr lang="ja-JP" sz="16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2313" y="154090"/>
            <a:ext cx="8190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400" b="1" dirty="0" smtClean="0"/>
              <a:t>３</a:t>
            </a:r>
            <a:r>
              <a:rPr lang="ja-JP" altLang="en-US" sz="2400" b="1" dirty="0" smtClean="0"/>
              <a:t>．２</a:t>
            </a:r>
            <a:r>
              <a:rPr lang="ja-JP" altLang="ja-JP" sz="2400" b="1" dirty="0"/>
              <a:t>　老朽管の更新に関する状況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59407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171615"/>
            <a:ext cx="1000259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３．４　更新需要見込み額の見通し</a:t>
            </a:r>
          </a:p>
          <a:p>
            <a:endParaRPr lang="ja-JP" altLang="en-US" sz="2400" dirty="0">
              <a:latin typeface="+mn-ea"/>
            </a:endParaRPr>
          </a:p>
          <a:p>
            <a:r>
              <a:rPr lang="en-US" altLang="ja-JP" sz="2000" dirty="0">
                <a:latin typeface="+mn-ea"/>
              </a:rPr>
              <a:t>【</a:t>
            </a:r>
            <a:r>
              <a:rPr lang="ja-JP" altLang="en-US" sz="2000" dirty="0">
                <a:latin typeface="+mn-ea"/>
              </a:rPr>
              <a:t>市町村計画</a:t>
            </a:r>
            <a:r>
              <a:rPr lang="en-US" altLang="ja-JP" sz="2000" dirty="0" smtClean="0">
                <a:latin typeface="+mn-ea"/>
              </a:rPr>
              <a:t>】</a:t>
            </a:r>
            <a:r>
              <a:rPr lang="ja-JP" altLang="en-US" sz="2000" dirty="0" smtClean="0">
                <a:latin typeface="+mn-ea"/>
              </a:rPr>
              <a:t>（管路更新等計画（</a:t>
            </a:r>
            <a:r>
              <a:rPr lang="en-US" altLang="ja-JP" sz="2000" dirty="0" smtClean="0">
                <a:latin typeface="+mn-ea"/>
              </a:rPr>
              <a:t>2013</a:t>
            </a:r>
            <a:r>
              <a:rPr lang="ja-JP" altLang="en-US" sz="2000" dirty="0" smtClean="0">
                <a:latin typeface="+mn-ea"/>
              </a:rPr>
              <a:t>年度策定）</a:t>
            </a:r>
            <a:endParaRPr lang="en-US" altLang="ja-JP" sz="2000" dirty="0" smtClean="0">
              <a:latin typeface="+mn-ea"/>
            </a:endParaRPr>
          </a:p>
          <a:p>
            <a:endParaRPr lang="en-US" altLang="ja-JP" dirty="0" smtClean="0">
              <a:latin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24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28" y="1440872"/>
            <a:ext cx="7063798" cy="333072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309563" y="4771592"/>
            <a:ext cx="869589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/>
              <a:t>・</a:t>
            </a:r>
            <a:r>
              <a:rPr lang="ja-JP" altLang="en-US" sz="2000" dirty="0">
                <a:latin typeface="+mn-ea"/>
              </a:rPr>
              <a:t>計画</a:t>
            </a:r>
            <a:r>
              <a:rPr lang="ja-JP" altLang="en-US" sz="2000" dirty="0" smtClean="0">
                <a:latin typeface="+mn-ea"/>
              </a:rPr>
              <a:t>期間（</a:t>
            </a:r>
            <a:r>
              <a:rPr lang="en-US" altLang="ja-JP" sz="2000" dirty="0" smtClean="0">
                <a:latin typeface="+mn-ea"/>
              </a:rPr>
              <a:t>2014-2023</a:t>
            </a:r>
            <a:r>
              <a:rPr lang="ja-JP" altLang="en-US" sz="2000" dirty="0" smtClean="0">
                <a:latin typeface="+mn-ea"/>
              </a:rPr>
              <a:t>）に必要と見込まれる更新需用費の合計額は、</a:t>
            </a:r>
            <a:endParaRPr lang="en-US" altLang="ja-JP" sz="2000" dirty="0" smtClean="0">
              <a:latin typeface="+mn-ea"/>
            </a:endParaRPr>
          </a:p>
          <a:p>
            <a:pPr indent="185738"/>
            <a:r>
              <a:rPr lang="ja-JP" altLang="en-US" sz="2000" dirty="0" smtClean="0">
                <a:latin typeface="+mn-ea"/>
              </a:rPr>
              <a:t>構造物及び設備で約</a:t>
            </a:r>
            <a:r>
              <a:rPr lang="en-US" altLang="ja-JP" sz="2000" dirty="0" smtClean="0">
                <a:latin typeface="+mn-ea"/>
              </a:rPr>
              <a:t>13.1</a:t>
            </a:r>
            <a:r>
              <a:rPr lang="ja-JP" altLang="en-US" sz="2000" dirty="0" smtClean="0">
                <a:latin typeface="+mn-ea"/>
              </a:rPr>
              <a:t>億円、管路で約</a:t>
            </a:r>
            <a:r>
              <a:rPr lang="en-US" altLang="ja-JP" sz="2000" dirty="0" smtClean="0">
                <a:latin typeface="+mn-ea"/>
              </a:rPr>
              <a:t>17.3</a:t>
            </a:r>
            <a:r>
              <a:rPr lang="ja-JP" altLang="en-US" sz="2000" dirty="0" smtClean="0">
                <a:latin typeface="+mn-ea"/>
              </a:rPr>
              <a:t>億円、</a:t>
            </a:r>
            <a:endParaRPr lang="en-US" altLang="ja-JP" sz="2000" dirty="0">
              <a:latin typeface="+mn-ea"/>
            </a:endParaRPr>
          </a:p>
          <a:p>
            <a:pPr indent="185738"/>
            <a:r>
              <a:rPr lang="ja-JP" altLang="en-US" sz="2000" dirty="0" smtClean="0">
                <a:latin typeface="+mn-ea"/>
              </a:rPr>
              <a:t>計約</a:t>
            </a:r>
            <a:r>
              <a:rPr lang="en-US" altLang="ja-JP" sz="2000" dirty="0" smtClean="0">
                <a:latin typeface="+mn-ea"/>
              </a:rPr>
              <a:t>30.4</a:t>
            </a:r>
            <a:r>
              <a:rPr lang="ja-JP" altLang="en-US" sz="2000" dirty="0" smtClean="0">
                <a:latin typeface="+mn-ea"/>
              </a:rPr>
              <a:t>億円となる見込みです。</a:t>
            </a:r>
            <a:endParaRPr lang="en-US" altLang="ja-JP" sz="2000" dirty="0" smtClean="0">
              <a:latin typeface="+mn-ea"/>
            </a:endParaRPr>
          </a:p>
          <a:p>
            <a:pPr indent="185738"/>
            <a:endParaRPr lang="en-US" altLang="ja-JP" sz="2000" dirty="0" smtClean="0"/>
          </a:p>
          <a:p>
            <a:r>
              <a:rPr lang="en-US" altLang="ja-JP" dirty="0" smtClean="0">
                <a:latin typeface="+mn-ea"/>
              </a:rPr>
              <a:t>※</a:t>
            </a:r>
            <a:r>
              <a:rPr lang="ja-JP" altLang="en-US" dirty="0">
                <a:latin typeface="+mn-ea"/>
              </a:rPr>
              <a:t>期間は当該市町村での試算状況によります</a:t>
            </a:r>
            <a:r>
              <a:rPr lang="ja-JP" altLang="en-US" dirty="0" smtClean="0">
                <a:latin typeface="+mn-ea"/>
              </a:rPr>
              <a:t>。</a:t>
            </a:r>
            <a:endParaRPr lang="ja-JP" altLang="en-US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283665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125162"/>
            <a:ext cx="9144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３．５　収支の見通し</a:t>
            </a:r>
          </a:p>
          <a:p>
            <a:endParaRPr lang="ja-JP" altLang="en-US" sz="2400" dirty="0"/>
          </a:p>
          <a:p>
            <a:r>
              <a:rPr lang="en-US" altLang="ja-JP" sz="2000" dirty="0"/>
              <a:t>【</a:t>
            </a:r>
            <a:r>
              <a:rPr lang="ja-JP" altLang="en-US" sz="2000" dirty="0"/>
              <a:t>市町村計画</a:t>
            </a:r>
            <a:r>
              <a:rPr lang="en-US" altLang="ja-JP" sz="2000" dirty="0" smtClean="0"/>
              <a:t>】</a:t>
            </a:r>
          </a:p>
          <a:p>
            <a:endParaRPr lang="en-US" altLang="ja-JP" dirty="0" smtClean="0"/>
          </a:p>
          <a:p>
            <a:r>
              <a:rPr lang="ja-JP" altLang="en-US" dirty="0" smtClean="0"/>
              <a:t>・公表</a:t>
            </a:r>
            <a:r>
              <a:rPr lang="ja-JP" altLang="en-US" dirty="0"/>
              <a:t>可能なデータなし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68900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-87925" y="-74070"/>
            <a:ext cx="9384620" cy="71529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b="1" dirty="0">
                <a:latin typeface="+mn-ea"/>
              </a:rPr>
              <a:t>４　</a:t>
            </a:r>
            <a:r>
              <a:rPr lang="ja-JP" altLang="en-US" sz="2400" b="1" dirty="0" smtClean="0">
                <a:latin typeface="+mn-ea"/>
              </a:rPr>
              <a:t>大阪府推計による島本町の</a:t>
            </a:r>
            <a:r>
              <a:rPr lang="ja-JP" altLang="en-US" sz="2400" b="1" dirty="0">
                <a:latin typeface="+mn-ea"/>
              </a:rPr>
              <a:t>今後の</a:t>
            </a:r>
            <a:r>
              <a:rPr lang="ja-JP" altLang="en-US" sz="2400" b="1" dirty="0" smtClean="0">
                <a:latin typeface="+mn-ea"/>
              </a:rPr>
              <a:t>見通し</a:t>
            </a:r>
            <a:r>
              <a:rPr lang="ja-JP" altLang="en-US" sz="2800" b="1" dirty="0">
                <a:latin typeface="+mn-ea"/>
              </a:rPr>
              <a:t>　</a:t>
            </a:r>
            <a:endParaRPr lang="en-US" altLang="ja-JP" sz="2800" b="1" dirty="0" smtClean="0">
              <a:latin typeface="+mn-ea"/>
            </a:endParaRPr>
          </a:p>
          <a:p>
            <a:pPr>
              <a:lnSpc>
                <a:spcPct val="80000"/>
              </a:lnSpc>
            </a:pPr>
            <a:endParaRPr lang="en-US" altLang="ja-JP" sz="1370" b="1" dirty="0">
              <a:latin typeface="+mn-ea"/>
            </a:endParaRPr>
          </a:p>
          <a:p>
            <a:pPr>
              <a:lnSpc>
                <a:spcPct val="105000"/>
              </a:lnSpc>
            </a:pPr>
            <a:r>
              <a:rPr lang="ja-JP" altLang="ja-JP" sz="1370" dirty="0">
                <a:latin typeface="+mn-ea"/>
              </a:rPr>
              <a:t>（試算方法）</a:t>
            </a:r>
            <a:r>
              <a:rPr lang="ja-JP" altLang="ja-JP" sz="1370" u="sng" dirty="0">
                <a:latin typeface="+mn-ea"/>
              </a:rPr>
              <a:t>下線部分</a:t>
            </a:r>
            <a:r>
              <a:rPr lang="ja-JP" altLang="ja-JP" sz="1370" dirty="0">
                <a:latin typeface="+mn-ea"/>
              </a:rPr>
              <a:t>は</a:t>
            </a:r>
            <a:r>
              <a:rPr lang="ja-JP" altLang="ja-JP" sz="1370" dirty="0" smtClean="0">
                <a:latin typeface="+mn-ea"/>
              </a:rPr>
              <a:t>、</a:t>
            </a:r>
            <a:r>
              <a:rPr lang="ja-JP" altLang="en-US" sz="1370" dirty="0" smtClean="0">
                <a:latin typeface="+mn-ea"/>
              </a:rPr>
              <a:t>大阪府が</a:t>
            </a:r>
            <a:r>
              <a:rPr lang="ja-JP" altLang="ja-JP" sz="1370" dirty="0" smtClean="0">
                <a:latin typeface="+mn-ea"/>
              </a:rPr>
              <a:t>当該</a:t>
            </a:r>
            <a:r>
              <a:rPr lang="ja-JP" altLang="ja-JP" sz="1370" dirty="0">
                <a:latin typeface="+mn-ea"/>
              </a:rPr>
              <a:t>市の試算で行った箇所です。</a:t>
            </a:r>
          </a:p>
          <a:p>
            <a:pPr>
              <a:lnSpc>
                <a:spcPct val="105000"/>
              </a:lnSpc>
            </a:pPr>
            <a:r>
              <a:rPr lang="ja-JP" altLang="ja-JP" sz="1370" dirty="0">
                <a:latin typeface="+mn-ea"/>
              </a:rPr>
              <a:t>１　</a:t>
            </a:r>
            <a:r>
              <a:rPr lang="en-US" altLang="ja-JP" sz="1370" dirty="0">
                <a:latin typeface="+mn-ea"/>
              </a:rPr>
              <a:t>2045</a:t>
            </a:r>
            <a:r>
              <a:rPr lang="ja-JP" altLang="ja-JP" sz="1370" dirty="0">
                <a:latin typeface="+mn-ea"/>
              </a:rPr>
              <a:t>年までの市町村での計画がある場合は、その計画を基本に管路の更新率を</a:t>
            </a:r>
            <a:r>
              <a:rPr lang="en-US" altLang="ja-JP" sz="1370" dirty="0">
                <a:latin typeface="+mn-ea"/>
              </a:rPr>
              <a:t>1.67</a:t>
            </a:r>
            <a:r>
              <a:rPr lang="ja-JP" altLang="ja-JP" sz="1370" dirty="0" smtClean="0">
                <a:latin typeface="+mn-ea"/>
              </a:rPr>
              <a:t>％</a:t>
            </a:r>
            <a:endParaRPr lang="en-US" altLang="ja-JP" sz="1370" dirty="0" smtClean="0">
              <a:latin typeface="+mn-ea"/>
            </a:endParaRPr>
          </a:p>
          <a:p>
            <a:pPr>
              <a:lnSpc>
                <a:spcPct val="105000"/>
              </a:lnSpc>
            </a:pPr>
            <a:r>
              <a:rPr lang="ja-JP" altLang="en-US" sz="1370" dirty="0">
                <a:latin typeface="+mn-ea"/>
              </a:rPr>
              <a:t>　</a:t>
            </a:r>
            <a:r>
              <a:rPr lang="ja-JP" altLang="ja-JP" sz="1370" dirty="0" smtClean="0">
                <a:latin typeface="+mn-ea"/>
              </a:rPr>
              <a:t>（</a:t>
            </a:r>
            <a:r>
              <a:rPr lang="en-US" altLang="ja-JP" sz="1370" dirty="0">
                <a:latin typeface="+mn-ea"/>
              </a:rPr>
              <a:t>60</a:t>
            </a:r>
            <a:r>
              <a:rPr lang="ja-JP" altLang="ja-JP" sz="1370" dirty="0">
                <a:latin typeface="+mn-ea"/>
              </a:rPr>
              <a:t>年で全ての水道管を更新する）に設定します。市町村での既存計画が、この更新率を満たしている場合は</a:t>
            </a:r>
            <a:r>
              <a:rPr lang="ja-JP" altLang="ja-JP" sz="1370" dirty="0" smtClean="0">
                <a:latin typeface="+mn-ea"/>
              </a:rPr>
              <a:t>、</a:t>
            </a:r>
            <a:endParaRPr lang="en-US" altLang="ja-JP" sz="1370" dirty="0" smtClean="0">
              <a:latin typeface="+mn-ea"/>
            </a:endParaRPr>
          </a:p>
          <a:p>
            <a:pPr>
              <a:lnSpc>
                <a:spcPct val="105000"/>
              </a:lnSpc>
            </a:pPr>
            <a:r>
              <a:rPr lang="ja-JP" altLang="en-US" sz="1370" dirty="0">
                <a:latin typeface="+mn-ea"/>
              </a:rPr>
              <a:t>　</a:t>
            </a:r>
            <a:r>
              <a:rPr lang="ja-JP" altLang="ja-JP" sz="1370" dirty="0" smtClean="0">
                <a:latin typeface="+mn-ea"/>
              </a:rPr>
              <a:t>府</a:t>
            </a:r>
            <a:r>
              <a:rPr lang="ja-JP" altLang="ja-JP" sz="1370" dirty="0">
                <a:latin typeface="+mn-ea"/>
              </a:rPr>
              <a:t>での独自推計は行わず、市町村計画をもとに</a:t>
            </a:r>
            <a:r>
              <a:rPr lang="en-US" altLang="ja-JP" sz="1370" dirty="0">
                <a:latin typeface="+mn-ea"/>
              </a:rPr>
              <a:t>2045</a:t>
            </a:r>
            <a:r>
              <a:rPr lang="ja-JP" altLang="ja-JP" sz="1370" dirty="0">
                <a:latin typeface="+mn-ea"/>
              </a:rPr>
              <a:t>年の水道料金を算出します</a:t>
            </a:r>
            <a:r>
              <a:rPr lang="ja-JP" altLang="ja-JP" sz="1370" dirty="0" smtClean="0">
                <a:latin typeface="+mn-ea"/>
              </a:rPr>
              <a:t>。</a:t>
            </a:r>
            <a:endParaRPr lang="en-US" altLang="ja-JP" sz="1370" dirty="0" smtClean="0">
              <a:latin typeface="+mn-ea"/>
            </a:endParaRPr>
          </a:p>
          <a:p>
            <a:pPr>
              <a:lnSpc>
                <a:spcPct val="80000"/>
              </a:lnSpc>
            </a:pPr>
            <a:endParaRPr lang="ja-JP" altLang="ja-JP" sz="1370" dirty="0">
              <a:latin typeface="+mn-ea"/>
            </a:endParaRPr>
          </a:p>
          <a:p>
            <a:pPr>
              <a:lnSpc>
                <a:spcPct val="105000"/>
              </a:lnSpc>
            </a:pPr>
            <a:r>
              <a:rPr lang="ja-JP" altLang="ja-JP" sz="1370" dirty="0">
                <a:latin typeface="+mn-ea"/>
              </a:rPr>
              <a:t>２　市町村計画がない場合は、大阪府で試算を行いました</a:t>
            </a:r>
            <a:r>
              <a:rPr lang="ja-JP" altLang="ja-JP" sz="1370" dirty="0" smtClean="0">
                <a:latin typeface="+mn-ea"/>
              </a:rPr>
              <a:t>。</a:t>
            </a:r>
            <a:endParaRPr lang="en-US" altLang="ja-JP" sz="1370" dirty="0" smtClean="0">
              <a:latin typeface="+mn-ea"/>
            </a:endParaRPr>
          </a:p>
          <a:p>
            <a:pPr>
              <a:lnSpc>
                <a:spcPct val="105000"/>
              </a:lnSpc>
            </a:pPr>
            <a:r>
              <a:rPr lang="ja-JP" altLang="en-US" sz="1370" dirty="0">
                <a:latin typeface="+mn-ea"/>
              </a:rPr>
              <a:t>　</a:t>
            </a:r>
            <a:r>
              <a:rPr lang="ja-JP" altLang="en-US" sz="1370" u="sng" dirty="0">
                <a:latin typeface="+mn-ea"/>
              </a:rPr>
              <a:t>〇	推計期間は大阪府の将来推計人口の推計期間に合わせ</a:t>
            </a:r>
            <a:r>
              <a:rPr lang="en-US" altLang="ja-JP" sz="1370" u="sng" dirty="0">
                <a:latin typeface="+mn-ea"/>
              </a:rPr>
              <a:t>2045</a:t>
            </a:r>
            <a:r>
              <a:rPr lang="ja-JP" altLang="en-US" sz="1370" u="sng" dirty="0">
                <a:latin typeface="+mn-ea"/>
              </a:rPr>
              <a:t>年度まで</a:t>
            </a:r>
            <a:r>
              <a:rPr lang="ja-JP" altLang="en-US" sz="1370" u="sng" dirty="0" smtClean="0">
                <a:latin typeface="+mn-ea"/>
              </a:rPr>
              <a:t>。</a:t>
            </a:r>
            <a:endParaRPr lang="en-US" altLang="ja-JP" sz="1370" u="sng" dirty="0" smtClean="0">
              <a:latin typeface="+mn-ea"/>
            </a:endParaRPr>
          </a:p>
          <a:p>
            <a:pPr>
              <a:lnSpc>
                <a:spcPct val="105000"/>
              </a:lnSpc>
            </a:pPr>
            <a:r>
              <a:rPr lang="ja-JP" altLang="en-US" sz="1370" dirty="0">
                <a:latin typeface="+mn-ea"/>
              </a:rPr>
              <a:t>　</a:t>
            </a:r>
            <a:r>
              <a:rPr lang="ja-JP" altLang="en-US" sz="1370" u="sng" dirty="0" smtClean="0">
                <a:latin typeface="+mn-ea"/>
              </a:rPr>
              <a:t>〇</a:t>
            </a:r>
            <a:r>
              <a:rPr lang="ja-JP" altLang="ja-JP" sz="1370" u="sng" dirty="0" smtClean="0">
                <a:latin typeface="+mn-ea"/>
              </a:rPr>
              <a:t>収入</a:t>
            </a:r>
            <a:r>
              <a:rPr lang="ja-JP" altLang="ja-JP" sz="1370" u="sng" dirty="0">
                <a:latin typeface="+mn-ea"/>
              </a:rPr>
              <a:t>は推計した料金収入に</a:t>
            </a:r>
            <a:r>
              <a:rPr lang="en-US" altLang="ja-JP" sz="1370" u="sng" dirty="0">
                <a:latin typeface="+mn-ea"/>
              </a:rPr>
              <a:t>2016</a:t>
            </a:r>
            <a:r>
              <a:rPr lang="ja-JP" altLang="ja-JP" sz="1370" u="sng" dirty="0">
                <a:latin typeface="+mn-ea"/>
              </a:rPr>
              <a:t>年度決算統計のその他収益を加算しています</a:t>
            </a:r>
            <a:r>
              <a:rPr lang="ja-JP" altLang="ja-JP" sz="1370" u="sng" dirty="0" smtClean="0">
                <a:latin typeface="+mn-ea"/>
              </a:rPr>
              <a:t>。</a:t>
            </a:r>
          </a:p>
          <a:p>
            <a:pPr lvl="1" indent="-96838">
              <a:lnSpc>
                <a:spcPct val="105000"/>
              </a:lnSpc>
            </a:pPr>
            <a:r>
              <a:rPr lang="ja-JP" altLang="en-US" sz="1370" u="sng" dirty="0" smtClean="0">
                <a:latin typeface="+mn-ea"/>
              </a:rPr>
              <a:t>・</a:t>
            </a:r>
            <a:r>
              <a:rPr lang="ja-JP" altLang="ja-JP" sz="1370" u="sng" dirty="0" smtClean="0">
                <a:latin typeface="+mn-ea"/>
              </a:rPr>
              <a:t>水道料金収入の見通しは、給水人口予測から有収水量を推計し、</a:t>
            </a:r>
            <a:endParaRPr lang="en-US" altLang="ja-JP" sz="1370" u="sng" dirty="0" smtClean="0">
              <a:latin typeface="+mn-ea"/>
            </a:endParaRPr>
          </a:p>
          <a:p>
            <a:pPr lvl="1" indent="-96838">
              <a:lnSpc>
                <a:spcPct val="105000"/>
              </a:lnSpc>
            </a:pPr>
            <a:r>
              <a:rPr lang="ja-JP" altLang="en-US" sz="1370" dirty="0" smtClean="0">
                <a:latin typeface="+mn-ea"/>
              </a:rPr>
              <a:t>　</a:t>
            </a:r>
            <a:r>
              <a:rPr lang="en-US" altLang="ja-JP" sz="1370" u="sng" dirty="0" smtClean="0">
                <a:latin typeface="+mn-ea"/>
              </a:rPr>
              <a:t>2016</a:t>
            </a:r>
            <a:r>
              <a:rPr lang="ja-JP" altLang="ja-JP" sz="1370" u="sng" dirty="0" smtClean="0">
                <a:latin typeface="+mn-ea"/>
              </a:rPr>
              <a:t>年度の供給単価</a:t>
            </a:r>
            <a:r>
              <a:rPr lang="en-US" altLang="ja-JP" sz="1370" u="sng" dirty="0" smtClean="0">
                <a:latin typeface="+mn-ea"/>
              </a:rPr>
              <a:t>161.5</a:t>
            </a:r>
            <a:r>
              <a:rPr lang="ja-JP" altLang="ja-JP" sz="1370" u="sng" dirty="0" smtClean="0">
                <a:latin typeface="+mn-ea"/>
              </a:rPr>
              <a:t>円</a:t>
            </a:r>
            <a:r>
              <a:rPr lang="en-US" altLang="ja-JP" sz="1370" u="sng" dirty="0" smtClean="0">
                <a:latin typeface="+mn-ea"/>
              </a:rPr>
              <a:t>/m</a:t>
            </a:r>
            <a:r>
              <a:rPr lang="en-US" altLang="ja-JP" sz="1370" u="sng" baseline="30000" dirty="0" smtClean="0">
                <a:latin typeface="+mn-ea"/>
              </a:rPr>
              <a:t>3</a:t>
            </a:r>
            <a:r>
              <a:rPr lang="ja-JP" altLang="ja-JP" sz="1370" u="sng" dirty="0" smtClean="0">
                <a:latin typeface="+mn-ea"/>
              </a:rPr>
              <a:t>を乗じて算出しています。</a:t>
            </a:r>
            <a:endParaRPr lang="ja-JP" altLang="ja-JP" sz="1370" dirty="0" smtClean="0">
              <a:latin typeface="+mn-ea"/>
            </a:endParaRPr>
          </a:p>
          <a:p>
            <a:pPr lvl="1" indent="-96838">
              <a:lnSpc>
                <a:spcPct val="105000"/>
              </a:lnSpc>
            </a:pPr>
            <a:r>
              <a:rPr lang="ja-JP" altLang="en-US" sz="1370" u="sng" dirty="0" smtClean="0">
                <a:latin typeface="+mn-ea"/>
              </a:rPr>
              <a:t>・</a:t>
            </a:r>
            <a:r>
              <a:rPr lang="ja-JP" altLang="ja-JP" sz="1370" u="sng" dirty="0" smtClean="0">
                <a:latin typeface="+mn-ea"/>
              </a:rPr>
              <a:t>給水</a:t>
            </a:r>
            <a:r>
              <a:rPr lang="ja-JP" altLang="ja-JP" sz="1370" u="sng" dirty="0">
                <a:latin typeface="+mn-ea"/>
              </a:rPr>
              <a:t>人口の予測については、大阪府の将来推計人口（</a:t>
            </a:r>
            <a:r>
              <a:rPr lang="en-US" altLang="ja-JP" sz="1370" u="sng" dirty="0">
                <a:latin typeface="+mn-ea"/>
              </a:rPr>
              <a:t>2018</a:t>
            </a:r>
            <a:r>
              <a:rPr lang="ja-JP" altLang="ja-JP" sz="1370" u="sng" dirty="0">
                <a:latin typeface="+mn-ea"/>
              </a:rPr>
              <a:t>年</a:t>
            </a:r>
            <a:r>
              <a:rPr lang="en-US" altLang="ja-JP" sz="1370" u="sng" dirty="0">
                <a:latin typeface="+mn-ea"/>
              </a:rPr>
              <a:t>8</a:t>
            </a:r>
            <a:r>
              <a:rPr lang="ja-JP" altLang="ja-JP" sz="1370" u="sng" dirty="0">
                <a:latin typeface="+mn-ea"/>
              </a:rPr>
              <a:t>月大阪府政策企画部企画室計画課）を用い</a:t>
            </a:r>
            <a:r>
              <a:rPr lang="ja-JP" altLang="ja-JP" sz="1370" u="sng" dirty="0" smtClean="0">
                <a:latin typeface="+mn-ea"/>
              </a:rPr>
              <a:t>、</a:t>
            </a:r>
            <a:endParaRPr lang="en-US" altLang="ja-JP" sz="1370" u="sng" dirty="0" smtClean="0">
              <a:latin typeface="+mn-ea"/>
            </a:endParaRPr>
          </a:p>
          <a:p>
            <a:pPr lvl="1" indent="-96838">
              <a:lnSpc>
                <a:spcPct val="105000"/>
              </a:lnSpc>
            </a:pPr>
            <a:r>
              <a:rPr lang="ja-JP" altLang="en-US" sz="1370" dirty="0" smtClean="0">
                <a:latin typeface="+mn-ea"/>
              </a:rPr>
              <a:t>　</a:t>
            </a:r>
            <a:r>
              <a:rPr lang="ja-JP" altLang="ja-JP" sz="1370" u="sng" dirty="0" smtClean="0">
                <a:latin typeface="+mn-ea"/>
              </a:rPr>
              <a:t>府</a:t>
            </a:r>
            <a:r>
              <a:rPr lang="ja-JP" altLang="ja-JP" sz="1370" u="sng" dirty="0">
                <a:latin typeface="+mn-ea"/>
              </a:rPr>
              <a:t>が国立社会保障・人口問題研究所の市町村別予測を補正して推計しています。</a:t>
            </a:r>
            <a:endParaRPr lang="ja-JP" altLang="ja-JP" sz="1370" dirty="0">
              <a:latin typeface="+mn-ea"/>
            </a:endParaRPr>
          </a:p>
          <a:p>
            <a:pPr lvl="1" indent="-96838">
              <a:lnSpc>
                <a:spcPct val="105000"/>
              </a:lnSpc>
            </a:pPr>
            <a:r>
              <a:rPr lang="ja-JP" altLang="en-US" sz="1370" u="sng" dirty="0" smtClean="0">
                <a:latin typeface="+mn-ea"/>
              </a:rPr>
              <a:t>・</a:t>
            </a:r>
            <a:r>
              <a:rPr lang="ja-JP" altLang="ja-JP" sz="1370" u="sng" dirty="0" smtClean="0">
                <a:latin typeface="+mn-ea"/>
              </a:rPr>
              <a:t>有</a:t>
            </a:r>
            <a:r>
              <a:rPr lang="ja-JP" altLang="ja-JP" sz="1370" u="sng" dirty="0">
                <a:latin typeface="+mn-ea"/>
              </a:rPr>
              <a:t>収水量の推計は、</a:t>
            </a:r>
            <a:r>
              <a:rPr lang="en-US" altLang="ja-JP" sz="1370" u="sng" dirty="0">
                <a:latin typeface="+mn-ea"/>
              </a:rPr>
              <a:t>2016</a:t>
            </a:r>
            <a:r>
              <a:rPr lang="ja-JP" altLang="ja-JP" sz="1370" u="sng" dirty="0">
                <a:latin typeface="+mn-ea"/>
              </a:rPr>
              <a:t>年度の年間有収水量と給水人口から</a:t>
            </a:r>
            <a:r>
              <a:rPr lang="en-US" altLang="ja-JP" sz="1370" u="sng" dirty="0">
                <a:latin typeface="+mn-ea"/>
              </a:rPr>
              <a:t>1</a:t>
            </a:r>
            <a:r>
              <a:rPr lang="ja-JP" altLang="ja-JP" sz="1370" u="sng" dirty="0">
                <a:latin typeface="+mn-ea"/>
              </a:rPr>
              <a:t>人</a:t>
            </a:r>
            <a:r>
              <a:rPr lang="en-US" altLang="ja-JP" sz="1370" u="sng" dirty="0">
                <a:latin typeface="+mn-ea"/>
              </a:rPr>
              <a:t>1</a:t>
            </a:r>
            <a:r>
              <a:rPr lang="ja-JP" altLang="ja-JP" sz="1370" u="sng" dirty="0">
                <a:latin typeface="+mn-ea"/>
              </a:rPr>
              <a:t>日平均有収水量を求め</a:t>
            </a:r>
            <a:r>
              <a:rPr lang="ja-JP" altLang="ja-JP" sz="1370" u="sng" dirty="0" smtClean="0">
                <a:latin typeface="+mn-ea"/>
              </a:rPr>
              <a:t>、</a:t>
            </a:r>
            <a:endParaRPr lang="en-US" altLang="ja-JP" sz="1370" u="sng" dirty="0" smtClean="0">
              <a:latin typeface="+mn-ea"/>
            </a:endParaRPr>
          </a:p>
          <a:p>
            <a:pPr lvl="1" indent="-96838">
              <a:lnSpc>
                <a:spcPct val="105000"/>
              </a:lnSpc>
            </a:pPr>
            <a:r>
              <a:rPr lang="ja-JP" altLang="en-US" sz="1370" dirty="0">
                <a:latin typeface="+mn-ea"/>
              </a:rPr>
              <a:t>　</a:t>
            </a:r>
            <a:r>
              <a:rPr lang="ja-JP" altLang="ja-JP" sz="1370" u="sng" dirty="0" smtClean="0">
                <a:latin typeface="+mn-ea"/>
              </a:rPr>
              <a:t>予測</a:t>
            </a:r>
            <a:r>
              <a:rPr lang="ja-JP" altLang="ja-JP" sz="1370" u="sng" dirty="0">
                <a:latin typeface="+mn-ea"/>
              </a:rPr>
              <a:t>給水人口を乗じて算出しています</a:t>
            </a:r>
            <a:r>
              <a:rPr lang="ja-JP" altLang="ja-JP" sz="1370" u="sng" dirty="0" smtClean="0">
                <a:latin typeface="+mn-ea"/>
              </a:rPr>
              <a:t>。</a:t>
            </a:r>
            <a:endParaRPr lang="en-US" altLang="ja-JP" sz="1370" dirty="0">
              <a:latin typeface="+mn-ea"/>
            </a:endParaRPr>
          </a:p>
          <a:p>
            <a:pPr lvl="1" indent="-277813">
              <a:lnSpc>
                <a:spcPct val="105000"/>
              </a:lnSpc>
            </a:pPr>
            <a:r>
              <a:rPr lang="ja-JP" altLang="en-US" sz="1370" u="sng" dirty="0" smtClean="0">
                <a:latin typeface="+mn-ea"/>
              </a:rPr>
              <a:t>〇</a:t>
            </a:r>
            <a:r>
              <a:rPr lang="ja-JP" altLang="ja-JP" sz="1370" u="sng" dirty="0" smtClean="0">
                <a:latin typeface="+mn-ea"/>
              </a:rPr>
              <a:t>支出</a:t>
            </a:r>
            <a:r>
              <a:rPr lang="ja-JP" altLang="ja-JP" sz="1370" u="sng" dirty="0">
                <a:latin typeface="+mn-ea"/>
              </a:rPr>
              <a:t>は管路更新以外の費用について、</a:t>
            </a:r>
            <a:r>
              <a:rPr lang="en-US" altLang="ja-JP" sz="1370" u="sng" dirty="0">
                <a:latin typeface="+mn-ea"/>
              </a:rPr>
              <a:t>2016</a:t>
            </a:r>
            <a:r>
              <a:rPr lang="ja-JP" altLang="ja-JP" sz="1370" u="sng" dirty="0">
                <a:latin typeface="+mn-ea"/>
              </a:rPr>
              <a:t>年度の経常費用の決算値の同額を</a:t>
            </a:r>
            <a:r>
              <a:rPr lang="en-US" altLang="ja-JP" sz="1370" u="sng" dirty="0">
                <a:latin typeface="+mn-ea"/>
              </a:rPr>
              <a:t>2045</a:t>
            </a:r>
            <a:r>
              <a:rPr lang="ja-JP" altLang="ja-JP" sz="1370" u="sng" dirty="0">
                <a:latin typeface="+mn-ea"/>
              </a:rPr>
              <a:t>年度まで見込んでいます</a:t>
            </a:r>
            <a:r>
              <a:rPr lang="ja-JP" altLang="ja-JP" sz="1370" u="sng" dirty="0" smtClean="0">
                <a:latin typeface="+mn-ea"/>
              </a:rPr>
              <a:t>。</a:t>
            </a:r>
            <a:endParaRPr lang="en-US" altLang="ja-JP" sz="1370" u="sng" dirty="0" smtClean="0">
              <a:latin typeface="+mn-ea"/>
            </a:endParaRPr>
          </a:p>
          <a:p>
            <a:pPr lvl="1" indent="-100013">
              <a:lnSpc>
                <a:spcPct val="105000"/>
              </a:lnSpc>
            </a:pPr>
            <a:r>
              <a:rPr lang="ja-JP" altLang="en-US" sz="1370" u="sng" dirty="0">
                <a:latin typeface="+mn-ea"/>
              </a:rPr>
              <a:t>・</a:t>
            </a:r>
            <a:r>
              <a:rPr lang="ja-JP" altLang="ja-JP" sz="1370" u="sng" dirty="0" smtClean="0">
                <a:latin typeface="+mn-ea"/>
              </a:rPr>
              <a:t>管</a:t>
            </a:r>
            <a:r>
              <a:rPr lang="ja-JP" altLang="ja-JP" sz="1370" u="sng" dirty="0">
                <a:latin typeface="+mn-ea"/>
              </a:rPr>
              <a:t>路については管路更新率を</a:t>
            </a:r>
            <a:r>
              <a:rPr lang="en-US" altLang="ja-JP" sz="1370" u="sng" dirty="0">
                <a:latin typeface="+mn-ea"/>
              </a:rPr>
              <a:t>1.67</a:t>
            </a:r>
            <a:r>
              <a:rPr lang="ja-JP" altLang="ja-JP" sz="1370" u="sng" dirty="0">
                <a:latin typeface="+mn-ea"/>
              </a:rPr>
              <a:t>％に引き上げた場合</a:t>
            </a:r>
            <a:r>
              <a:rPr lang="ja-JP" altLang="ja-JP" sz="1370" u="sng" dirty="0" smtClean="0">
                <a:latin typeface="+mn-ea"/>
              </a:rPr>
              <a:t>の</a:t>
            </a:r>
            <a:r>
              <a:rPr lang="ja-JP" altLang="en-US" sz="1370" u="sng" dirty="0" smtClean="0">
                <a:latin typeface="+mn-ea"/>
              </a:rPr>
              <a:t>減価</a:t>
            </a:r>
            <a:r>
              <a:rPr lang="ja-JP" altLang="ja-JP" sz="1370" u="sng" dirty="0" smtClean="0">
                <a:latin typeface="+mn-ea"/>
              </a:rPr>
              <a:t>償却費</a:t>
            </a:r>
            <a:r>
              <a:rPr lang="ja-JP" altLang="ja-JP" sz="1370" u="sng" dirty="0">
                <a:latin typeface="+mn-ea"/>
              </a:rPr>
              <a:t>増加を見込んでいます</a:t>
            </a:r>
            <a:r>
              <a:rPr lang="ja-JP" altLang="ja-JP" sz="1370" u="sng" dirty="0" smtClean="0">
                <a:latin typeface="+mn-ea"/>
              </a:rPr>
              <a:t>。</a:t>
            </a:r>
            <a:endParaRPr lang="en-US" altLang="ja-JP" sz="1370" u="sng" dirty="0" smtClean="0">
              <a:latin typeface="+mn-ea"/>
            </a:endParaRPr>
          </a:p>
          <a:p>
            <a:pPr lvl="1" indent="-100013">
              <a:lnSpc>
                <a:spcPct val="105000"/>
              </a:lnSpc>
            </a:pPr>
            <a:r>
              <a:rPr lang="ja-JP" altLang="ja-JP" sz="1370" dirty="0" smtClean="0">
                <a:latin typeface="+mn-ea"/>
              </a:rPr>
              <a:t>（</a:t>
            </a:r>
            <a:r>
              <a:rPr lang="ja-JP" altLang="ja-JP" sz="1370" dirty="0">
                <a:latin typeface="+mn-ea"/>
              </a:rPr>
              <a:t>市町村実績の管路更新率が</a:t>
            </a:r>
            <a:r>
              <a:rPr lang="en-US" altLang="ja-JP" sz="1370" dirty="0">
                <a:latin typeface="+mn-ea"/>
              </a:rPr>
              <a:t>1.67%</a:t>
            </a:r>
            <a:r>
              <a:rPr lang="ja-JP" altLang="ja-JP" sz="1370" dirty="0">
                <a:latin typeface="+mn-ea"/>
              </a:rPr>
              <a:t>以上の場合は、その更新率とします。）</a:t>
            </a:r>
          </a:p>
          <a:p>
            <a:pPr lvl="1" indent="-100013">
              <a:lnSpc>
                <a:spcPct val="105000"/>
              </a:lnSpc>
            </a:pPr>
            <a:r>
              <a:rPr lang="ja-JP" altLang="en-US" sz="1370" u="sng" dirty="0" smtClean="0">
                <a:latin typeface="+mn-ea"/>
              </a:rPr>
              <a:t>・</a:t>
            </a:r>
            <a:r>
              <a:rPr lang="ja-JP" altLang="ja-JP" sz="1370" u="sng" dirty="0" smtClean="0">
                <a:latin typeface="+mn-ea"/>
              </a:rPr>
              <a:t>追加</a:t>
            </a:r>
            <a:r>
              <a:rPr lang="ja-JP" altLang="ja-JP" sz="1370" u="sng" dirty="0">
                <a:latin typeface="+mn-ea"/>
              </a:rPr>
              <a:t>減価償却費</a:t>
            </a:r>
            <a:r>
              <a:rPr lang="en-US" altLang="ja-JP" sz="1370" u="sng" dirty="0">
                <a:latin typeface="+mn-ea"/>
              </a:rPr>
              <a:t>/</a:t>
            </a:r>
            <a:r>
              <a:rPr lang="ja-JP" altLang="ja-JP" sz="1370" u="sng" dirty="0">
                <a:latin typeface="+mn-ea"/>
              </a:rPr>
              <a:t>年は、次のとおり算出し、年数経過とともに積み上げています。</a:t>
            </a:r>
          </a:p>
          <a:p>
            <a:pPr lvl="0" indent="360363">
              <a:lnSpc>
                <a:spcPct val="105000"/>
              </a:lnSpc>
            </a:pPr>
            <a:r>
              <a:rPr lang="ja-JP" altLang="ja-JP" sz="1370" dirty="0">
                <a:latin typeface="+mn-ea"/>
              </a:rPr>
              <a:t>　</a:t>
            </a:r>
            <a:r>
              <a:rPr lang="ja-JP" altLang="en-US" sz="1370" u="sng" dirty="0" smtClean="0">
                <a:latin typeface="+mn-ea"/>
              </a:rPr>
              <a:t>①　</a:t>
            </a:r>
            <a:r>
              <a:rPr lang="en-US" altLang="ja-JP" sz="1370" u="sng" dirty="0" smtClean="0">
                <a:latin typeface="+mn-ea"/>
              </a:rPr>
              <a:t>1.67</a:t>
            </a:r>
            <a:r>
              <a:rPr lang="ja-JP" altLang="ja-JP" sz="1370" u="sng" dirty="0">
                <a:latin typeface="+mn-ea"/>
              </a:rPr>
              <a:t>％と管路更新率</a:t>
            </a:r>
            <a:r>
              <a:rPr lang="en-US" altLang="ja-JP" sz="1370" u="sng" dirty="0">
                <a:latin typeface="+mn-ea"/>
              </a:rPr>
              <a:t>(2014-2016</a:t>
            </a:r>
            <a:r>
              <a:rPr lang="ja-JP" altLang="ja-JP" sz="1370" u="sng" dirty="0">
                <a:latin typeface="+mn-ea"/>
              </a:rPr>
              <a:t>年度の平均</a:t>
            </a:r>
            <a:r>
              <a:rPr lang="en-US" altLang="ja-JP" sz="1370" u="sng" dirty="0">
                <a:latin typeface="+mn-ea"/>
              </a:rPr>
              <a:t>)</a:t>
            </a:r>
            <a:r>
              <a:rPr lang="ja-JP" altLang="ja-JP" sz="1370" u="sng" dirty="0">
                <a:latin typeface="+mn-ea"/>
              </a:rPr>
              <a:t>の比率を算出。</a:t>
            </a:r>
          </a:p>
          <a:p>
            <a:pPr lvl="0" indent="360363">
              <a:lnSpc>
                <a:spcPct val="105000"/>
              </a:lnSpc>
            </a:pPr>
            <a:r>
              <a:rPr lang="ja-JP" altLang="ja-JP" sz="1370" dirty="0">
                <a:latin typeface="+mn-ea"/>
              </a:rPr>
              <a:t>　</a:t>
            </a:r>
            <a:r>
              <a:rPr lang="ja-JP" altLang="en-US" sz="1370" u="sng" dirty="0" smtClean="0">
                <a:latin typeface="+mn-ea"/>
              </a:rPr>
              <a:t>②　</a:t>
            </a:r>
            <a:r>
              <a:rPr lang="ja-JP" altLang="ja-JP" sz="1370" u="sng" dirty="0" smtClean="0">
                <a:latin typeface="+mn-ea"/>
              </a:rPr>
              <a:t>配水</a:t>
            </a:r>
            <a:r>
              <a:rPr lang="ja-JP" altLang="ja-JP" sz="1370" u="sng" dirty="0">
                <a:latin typeface="+mn-ea"/>
              </a:rPr>
              <a:t>施設改良費に布設替延長比率を掛け、配水施設改良費（更新分）を算出</a:t>
            </a:r>
            <a:r>
              <a:rPr lang="en-US" altLang="ja-JP" sz="1370" u="sng" dirty="0">
                <a:latin typeface="+mn-ea"/>
              </a:rPr>
              <a:t>(2014-2016</a:t>
            </a:r>
            <a:r>
              <a:rPr lang="ja-JP" altLang="ja-JP" sz="1370" u="sng" dirty="0">
                <a:latin typeface="+mn-ea"/>
              </a:rPr>
              <a:t>年度の平均値</a:t>
            </a:r>
            <a:r>
              <a:rPr lang="en-US" altLang="ja-JP" sz="1370" u="sng" dirty="0">
                <a:latin typeface="+mn-ea"/>
              </a:rPr>
              <a:t>)</a:t>
            </a:r>
            <a:r>
              <a:rPr lang="ja-JP" altLang="ja-JP" sz="1370" u="sng" dirty="0" err="1">
                <a:latin typeface="+mn-ea"/>
              </a:rPr>
              <a:t>。</a:t>
            </a:r>
            <a:endParaRPr lang="ja-JP" altLang="ja-JP" sz="1370" u="sng" dirty="0">
              <a:latin typeface="+mn-ea"/>
            </a:endParaRPr>
          </a:p>
          <a:p>
            <a:pPr indent="360363">
              <a:lnSpc>
                <a:spcPct val="105000"/>
              </a:lnSpc>
            </a:pPr>
            <a:r>
              <a:rPr lang="ja-JP" altLang="ja-JP" sz="1370" dirty="0" smtClean="0">
                <a:latin typeface="+mn-ea"/>
              </a:rPr>
              <a:t>　</a:t>
            </a:r>
            <a:r>
              <a:rPr lang="ja-JP" altLang="en-US" sz="1370" u="sng" dirty="0" smtClean="0">
                <a:latin typeface="+mn-ea"/>
              </a:rPr>
              <a:t>　</a:t>
            </a:r>
            <a:r>
              <a:rPr lang="ja-JP" altLang="ja-JP" sz="1370" u="sng" dirty="0" smtClean="0">
                <a:latin typeface="+mn-ea"/>
              </a:rPr>
              <a:t>※</a:t>
            </a:r>
            <a:r>
              <a:rPr lang="ja-JP" altLang="ja-JP" sz="1370" u="sng" dirty="0">
                <a:latin typeface="+mn-ea"/>
              </a:rPr>
              <a:t>布設替延長比率</a:t>
            </a:r>
            <a:r>
              <a:rPr lang="en-US" altLang="ja-JP" sz="1370" u="sng" dirty="0">
                <a:latin typeface="+mn-ea"/>
              </a:rPr>
              <a:t>=</a:t>
            </a:r>
            <a:r>
              <a:rPr lang="ja-JP" altLang="ja-JP" sz="1370" u="sng" dirty="0">
                <a:latin typeface="+mn-ea"/>
              </a:rPr>
              <a:t>配水管布設替延長</a:t>
            </a:r>
            <a:r>
              <a:rPr lang="en-US" altLang="ja-JP" sz="1370" u="sng" dirty="0">
                <a:latin typeface="+mn-ea"/>
              </a:rPr>
              <a:t>/</a:t>
            </a:r>
            <a:r>
              <a:rPr lang="ja-JP" altLang="ja-JP" sz="1370" u="sng" dirty="0">
                <a:latin typeface="+mn-ea"/>
              </a:rPr>
              <a:t>（配水管新設延長＋配水管布設替延長）</a:t>
            </a:r>
          </a:p>
          <a:p>
            <a:pPr lvl="0" indent="360363">
              <a:lnSpc>
                <a:spcPct val="105000"/>
              </a:lnSpc>
            </a:pPr>
            <a:r>
              <a:rPr lang="ja-JP" altLang="ja-JP" sz="1370" dirty="0">
                <a:latin typeface="+mn-ea"/>
              </a:rPr>
              <a:t>　</a:t>
            </a:r>
            <a:r>
              <a:rPr lang="ja-JP" altLang="en-US" sz="1370" u="sng" dirty="0" smtClean="0">
                <a:latin typeface="+mn-ea"/>
              </a:rPr>
              <a:t>③　</a:t>
            </a:r>
            <a:r>
              <a:rPr lang="ja-JP" altLang="ja-JP" sz="1370" u="sng" dirty="0" smtClean="0">
                <a:latin typeface="+mn-ea"/>
              </a:rPr>
              <a:t>①</a:t>
            </a:r>
            <a:r>
              <a:rPr lang="ja-JP" altLang="ja-JP" sz="1370" u="sng" dirty="0">
                <a:latin typeface="+mn-ea"/>
              </a:rPr>
              <a:t>と②を掛けたうえで税抜き価格を算出し、法定耐用年数</a:t>
            </a:r>
            <a:r>
              <a:rPr lang="en-US" altLang="ja-JP" sz="1370" u="sng" dirty="0">
                <a:latin typeface="+mn-ea"/>
              </a:rPr>
              <a:t>40</a:t>
            </a:r>
            <a:r>
              <a:rPr lang="ja-JP" altLang="ja-JP" sz="1370" u="sng" dirty="0">
                <a:latin typeface="+mn-ea"/>
              </a:rPr>
              <a:t>年で割っています。</a:t>
            </a:r>
          </a:p>
          <a:p>
            <a:pPr indent="360363">
              <a:lnSpc>
                <a:spcPct val="105000"/>
              </a:lnSpc>
            </a:pPr>
            <a:r>
              <a:rPr lang="ja-JP" altLang="ja-JP" sz="1370" dirty="0">
                <a:latin typeface="+mn-ea"/>
              </a:rPr>
              <a:t>　</a:t>
            </a:r>
            <a:r>
              <a:rPr lang="ja-JP" altLang="en-US" sz="1370" dirty="0" smtClean="0">
                <a:latin typeface="+mn-ea"/>
              </a:rPr>
              <a:t>　</a:t>
            </a:r>
            <a:r>
              <a:rPr lang="ja-JP" altLang="ja-JP" sz="1370" u="sng" dirty="0" smtClean="0">
                <a:latin typeface="+mn-ea"/>
              </a:rPr>
              <a:t>（</a:t>
            </a:r>
            <a:r>
              <a:rPr lang="ja-JP" altLang="ja-JP" sz="1370" u="sng" dirty="0">
                <a:latin typeface="+mn-ea"/>
              </a:rPr>
              <a:t>管路更新率、各延長は大阪府の水道の現況による。）</a:t>
            </a:r>
          </a:p>
          <a:p>
            <a:pPr lvl="1" indent="-96838">
              <a:lnSpc>
                <a:spcPct val="105000"/>
              </a:lnSpc>
            </a:pPr>
            <a:r>
              <a:rPr lang="ja-JP" altLang="en-US" sz="1370" u="sng" dirty="0" smtClean="0">
                <a:latin typeface="+mn-ea"/>
              </a:rPr>
              <a:t>・</a:t>
            </a:r>
            <a:r>
              <a:rPr lang="ja-JP" altLang="ja-JP" sz="1370" u="sng" dirty="0" smtClean="0">
                <a:latin typeface="+mn-ea"/>
              </a:rPr>
              <a:t>なお</a:t>
            </a:r>
            <a:r>
              <a:rPr lang="ja-JP" altLang="ja-JP" sz="1370" u="sng" dirty="0">
                <a:latin typeface="+mn-ea"/>
              </a:rPr>
              <a:t>、浄水場や配水場等の更新費用については、市町村計画がある場合でも、</a:t>
            </a:r>
            <a:r>
              <a:rPr lang="en-US" altLang="ja-JP" sz="1370" u="sng" dirty="0">
                <a:latin typeface="+mn-ea"/>
              </a:rPr>
              <a:t>2045</a:t>
            </a:r>
            <a:r>
              <a:rPr lang="ja-JP" altLang="ja-JP" sz="1370" u="sng" dirty="0">
                <a:latin typeface="+mn-ea"/>
              </a:rPr>
              <a:t>年度までの更新時期</a:t>
            </a:r>
            <a:r>
              <a:rPr lang="ja-JP" altLang="ja-JP" sz="1370" u="sng" dirty="0" smtClean="0">
                <a:latin typeface="+mn-ea"/>
              </a:rPr>
              <a:t>や</a:t>
            </a:r>
            <a:endParaRPr lang="en-US" altLang="ja-JP" sz="1370" u="sng" dirty="0" smtClean="0">
              <a:latin typeface="+mn-ea"/>
            </a:endParaRPr>
          </a:p>
          <a:p>
            <a:pPr lvl="1" indent="-193675">
              <a:lnSpc>
                <a:spcPct val="105000"/>
              </a:lnSpc>
            </a:pPr>
            <a:r>
              <a:rPr lang="ja-JP" altLang="en-US" sz="1370" dirty="0">
                <a:latin typeface="+mn-ea"/>
              </a:rPr>
              <a:t>　</a:t>
            </a:r>
            <a:r>
              <a:rPr lang="ja-JP" altLang="ja-JP" sz="1370" u="sng" spc="-20" dirty="0" smtClean="0">
                <a:latin typeface="+mn-ea"/>
              </a:rPr>
              <a:t>施設</a:t>
            </a:r>
            <a:r>
              <a:rPr lang="ja-JP" altLang="ja-JP" sz="1370" u="sng" spc="-20" dirty="0">
                <a:latin typeface="+mn-ea"/>
              </a:rPr>
              <a:t>能力等の設定が困難であるため、見込んでいません（</a:t>
            </a:r>
            <a:r>
              <a:rPr lang="en-US" altLang="ja-JP" sz="1370" u="sng" spc="-20" dirty="0">
                <a:latin typeface="+mn-ea"/>
              </a:rPr>
              <a:t>2016</a:t>
            </a:r>
            <a:r>
              <a:rPr lang="ja-JP" altLang="ja-JP" sz="1370" u="sng" spc="-20" dirty="0">
                <a:latin typeface="+mn-ea"/>
              </a:rPr>
              <a:t>年度の決算値を</a:t>
            </a:r>
            <a:r>
              <a:rPr lang="en-US" altLang="ja-JP" sz="1370" u="sng" spc="-20" dirty="0">
                <a:latin typeface="+mn-ea"/>
              </a:rPr>
              <a:t>2045</a:t>
            </a:r>
            <a:r>
              <a:rPr lang="ja-JP" altLang="ja-JP" sz="1370" u="sng" spc="-20" dirty="0">
                <a:latin typeface="+mn-ea"/>
              </a:rPr>
              <a:t>年度まで見込んでいます</a:t>
            </a:r>
            <a:r>
              <a:rPr lang="ja-JP" altLang="ja-JP" sz="1370" b="1" u="sng" spc="-20" dirty="0">
                <a:latin typeface="+mn-ea"/>
              </a:rPr>
              <a:t>）</a:t>
            </a:r>
            <a:r>
              <a:rPr lang="ja-JP" altLang="ja-JP" sz="1370" b="1" dirty="0">
                <a:latin typeface="+mn-ea"/>
              </a:rPr>
              <a:t>。</a:t>
            </a:r>
          </a:p>
          <a:p>
            <a:pPr lvl="1" indent="-277813">
              <a:lnSpc>
                <a:spcPct val="80000"/>
              </a:lnSpc>
            </a:pPr>
            <a:endParaRPr lang="en-US" altLang="ja-JP" sz="1370" dirty="0" smtClean="0">
              <a:latin typeface="+mn-ea"/>
            </a:endParaRPr>
          </a:p>
          <a:p>
            <a:pPr lvl="1" indent="-277813">
              <a:lnSpc>
                <a:spcPct val="105000"/>
              </a:lnSpc>
            </a:pPr>
            <a:r>
              <a:rPr lang="ja-JP" altLang="en-US" sz="1370" dirty="0" smtClean="0">
                <a:latin typeface="+mn-ea"/>
              </a:rPr>
              <a:t>〇</a:t>
            </a:r>
            <a:r>
              <a:rPr lang="ja-JP" altLang="ja-JP" sz="1370" u="sng" dirty="0">
                <a:latin typeface="+mn-ea"/>
              </a:rPr>
              <a:t>水道料金は、</a:t>
            </a:r>
            <a:r>
              <a:rPr lang="en-US" altLang="ja-JP" sz="1370" u="sng" dirty="0">
                <a:latin typeface="+mn-ea"/>
              </a:rPr>
              <a:t>2045</a:t>
            </a:r>
            <a:r>
              <a:rPr lang="ja-JP" altLang="en-US" sz="1370" u="sng" dirty="0">
                <a:latin typeface="+mn-ea"/>
              </a:rPr>
              <a:t>年度時点で赤字とならないように、収入が何％アップ必要かを求め、</a:t>
            </a:r>
            <a:endParaRPr lang="en-US" altLang="ja-JP" sz="1370" u="sng" dirty="0">
              <a:latin typeface="+mn-ea"/>
            </a:endParaRPr>
          </a:p>
          <a:p>
            <a:pPr lvl="1" indent="-277813">
              <a:lnSpc>
                <a:spcPct val="105000"/>
              </a:lnSpc>
            </a:pPr>
            <a:r>
              <a:rPr lang="ja-JP" altLang="en-US" sz="1370" dirty="0">
                <a:latin typeface="+mn-ea"/>
              </a:rPr>
              <a:t>　</a:t>
            </a:r>
            <a:r>
              <a:rPr lang="ja-JP" altLang="en-US" sz="1370" u="sng" dirty="0">
                <a:latin typeface="+mn-ea"/>
              </a:rPr>
              <a:t>その増加分を全て水道料金で補うと仮定し、</a:t>
            </a:r>
            <a:r>
              <a:rPr lang="en-US" altLang="ja-JP" sz="1370" u="sng" dirty="0">
                <a:latin typeface="+mn-ea"/>
              </a:rPr>
              <a:t>2016</a:t>
            </a:r>
            <a:r>
              <a:rPr lang="ja-JP" altLang="en-US" sz="1370" u="sng" dirty="0">
                <a:latin typeface="+mn-ea"/>
              </a:rPr>
              <a:t>年度の水道料金に加算して算出しています。</a:t>
            </a:r>
            <a:endParaRPr lang="en-US" altLang="ja-JP" sz="1370" u="sng" dirty="0">
              <a:latin typeface="+mn-ea"/>
            </a:endParaRPr>
          </a:p>
          <a:p>
            <a:pPr lvl="1" indent="-277813">
              <a:lnSpc>
                <a:spcPct val="105000"/>
              </a:lnSpc>
            </a:pPr>
            <a:r>
              <a:rPr lang="ja-JP" altLang="en-US" sz="1370" dirty="0">
                <a:latin typeface="+mn-ea"/>
              </a:rPr>
              <a:t>　</a:t>
            </a:r>
            <a:r>
              <a:rPr lang="ja-JP" altLang="en-US" sz="1370" u="sng" dirty="0">
                <a:latin typeface="+mn-ea"/>
              </a:rPr>
              <a:t>（実際は、今後の更新費用等を考慮して水道料金を設定する必要があります）</a:t>
            </a:r>
            <a:endParaRPr lang="en-US" altLang="ja-JP" sz="1370" b="1" u="sng" dirty="0">
              <a:latin typeface="+mn-ea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32502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24015"/>
            <a:ext cx="91440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４　大阪府推計に</a:t>
            </a:r>
            <a:r>
              <a:rPr lang="ja-JP" altLang="en-US" sz="2400" b="1" dirty="0" smtClean="0"/>
              <a:t>よる島本町の</a:t>
            </a:r>
            <a:r>
              <a:rPr lang="ja-JP" altLang="en-US" sz="2400" b="1" dirty="0"/>
              <a:t>今後の見通し　</a:t>
            </a:r>
            <a:endParaRPr lang="en-US" altLang="ja-JP" sz="2400" b="1" dirty="0"/>
          </a:p>
          <a:p>
            <a:endParaRPr lang="ja-JP" altLang="en-US" dirty="0"/>
          </a:p>
          <a:p>
            <a:r>
              <a:rPr lang="ja-JP" altLang="en-US" sz="2400" b="1" dirty="0"/>
              <a:t>４．１　給水人口と料金収入の見通し</a:t>
            </a:r>
            <a:endParaRPr lang="en-US" altLang="ja-JP" sz="2400" b="1" dirty="0"/>
          </a:p>
          <a:p>
            <a:endParaRPr lang="ja-JP" altLang="en-US" b="1" dirty="0"/>
          </a:p>
          <a:p>
            <a:r>
              <a:rPr lang="en-US" altLang="ja-JP" sz="2000" dirty="0"/>
              <a:t>【</a:t>
            </a:r>
            <a:r>
              <a:rPr lang="ja-JP" altLang="en-US" sz="2000" dirty="0"/>
              <a:t>大阪府推計</a:t>
            </a:r>
            <a:r>
              <a:rPr lang="en-US" altLang="ja-JP" sz="2000" dirty="0"/>
              <a:t>】</a:t>
            </a:r>
            <a:endParaRPr lang="ja-JP" altLang="en-US" sz="2000" dirty="0"/>
          </a:p>
          <a:p>
            <a:r>
              <a:rPr lang="ja-JP" altLang="en-US" sz="2400" dirty="0"/>
              <a:t>　</a:t>
            </a:r>
            <a:r>
              <a:rPr lang="ja-JP" altLang="en-US" sz="2000" dirty="0"/>
              <a:t>給水人口の減少に伴い有収水量も減少していき、水道料金収入についても減少していくことが見込まれます</a:t>
            </a:r>
            <a:r>
              <a:rPr lang="ja-JP" altLang="en-US" sz="2000" dirty="0" smtClean="0"/>
              <a:t>。</a:t>
            </a:r>
            <a:endParaRPr lang="ja-JP" altLang="en-US" sz="20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848988" y="1988055"/>
            <a:ext cx="2295012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1400" dirty="0"/>
              <a:t>・給水人口の予測については、大阪府の将来推計人口（２０１８年８月大阪府政策企画部企画室計画課）を用い、府が国立社会保障・人口問題研究所の市町村別予測を補正して推計しています。</a:t>
            </a:r>
            <a:endParaRPr lang="en-US" altLang="ja-JP" sz="1400" dirty="0"/>
          </a:p>
          <a:p>
            <a:endParaRPr lang="ja-JP" altLang="ja-JP" sz="1400" dirty="0"/>
          </a:p>
          <a:p>
            <a:r>
              <a:rPr lang="ja-JP" altLang="ja-JP" sz="1400" dirty="0"/>
              <a:t>・水道料金収入の見通しは、給水人口予測から有収水量を推計し、２０１６年度の供給単価</a:t>
            </a:r>
            <a:r>
              <a:rPr lang="en-US" altLang="ja-JP" sz="1400" dirty="0" smtClean="0">
                <a:latin typeface="+mn-ea"/>
              </a:rPr>
              <a:t>161.5</a:t>
            </a:r>
            <a:r>
              <a:rPr lang="ja-JP" altLang="ja-JP" sz="1400" dirty="0" smtClean="0">
                <a:latin typeface="+mn-ea"/>
              </a:rPr>
              <a:t>円</a:t>
            </a:r>
            <a:r>
              <a:rPr lang="en-US" altLang="ja-JP" sz="1400" dirty="0"/>
              <a:t>/</a:t>
            </a:r>
            <a:r>
              <a:rPr lang="ja-JP" altLang="ja-JP" sz="1400" dirty="0"/>
              <a:t>㎥を乗じて算出しています。</a:t>
            </a:r>
            <a:endParaRPr lang="en-US" altLang="ja-JP" sz="1400" dirty="0"/>
          </a:p>
          <a:p>
            <a:endParaRPr lang="ja-JP" altLang="ja-JP" sz="1400" dirty="0"/>
          </a:p>
          <a:p>
            <a:r>
              <a:rPr lang="ja-JP" altLang="ja-JP" sz="1400" dirty="0"/>
              <a:t>・有収水量の推計は、２０１６年度の年間有収水量と給水人口から</a:t>
            </a:r>
            <a:r>
              <a:rPr lang="en-US" altLang="ja-JP" sz="1400" dirty="0">
                <a:latin typeface="+mn-ea"/>
              </a:rPr>
              <a:t>1</a:t>
            </a:r>
            <a:r>
              <a:rPr lang="ja-JP" altLang="ja-JP" sz="1400" dirty="0">
                <a:latin typeface="+mn-ea"/>
              </a:rPr>
              <a:t>人</a:t>
            </a:r>
            <a:r>
              <a:rPr lang="en-US" altLang="ja-JP" sz="1400" dirty="0">
                <a:latin typeface="+mn-ea"/>
              </a:rPr>
              <a:t>1</a:t>
            </a:r>
            <a:r>
              <a:rPr lang="ja-JP" altLang="ja-JP" sz="1400" dirty="0">
                <a:latin typeface="+mn-ea"/>
              </a:rPr>
              <a:t>日</a:t>
            </a:r>
            <a:r>
              <a:rPr lang="ja-JP" altLang="ja-JP" sz="1400" dirty="0"/>
              <a:t>平均有収水量を求め、予測給水人口を乗じて算出しています。</a:t>
            </a:r>
          </a:p>
          <a:p>
            <a:endParaRPr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27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49" y="2357387"/>
            <a:ext cx="6732324" cy="412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185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0" y="268101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+mn-ea"/>
              </a:rPr>
              <a:t>・</a:t>
            </a:r>
            <a:r>
              <a:rPr lang="ja-JP" altLang="en-US" dirty="0"/>
              <a:t>試算するために必要な精度</a:t>
            </a:r>
            <a:r>
              <a:rPr lang="ja-JP" altLang="en-US" dirty="0">
                <a:latin typeface="+mn-ea"/>
              </a:rPr>
              <a:t>の</a:t>
            </a:r>
            <a:r>
              <a:rPr lang="en-US" altLang="ja-JP" dirty="0">
                <a:latin typeface="+mn-ea"/>
              </a:rPr>
              <a:t>2045</a:t>
            </a:r>
            <a:r>
              <a:rPr lang="ja-JP" altLang="en-US" dirty="0">
                <a:latin typeface="+mn-ea"/>
              </a:rPr>
              <a:t>年度まで</a:t>
            </a:r>
            <a:r>
              <a:rPr lang="ja-JP" altLang="en-US" dirty="0"/>
              <a:t>の更新需要等のデータがないため、</a:t>
            </a:r>
            <a:endParaRPr lang="en-US" altLang="ja-JP" dirty="0"/>
          </a:p>
          <a:p>
            <a:r>
              <a:rPr lang="ja-JP" altLang="en-US" dirty="0"/>
              <a:t>　未推計です。</a:t>
            </a:r>
            <a:endParaRPr lang="ja-JP" altLang="ja-JP" dirty="0"/>
          </a:p>
        </p:txBody>
      </p:sp>
      <p:sp>
        <p:nvSpPr>
          <p:cNvPr id="4" name="正方形/長方形 3"/>
          <p:cNvSpPr/>
          <p:nvPr/>
        </p:nvSpPr>
        <p:spPr>
          <a:xfrm>
            <a:off x="294361" y="1341724"/>
            <a:ext cx="77702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indent="-90170" algn="just"/>
            <a:r>
              <a:rPr lang="ja-JP" altLang="ja-JP" kern="100" dirty="0">
                <a:latin typeface="+mn-ea"/>
                <a:cs typeface="Times New Roman" panose="02020603050405020304" pitchFamily="18" charset="0"/>
              </a:rPr>
              <a:t>推計は市町村計画を基に大阪府が次の条件により実施</a:t>
            </a:r>
            <a:r>
              <a:rPr lang="ja-JP" altLang="en-US" kern="100" dirty="0">
                <a:latin typeface="+mn-ea"/>
                <a:cs typeface="Times New Roman" panose="02020603050405020304" pitchFamily="18" charset="0"/>
              </a:rPr>
              <a:t>しています</a:t>
            </a:r>
            <a:r>
              <a:rPr lang="ja-JP" altLang="ja-JP" kern="100" dirty="0">
                <a:latin typeface="+mn-ea"/>
                <a:cs typeface="Times New Roman" panose="02020603050405020304" pitchFamily="18" charset="0"/>
              </a:rPr>
              <a:t>。</a:t>
            </a:r>
            <a:endParaRPr lang="ja-JP" altLang="ja-JP" sz="2000" kern="100" dirty="0">
              <a:latin typeface="+mn-ea"/>
              <a:cs typeface="Times New Roman" panose="02020603050405020304" pitchFamily="18" charset="0"/>
            </a:endParaRPr>
          </a:p>
          <a:p>
            <a:pPr marL="90170" indent="-90170" algn="just"/>
            <a:r>
              <a:rPr lang="ja-JP" altLang="ja-JP" kern="100" dirty="0">
                <a:latin typeface="+mn-ea"/>
                <a:cs typeface="Times New Roman" panose="02020603050405020304" pitchFamily="18" charset="0"/>
              </a:rPr>
              <a:t>・管路更新率を</a:t>
            </a:r>
            <a:r>
              <a:rPr lang="en-US" altLang="ja-JP" kern="100" dirty="0">
                <a:latin typeface="+mn-ea"/>
                <a:cs typeface="Times New Roman" panose="02020603050405020304" pitchFamily="18" charset="0"/>
              </a:rPr>
              <a:t>1.67%</a:t>
            </a:r>
            <a:r>
              <a:rPr lang="ja-JP" altLang="ja-JP" kern="100" dirty="0">
                <a:latin typeface="+mn-ea"/>
                <a:cs typeface="Times New Roman" panose="02020603050405020304" pitchFamily="18" charset="0"/>
              </a:rPr>
              <a:t>に引き上げ。（今後</a:t>
            </a:r>
            <a:r>
              <a:rPr lang="en-US" altLang="ja-JP" kern="100" dirty="0">
                <a:latin typeface="+mn-ea"/>
                <a:cs typeface="Times New Roman" panose="02020603050405020304" pitchFamily="18" charset="0"/>
              </a:rPr>
              <a:t>60</a:t>
            </a:r>
            <a:r>
              <a:rPr lang="ja-JP" altLang="ja-JP" kern="100" dirty="0">
                <a:latin typeface="+mn-ea"/>
                <a:cs typeface="Times New Roman" panose="02020603050405020304" pitchFamily="18" charset="0"/>
              </a:rPr>
              <a:t>年周期で管更新とする）</a:t>
            </a:r>
            <a:endParaRPr lang="ja-JP" altLang="ja-JP" sz="20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0" y="171614"/>
            <a:ext cx="1092128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latin typeface="+mn-ea"/>
              </a:rPr>
              <a:t>４．２　更新需要見込み額の見通し</a:t>
            </a:r>
            <a:endParaRPr lang="en-US" altLang="ja-JP" sz="2400" b="1" dirty="0">
              <a:latin typeface="+mn-ea"/>
            </a:endParaRPr>
          </a:p>
          <a:p>
            <a:endParaRPr lang="en-US" altLang="ja-JP" sz="2400" dirty="0"/>
          </a:p>
          <a:p>
            <a:r>
              <a:rPr lang="ja-JP" altLang="ja-JP" sz="2000" dirty="0"/>
              <a:t>【大阪府推計】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87998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005" y="1342781"/>
            <a:ext cx="8543003" cy="3780000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47378" y="5363683"/>
            <a:ext cx="87782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dirty="0"/>
              <a:t>・管路更新率の目標</a:t>
            </a:r>
            <a:r>
              <a:rPr lang="ja-JP" altLang="ja-JP" dirty="0" smtClean="0"/>
              <a:t>を６０年</a:t>
            </a:r>
            <a:r>
              <a:rPr lang="ja-JP" altLang="ja-JP" dirty="0"/>
              <a:t>周期での管更新となる１．６７％に上昇させた場合、</a:t>
            </a:r>
            <a:endParaRPr lang="en-US" altLang="ja-JP" dirty="0"/>
          </a:p>
          <a:p>
            <a:r>
              <a:rPr lang="ja-JP" altLang="ja-JP" dirty="0"/>
              <a:t>管路更新費用</a:t>
            </a:r>
            <a:r>
              <a:rPr lang="ja-JP" altLang="ja-JP" dirty="0" smtClean="0"/>
              <a:t>は増加が見込まれ、その分支出が増加</a:t>
            </a:r>
            <a:r>
              <a:rPr lang="ja-JP" altLang="en-US" dirty="0" smtClean="0"/>
              <a:t>します</a:t>
            </a:r>
            <a:r>
              <a:rPr lang="ja-JP" altLang="ja-JP" dirty="0" smtClean="0"/>
              <a:t>。</a:t>
            </a:r>
            <a:endParaRPr lang="en-US" altLang="ja-JP" dirty="0" smtClean="0"/>
          </a:p>
          <a:p>
            <a:r>
              <a:rPr lang="ja-JP" altLang="ja-JP" dirty="0" smtClean="0"/>
              <a:t>その</a:t>
            </a:r>
            <a:r>
              <a:rPr lang="ja-JP" altLang="ja-JP" dirty="0"/>
              <a:t>場合、支出は収入の約</a:t>
            </a:r>
            <a:r>
              <a:rPr lang="ja-JP" altLang="ja-JP" dirty="0" smtClean="0"/>
              <a:t>１．</a:t>
            </a:r>
            <a:r>
              <a:rPr lang="ja-JP" altLang="en-US" dirty="0" smtClean="0"/>
              <a:t>０</a:t>
            </a:r>
            <a:r>
              <a:rPr lang="ja-JP" altLang="en-US" dirty="0"/>
              <a:t>６</a:t>
            </a:r>
            <a:r>
              <a:rPr lang="ja-JP" altLang="ja-JP" dirty="0" smtClean="0"/>
              <a:t>倍</a:t>
            </a:r>
            <a:r>
              <a:rPr lang="ja-JP" altLang="ja-JP" dirty="0"/>
              <a:t>となり、赤字回避には、収入</a:t>
            </a:r>
            <a:r>
              <a:rPr lang="ja-JP" altLang="ja-JP" dirty="0" smtClean="0"/>
              <a:t>の</a:t>
            </a:r>
            <a:r>
              <a:rPr lang="ja-JP" altLang="en-US" dirty="0" smtClean="0"/>
              <a:t>６</a:t>
            </a:r>
            <a:r>
              <a:rPr lang="ja-JP" altLang="en-US" dirty="0"/>
              <a:t>％</a:t>
            </a:r>
            <a:r>
              <a:rPr lang="ja-JP" altLang="ja-JP" dirty="0" smtClean="0"/>
              <a:t>アップ</a:t>
            </a:r>
            <a:r>
              <a:rPr lang="ja-JP" altLang="ja-JP" dirty="0"/>
              <a:t>が必要とな</a:t>
            </a:r>
            <a:r>
              <a:rPr lang="ja-JP" altLang="en-US" dirty="0"/>
              <a:t>ります</a:t>
            </a:r>
            <a:r>
              <a:rPr lang="ja-JP" altLang="ja-JP" dirty="0"/>
              <a:t>。</a:t>
            </a:r>
          </a:p>
          <a:p>
            <a:endParaRPr lang="ja-JP" altLang="ja-JP" dirty="0"/>
          </a:p>
          <a:p>
            <a:endParaRPr lang="en-US" altLang="ja-JP" dirty="0"/>
          </a:p>
        </p:txBody>
      </p:sp>
      <p:cxnSp>
        <p:nvCxnSpPr>
          <p:cNvPr id="11" name="直線矢印コネクタ 10"/>
          <p:cNvCxnSpPr/>
          <p:nvPr/>
        </p:nvCxnSpPr>
        <p:spPr>
          <a:xfrm flipH="1">
            <a:off x="6973650" y="2357387"/>
            <a:ext cx="0" cy="21882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円形吹き出し 11"/>
          <p:cNvSpPr/>
          <p:nvPr/>
        </p:nvSpPr>
        <p:spPr>
          <a:xfrm>
            <a:off x="5566611" y="577516"/>
            <a:ext cx="3204210" cy="955513"/>
          </a:xfrm>
          <a:prstGeom prst="wedgeEllipseCallout">
            <a:avLst>
              <a:gd name="adj1" fmla="val -6155"/>
              <a:gd name="adj2" fmla="val 12197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ja-JP" sz="1400" kern="100" dirty="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支出が収入の</a:t>
            </a:r>
            <a:r>
              <a:rPr lang="ja-JP" sz="1400" kern="100" dirty="0" smtClean="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約</a:t>
            </a:r>
            <a:r>
              <a:rPr lang="en-US" altLang="ja-JP" sz="1400" kern="100" smtClean="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1.0</a:t>
            </a:r>
            <a:r>
              <a:rPr lang="en-US" altLang="ja-JP" sz="1400" kern="100" smtClean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6</a:t>
            </a:r>
            <a:r>
              <a:rPr lang="ja-JP" sz="1400" kern="100" smtClean="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倍</a:t>
            </a:r>
            <a:endParaRPr lang="ja-JP" sz="1400" kern="100" dirty="0">
              <a:effectLst/>
              <a:latin typeface="+mn-ea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ja-JP" sz="1400" kern="100" dirty="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赤字回避には収入の</a:t>
            </a:r>
            <a:r>
              <a:rPr lang="ja-JP" sz="1400" kern="100" dirty="0" smtClean="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約</a:t>
            </a:r>
            <a:r>
              <a:rPr lang="en-US" altLang="ja-JP" sz="1400" kern="100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6</a:t>
            </a:r>
            <a:r>
              <a:rPr lang="en-US" sz="1400" kern="100" dirty="0" smtClean="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%</a:t>
            </a:r>
            <a:r>
              <a:rPr lang="ja-JP" sz="1400" kern="100" dirty="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アップが必要</a:t>
            </a:r>
            <a:endParaRPr lang="ja-JP" sz="14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0" y="55439"/>
            <a:ext cx="511232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４．３　収支</a:t>
            </a:r>
            <a:r>
              <a:rPr lang="ja-JP" altLang="en-US" sz="2400" b="1" dirty="0"/>
              <a:t>の</a:t>
            </a:r>
            <a:r>
              <a:rPr lang="ja-JP" altLang="en-US" sz="2400" b="1" dirty="0" smtClean="0"/>
              <a:t>見通し</a:t>
            </a:r>
            <a:endParaRPr lang="en-US" altLang="ja-JP" sz="2400" b="1" dirty="0" smtClean="0"/>
          </a:p>
          <a:p>
            <a:endParaRPr lang="en-US" altLang="ja-JP" dirty="0" smtClean="0"/>
          </a:p>
          <a:p>
            <a:r>
              <a:rPr lang="en-US" altLang="ja-JP" sz="2000" dirty="0" smtClean="0"/>
              <a:t>【</a:t>
            </a:r>
            <a:r>
              <a:rPr lang="ja-JP" altLang="en-US" sz="2000" dirty="0"/>
              <a:t>大阪府推計</a:t>
            </a:r>
            <a:r>
              <a:rPr lang="en-US" altLang="ja-JP" sz="2000" dirty="0"/>
              <a:t>】</a:t>
            </a:r>
            <a:endParaRPr lang="ja-JP" altLang="en-US" sz="2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5022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16065"/>
            <a:ext cx="11140225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90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ja-JP" altLang="ja-JP" sz="2800" b="1" dirty="0">
                <a:latin typeface="+mn-ea"/>
                <a:cs typeface="Times New Roman" panose="02020603050405020304" pitchFamily="18" charset="0"/>
              </a:rPr>
              <a:t>１　</a:t>
            </a:r>
            <a:r>
              <a:rPr kumimoji="0" lang="ja-JP" altLang="en-US" sz="2800" b="1" dirty="0" smtClean="0">
                <a:latin typeface="+mn-ea"/>
                <a:cs typeface="Times New Roman" panose="02020603050405020304" pitchFamily="18" charset="0"/>
              </a:rPr>
              <a:t>島本町</a:t>
            </a:r>
            <a:r>
              <a:rPr kumimoji="0" lang="ja-JP" altLang="ja-JP" sz="2800" b="1" dirty="0" smtClean="0">
                <a:latin typeface="+mn-ea"/>
                <a:cs typeface="Times New Roman" panose="02020603050405020304" pitchFamily="18" charset="0"/>
              </a:rPr>
              <a:t>の</a:t>
            </a:r>
            <a:r>
              <a:rPr kumimoji="0" lang="ja-JP" altLang="ja-JP" sz="2800" b="1" dirty="0">
                <a:latin typeface="+mn-ea"/>
                <a:cs typeface="Times New Roman" panose="02020603050405020304" pitchFamily="18" charset="0"/>
              </a:rPr>
              <a:t>基本情報</a:t>
            </a:r>
            <a:endParaRPr kumimoji="0" lang="ja-JP" altLang="ja-JP" dirty="0">
              <a:latin typeface="+mn-ea"/>
            </a:endParaRPr>
          </a:p>
          <a:p>
            <a:endParaRPr kumimoji="0" lang="en-US" altLang="ja-JP" b="1" dirty="0" smtClean="0">
              <a:latin typeface="+mn-ea"/>
              <a:cs typeface="Times New Roman" panose="02020603050405020304" pitchFamily="18" charset="0"/>
            </a:endParaRPr>
          </a:p>
          <a:p>
            <a:r>
              <a:rPr kumimoji="0" lang="ja-JP" altLang="ja-JP" sz="2400" b="1" dirty="0" smtClean="0">
                <a:latin typeface="+mn-ea"/>
                <a:cs typeface="Times New Roman" panose="02020603050405020304" pitchFamily="18" charset="0"/>
              </a:rPr>
              <a:t>１</a:t>
            </a:r>
            <a:r>
              <a:rPr kumimoji="0" lang="en-US" altLang="ja-JP" sz="2400" b="1" dirty="0">
                <a:latin typeface="+mn-ea"/>
                <a:cs typeface="Times New Roman" panose="02020603050405020304" pitchFamily="18" charset="0"/>
              </a:rPr>
              <a:t>.</a:t>
            </a:r>
            <a:r>
              <a:rPr kumimoji="0" lang="ja-JP" altLang="en-US" sz="2400" b="1" dirty="0">
                <a:latin typeface="+mn-ea"/>
                <a:cs typeface="Times New Roman" panose="02020603050405020304" pitchFamily="18" charset="0"/>
              </a:rPr>
              <a:t>１　</a:t>
            </a:r>
            <a:r>
              <a:rPr kumimoji="0" lang="ja-JP" altLang="en-US" sz="2400" b="1" dirty="0" smtClean="0">
                <a:latin typeface="+mn-ea"/>
                <a:cs typeface="Times New Roman" panose="02020603050405020304" pitchFamily="18" charset="0"/>
              </a:rPr>
              <a:t>島本町の</a:t>
            </a:r>
            <a:r>
              <a:rPr kumimoji="0" lang="ja-JP" altLang="en-US" sz="2400" b="1" dirty="0">
                <a:latin typeface="+mn-ea"/>
                <a:cs typeface="Times New Roman" panose="02020603050405020304" pitchFamily="18" charset="0"/>
              </a:rPr>
              <a:t>現状（</a:t>
            </a:r>
            <a:r>
              <a:rPr kumimoji="0" lang="en-US" altLang="ja-JP" sz="2400" b="1" dirty="0">
                <a:latin typeface="+mn-ea"/>
                <a:cs typeface="Times New Roman" panose="02020603050405020304" pitchFamily="18" charset="0"/>
              </a:rPr>
              <a:t>2016</a:t>
            </a:r>
            <a:r>
              <a:rPr kumimoji="0" lang="ja-JP" altLang="en-US" sz="2400" b="1" dirty="0">
                <a:latin typeface="+mn-ea"/>
                <a:cs typeface="Times New Roman" panose="02020603050405020304" pitchFamily="18" charset="0"/>
              </a:rPr>
              <a:t>年度</a:t>
            </a:r>
            <a:r>
              <a:rPr kumimoji="0" lang="ja-JP" altLang="en-US" sz="2400" b="1" dirty="0" smtClean="0">
                <a:latin typeface="+mn-ea"/>
                <a:cs typeface="Times New Roman" panose="02020603050405020304" pitchFamily="18" charset="0"/>
              </a:rPr>
              <a:t>）</a:t>
            </a:r>
            <a:endParaRPr kumimoji="0" lang="en-US" altLang="ja-JP" sz="2400" b="1" dirty="0" smtClean="0">
              <a:latin typeface="+mn-ea"/>
              <a:cs typeface="Times New Roman" panose="02020603050405020304" pitchFamily="18" charset="0"/>
            </a:endParaRPr>
          </a:p>
          <a:p>
            <a:endParaRPr kumimoji="0" lang="ja-JP" altLang="en-US" dirty="0">
              <a:latin typeface="+mn-ea"/>
            </a:endParaRPr>
          </a:p>
          <a:p>
            <a:pPr lvl="0"/>
            <a:r>
              <a:rPr kumimoji="0" lang="ja-JP" altLang="en-US" sz="2000" b="1" dirty="0">
                <a:latin typeface="+mn-ea"/>
                <a:cs typeface="Times New Roman" panose="02020603050405020304" pitchFamily="18" charset="0"/>
              </a:rPr>
              <a:t>（１）年間給水量（大阪府の水道の現況より</a:t>
            </a:r>
            <a:r>
              <a:rPr kumimoji="0" lang="ja-JP" altLang="en-US" sz="2000" b="1" dirty="0" smtClean="0">
                <a:latin typeface="+mn-ea"/>
                <a:cs typeface="Times New Roman" panose="02020603050405020304" pitchFamily="18" charset="0"/>
              </a:rPr>
              <a:t>）</a:t>
            </a:r>
            <a:endParaRPr kumimoji="0" lang="en-US" altLang="ja-JP" sz="2000" b="1" dirty="0" smtClean="0">
              <a:latin typeface="+mn-ea"/>
              <a:cs typeface="Times New Roman" panose="02020603050405020304" pitchFamily="18" charset="0"/>
            </a:endParaRPr>
          </a:p>
          <a:p>
            <a:pPr lvl="0"/>
            <a:endParaRPr kumimoji="0" lang="ja-JP" altLang="en-US" dirty="0">
              <a:latin typeface="+mn-ea"/>
              <a:cs typeface="Times New Roman" panose="02020603050405020304" pitchFamily="18" charset="0"/>
            </a:endParaRPr>
          </a:p>
          <a:p>
            <a:pPr lvl="0"/>
            <a:r>
              <a:rPr kumimoji="0" lang="ja-JP" altLang="en-US" dirty="0">
                <a:latin typeface="+mn-ea"/>
                <a:cs typeface="Times New Roman" panose="02020603050405020304" pitchFamily="18" charset="0"/>
              </a:rPr>
              <a:t>・年間給水量</a:t>
            </a:r>
            <a:r>
              <a:rPr kumimoji="0" lang="ja-JP" altLang="en-US" dirty="0" smtClean="0">
                <a:latin typeface="+mn-ea"/>
                <a:cs typeface="Times New Roman" panose="02020603050405020304" pitchFamily="18" charset="0"/>
              </a:rPr>
              <a:t>は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3.2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百万</a:t>
            </a:r>
            <a:r>
              <a:rPr lang="ja-JP" altLang="en-US" dirty="0">
                <a:latin typeface="+mn-ea"/>
                <a:cs typeface="Times New Roman" panose="02020603050405020304" pitchFamily="18" charset="0"/>
              </a:rPr>
              <a:t>㎥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です。（</a:t>
            </a:r>
            <a:r>
              <a:rPr lang="en-US" altLang="ja-JP" dirty="0" smtClean="0">
                <a:latin typeface="+mn-ea"/>
                <a:cs typeface="Times New Roman" panose="02020603050405020304" pitchFamily="18" charset="0"/>
              </a:rPr>
              <a:t>43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事業体中</a:t>
            </a:r>
            <a:r>
              <a:rPr lang="en-US" altLang="ja-JP" dirty="0" smtClean="0">
                <a:latin typeface="+mn-ea"/>
                <a:cs typeface="Times New Roman" panose="02020603050405020304" pitchFamily="18" charset="0"/>
              </a:rPr>
              <a:t>35</a:t>
            </a:r>
            <a:r>
              <a:rPr kumimoji="0" lang="ja-JP" altLang="en-US" dirty="0" smtClean="0">
                <a:latin typeface="+mn-ea"/>
                <a:cs typeface="Times New Roman" panose="02020603050405020304" pitchFamily="18" charset="0"/>
              </a:rPr>
              <a:t>番目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/</a:t>
            </a:r>
            <a:r>
              <a:rPr lang="ja-JP" altLang="en-US" dirty="0">
                <a:latin typeface="+mn-ea"/>
                <a:cs typeface="Times New Roman" panose="02020603050405020304" pitchFamily="18" charset="0"/>
              </a:rPr>
              <a:t>降順</a:t>
            </a:r>
            <a:r>
              <a:rPr kumimoji="0" lang="ja-JP" altLang="en-US" dirty="0" smtClean="0">
                <a:latin typeface="+mn-ea"/>
                <a:cs typeface="Times New Roman" panose="02020603050405020304" pitchFamily="18" charset="0"/>
              </a:rPr>
              <a:t>）</a:t>
            </a:r>
            <a:r>
              <a:rPr kumimoji="0" lang="ja-JP" altLang="en-US" sz="1000" dirty="0">
                <a:latin typeface="+mn-ea"/>
                <a:cs typeface="Times New Roman" panose="02020603050405020304" pitchFamily="18" charset="0"/>
              </a:rPr>
              <a:t>　　</a:t>
            </a:r>
            <a:endParaRPr kumimoji="0" lang="ja-JP" altLang="en-US" dirty="0">
              <a:latin typeface="+mn-ea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3</a:t>
            </a:fld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09" y="2620836"/>
            <a:ext cx="8434800" cy="368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9084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2313" y="216540"/>
            <a:ext cx="8190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５　まとめ</a:t>
            </a:r>
            <a:endParaRPr lang="ja-JP" altLang="ja-JP" sz="2400" b="1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30</a:t>
            </a:fld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38" y="609571"/>
            <a:ext cx="8729572" cy="579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7705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31</a:t>
            </a:fld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08" y="940329"/>
            <a:ext cx="9242271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299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88890" y="566831"/>
            <a:ext cx="896369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000" b="1" dirty="0" smtClean="0"/>
              <a:t>（２）全管路延長（大阪府の水道の現況より）</a:t>
            </a:r>
            <a:endParaRPr lang="en-US" altLang="ja-JP" sz="2000" b="1" dirty="0" smtClean="0"/>
          </a:p>
          <a:p>
            <a:endParaRPr lang="ja-JP" altLang="ja-JP" sz="2400" dirty="0" smtClean="0"/>
          </a:p>
          <a:p>
            <a:r>
              <a:rPr lang="ja-JP" altLang="en-US" dirty="0"/>
              <a:t>・全管路延長は</a:t>
            </a:r>
            <a:r>
              <a:rPr lang="ja-JP" altLang="en-US" dirty="0" smtClean="0">
                <a:latin typeface="+mn-ea"/>
              </a:rPr>
              <a:t>約</a:t>
            </a:r>
            <a:r>
              <a:rPr lang="en-US" altLang="ja-JP" dirty="0">
                <a:latin typeface="+mn-ea"/>
              </a:rPr>
              <a:t>93</a:t>
            </a:r>
            <a:r>
              <a:rPr lang="en-US" altLang="ja-JP" dirty="0" smtClean="0">
                <a:latin typeface="+mn-ea"/>
              </a:rPr>
              <a:t>km</a:t>
            </a:r>
            <a:r>
              <a:rPr lang="ja-JP" altLang="en-US" dirty="0" smtClean="0">
                <a:latin typeface="+mn-ea"/>
              </a:rPr>
              <a:t>です。（</a:t>
            </a:r>
            <a:r>
              <a:rPr lang="en-US" altLang="ja-JP" dirty="0" smtClean="0">
                <a:latin typeface="+mn-ea"/>
              </a:rPr>
              <a:t>43</a:t>
            </a:r>
            <a:r>
              <a:rPr lang="ja-JP" altLang="en-US" dirty="0" smtClean="0">
                <a:latin typeface="+mn-ea"/>
              </a:rPr>
              <a:t>事業体中</a:t>
            </a:r>
            <a:r>
              <a:rPr lang="en-US" altLang="ja-JP" dirty="0" smtClean="0">
                <a:latin typeface="+mn-ea"/>
              </a:rPr>
              <a:t>39</a:t>
            </a:r>
            <a:r>
              <a:rPr lang="ja-JP" altLang="en-US" dirty="0" smtClean="0">
                <a:latin typeface="+mn-ea"/>
              </a:rPr>
              <a:t>番目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/</a:t>
            </a:r>
            <a:r>
              <a:rPr lang="ja-JP" altLang="en-US" dirty="0" smtClean="0"/>
              <a:t>降順</a:t>
            </a:r>
            <a:r>
              <a:rPr lang="ja-JP" altLang="en-US" dirty="0" smtClean="0">
                <a:latin typeface="+mn-ea"/>
              </a:rPr>
              <a:t>）</a:t>
            </a:r>
            <a:endParaRPr lang="en-US" altLang="ja-JP" dirty="0" smtClean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4</a:t>
            </a:fld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448" y="2180826"/>
            <a:ext cx="8434800" cy="3674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467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88890" y="566830"/>
            <a:ext cx="8963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000" b="1" dirty="0"/>
              <a:t>（３）経常収益（地方公営企業決算状況調査より）</a:t>
            </a:r>
            <a:endParaRPr lang="en-US" altLang="ja-JP" sz="2000" b="1" dirty="0"/>
          </a:p>
          <a:p>
            <a:endParaRPr lang="en-US" altLang="ja-JP" dirty="0"/>
          </a:p>
          <a:p>
            <a:r>
              <a:rPr lang="ja-JP" altLang="en-US" dirty="0"/>
              <a:t>・経常収益は</a:t>
            </a:r>
            <a:r>
              <a:rPr lang="ja-JP" altLang="en-US" dirty="0" smtClean="0"/>
              <a:t>約</a:t>
            </a:r>
            <a:r>
              <a:rPr lang="en-US" altLang="ja-JP" dirty="0" smtClean="0">
                <a:latin typeface="+mn-ea"/>
              </a:rPr>
              <a:t>6</a:t>
            </a:r>
            <a:r>
              <a:rPr lang="ja-JP" altLang="en-US" dirty="0">
                <a:latin typeface="+mn-ea"/>
              </a:rPr>
              <a:t>億円</a:t>
            </a:r>
            <a:r>
              <a:rPr lang="ja-JP" altLang="en-US" dirty="0" smtClean="0">
                <a:latin typeface="+mn-ea"/>
              </a:rPr>
              <a:t>です。（</a:t>
            </a:r>
            <a:r>
              <a:rPr lang="en-US" altLang="ja-JP" dirty="0" smtClean="0">
                <a:latin typeface="+mn-ea"/>
              </a:rPr>
              <a:t>43</a:t>
            </a:r>
            <a:r>
              <a:rPr lang="ja-JP" altLang="en-US" dirty="0" smtClean="0">
                <a:latin typeface="+mn-ea"/>
              </a:rPr>
              <a:t>事業体中</a:t>
            </a:r>
            <a:r>
              <a:rPr lang="en-US" altLang="ja-JP" dirty="0" smtClean="0">
                <a:latin typeface="+mn-ea"/>
              </a:rPr>
              <a:t>36</a:t>
            </a:r>
            <a:r>
              <a:rPr lang="ja-JP" altLang="en-US" dirty="0" smtClean="0">
                <a:latin typeface="+mn-ea"/>
              </a:rPr>
              <a:t>番目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/</a:t>
            </a:r>
            <a:r>
              <a:rPr lang="ja-JP" altLang="en-US"/>
              <a:t>降順</a:t>
            </a:r>
            <a:r>
              <a:rPr lang="ja-JP" altLang="en-US" smtClean="0">
                <a:latin typeface="+mn-ea"/>
              </a:rPr>
              <a:t>）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5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664" y="2357387"/>
            <a:ext cx="8434800" cy="3624078"/>
          </a:xfrm>
          <a:prstGeom prst="rect">
            <a:avLst/>
          </a:prstGeom>
        </p:spPr>
      </p:pic>
      <p:sp>
        <p:nvSpPr>
          <p:cNvPr id="8" name="テキスト ボックス 2"/>
          <p:cNvSpPr txBox="1">
            <a:spLocks noChangeArrowheads="1"/>
          </p:cNvSpPr>
          <p:nvPr/>
        </p:nvSpPr>
        <p:spPr bwMode="auto">
          <a:xfrm>
            <a:off x="8349729" y="4011628"/>
            <a:ext cx="839470" cy="315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sz="1400" b="1" kern="100" dirty="0"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府平均</a:t>
            </a:r>
            <a:endParaRPr lang="ja-JP" sz="14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971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88890" y="566830"/>
            <a:ext cx="89636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000" b="1" dirty="0"/>
              <a:t>（４）水道料金（大阪府の水道の現況より）</a:t>
            </a:r>
          </a:p>
          <a:p>
            <a:endParaRPr lang="en-US" altLang="ja-JP" dirty="0"/>
          </a:p>
          <a:p>
            <a:r>
              <a:rPr lang="ja-JP" altLang="ja-JP" dirty="0" smtClean="0"/>
              <a:t>・</a:t>
            </a:r>
            <a:r>
              <a:rPr lang="ja-JP" altLang="en-US" dirty="0">
                <a:latin typeface="+mn-ea"/>
              </a:rPr>
              <a:t>家庭用</a:t>
            </a:r>
            <a:r>
              <a:rPr lang="en-US" altLang="ja-JP" dirty="0">
                <a:latin typeface="+mn-ea"/>
              </a:rPr>
              <a:t>(</a:t>
            </a:r>
            <a:r>
              <a:rPr lang="ja-JP" altLang="en-US" dirty="0">
                <a:latin typeface="+mn-ea"/>
              </a:rPr>
              <a:t>口径</a:t>
            </a:r>
            <a:r>
              <a:rPr lang="en-US" altLang="ja-JP" dirty="0">
                <a:latin typeface="+mn-ea"/>
              </a:rPr>
              <a:t>13mm </a:t>
            </a:r>
            <a:r>
              <a:rPr lang="en-US" altLang="ja-JP" dirty="0" smtClean="0">
                <a:latin typeface="+mn-ea"/>
              </a:rPr>
              <a:t>20</a:t>
            </a:r>
            <a:r>
              <a:rPr lang="ja-JP" altLang="en-US" dirty="0" smtClean="0">
                <a:latin typeface="+mn-ea"/>
              </a:rPr>
              <a:t>㎥</a:t>
            </a:r>
            <a:r>
              <a:rPr lang="en-US" altLang="ja-JP" dirty="0" smtClean="0">
                <a:latin typeface="+mn-ea"/>
              </a:rPr>
              <a:t>)</a:t>
            </a:r>
            <a:r>
              <a:rPr lang="ja-JP" altLang="en-US" dirty="0">
                <a:latin typeface="+mn-ea"/>
              </a:rPr>
              <a:t>の一月あたりの水道料金は</a:t>
            </a:r>
            <a:r>
              <a:rPr lang="en-US" altLang="ja-JP" dirty="0" smtClean="0">
                <a:latin typeface="+mn-ea"/>
              </a:rPr>
              <a:t>2,872</a:t>
            </a:r>
            <a:r>
              <a:rPr lang="ja-JP" altLang="en-US" dirty="0" smtClean="0">
                <a:latin typeface="+mn-ea"/>
              </a:rPr>
              <a:t>円</a:t>
            </a:r>
            <a:r>
              <a:rPr lang="ja-JP" altLang="en-US" dirty="0">
                <a:latin typeface="+mn-ea"/>
              </a:rPr>
              <a:t>であり</a:t>
            </a:r>
            <a:r>
              <a:rPr lang="ja-JP" altLang="en-US" dirty="0" smtClean="0">
                <a:latin typeface="+mn-ea"/>
              </a:rPr>
              <a:t>、</a:t>
            </a:r>
            <a:endParaRPr lang="en-US" altLang="ja-JP" dirty="0" smtClean="0">
              <a:latin typeface="+mn-ea"/>
            </a:endParaRPr>
          </a:p>
          <a:p>
            <a:r>
              <a:rPr lang="ja-JP" altLang="en-US" dirty="0">
                <a:latin typeface="+mn-ea"/>
              </a:rPr>
              <a:t>　</a:t>
            </a:r>
            <a:r>
              <a:rPr lang="ja-JP" altLang="en-US" dirty="0" smtClean="0">
                <a:latin typeface="+mn-ea"/>
              </a:rPr>
              <a:t>府</a:t>
            </a:r>
            <a:r>
              <a:rPr lang="ja-JP" altLang="en-US" dirty="0">
                <a:latin typeface="+mn-ea"/>
              </a:rPr>
              <a:t>平均</a:t>
            </a:r>
            <a:r>
              <a:rPr lang="en-US" altLang="ja-JP" dirty="0" smtClean="0">
                <a:latin typeface="+mn-ea"/>
              </a:rPr>
              <a:t>2,813</a:t>
            </a:r>
            <a:r>
              <a:rPr lang="ja-JP" altLang="en-US" dirty="0" smtClean="0">
                <a:latin typeface="+mn-ea"/>
              </a:rPr>
              <a:t>円</a:t>
            </a:r>
            <a:r>
              <a:rPr lang="ja-JP" altLang="en-US" dirty="0">
                <a:latin typeface="+mn-ea"/>
              </a:rPr>
              <a:t>を</a:t>
            </a:r>
            <a:r>
              <a:rPr lang="ja-JP" altLang="en-US" dirty="0" smtClean="0">
                <a:latin typeface="+mn-ea"/>
              </a:rPr>
              <a:t>上回っています。</a:t>
            </a:r>
            <a:r>
              <a:rPr lang="ja-JP" altLang="en-US" dirty="0">
                <a:latin typeface="+mn-ea"/>
                <a:cs typeface="Times New Roman" panose="02020603050405020304" pitchFamily="18" charset="0"/>
              </a:rPr>
              <a:t>（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43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事業体中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27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番目</a:t>
            </a:r>
            <a:r>
              <a:rPr lang="en-US" altLang="ja-JP" dirty="0" smtClean="0">
                <a:latin typeface="+mn-ea"/>
                <a:cs typeface="Times New Roman" panose="02020603050405020304" pitchFamily="18" charset="0"/>
              </a:rPr>
              <a:t>/</a:t>
            </a:r>
            <a:r>
              <a:rPr lang="ja-JP" altLang="en-US" dirty="0">
                <a:latin typeface="+mn-ea"/>
                <a:cs typeface="Times New Roman" panose="02020603050405020304" pitchFamily="18" charset="0"/>
              </a:rPr>
              <a:t>昇順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）</a:t>
            </a:r>
            <a:endParaRPr lang="ja-JP" altLang="ja-JP" dirty="0">
              <a:latin typeface="+mn-ea"/>
            </a:endParaRPr>
          </a:p>
          <a:p>
            <a:endParaRPr lang="ja-JP" altLang="ja-JP" dirty="0"/>
          </a:p>
          <a:p>
            <a:endParaRPr lang="ja-JP" altLang="ja-JP" dirty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6</a:t>
            </a:fld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130" y="2503161"/>
            <a:ext cx="8434800" cy="3674645"/>
          </a:xfrm>
          <a:prstGeom prst="rect">
            <a:avLst/>
          </a:prstGeom>
        </p:spPr>
      </p:pic>
      <p:sp>
        <p:nvSpPr>
          <p:cNvPr id="8" name="テキスト ボックス 2"/>
          <p:cNvSpPr txBox="1">
            <a:spLocks noChangeArrowheads="1"/>
          </p:cNvSpPr>
          <p:nvPr/>
        </p:nvSpPr>
        <p:spPr bwMode="auto">
          <a:xfrm>
            <a:off x="8301001" y="3357296"/>
            <a:ext cx="9930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sz="1400" b="1" kern="100" dirty="0"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全国平均</a:t>
            </a:r>
            <a:endParaRPr lang="ja-JP" sz="14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438984" y="3704829"/>
            <a:ext cx="9930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sz="1400" b="1" kern="100"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府平均</a:t>
            </a:r>
            <a:endParaRPr lang="ja-JP" sz="1400" kern="100">
              <a:effectLst/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84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88890" y="566831"/>
            <a:ext cx="896369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/>
              <a:t>（５）技術職員数（大阪府の水道の現況より）</a:t>
            </a:r>
            <a:endParaRPr lang="en-US" altLang="ja-JP" sz="2000" b="1" dirty="0"/>
          </a:p>
          <a:p>
            <a:endParaRPr lang="en-US" altLang="ja-JP" dirty="0"/>
          </a:p>
          <a:p>
            <a:r>
              <a:rPr lang="ja-JP" altLang="ja-JP" dirty="0" smtClean="0"/>
              <a:t>・</a:t>
            </a:r>
            <a:r>
              <a:rPr lang="ja-JP" altLang="en-US" dirty="0"/>
              <a:t>技術職員</a:t>
            </a:r>
            <a:r>
              <a:rPr lang="ja-JP" altLang="en-US" dirty="0" smtClean="0"/>
              <a:t>は</a:t>
            </a:r>
            <a:r>
              <a:rPr lang="en-US" altLang="ja-JP" dirty="0">
                <a:latin typeface="+mn-ea"/>
              </a:rPr>
              <a:t>4</a:t>
            </a:r>
            <a:r>
              <a:rPr lang="ja-JP" altLang="en-US" dirty="0" smtClean="0"/>
              <a:t>人</a:t>
            </a:r>
            <a:r>
              <a:rPr lang="ja-JP" altLang="en-US" dirty="0"/>
              <a:t>であり、府平均を下回って</a:t>
            </a:r>
            <a:r>
              <a:rPr lang="ja-JP" altLang="en-US" dirty="0" smtClean="0"/>
              <a:t>います。</a:t>
            </a:r>
            <a:endParaRPr lang="ja-JP" altLang="ja-JP" dirty="0"/>
          </a:p>
          <a:p>
            <a:endParaRPr lang="ja-JP" altLang="ja-JP" dirty="0"/>
          </a:p>
          <a:p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7</a:t>
            </a:fld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90" y="2172721"/>
            <a:ext cx="8438416" cy="3636000"/>
          </a:xfrm>
          <a:prstGeom prst="rect">
            <a:avLst/>
          </a:prstGeom>
        </p:spPr>
      </p:pic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326368" y="3933385"/>
            <a:ext cx="839470" cy="315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sz="1400" b="1" kern="100" dirty="0"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府平均</a:t>
            </a:r>
            <a:endParaRPr lang="ja-JP" sz="14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520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50253" y="257738"/>
            <a:ext cx="89636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400" b="1" dirty="0"/>
              <a:t>１．２　</a:t>
            </a:r>
            <a:r>
              <a:rPr lang="ja-JP" altLang="en-US" sz="2400" b="1" dirty="0" smtClean="0"/>
              <a:t>一日最大給水量</a:t>
            </a:r>
            <a:r>
              <a:rPr lang="ja-JP" altLang="en-US" sz="2400" b="1" dirty="0"/>
              <a:t>と自己水率</a:t>
            </a:r>
            <a:r>
              <a:rPr lang="ja-JP" altLang="ja-JP" sz="2400" b="1" dirty="0"/>
              <a:t>の概要（</a:t>
            </a:r>
            <a:r>
              <a:rPr lang="en-US" altLang="ja-JP" sz="2400" b="1" dirty="0">
                <a:latin typeface="+mn-ea"/>
              </a:rPr>
              <a:t>2016</a:t>
            </a:r>
            <a:r>
              <a:rPr lang="ja-JP" altLang="ja-JP" sz="2400" b="1" dirty="0"/>
              <a:t>年度）</a:t>
            </a:r>
            <a:endParaRPr lang="en-US" altLang="ja-JP" sz="2400" b="1" dirty="0"/>
          </a:p>
          <a:p>
            <a:endParaRPr lang="ja-JP" altLang="ja-JP" dirty="0"/>
          </a:p>
          <a:p>
            <a:r>
              <a:rPr lang="ja-JP" altLang="ja-JP" dirty="0" smtClean="0"/>
              <a:t>・</a:t>
            </a:r>
            <a:r>
              <a:rPr lang="ja-JP" altLang="ja-JP" dirty="0"/>
              <a:t>水源は、深井戸を水源とした大薮浄水場の自己水と、淀川を水源とした大阪広域</a:t>
            </a:r>
            <a:r>
              <a:rPr lang="ja-JP" altLang="ja-JP" dirty="0" smtClean="0"/>
              <a:t>水</a:t>
            </a:r>
            <a:r>
              <a:rPr lang="ja-JP" altLang="en-US" dirty="0" smtClean="0"/>
              <a:t>　　　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ja-JP" dirty="0" smtClean="0"/>
              <a:t>道</a:t>
            </a:r>
            <a:r>
              <a:rPr lang="ja-JP" altLang="ja-JP" dirty="0"/>
              <a:t>企業団からの浄水受水で賄っており、このうち企業団受水は総配水量の約</a:t>
            </a:r>
            <a:r>
              <a:rPr lang="en-US" altLang="ja-JP" dirty="0">
                <a:latin typeface="+mn-ea"/>
              </a:rPr>
              <a:t>10</a:t>
            </a:r>
            <a:r>
              <a:rPr lang="ja-JP" altLang="ja-JP" dirty="0"/>
              <a:t>％</a:t>
            </a:r>
            <a:r>
              <a:rPr lang="ja-JP" altLang="ja-JP" dirty="0" smtClean="0"/>
              <a:t>を</a:t>
            </a:r>
            <a:r>
              <a:rPr lang="ja-JP" altLang="en-US" dirty="0" smtClean="0"/>
              <a:t>　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ja-JP" dirty="0" smtClean="0"/>
              <a:t>占め</a:t>
            </a:r>
            <a:r>
              <a:rPr lang="ja-JP" altLang="en-US" dirty="0" smtClean="0"/>
              <a:t>ています</a:t>
            </a:r>
            <a:r>
              <a:rPr lang="ja-JP" altLang="ja-JP" dirty="0" smtClean="0"/>
              <a:t>。</a:t>
            </a:r>
            <a:endParaRPr lang="ja-JP" altLang="ja-JP" dirty="0"/>
          </a:p>
          <a:p>
            <a:endParaRPr lang="ja-JP" altLang="ja-JP" dirty="0"/>
          </a:p>
          <a:p>
            <a:endParaRPr lang="ja-JP" altLang="en-US" dirty="0"/>
          </a:p>
        </p:txBody>
      </p:sp>
      <p:pic>
        <p:nvPicPr>
          <p:cNvPr id="9" name="図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227" y="5199202"/>
            <a:ext cx="802005" cy="274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図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53" y="2301586"/>
            <a:ext cx="8631797" cy="448656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テキスト ボックス 6"/>
          <p:cNvSpPr txBox="1"/>
          <p:nvPr/>
        </p:nvSpPr>
        <p:spPr>
          <a:xfrm>
            <a:off x="173394" y="3535877"/>
            <a:ext cx="400110" cy="134908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1400" dirty="0"/>
              <a:t>一</a:t>
            </a:r>
            <a:r>
              <a:rPr kumimoji="1" lang="ja-JP" altLang="en-US" sz="1400" dirty="0" smtClean="0"/>
              <a:t>日最大給水量</a:t>
            </a:r>
            <a:endParaRPr kumimoji="1" lang="ja-JP" altLang="en-US" sz="1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692153" y="3535877"/>
            <a:ext cx="400110" cy="81047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1400" dirty="0" smtClean="0"/>
              <a:t>自己水率</a:t>
            </a:r>
            <a:endParaRPr kumimoji="1" lang="ja-JP" altLang="en-US" sz="1400" dirty="0"/>
          </a:p>
        </p:txBody>
      </p:sp>
      <p:sp>
        <p:nvSpPr>
          <p:cNvPr id="12" name="テキスト ボックス 303"/>
          <p:cNvSpPr txBox="1"/>
          <p:nvPr/>
        </p:nvSpPr>
        <p:spPr>
          <a:xfrm>
            <a:off x="7667675" y="6040699"/>
            <a:ext cx="784860" cy="26733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sz="1050" kern="100" dirty="0">
                <a:effectLst/>
                <a:latin typeface="+mn-ea"/>
                <a:cs typeface="Times New Roman" panose="02020603050405020304" pitchFamily="18" charset="0"/>
              </a:rPr>
              <a:t>大阪市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6970157" y="5579999"/>
            <a:ext cx="232886" cy="9214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80528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035" y="175787"/>
            <a:ext cx="5422191" cy="6649411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159537"/>
            <a:ext cx="8963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400" b="1" dirty="0"/>
              <a:t>１．３　水道施設の配置</a:t>
            </a:r>
            <a:r>
              <a:rPr lang="ja-JP" altLang="ja-JP" sz="2400" b="1" dirty="0" smtClean="0"/>
              <a:t>状況</a:t>
            </a:r>
            <a:endParaRPr lang="ja-JP" altLang="en-US" sz="2400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9</a:t>
            </a:fld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9373" y="5100641"/>
            <a:ext cx="3487313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1018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1022</Words>
  <Application>Microsoft Office PowerPoint</Application>
  <PresentationFormat>画面に合わせる (4:3)</PresentationFormat>
  <Paragraphs>306</Paragraphs>
  <Slides>31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31</vt:i4>
      </vt:variant>
    </vt:vector>
  </HeadingPairs>
  <TitlesOfParts>
    <vt:vector size="42" baseType="lpstr">
      <vt:lpstr>ＭＳ Ｐゴシック</vt:lpstr>
      <vt:lpstr>ＭＳ ゴシック</vt:lpstr>
      <vt:lpstr>ＭＳ 明朝</vt:lpstr>
      <vt:lpstr>游ゴシック</vt:lpstr>
      <vt:lpstr>游ゴシック Light</vt:lpstr>
      <vt:lpstr>Arial</vt:lpstr>
      <vt:lpstr>Calibri</vt:lpstr>
      <vt:lpstr>Calibri Light</vt:lpstr>
      <vt:lpstr>Century</vt:lpstr>
      <vt:lpstr>Times New Roman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2018-12-28T13:07:04Z</dcterms:created>
  <dcterms:modified xsi:type="dcterms:W3CDTF">2019-03-29T05:46:33Z</dcterms:modified>
</cp:coreProperties>
</file>