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294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6" r:id="rId25"/>
    <p:sldId id="297" r:id="rId26"/>
    <p:sldId id="298" r:id="rId27"/>
    <p:sldId id="287" r:id="rId28"/>
    <p:sldId id="278" r:id="rId29"/>
    <p:sldId id="280" r:id="rId30"/>
    <p:sldId id="302" r:id="rId31"/>
    <p:sldId id="299" r:id="rId32"/>
    <p:sldId id="295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2662" autoAdjust="0"/>
  </p:normalViewPr>
  <p:slideViewPr>
    <p:cSldViewPr snapToGrid="0">
      <p:cViewPr varScale="1">
        <p:scale>
          <a:sx n="72" d="100"/>
          <a:sy n="72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B5C9-8EDE-4A73-B41E-EF0FA898EF39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0424-6D22-45B5-A7A0-0EFEB87BD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3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3BE-EE22-4CB7-B0F5-46C223B75D3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4C6E-AC6B-42A8-8329-B04B142A4B3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5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B91-BA5D-4573-AC67-EAF37D306FF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B7AF-C74C-4295-87D6-73E43DDE2C8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5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9AF-E8F8-4D31-95DC-DD8AE6CC990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CEB2-7335-479C-87F1-636093EDAFB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0F-18F4-42B6-AC88-252145ED4E9D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899-9184-4638-AFD2-56D5ABCD4D1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26DE-3742-4621-BD89-2D7FA0AB6C8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3BDB-720C-4B66-859C-7F9FE084FCA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AE2B-10E1-444A-BF21-F10CDD2015D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A8C3-DB63-499C-9F83-5F1B623E55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5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摂津市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77863"/>
              </p:ext>
            </p:extLst>
          </p:nvPr>
        </p:nvGraphicFramePr>
        <p:xfrm>
          <a:off x="56479" y="1063281"/>
          <a:ext cx="8963695" cy="55998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59801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07812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5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496417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70536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方</a:t>
                      </a:r>
                      <a:r>
                        <a:rPr lang="ja-JP" sz="1400" kern="100" smtClean="0">
                          <a:effectLst/>
                          <a:latin typeface="+mn-ea"/>
                          <a:ea typeface="+mn-ea"/>
                        </a:rPr>
                        <a:t>が望ましい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49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おける摂津市の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/>
              <a:t>年度）</a:t>
            </a: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68654" y="6626790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52712" y="6538664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5" y="2306677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2383"/>
            <a:ext cx="9111687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おける摂津市の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sz="2000" b="1" dirty="0"/>
          </a:p>
          <a:p>
            <a:r>
              <a:rPr lang="ja-JP" altLang="en-US" dirty="0"/>
              <a:t>・全管路の耐震</a:t>
            </a:r>
            <a:r>
              <a:rPr lang="ja-JP" altLang="en-US" dirty="0">
                <a:latin typeface="+mn-ea"/>
              </a:rPr>
              <a:t>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7.4%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9536" y="3948512"/>
            <a:ext cx="9541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3" y="2402540"/>
            <a:ext cx="8428949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76884"/>
            <a:ext cx="89394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21.0%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ja-JP" dirty="0" smtClean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38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ja-JP" dirty="0">
              <a:latin typeface="+mn-ea"/>
            </a:endParaRPr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8264" y="4120311"/>
            <a:ext cx="9847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40300" y="3737772"/>
            <a:ext cx="76330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8" y="2348292"/>
            <a:ext cx="8465777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004"/>
            <a:ext cx="875119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38.3%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/>
              <a:t>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 smtClean="0"/>
              <a:t>上回っています。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8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en-US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9352" y="3619525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8714" y="4103642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513384"/>
            <a:ext cx="87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④管路更新率（市町村経営比較分析表より）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・管路</a:t>
            </a:r>
            <a:r>
              <a:rPr lang="ja-JP" altLang="en-US" dirty="0">
                <a:latin typeface="+mn-ea"/>
              </a:rPr>
              <a:t>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0.38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8" y="2649556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9590" y="4379573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8269" y="4689456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8" y="2342218"/>
            <a:ext cx="8413305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91704"/>
            <a:ext cx="900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96.0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/>
              <a:t>であり</a:t>
            </a:r>
            <a:r>
              <a:rPr lang="ja-JP" altLang="en-US" dirty="0" smtClean="0"/>
              <a:t>、府平均</a:t>
            </a:r>
            <a:r>
              <a:rPr lang="en-US" altLang="ja-JP" dirty="0">
                <a:latin typeface="+mn-ea"/>
              </a:rPr>
              <a:t>4.5</a:t>
            </a:r>
            <a:r>
              <a:rPr lang="ja-JP" altLang="en-US" dirty="0" smtClean="0"/>
              <a:t>％を上回っています。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81560" y="4431958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41804" y="3883164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9" y="2486182"/>
            <a:ext cx="8486941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91704"/>
            <a:ext cx="871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⑥配水池耐震化率（大阪府の水道の現況より）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・配水池の耐震化率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39.4%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下</a:t>
            </a:r>
            <a:r>
              <a:rPr lang="ja-JP" altLang="en-US" dirty="0" smtClean="0">
                <a:latin typeface="+mn-ea"/>
              </a:rPr>
              <a:t>回って</a:t>
            </a:r>
            <a:r>
              <a:rPr lang="ja-JP" altLang="en-US" dirty="0">
                <a:latin typeface="+mn-ea"/>
              </a:rPr>
              <a:t>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6277" y="4037489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56735" y="3589621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2" y="2417567"/>
            <a:ext cx="8377216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2" y="463170"/>
            <a:ext cx="92044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・給水原価は</a:t>
            </a:r>
            <a:r>
              <a:rPr lang="en-US" altLang="ja-JP" dirty="0" smtClean="0">
                <a:latin typeface="+mn-ea"/>
              </a:rPr>
              <a:t>179.4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35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smtClean="0">
                <a:latin typeface="+mn-ea"/>
              </a:rPr>
              <a:t>昇順）</a:t>
            </a:r>
            <a:endParaRPr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3230" y="3910231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0997" y="4251960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4" y="2260596"/>
            <a:ext cx="8401242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3212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pPr marL="179388" indent="-179388"/>
            <a:r>
              <a:rPr lang="ja-JP" altLang="en-US" dirty="0"/>
              <a:t>・経常収支比率は府</a:t>
            </a:r>
            <a:r>
              <a:rPr lang="ja-JP" altLang="en-US" dirty="0">
                <a:latin typeface="+mn-ea"/>
              </a:rPr>
              <a:t>平均</a:t>
            </a:r>
            <a:r>
              <a:rPr lang="en-US" altLang="ja-JP" dirty="0">
                <a:latin typeface="+mn-ea"/>
              </a:rPr>
              <a:t>111.98%</a:t>
            </a:r>
            <a:r>
              <a:rPr lang="ja-JP" altLang="en-US" dirty="0">
                <a:latin typeface="+mn-ea"/>
              </a:rPr>
              <a:t>を上回り、</a:t>
            </a:r>
            <a:r>
              <a:rPr lang="en-US" altLang="ja-JP" dirty="0" smtClean="0">
                <a:latin typeface="+mn-ea"/>
              </a:rPr>
              <a:t>115.11%</a:t>
            </a:r>
            <a:r>
              <a:rPr lang="ja-JP" altLang="en-US" dirty="0">
                <a:latin typeface="+mn-ea"/>
              </a:rPr>
              <a:t>と単年度黒字を示す</a:t>
            </a:r>
            <a:r>
              <a:rPr lang="en-US" altLang="ja-JP" dirty="0">
                <a:latin typeface="+mn-ea"/>
              </a:rPr>
              <a:t>100%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超えて</a:t>
            </a:r>
            <a:r>
              <a:rPr lang="ja-JP" altLang="en-US" dirty="0" smtClean="0"/>
              <a:t>います</a:t>
            </a:r>
            <a:r>
              <a:rPr lang="ja-JP" altLang="en-US" dirty="0"/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7838" y="3522854"/>
            <a:ext cx="723642" cy="2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63747" y="3090233"/>
            <a:ext cx="922421" cy="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5" y="2556066"/>
            <a:ext cx="8311876" cy="3153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87355"/>
            <a:ext cx="891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⑨企業債残高対給水収益率（市町村経営比較分析表より）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150.2%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37766" y="4398224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2346" y="4027168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おける摂津市の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おける摂津市の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■市の水道ってこれからどうなる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の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？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　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摂津市の計画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摂津市の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大阪府推計による摂津市の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24" y="2486791"/>
            <a:ext cx="8394288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930" y="582901"/>
            <a:ext cx="819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48.8%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下</a:t>
            </a:r>
            <a:r>
              <a:rPr lang="ja-JP" altLang="en-US" dirty="0" smtClean="0">
                <a:latin typeface="+mn-ea"/>
              </a:rPr>
              <a:t>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23288" y="3811763"/>
            <a:ext cx="67914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69877" y="3524502"/>
            <a:ext cx="1096397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317" y="245764"/>
            <a:ext cx="89736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摂津市の</a:t>
            </a:r>
            <a:r>
              <a:rPr lang="ja-JP" altLang="en-US" sz="2400" b="1" dirty="0"/>
              <a:t>今後の計画</a:t>
            </a:r>
          </a:p>
          <a:p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・配水池は</a:t>
            </a:r>
            <a:r>
              <a:rPr lang="ja-JP" altLang="en-US" dirty="0" smtClean="0"/>
              <a:t>２０２３年度</a:t>
            </a:r>
            <a:r>
              <a:rPr lang="ja-JP" altLang="en-US" dirty="0"/>
              <a:t>に</a:t>
            </a:r>
            <a:r>
              <a:rPr lang="ja-JP" altLang="en-US" dirty="0" smtClean="0"/>
              <a:t>は耐震化率が６５．９％</a:t>
            </a:r>
            <a:r>
              <a:rPr lang="ja-JP" altLang="en-US" dirty="0"/>
              <a:t>となります。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・基幹管路は</a:t>
            </a:r>
            <a:r>
              <a:rPr lang="ja-JP" altLang="en-US" dirty="0" smtClean="0"/>
              <a:t>、摂津市が</a:t>
            </a:r>
            <a:r>
              <a:rPr lang="ja-JP" altLang="en-US" dirty="0"/>
              <a:t>設定した更新基準年数で更新した場合、</a:t>
            </a:r>
            <a:r>
              <a:rPr lang="ja-JP" altLang="en-US" dirty="0" smtClean="0"/>
              <a:t>２０２３年度には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耐震化率</a:t>
            </a:r>
            <a:r>
              <a:rPr lang="ja-JP" altLang="en-US" dirty="0" smtClean="0"/>
              <a:t>が５</a:t>
            </a:r>
            <a:r>
              <a:rPr lang="ja-JP" altLang="en-US" dirty="0"/>
              <a:t>０</a:t>
            </a:r>
            <a:r>
              <a:rPr lang="ja-JP" altLang="en-US" dirty="0" smtClean="0"/>
              <a:t>％</a:t>
            </a:r>
            <a:r>
              <a:rPr lang="ja-JP" altLang="en-US" dirty="0"/>
              <a:t>となります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5400259" y="2481613"/>
            <a:ext cx="187740" cy="2880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" y="24960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75682"/>
              </p:ext>
            </p:extLst>
          </p:nvPr>
        </p:nvGraphicFramePr>
        <p:xfrm>
          <a:off x="136113" y="728870"/>
          <a:ext cx="8901636" cy="167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609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226132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557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5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２３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４１</a:t>
                      </a:r>
                      <a:r>
                        <a:rPr lang="ja-JP" sz="1800" kern="100" dirty="0" smtClean="0">
                          <a:effectLst/>
                        </a:rPr>
                        <a:t>．</a:t>
                      </a:r>
                      <a:r>
                        <a:rPr lang="ja-JP" altLang="en-US" sz="1800" kern="100" dirty="0" smtClean="0">
                          <a:effectLst/>
                        </a:rPr>
                        <a:t>０８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０．５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１．６７％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313" y="2752438"/>
            <a:ext cx="884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>
                <a:latin typeface="+mn-ea"/>
              </a:rPr>
              <a:t>３</a:t>
            </a:r>
            <a:r>
              <a:rPr lang="ja-JP" altLang="en-US" sz="2400" b="1" dirty="0" smtClean="0">
                <a:latin typeface="+mn-ea"/>
              </a:rPr>
              <a:t>．３</a:t>
            </a:r>
            <a:r>
              <a:rPr lang="ja-JP" altLang="ja-JP" sz="2400" b="1" dirty="0" smtClean="0">
                <a:latin typeface="+mn-ea"/>
              </a:rPr>
              <a:t>　耐震化計画の内容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</a:t>
            </a:r>
            <a:r>
              <a:rPr lang="ja-JP" altLang="en-US" sz="2400" b="1" dirty="0" smtClean="0">
                <a:latin typeface="+mn-ea"/>
              </a:rPr>
              <a:t>　　　</a:t>
            </a:r>
            <a:r>
              <a:rPr lang="ja-JP" altLang="ja-JP" sz="2000" dirty="0" smtClean="0"/>
              <a:t>（</a:t>
            </a:r>
            <a:r>
              <a:rPr lang="ja-JP" altLang="en-US" sz="2000" dirty="0" smtClean="0"/>
              <a:t>摂津市水道事業計画</a:t>
            </a:r>
            <a:r>
              <a:rPr lang="ja-JP" altLang="ja-JP" sz="2000" dirty="0" smtClean="0"/>
              <a:t>（２０１</a:t>
            </a:r>
            <a:r>
              <a:rPr lang="ja-JP" altLang="en-US" sz="2000" dirty="0" smtClean="0"/>
              <a:t>４</a:t>
            </a:r>
            <a:r>
              <a:rPr lang="ja-JP" altLang="ja-JP" sz="2000" dirty="0" smtClean="0"/>
              <a:t>年</a:t>
            </a:r>
            <a:r>
              <a:rPr lang="ja-JP" altLang="en-US" sz="2000" dirty="0" smtClean="0"/>
              <a:t>度</a:t>
            </a:r>
            <a:r>
              <a:rPr lang="ja-JP" altLang="ja-JP" sz="2000" dirty="0" smtClean="0"/>
              <a:t>策定））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50003"/>
              </p:ext>
            </p:extLst>
          </p:nvPr>
        </p:nvGraphicFramePr>
        <p:xfrm>
          <a:off x="136114" y="3583435"/>
          <a:ext cx="8844565" cy="296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246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22679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441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浄水施設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　　　　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　　　　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　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１．２５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万 </a:t>
                      </a: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㎥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日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２３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６５</a:t>
                      </a:r>
                      <a:r>
                        <a:rPr lang="ja-JP" sz="1800" kern="100" dirty="0" smtClean="0">
                          <a:effectLst/>
                        </a:rPr>
                        <a:t>．９％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１７，４００</a:t>
                      </a:r>
                      <a:r>
                        <a:rPr lang="ja-JP" sz="1800" kern="100" dirty="0">
                          <a:effectLst/>
                        </a:rPr>
                        <a:t>　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２６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４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００ </a:t>
                      </a: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㎥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基幹管路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２３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５０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１０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０００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２１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９４８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ｍ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4" y="948723"/>
            <a:ext cx="8791610" cy="44904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8635" y="5494555"/>
            <a:ext cx="807750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・計画期間（</a:t>
            </a:r>
            <a:r>
              <a:rPr lang="en-US" altLang="ja-JP" dirty="0" smtClean="0">
                <a:latin typeface="+mn-ea"/>
              </a:rPr>
              <a:t>2013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2053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）に必要と見込まれる更新需要の合計額</a:t>
            </a:r>
            <a:r>
              <a:rPr lang="ja-JP" altLang="en-US" dirty="0" smtClean="0">
                <a:latin typeface="+mn-ea"/>
              </a:rPr>
              <a:t>は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構造物</a:t>
            </a:r>
            <a:r>
              <a:rPr lang="ja-JP" altLang="en-US" dirty="0">
                <a:latin typeface="+mn-ea"/>
              </a:rPr>
              <a:t>及び設備で</a:t>
            </a:r>
            <a:r>
              <a:rPr lang="ja-JP" altLang="en-US" dirty="0" smtClean="0">
                <a:latin typeface="+mn-ea"/>
              </a:rPr>
              <a:t>約１７</a:t>
            </a:r>
            <a:r>
              <a:rPr lang="ja-JP" altLang="en-US" dirty="0">
                <a:latin typeface="+mn-ea"/>
              </a:rPr>
              <a:t>５</a:t>
            </a:r>
            <a:r>
              <a:rPr lang="ja-JP" altLang="en-US" dirty="0" smtClean="0">
                <a:latin typeface="+mn-ea"/>
              </a:rPr>
              <a:t>億円、管</a:t>
            </a:r>
            <a:r>
              <a:rPr lang="ja-JP" altLang="en-US" dirty="0">
                <a:latin typeface="+mn-ea"/>
              </a:rPr>
              <a:t>路で</a:t>
            </a:r>
            <a:r>
              <a:rPr lang="ja-JP" altLang="en-US" dirty="0" smtClean="0">
                <a:latin typeface="+mn-ea"/>
              </a:rPr>
              <a:t>約１０２億円、計約２７７億円</a:t>
            </a:r>
            <a:r>
              <a:rPr lang="ja-JP" altLang="en-US" dirty="0">
                <a:latin typeface="+mn-ea"/>
              </a:rPr>
              <a:t>となる見込み</a:t>
            </a:r>
            <a:r>
              <a:rPr lang="ja-JP" altLang="en-US" dirty="0" smtClean="0">
                <a:latin typeface="+mn-ea"/>
              </a:rPr>
              <a:t>です。</a:t>
            </a:r>
            <a:endParaRPr lang="en-US" altLang="ja-JP" dirty="0">
              <a:latin typeface="+mn-ea"/>
            </a:endParaRPr>
          </a:p>
          <a:p>
            <a:endParaRPr lang="en-US" altLang="ja-JP" sz="1350" dirty="0"/>
          </a:p>
          <a:p>
            <a:r>
              <a:rPr lang="ja-JP" altLang="ja-JP" sz="1600" dirty="0"/>
              <a:t>※期間は当該市町村での試算状況によ</a:t>
            </a:r>
            <a:r>
              <a:rPr lang="ja-JP" altLang="en-US" sz="1600" dirty="0"/>
              <a:t>ります。</a:t>
            </a:r>
            <a:endParaRPr lang="ja-JP" altLang="ja-JP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37821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３．４　更新</a:t>
            </a:r>
            <a:r>
              <a:rPr lang="ja-JP" altLang="en-US" sz="2400" b="1" dirty="0"/>
              <a:t>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 smtClean="0"/>
              <a:t>（摂津市水道ビジョン（２０１４年度策定</a:t>
            </a:r>
            <a:r>
              <a:rPr lang="ja-JP" altLang="en-US" dirty="0"/>
              <a:t>））</a:t>
            </a:r>
          </a:p>
        </p:txBody>
      </p:sp>
    </p:spTree>
    <p:extLst>
      <p:ext uri="{BB962C8B-B14F-4D97-AF65-F5344CB8AC3E}">
        <p14:creationId xmlns:p14="http://schemas.microsoft.com/office/powerpoint/2010/main" val="325208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/>
              <a:t>（摂津市水道ビジョン（２０１４年度策定） 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77274" y="1524000"/>
            <a:ext cx="9066726" cy="5223164"/>
            <a:chOff x="623456" y="1832348"/>
            <a:chExt cx="7665571" cy="4521977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623456" y="1832348"/>
              <a:ext cx="7665571" cy="4521977"/>
              <a:chOff x="504087" y="1220783"/>
              <a:chExt cx="7489985" cy="3876667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4087" y="1220783"/>
                <a:ext cx="7489985" cy="3737139"/>
              </a:xfrm>
              <a:prstGeom prst="rect">
                <a:avLst/>
              </a:prstGeom>
            </p:spPr>
          </p:pic>
          <p:sp>
            <p:nvSpPr>
              <p:cNvPr id="15" name="正方形/長方形 14"/>
              <p:cNvSpPr/>
              <p:nvPr/>
            </p:nvSpPr>
            <p:spPr>
              <a:xfrm>
                <a:off x="6331527" y="4765964"/>
                <a:ext cx="1371600" cy="3314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1310" y="3108326"/>
              <a:ext cx="329044" cy="1198130"/>
            </a:xfrm>
            <a:prstGeom prst="rect">
              <a:avLst/>
            </a:prstGeom>
          </p:spPr>
        </p:pic>
      </p:grpSp>
      <p:sp>
        <p:nvSpPr>
          <p:cNvPr id="9" name="円形吹き出し 8"/>
          <p:cNvSpPr/>
          <p:nvPr/>
        </p:nvSpPr>
        <p:spPr>
          <a:xfrm>
            <a:off x="6544532" y="995304"/>
            <a:ext cx="2552634" cy="959397"/>
          </a:xfrm>
          <a:prstGeom prst="wedgeEllipseCallout">
            <a:avLst>
              <a:gd name="adj1" fmla="val -6558"/>
              <a:gd name="adj2" fmla="val 1769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1.6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倍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赤字回避には収入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</a:t>
            </a:r>
            <a:r>
              <a:rPr lang="en-US" altLang="ja-JP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1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（摂津市水道ビジョン（２０１４年度策定） ）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15373" y="1482158"/>
            <a:ext cx="8883908" cy="5010717"/>
            <a:chOff x="115373" y="1482158"/>
            <a:chExt cx="8883908" cy="5010717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373" y="1482158"/>
              <a:ext cx="8883908" cy="4854148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6802582" y="6109855"/>
              <a:ext cx="1842654" cy="383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四角形吹き出し 7"/>
          <p:cNvSpPr/>
          <p:nvPr/>
        </p:nvSpPr>
        <p:spPr>
          <a:xfrm>
            <a:off x="1224029" y="2119746"/>
            <a:ext cx="2087879" cy="367046"/>
          </a:xfrm>
          <a:prstGeom prst="wedgeRectCallout">
            <a:avLst>
              <a:gd name="adj1" fmla="val 39485"/>
              <a:gd name="adj2" fmla="val 12787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資金残高がマイナス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4862" y="6195703"/>
            <a:ext cx="9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+mn-ea"/>
              </a:rPr>
              <a:t>・</a:t>
            </a:r>
            <a:r>
              <a:rPr lang="en-US" altLang="ja-JP" dirty="0" smtClean="0">
                <a:latin typeface="+mn-ea"/>
              </a:rPr>
              <a:t>2024</a:t>
            </a:r>
            <a:r>
              <a:rPr lang="ja-JP" altLang="en-US" dirty="0" smtClean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2028</a:t>
            </a:r>
            <a:r>
              <a:rPr lang="ja-JP" altLang="ja-JP" dirty="0" smtClean="0"/>
              <a:t>年度</a:t>
            </a:r>
            <a:r>
              <a:rPr lang="ja-JP" altLang="ja-JP" dirty="0"/>
              <a:t>に資金残高がマイナスとなり、</a:t>
            </a:r>
            <a:r>
              <a:rPr lang="en-US" altLang="ja-JP" dirty="0" smtClean="0">
                <a:latin typeface="+mn-ea"/>
              </a:rPr>
              <a:t>2053</a:t>
            </a:r>
            <a:r>
              <a:rPr lang="ja-JP" altLang="ja-JP" dirty="0" smtClean="0">
                <a:latin typeface="+mn-ea"/>
              </a:rPr>
              <a:t>年度</a:t>
            </a:r>
            <a:r>
              <a:rPr lang="ja-JP" altLang="ja-JP" dirty="0">
                <a:latin typeface="+mn-ea"/>
              </a:rPr>
              <a:t>に</a:t>
            </a:r>
            <a:r>
              <a:rPr lang="ja-JP" altLang="ja-JP" dirty="0" smtClean="0">
                <a:latin typeface="+mn-ea"/>
              </a:rPr>
              <a:t>は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150</a:t>
            </a:r>
            <a:r>
              <a:rPr lang="ja-JP" altLang="ja-JP" dirty="0" smtClean="0">
                <a:latin typeface="+mn-ea"/>
              </a:rPr>
              <a:t>億</a:t>
            </a:r>
            <a:r>
              <a:rPr lang="ja-JP" altLang="ja-JP" dirty="0" smtClean="0"/>
              <a:t>円の</a:t>
            </a:r>
            <a:endParaRPr lang="en-US" altLang="ja-JP" dirty="0" smtClean="0"/>
          </a:p>
          <a:p>
            <a:r>
              <a:rPr lang="ja-JP" altLang="ja-JP" dirty="0" smtClean="0"/>
              <a:t>資金不足とな</a:t>
            </a:r>
            <a:r>
              <a:rPr lang="ja-JP" altLang="en-US" dirty="0" smtClean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13" name="四角形吹き出し 12"/>
          <p:cNvSpPr/>
          <p:nvPr/>
        </p:nvSpPr>
        <p:spPr>
          <a:xfrm>
            <a:off x="6317672" y="2978728"/>
            <a:ext cx="1537855" cy="304801"/>
          </a:xfrm>
          <a:prstGeom prst="wedgeRectCallout">
            <a:avLst>
              <a:gd name="adj1" fmla="val 24494"/>
              <a:gd name="adj2" fmla="val 2517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約－</a:t>
            </a:r>
            <a:r>
              <a:rPr lang="en-US" altLang="ja-JP" sz="16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150</a:t>
            </a:r>
            <a:r>
              <a:rPr lang="ja-JP" altLang="en-US" sz="16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億円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3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695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大阪府推計による摂津市の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 smtClean="0">
                <a:latin typeface="+mn-ea"/>
              </a:rPr>
              <a:t>％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en-US" altLang="ja-JP" sz="1400" dirty="0">
                <a:latin typeface="+mn-ea"/>
              </a:rPr>
              <a:t>60</a:t>
            </a:r>
            <a:r>
              <a:rPr lang="ja-JP" altLang="ja-JP" sz="140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ja-JP" altLang="ja-JP" sz="8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２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収入は推計した料金収入に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年度決算統計のその他収益を加算しています。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年度の供給単価</a:t>
            </a:r>
            <a:r>
              <a:rPr lang="en-US" altLang="ja-JP" sz="1400" u="sng" dirty="0">
                <a:latin typeface="+mn-ea"/>
              </a:rPr>
              <a:t>194.8</a:t>
            </a:r>
            <a:r>
              <a:rPr lang="ja-JP" altLang="ja-JP" sz="1400" u="sng" dirty="0" smtClean="0">
                <a:latin typeface="+mn-ea"/>
              </a:rPr>
              <a:t>円</a:t>
            </a:r>
            <a:r>
              <a:rPr lang="en-US" altLang="ja-JP" sz="1400" u="sng" dirty="0" smtClean="0">
                <a:latin typeface="+mn-ea"/>
              </a:rPr>
              <a:t>/m</a:t>
            </a:r>
            <a:r>
              <a:rPr lang="en-US" altLang="ja-JP" sz="1400" u="sng" baseline="30000" dirty="0" smtClean="0">
                <a:latin typeface="+mn-ea"/>
              </a:rPr>
              <a:t>3</a:t>
            </a:r>
            <a:r>
              <a:rPr lang="ja-JP" altLang="ja-JP" sz="1400" u="sng" dirty="0" smtClean="0">
                <a:latin typeface="+mn-ea"/>
              </a:rPr>
              <a:t>を乗じて算出しています。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給水</a:t>
            </a:r>
            <a:r>
              <a:rPr lang="ja-JP" altLang="ja-JP" sz="1400" u="sng" dirty="0">
                <a:latin typeface="+mn-ea"/>
              </a:rPr>
              <a:t>人口の予測については、大阪府の将来推計人口（</a:t>
            </a:r>
            <a:r>
              <a:rPr lang="en-US" altLang="ja-JP" sz="1400" u="sng" dirty="0">
                <a:latin typeface="+mn-ea"/>
              </a:rPr>
              <a:t>2018</a:t>
            </a:r>
            <a:r>
              <a:rPr lang="ja-JP" altLang="ja-JP" sz="1400" u="sng" dirty="0">
                <a:latin typeface="+mn-ea"/>
              </a:rPr>
              <a:t>年</a:t>
            </a:r>
            <a:r>
              <a:rPr lang="en-US" altLang="ja-JP" sz="1400" u="sng" dirty="0">
                <a:latin typeface="+mn-ea"/>
              </a:rPr>
              <a:t>8</a:t>
            </a:r>
            <a:r>
              <a:rPr lang="ja-JP" altLang="ja-JP" sz="1400" u="sng" dirty="0">
                <a:latin typeface="+mn-ea"/>
              </a:rPr>
              <a:t>月大阪府政策企画部企画室計画課）を用い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有</a:t>
            </a:r>
            <a:r>
              <a:rPr lang="ja-JP" altLang="ja-JP" sz="1400" u="sng" dirty="0">
                <a:latin typeface="+mn-ea"/>
              </a:rPr>
              <a:t>収水量の推計は、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年度の年間有収水量と給水人口から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人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日平均有収水量を求め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予測</a:t>
            </a:r>
            <a:r>
              <a:rPr lang="ja-JP" altLang="ja-JP" sz="1400" u="sng" dirty="0">
                <a:latin typeface="+mn-ea"/>
              </a:rPr>
              <a:t>給水人口を乗じて算出しています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2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支出</a:t>
            </a:r>
            <a:r>
              <a:rPr lang="ja-JP" altLang="ja-JP" sz="1400" u="sng" dirty="0">
                <a:latin typeface="+mn-ea"/>
              </a:rPr>
              <a:t>は管路更新以外の費用について、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年度の経常費用の決算値の同額を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管</a:t>
            </a:r>
            <a:r>
              <a:rPr lang="ja-JP" altLang="ja-JP" sz="1400" u="sng" dirty="0">
                <a:latin typeface="+mn-ea"/>
              </a:rPr>
              <a:t>路については管路更新率を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％に引き上げた場合</a:t>
            </a:r>
            <a:r>
              <a:rPr lang="ja-JP" altLang="ja-JP" sz="1400" u="sng" dirty="0" smtClean="0">
                <a:latin typeface="+mn-ea"/>
              </a:rPr>
              <a:t>の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ja-JP" altLang="ja-JP" sz="1400" u="sng" dirty="0">
                <a:latin typeface="+mn-ea"/>
              </a:rPr>
              <a:t>増加を見込んでいます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追加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年は、次のとおり算出し、年数経過とともに積み上げています。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①　</a:t>
            </a:r>
            <a:r>
              <a:rPr lang="en-US" altLang="ja-JP" sz="1400" u="sng" dirty="0" smtClean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％と管路更新率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>
                <a:latin typeface="+mn-ea"/>
              </a:rPr>
              <a:t>の比率を算出。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②　</a:t>
            </a:r>
            <a:r>
              <a:rPr lang="ja-JP" altLang="ja-JP" sz="1400" u="sng" dirty="0" smtClean="0">
                <a:latin typeface="+mn-ea"/>
              </a:rPr>
              <a:t>配水</a:t>
            </a:r>
            <a:r>
              <a:rPr lang="ja-JP" altLang="ja-JP" sz="140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年度の平均値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 err="1">
                <a:latin typeface="+mn-ea"/>
              </a:rPr>
              <a:t>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※</a:t>
            </a:r>
            <a:r>
              <a:rPr lang="ja-JP" altLang="ja-JP" sz="1400" u="sng" dirty="0">
                <a:latin typeface="+mn-ea"/>
              </a:rPr>
              <a:t>布設替延長比率</a:t>
            </a:r>
            <a:r>
              <a:rPr lang="en-US" altLang="ja-JP" sz="1400" u="sng" dirty="0">
                <a:latin typeface="+mn-ea"/>
              </a:rPr>
              <a:t>=</a:t>
            </a:r>
            <a:r>
              <a:rPr lang="ja-JP" altLang="ja-JP" sz="1400" u="sng" dirty="0">
                <a:latin typeface="+mn-ea"/>
              </a:rPr>
              <a:t>配水管布設替延長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（配水管新設延長＋配水管布設替延長）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③　</a:t>
            </a:r>
            <a:r>
              <a:rPr lang="ja-JP" altLang="ja-JP" sz="1400" u="sng" dirty="0" smtClean="0">
                <a:latin typeface="+mn-ea"/>
              </a:rPr>
              <a:t>①</a:t>
            </a:r>
            <a:r>
              <a:rPr lang="ja-JP" altLang="ja-JP" sz="140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400" u="sng" dirty="0">
                <a:latin typeface="+mn-ea"/>
              </a:rPr>
              <a:t>40</a:t>
            </a:r>
            <a:r>
              <a:rPr lang="ja-JP" altLang="ja-JP" sz="1400" u="sng" dirty="0">
                <a:latin typeface="+mn-ea"/>
              </a:rPr>
              <a:t>年で割っています。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ja-JP" altLang="ja-JP" sz="1400" u="sng" dirty="0">
                <a:latin typeface="+mn-ea"/>
              </a:rPr>
              <a:t>管路更新率、各延長は大阪府の水道の現況による。）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なお</a:t>
            </a:r>
            <a:r>
              <a:rPr lang="ja-JP" altLang="ja-JP" sz="140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年度までの更新時期</a:t>
            </a:r>
            <a:r>
              <a:rPr lang="ja-JP" altLang="ja-JP" sz="1400" u="sng" dirty="0" smtClean="0">
                <a:latin typeface="+mn-ea"/>
              </a:rPr>
              <a:t>や</a:t>
            </a:r>
            <a:endParaRPr lang="en-US" altLang="ja-JP" sz="140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u="sng" spc="-30" dirty="0">
                <a:latin typeface="+mn-ea"/>
              </a:rPr>
              <a:t>　</a:t>
            </a:r>
            <a:r>
              <a:rPr lang="ja-JP" altLang="ja-JP" sz="1400" u="sng" spc="-30" dirty="0" smtClean="0">
                <a:latin typeface="+mn-ea"/>
              </a:rPr>
              <a:t>施設</a:t>
            </a:r>
            <a:r>
              <a:rPr lang="ja-JP" altLang="ja-JP" sz="140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u="sng" spc="-30" dirty="0">
                <a:latin typeface="+mn-ea"/>
              </a:rPr>
              <a:t>2016</a:t>
            </a:r>
            <a:r>
              <a:rPr lang="ja-JP" altLang="ja-JP" sz="1400" u="sng" spc="-30" dirty="0">
                <a:latin typeface="+mn-ea"/>
              </a:rPr>
              <a:t>年度の決算値を</a:t>
            </a:r>
            <a:r>
              <a:rPr lang="en-US" altLang="ja-JP" sz="1400" u="sng" spc="-30" dirty="0">
                <a:latin typeface="+mn-ea"/>
              </a:rPr>
              <a:t>2045</a:t>
            </a:r>
            <a:r>
              <a:rPr lang="ja-JP" altLang="ja-JP" sz="1400" u="sng" spc="-30" dirty="0">
                <a:latin typeface="+mn-ea"/>
              </a:rPr>
              <a:t>年度まで見込んでいます）。</a:t>
            </a:r>
            <a:endParaRPr lang="ja-JP" altLang="ja-JP" sz="1200" u="sng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その増加分を全て水道料金で補うと仮定し、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28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0"/>
            <a:ext cx="9074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よる摂津市の</a:t>
            </a:r>
            <a:r>
              <a:rPr lang="ja-JP" altLang="en-US" sz="2400" b="1" dirty="0"/>
              <a:t>今後の見通し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endParaRPr lang="en-US" altLang="ja-JP" dirty="0" smtClean="0"/>
          </a:p>
          <a:p>
            <a:r>
              <a:rPr lang="ja-JP" altLang="en-US" sz="2400" b="1" dirty="0" smtClean="0"/>
              <a:t>４．１　給水</a:t>
            </a:r>
            <a:r>
              <a:rPr lang="ja-JP" altLang="en-US" sz="2400" b="1" dirty="0"/>
              <a:t>人口と料金収入の見通し</a:t>
            </a:r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/>
              <a:t>　給水人口の減少に伴い有収水量も減少していき、水道料金収入について</a:t>
            </a:r>
            <a:r>
              <a:rPr lang="ja-JP" altLang="en-US" sz="2000" dirty="0" smtClean="0"/>
              <a:t>も</a:t>
            </a:r>
            <a:endParaRPr lang="en-US" altLang="ja-JP" sz="2000" dirty="0" smtClean="0"/>
          </a:p>
          <a:p>
            <a:r>
              <a:rPr lang="ja-JP" altLang="en-US" sz="2000" dirty="0" smtClean="0"/>
              <a:t>減少</a:t>
            </a:r>
            <a:r>
              <a:rPr lang="ja-JP" altLang="en-US" sz="2000" dirty="0"/>
              <a:t>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26145" y="199856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194.8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2" y="2625290"/>
            <a:ext cx="6676500" cy="40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94361" y="1410999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5742" y="3179370"/>
            <a:ext cx="8340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・試算するために必要な精度の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2045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年度までの更新需要等のデータがないため、未推計です。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13" y="0"/>
            <a:ext cx="8355169" cy="25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67866" defTabSz="685800"/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摂津市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sz="2800" dirty="0">
              <a:latin typeface="+mn-ea"/>
            </a:endParaRPr>
          </a:p>
          <a:p>
            <a:pPr indent="67866" defTabSz="685800"/>
            <a:endParaRPr kumimoji="0"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１．１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摂津市の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b="1" dirty="0">
              <a:latin typeface="+mn-ea"/>
            </a:endParaRPr>
          </a:p>
          <a:p>
            <a:pPr indent="67866" defTabSz="68580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10.2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百万㎥です。（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23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ja-JP" altLang="en-US" sz="7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kumimoji="0" lang="ja-JP" altLang="en-US" sz="135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4" y="2625291"/>
            <a:ext cx="8616458" cy="3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/>
              <a:t>５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</a:t>
            </a:r>
            <a:r>
              <a:rPr lang="ja-JP" altLang="en-US" dirty="0"/>
              <a:t>５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871705" y="2142698"/>
            <a:ext cx="4698" cy="720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5" y="1556945"/>
            <a:ext cx="8150944" cy="3600000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6871705" y="2357387"/>
            <a:ext cx="0" cy="63727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形吹き出し 13"/>
          <p:cNvSpPr/>
          <p:nvPr/>
        </p:nvSpPr>
        <p:spPr>
          <a:xfrm>
            <a:off x="5527116" y="936847"/>
            <a:ext cx="3398520" cy="855493"/>
          </a:xfrm>
          <a:prstGeom prst="wedgeEllipseCallout">
            <a:avLst>
              <a:gd name="adj1" fmla="val -10457"/>
              <a:gd name="adj2" fmla="val 1036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1.5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6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37" y="505037"/>
            <a:ext cx="8797299" cy="61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0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" y="543339"/>
            <a:ext cx="96353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790" y="383033"/>
            <a:ext cx="7977809" cy="1223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（２）全管路延長（大阪府の水道の現況より）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238km</a:t>
            </a:r>
            <a:r>
              <a:rPr lang="ja-JP" altLang="ja-JP" dirty="0" smtClean="0"/>
              <a:t>で</a:t>
            </a:r>
            <a:r>
              <a:rPr lang="ja-JP" altLang="en-US" dirty="0" smtClean="0"/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28</a:t>
            </a:r>
            <a:r>
              <a:rPr lang="ja-JP" altLang="ja-JP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1828123"/>
            <a:ext cx="8346093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5" y="2535888"/>
            <a:ext cx="8420655" cy="361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209" y="580007"/>
            <a:ext cx="7760201" cy="13619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・経常収益は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ja-JP" dirty="0" smtClean="0"/>
              <a:t>億円で</a:t>
            </a:r>
            <a:r>
              <a:rPr lang="ja-JP" altLang="en-US" dirty="0" smtClean="0"/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23</a:t>
            </a:r>
            <a:r>
              <a:rPr lang="ja-JP" altLang="ja-JP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89105" y="4191000"/>
            <a:ext cx="771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府平均</a:t>
            </a:r>
            <a:endParaRPr lang="ja-JP" sz="18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6" y="2486791"/>
            <a:ext cx="8263458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8296" y="501633"/>
            <a:ext cx="8865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sz="1350" dirty="0"/>
          </a:p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の一月あたりの水道料金は</a:t>
            </a:r>
            <a:r>
              <a:rPr lang="en-US" altLang="ja-JP" dirty="0" smtClean="0">
                <a:latin typeface="+mn-ea"/>
              </a:rPr>
              <a:t>2,728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円を下</a:t>
            </a:r>
            <a:r>
              <a:rPr lang="ja-JP" altLang="en-US" dirty="0" smtClean="0">
                <a:latin typeface="+mn-ea"/>
              </a:rPr>
              <a:t>回っています。（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22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昇順）</a:t>
            </a:r>
            <a:endParaRPr lang="ja-JP" altLang="ja-JP" dirty="0">
              <a:latin typeface="+mn-ea"/>
            </a:endParaRPr>
          </a:p>
          <a:p>
            <a:endParaRPr lang="ja-JP" altLang="ja-JP" sz="1350" dirty="0">
              <a:latin typeface="+mn-ea"/>
            </a:endParaRPr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94678" y="3405547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255638" y="3688080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6" y="2348292"/>
            <a:ext cx="8354866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761" y="446280"/>
            <a:ext cx="8217141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・技術職員</a:t>
            </a:r>
            <a:r>
              <a:rPr lang="ja-JP" altLang="ja-JP" dirty="0" smtClean="0"/>
              <a:t>は</a:t>
            </a:r>
            <a:r>
              <a:rPr lang="en-US" altLang="ja-JP" dirty="0" smtClean="0">
                <a:latin typeface="+mn-ea"/>
              </a:rPr>
              <a:t>11</a:t>
            </a:r>
            <a:r>
              <a:rPr lang="ja-JP" altLang="ja-JP" dirty="0" smtClean="0"/>
              <a:t>人</a:t>
            </a:r>
            <a:r>
              <a:rPr lang="ja-JP" altLang="ja-JP" dirty="0"/>
              <a:t>であり、府平均</a:t>
            </a:r>
            <a:r>
              <a:rPr lang="ja-JP" altLang="ja-JP" dirty="0" smtClean="0"/>
              <a:t>を</a:t>
            </a:r>
            <a:r>
              <a:rPr lang="ja-JP" altLang="en-US" dirty="0" smtClean="0"/>
              <a:t>下</a:t>
            </a:r>
            <a:r>
              <a:rPr lang="ja-JP" altLang="ja-JP" dirty="0" smtClean="0"/>
              <a:t>回って</a:t>
            </a:r>
            <a:r>
              <a:rPr lang="ja-JP" altLang="ja-JP" dirty="0"/>
              <a:t>い</a:t>
            </a:r>
            <a:r>
              <a:rPr lang="ja-JP" altLang="en-US" dirty="0"/>
              <a:t>ます</a:t>
            </a:r>
            <a:r>
              <a:rPr lang="ja-JP" altLang="ja-JP" dirty="0"/>
              <a:t>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521" y="319526"/>
            <a:ext cx="87596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sz="1350" dirty="0"/>
          </a:p>
          <a:p>
            <a:r>
              <a:rPr lang="ja-JP" altLang="ja-JP" dirty="0"/>
              <a:t>・水源は</a:t>
            </a:r>
            <a:r>
              <a:rPr lang="ja-JP" altLang="ja-JP" dirty="0" smtClean="0"/>
              <a:t>、</a:t>
            </a:r>
            <a:r>
              <a:rPr lang="ja-JP" altLang="en-US" dirty="0" smtClean="0"/>
              <a:t>深井戸</a:t>
            </a:r>
            <a:r>
              <a:rPr lang="ja-JP" altLang="ja-JP" dirty="0" smtClean="0"/>
              <a:t>を</a:t>
            </a:r>
            <a:r>
              <a:rPr lang="ja-JP" altLang="ja-JP" dirty="0"/>
              <a:t>水源と</a:t>
            </a:r>
            <a:r>
              <a:rPr lang="ja-JP" altLang="ja-JP" dirty="0" smtClean="0"/>
              <a:t>した</a:t>
            </a:r>
            <a:r>
              <a:rPr lang="ja-JP" altLang="en-US" dirty="0" smtClean="0"/>
              <a:t>太中浄水場</a:t>
            </a:r>
            <a:r>
              <a:rPr lang="ja-JP" altLang="ja-JP" dirty="0" smtClean="0"/>
              <a:t>の</a:t>
            </a:r>
            <a:r>
              <a:rPr lang="ja-JP" altLang="ja-JP" dirty="0"/>
              <a:t>自己水と、淀川を水源とした大阪広域水道企業団からの浄水受水で賄って</a:t>
            </a:r>
            <a:r>
              <a:rPr lang="ja-JP" altLang="en-US" dirty="0"/>
              <a:t>いて</a:t>
            </a:r>
            <a:r>
              <a:rPr lang="ja-JP" altLang="ja-JP" dirty="0"/>
              <a:t>、このうち企業団受水は総配水量の</a:t>
            </a:r>
            <a:r>
              <a:rPr lang="ja-JP" altLang="ja-JP" dirty="0" smtClean="0"/>
              <a:t>約</a:t>
            </a:r>
            <a:r>
              <a:rPr lang="en-US" altLang="ja-JP" dirty="0" smtClean="0"/>
              <a:t>2/3</a:t>
            </a:r>
            <a:r>
              <a:rPr lang="ja-JP" altLang="ja-JP" dirty="0" smtClean="0"/>
              <a:t>を</a:t>
            </a:r>
            <a:r>
              <a:rPr lang="ja-JP" altLang="ja-JP" dirty="0"/>
              <a:t>占め</a:t>
            </a:r>
            <a:r>
              <a:rPr lang="ja-JP" altLang="en-US" dirty="0"/>
              <a:t>ています。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8" y="2145942"/>
            <a:ext cx="864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070762" y="5366512"/>
            <a:ext cx="174688" cy="11263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08" y="4825220"/>
            <a:ext cx="804742" cy="274344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7" y="3910151"/>
            <a:ext cx="689610" cy="421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90" y="623456"/>
            <a:ext cx="8631600" cy="577734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210" y="5594963"/>
            <a:ext cx="2836318" cy="8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1053</Words>
  <Application>Microsoft Office PowerPoint</Application>
  <PresentationFormat>画面に合わせる (4:3)</PresentationFormat>
  <Paragraphs>322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2018-12-28T13:09:01Z</dcterms:created>
  <dcterms:modified xsi:type="dcterms:W3CDTF">2019-03-28T06:20:37Z</dcterms:modified>
</cp:coreProperties>
</file>