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2"/>
  </p:notesMasterIdLst>
  <p:sldIdLst>
    <p:sldId id="300" r:id="rId2"/>
    <p:sldId id="293" r:id="rId3"/>
    <p:sldId id="257" r:id="rId4"/>
    <p:sldId id="287" r:id="rId5"/>
    <p:sldId id="288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2" r:id="rId22"/>
    <p:sldId id="276" r:id="rId23"/>
    <p:sldId id="303" r:id="rId24"/>
    <p:sldId id="279" r:id="rId25"/>
    <p:sldId id="281" r:id="rId26"/>
    <p:sldId id="305" r:id="rId27"/>
    <p:sldId id="306" r:id="rId28"/>
    <p:sldId id="307" r:id="rId29"/>
    <p:sldId id="304" r:id="rId30"/>
    <p:sldId id="301" r:id="rId31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2662" autoAdjust="0"/>
  </p:normalViewPr>
  <p:slideViewPr>
    <p:cSldViewPr snapToGrid="0">
      <p:cViewPr varScale="1">
        <p:scale>
          <a:sx n="75" d="100"/>
          <a:sy n="75" d="100"/>
        </p:scale>
        <p:origin x="9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E034-0CFB-4BE0-A22B-71828B07BF2D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C043-90DA-4271-8F60-7FCD2788F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2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A70-86CC-49F8-AF6B-4EE4BC5446BC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195A-62E0-4C9A-B2A7-30FD5751A439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141C-076C-4641-9E9A-0CC867E574F9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DCE4-8F17-4B0F-BC5C-ADFAEE6BB9BA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18A-C818-4F92-BB67-F045C1BEF935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B54F-1D2D-475D-B332-F4B46EADD232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BAB2-8EAB-43F4-900E-C8DC9D2D6308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2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F60-9D43-4D8E-8AC8-C5593388D95E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F1E-9F49-4F50-AB78-9F2108B0C2DB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0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2419-AD64-4068-B452-76B3108644A8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AB06-3A82-4D67-96A0-35C17F88CCCB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1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BD2D-FD35-43E5-979B-5F9A6C92573B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07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9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泉南市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04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おける泉南市の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</a:t>
            </a:r>
            <a:r>
              <a:rPr lang="ja-JP" altLang="en-US" sz="2400" dirty="0">
                <a:latin typeface="+mn-ea"/>
              </a:rPr>
              <a:t>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>
                <a:latin typeface="+mn-ea"/>
              </a:rPr>
              <a:t>年度）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655125"/>
              </p:ext>
            </p:extLst>
          </p:nvPr>
        </p:nvGraphicFramePr>
        <p:xfrm>
          <a:off x="56479" y="1028002"/>
          <a:ext cx="8982747" cy="5653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76118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564833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41796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項目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指標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府平均との比較</a:t>
                      </a:r>
                      <a:endParaRPr lang="ja-JP" sz="1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51268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耐震化関係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法定耐用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年数（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年）を超えた</a:t>
                      </a:r>
                      <a:r>
                        <a:rPr lang="ja-JP" sz="1400" kern="100" dirty="0">
                          <a:effectLst/>
                        </a:rPr>
                        <a:t>管路の割合。一般的には、低い方が望ましい。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59840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経営関係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</a:rPr>
                        <a:t>。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一般的</a:t>
                      </a:r>
                      <a:r>
                        <a:rPr lang="ja-JP" sz="1400" kern="100" dirty="0">
                          <a:effectLst/>
                        </a:rPr>
                        <a:t>には、低い</a:t>
                      </a:r>
                      <a:r>
                        <a:rPr lang="ja-JP" sz="1400" kern="100">
                          <a:effectLst/>
                        </a:rPr>
                        <a:t>方</a:t>
                      </a:r>
                      <a:r>
                        <a:rPr lang="ja-JP" sz="1400" kern="100" smtClean="0">
                          <a:effectLst/>
                        </a:rPr>
                        <a:t>が</a:t>
                      </a:r>
                      <a:r>
                        <a:rPr lang="ja-JP" altLang="en-US" sz="1400" kern="100" smtClean="0">
                          <a:effectLst/>
                        </a:rPr>
                        <a:t>望</a:t>
                      </a:r>
                      <a:r>
                        <a:rPr lang="ja-JP" sz="1400" kern="100" smtClean="0">
                          <a:effectLst/>
                        </a:rPr>
                        <a:t>ましい</a:t>
                      </a:r>
                      <a:r>
                        <a:rPr lang="ja-JP" sz="1400" kern="100" dirty="0">
                          <a:effectLst/>
                        </a:rPr>
                        <a:t>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単年度の収支が黒字で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</a:t>
                      </a:r>
                      <a:r>
                        <a:rPr lang="ja-JP" sz="1400" kern="100" dirty="0">
                          <a:effectLst/>
                        </a:rPr>
                        <a:t>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企業債</a:t>
                      </a:r>
                      <a:r>
                        <a:rPr lang="ja-JP" sz="1400" kern="100" dirty="0">
                          <a:effectLst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51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効率性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7083379" y="85319"/>
            <a:ext cx="2060621" cy="78027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80361" y="6610534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600" y="6522408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6" y="2480442"/>
            <a:ext cx="8453896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26062"/>
            <a:ext cx="106637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おける泉南市の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sz="2400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dirty="0"/>
          </a:p>
          <a:p>
            <a:r>
              <a:rPr lang="ja-JP" altLang="en-US" dirty="0"/>
              <a:t>・全管路の耐震適合率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20.6%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>
                <a:latin typeface="+mn-ea"/>
              </a:rPr>
              <a:t>下</a:t>
            </a:r>
            <a:r>
              <a:rPr lang="ja-JP" altLang="en-US" dirty="0" smtClean="0">
                <a:latin typeface="+mn-ea"/>
              </a:rPr>
              <a:t>回って</a:t>
            </a:r>
            <a:r>
              <a:rPr lang="ja-JP" altLang="en-US" dirty="0">
                <a:latin typeface="+mn-ea"/>
              </a:rPr>
              <a:t>います</a:t>
            </a:r>
            <a:r>
              <a:rPr lang="ja-JP" altLang="en-US" dirty="0" smtClean="0">
                <a:latin typeface="+mn-ea"/>
              </a:rPr>
              <a:t>。</a:t>
            </a:r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54060" y="4109110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71" y="2505842"/>
            <a:ext cx="8412201" cy="3664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27759"/>
            <a:ext cx="10663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</a:t>
            </a:r>
            <a:r>
              <a:rPr lang="ja-JP" altLang="ja-JP" dirty="0">
                <a:latin typeface="+mn-ea"/>
              </a:rPr>
              <a:t>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35.4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en-US" dirty="0" smtClean="0">
                <a:latin typeface="+mn-ea"/>
              </a:rPr>
              <a:t>を下回っています。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25</a:t>
            </a:r>
            <a:r>
              <a:rPr lang="ja-JP" altLang="en-US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 smtClean="0"/>
              <a:t>降順）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9810" y="3862938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6931" y="4216135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71" y="2486540"/>
            <a:ext cx="8449177" cy="3664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554" y="302342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28.6%</a:t>
            </a:r>
            <a:r>
              <a:rPr lang="ja-JP" altLang="en-US" dirty="0">
                <a:latin typeface="+mn-ea"/>
              </a:rPr>
              <a:t>と</a:t>
            </a:r>
            <a:r>
              <a:rPr lang="ja-JP" altLang="en-US" dirty="0" smtClean="0">
                <a:latin typeface="+mn-ea"/>
              </a:rPr>
              <a:t>府平均並みとなっています。（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17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47019" y="3825762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90279" y="4286191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451" y="239058"/>
            <a:ext cx="893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④管路更新率（市町村経営比較分析表より）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・管路更新率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0.52%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</a:t>
            </a:r>
            <a:r>
              <a:rPr lang="ja-JP" altLang="en-US" dirty="0" smtClean="0"/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1" y="2357387"/>
            <a:ext cx="8434800" cy="3665217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57937" y="4094801"/>
            <a:ext cx="1004028" cy="3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33223" y="4414502"/>
            <a:ext cx="10040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2300"/>
            <a:ext cx="110457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 smtClean="0"/>
              <a:t>・泉南市は</a:t>
            </a:r>
            <a:r>
              <a:rPr lang="ja-JP" altLang="en-US" dirty="0"/>
              <a:t>大阪広域水道企業団からの受水のみのため、浄水場は存在して</a:t>
            </a:r>
            <a:r>
              <a:rPr lang="ja-JP" altLang="en-US" dirty="0" smtClean="0"/>
              <a:t>いません。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（</a:t>
            </a:r>
            <a:r>
              <a:rPr lang="ja-JP" altLang="en-US" dirty="0"/>
              <a:t>評価対象外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504631"/>
            <a:ext cx="8434800" cy="3609198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115300" y="4579774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15299" y="4032550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76476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⑥配水池耐震化率（大阪府の水道の現況より）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・配水池の耐震化率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58.4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0" y="2357387"/>
            <a:ext cx="8434800" cy="364944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29599" y="3909675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29599" y="3466406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243250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</a:t>
            </a:r>
            <a:r>
              <a:rPr lang="ja-JP" altLang="en-US" dirty="0">
                <a:latin typeface="+mn-ea"/>
              </a:rPr>
              <a:t>原価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175.4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</a:t>
            </a:r>
            <a:r>
              <a:rPr lang="ja-JP" altLang="en-US" dirty="0" smtClean="0">
                <a:latin typeface="+mn-ea"/>
              </a:rPr>
              <a:t>を上回っています。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33</a:t>
            </a:r>
            <a:r>
              <a:rPr lang="ja-JP" altLang="en-US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 smtClean="0"/>
              <a:t>昇順）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51" y="2636787"/>
            <a:ext cx="8434800" cy="3660993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73339" y="4139484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73339" y="4416483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59154"/>
            <a:ext cx="89319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・経常収支比率は府平</a:t>
            </a:r>
            <a:r>
              <a:rPr lang="ja-JP" altLang="en-US" dirty="0">
                <a:latin typeface="+mn-ea"/>
              </a:rPr>
              <a:t>均</a:t>
            </a:r>
            <a:r>
              <a:rPr lang="en-US" altLang="ja-JP" dirty="0" smtClean="0">
                <a:latin typeface="+mn-ea"/>
              </a:rPr>
              <a:t>111.98%</a:t>
            </a:r>
            <a:r>
              <a:rPr lang="ja-JP" altLang="en-US" dirty="0" smtClean="0">
                <a:latin typeface="+mn-ea"/>
              </a:rPr>
              <a:t>を上回り、</a:t>
            </a:r>
            <a:r>
              <a:rPr lang="en-US" altLang="ja-JP" dirty="0" smtClean="0">
                <a:latin typeface="+mn-ea"/>
              </a:rPr>
              <a:t>115.43%</a:t>
            </a:r>
            <a:r>
              <a:rPr lang="ja-JP" altLang="en-US" dirty="0">
                <a:latin typeface="+mn-ea"/>
              </a:rPr>
              <a:t>と単年度黒字を</a:t>
            </a:r>
            <a:r>
              <a:rPr lang="ja-JP" altLang="en-US" dirty="0" smtClean="0">
                <a:latin typeface="+mn-ea"/>
              </a:rPr>
              <a:t>示す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を超え　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7" y="2636146"/>
            <a:ext cx="8434800" cy="365052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73812" y="3861900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99381" y="3439193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43" y="574862"/>
            <a:ext cx="911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⑨企業債残高対給水収益率（市町村経営比較分析表より）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233.3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/>
              <a:t>を下回っています。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1" y="2934704"/>
            <a:ext cx="8434800" cy="3200239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14210" y="4755552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2957" y="4372788"/>
            <a:ext cx="102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おける泉南市の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おける泉南市の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泉南市の計画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泉南市の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en-US" altLang="ja-JP" sz="1600" dirty="0">
                <a:latin typeface="+mn-ea"/>
              </a:rPr>
              <a:t>4</a:t>
            </a:r>
            <a:r>
              <a:rPr lang="ja-JP" altLang="en-US" sz="1600" dirty="0" smtClean="0">
                <a:latin typeface="+mn-ea"/>
              </a:rPr>
              <a:t>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74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8435" y="609265"/>
            <a:ext cx="109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⑩施設利用率（市町村経営比較分析表より）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52.8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 smtClean="0">
                <a:latin typeface="+mn-ea"/>
              </a:rPr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24" y="2492274"/>
            <a:ext cx="8434800" cy="3689722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20648" y="3831143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71012" y="3528193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466326"/>
            <a:ext cx="88332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泉南市の</a:t>
            </a:r>
            <a:r>
              <a:rPr lang="ja-JP" altLang="en-US" sz="2400" b="1" dirty="0"/>
              <a:t>今後の計画</a:t>
            </a:r>
          </a:p>
          <a:p>
            <a:endParaRPr lang="en-US" altLang="ja-JP" sz="2400" dirty="0"/>
          </a:p>
          <a:p>
            <a:pPr marL="179388" indent="-179388">
              <a:spcBef>
                <a:spcPts val="600"/>
              </a:spcBef>
            </a:pPr>
            <a:endParaRPr lang="en-US" altLang="ja-JP" dirty="0"/>
          </a:p>
          <a:p>
            <a:pPr marL="179388" indent="-179388">
              <a:spcBef>
                <a:spcPts val="600"/>
              </a:spcBef>
            </a:pP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２０１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９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年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４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月に大阪広域水道企業団と統合し、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大阪広域水道企業団による経営が始まります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8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305196" y="2486928"/>
            <a:ext cx="176306" cy="287629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9" y="2496007"/>
            <a:ext cx="8768213" cy="28332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72721"/>
            <a:ext cx="10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３</a:t>
            </a:r>
            <a:r>
              <a:rPr lang="ja-JP" altLang="en-US" sz="2400" b="1" dirty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783423"/>
              </p:ext>
            </p:extLst>
          </p:nvPr>
        </p:nvGraphicFramePr>
        <p:xfrm>
          <a:off x="-1" y="940158"/>
          <a:ext cx="9053847" cy="174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051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348246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</a:t>
                      </a:r>
                      <a:r>
                        <a:rPr lang="ja-JP" sz="1800" kern="100">
                          <a:effectLst/>
                        </a:rPr>
                        <a:t>必要</a:t>
                      </a:r>
                      <a:r>
                        <a:rPr lang="ja-JP" sz="1800" kern="100" smtClean="0">
                          <a:effectLst/>
                        </a:rPr>
                        <a:t>な</a:t>
                      </a:r>
                      <a:r>
                        <a:rPr lang="ja-JP" altLang="en-US" sz="1800" kern="100" smtClean="0">
                          <a:effectLst/>
                        </a:rPr>
                        <a:t>管路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>
                          <a:effectLst/>
                        </a:rPr>
                        <a:t>管路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　　　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２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１．６７％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0" y="29436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r>
              <a:rPr lang="ja-JP" altLang="en-US" sz="2400" dirty="0" smtClean="0"/>
              <a:t>     　　　　　　　</a:t>
            </a:r>
            <a:r>
              <a:rPr lang="ja-JP" altLang="en-US" sz="2000" dirty="0" smtClean="0"/>
              <a:t>  </a:t>
            </a:r>
            <a:r>
              <a:rPr lang="ja-JP" altLang="ja-JP" sz="2000" dirty="0" smtClean="0"/>
              <a:t>（</a:t>
            </a:r>
            <a:r>
              <a:rPr lang="zh-TW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泉南市水道施設耐震化計画</a:t>
            </a:r>
            <a:r>
              <a:rPr lang="ja-JP" altLang="en-US" sz="2000" dirty="0" smtClean="0"/>
              <a:t>（２０１４年度策定）</a:t>
            </a:r>
            <a:r>
              <a:rPr lang="ja-JP" altLang="ja-JP" sz="2000" dirty="0" smtClean="0"/>
              <a:t>）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05747"/>
              </p:ext>
            </p:extLst>
          </p:nvPr>
        </p:nvGraphicFramePr>
        <p:xfrm>
          <a:off x="0" y="3774618"/>
          <a:ext cx="9053846" cy="2834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204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48768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903935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080588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64351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549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耐震化率（％）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</a:t>
                      </a:r>
                      <a:r>
                        <a:rPr lang="ja-JP" sz="1800" kern="100" dirty="0" smtClean="0">
                          <a:effectLst/>
                        </a:rPr>
                        <a:t>の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>
                          <a:effectLst/>
                        </a:rPr>
                        <a:t>能力等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521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浄水施設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容量</a:t>
                      </a:r>
                      <a:endParaRPr lang="en-US" altLang="ja-JP" sz="18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１８，５６０ 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基幹管路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２０２７年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延長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　－</a:t>
                      </a:r>
                      <a:endParaRPr lang="en-US" altLang="ja-JP" sz="1800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２２．１</a:t>
                      </a: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</a:rPr>
                        <a:t>k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766887" y="4966787"/>
            <a:ext cx="6981328" cy="428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該当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施設なし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62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71615"/>
            <a:ext cx="100025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３．４　更新需要見込み額の見通し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497" y="1483662"/>
            <a:ext cx="877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ja-JP" altLang="ja-JP" dirty="0" smtClean="0"/>
              <a:t>・</a:t>
            </a:r>
            <a:r>
              <a:rPr lang="ja-JP" altLang="en-US" dirty="0" smtClean="0"/>
              <a:t>公表可能なデータなし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" y="63721"/>
            <a:ext cx="97990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dirty="0"/>
              <a:t>大阪広域水道企業団との統合案（</a:t>
            </a:r>
            <a:r>
              <a:rPr lang="en-US" altLang="ja-JP" dirty="0">
                <a:latin typeface="+mn-ea"/>
              </a:rPr>
              <a:t>2018</a:t>
            </a:r>
            <a:r>
              <a:rPr lang="ja-JP" altLang="en-US" dirty="0">
                <a:latin typeface="+mn-ea"/>
              </a:rPr>
              <a:t>年度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　　　　　　（経営シミュレーション　単独経営のケース）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30" y="1717589"/>
            <a:ext cx="6166082" cy="39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" y="63721"/>
            <a:ext cx="97990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dirty="0"/>
              <a:t>大阪広域水道企業団との統合案（</a:t>
            </a:r>
            <a:r>
              <a:rPr lang="en-US" altLang="ja-JP" dirty="0">
                <a:latin typeface="+mn-ea"/>
              </a:rPr>
              <a:t>2018</a:t>
            </a:r>
            <a:r>
              <a:rPr lang="ja-JP" altLang="en-US" dirty="0">
                <a:latin typeface="+mn-ea"/>
              </a:rPr>
              <a:t>年度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　　　　　　（経営シミュレーション　単独経営のケース）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98" y="1294370"/>
            <a:ext cx="5771502" cy="422356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72092" y="5548251"/>
            <a:ext cx="877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 smtClean="0">
                <a:latin typeface="+mn-ea"/>
              </a:rPr>
              <a:t>・</a:t>
            </a:r>
            <a:r>
              <a:rPr lang="ja-JP" altLang="en-US" dirty="0">
                <a:latin typeface="+mn-ea"/>
              </a:rPr>
              <a:t>市</a:t>
            </a:r>
            <a:r>
              <a:rPr lang="ja-JP" altLang="en-US" dirty="0" smtClean="0">
                <a:latin typeface="+mn-ea"/>
              </a:rPr>
              <a:t>単独経営のシミュレーション（試算期間</a:t>
            </a:r>
            <a:r>
              <a:rPr lang="en-US" altLang="ja-JP" dirty="0" smtClean="0">
                <a:latin typeface="+mn-ea"/>
              </a:rPr>
              <a:t>2015</a:t>
            </a:r>
            <a:r>
              <a:rPr lang="ja-JP" altLang="en-US" dirty="0" smtClean="0">
                <a:latin typeface="+mn-ea"/>
              </a:rPr>
              <a:t>年度～</a:t>
            </a:r>
            <a:r>
              <a:rPr lang="en-US" altLang="ja-JP" dirty="0" smtClean="0">
                <a:latin typeface="+mn-ea"/>
              </a:rPr>
              <a:t>2054</a:t>
            </a:r>
            <a:r>
              <a:rPr lang="ja-JP" altLang="en-US" dirty="0" smtClean="0">
                <a:latin typeface="+mn-ea"/>
              </a:rPr>
              <a:t>年度）では、</a:t>
            </a:r>
            <a:r>
              <a:rPr lang="en-US" altLang="ja-JP" dirty="0" smtClean="0">
                <a:latin typeface="+mn-ea"/>
              </a:rPr>
              <a:t>2018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-5%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2036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10%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2044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9%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2050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>
                <a:latin typeface="+mn-ea"/>
              </a:rPr>
              <a:t>8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の料金改定が見込まれています。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2016</a:t>
            </a:r>
            <a:r>
              <a:rPr lang="ja-JP" altLang="en-US" dirty="0" smtClean="0">
                <a:latin typeface="+mn-ea"/>
              </a:rPr>
              <a:t>年度と比べて約</a:t>
            </a:r>
            <a:r>
              <a:rPr lang="en-US" altLang="ja-JP" dirty="0" smtClean="0">
                <a:latin typeface="+mn-ea"/>
              </a:rPr>
              <a:t>1.23</a:t>
            </a:r>
            <a:r>
              <a:rPr lang="ja-JP" altLang="en-US" dirty="0" smtClean="0">
                <a:latin typeface="+mn-ea"/>
              </a:rPr>
              <a:t>倍）</a:t>
            </a:r>
            <a:endParaRPr lang="en-US" altLang="ja-JP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4392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" y="63721"/>
            <a:ext cx="97990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dirty="0"/>
              <a:t>大阪広域水道企業団との統合案（</a:t>
            </a:r>
            <a:r>
              <a:rPr lang="en-US" altLang="ja-JP" dirty="0">
                <a:latin typeface="+mn-ea"/>
              </a:rPr>
              <a:t>2018</a:t>
            </a:r>
            <a:r>
              <a:rPr lang="ja-JP" altLang="en-US" dirty="0">
                <a:latin typeface="+mn-ea"/>
              </a:rPr>
              <a:t>年度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　　　　　　（経営シミュレーション　統合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ケース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47" y="1705232"/>
            <a:ext cx="6455035" cy="49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76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" y="63721"/>
            <a:ext cx="97990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dirty="0"/>
              <a:t>大阪広域水道企業団との統合案（</a:t>
            </a:r>
            <a:r>
              <a:rPr lang="en-US" altLang="ja-JP" dirty="0">
                <a:latin typeface="+mn-ea"/>
              </a:rPr>
              <a:t>2018</a:t>
            </a:r>
            <a:r>
              <a:rPr lang="ja-JP" altLang="en-US" dirty="0">
                <a:latin typeface="+mn-ea"/>
              </a:rPr>
              <a:t>年度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　　　　　　（経営シミュレーション　統合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ケース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90" y="1397570"/>
            <a:ext cx="5362923" cy="396374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47378" y="5413197"/>
            <a:ext cx="8996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 smtClean="0">
                <a:latin typeface="+mn-ea"/>
              </a:rPr>
              <a:t>・</a:t>
            </a:r>
            <a:r>
              <a:rPr lang="ja-JP" altLang="en-US" dirty="0">
                <a:latin typeface="+mn-ea"/>
              </a:rPr>
              <a:t>大阪広域水道企業団</a:t>
            </a:r>
            <a:r>
              <a:rPr lang="ja-JP" altLang="en-US" dirty="0" smtClean="0">
                <a:latin typeface="+mn-ea"/>
              </a:rPr>
              <a:t>と統合した場合のシミュレーション（試算期間</a:t>
            </a:r>
            <a:r>
              <a:rPr lang="en-US" altLang="ja-JP" dirty="0" smtClean="0">
                <a:latin typeface="+mn-ea"/>
              </a:rPr>
              <a:t>2015</a:t>
            </a:r>
            <a:r>
              <a:rPr lang="ja-JP" altLang="en-US" dirty="0" smtClean="0">
                <a:latin typeface="+mn-ea"/>
              </a:rPr>
              <a:t>年度～</a:t>
            </a:r>
            <a:r>
              <a:rPr lang="en-US" altLang="ja-JP" dirty="0" smtClean="0">
                <a:latin typeface="+mn-ea"/>
              </a:rPr>
              <a:t>2054</a:t>
            </a:r>
            <a:r>
              <a:rPr lang="ja-JP" altLang="en-US" dirty="0" smtClean="0">
                <a:latin typeface="+mn-ea"/>
              </a:rPr>
              <a:t>年度）では、</a:t>
            </a:r>
            <a:r>
              <a:rPr lang="en-US" altLang="ja-JP" dirty="0" smtClean="0">
                <a:latin typeface="+mn-ea"/>
              </a:rPr>
              <a:t>2018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-5%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2044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10%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2050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9%</a:t>
            </a:r>
            <a:r>
              <a:rPr lang="ja-JP" altLang="en-US" dirty="0" smtClean="0">
                <a:latin typeface="+mn-ea"/>
              </a:rPr>
              <a:t>の料金改定が見込まれています。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2016</a:t>
            </a:r>
            <a:r>
              <a:rPr lang="ja-JP" altLang="en-US" dirty="0" smtClean="0">
                <a:latin typeface="+mn-ea"/>
              </a:rPr>
              <a:t>年度と比べて約</a:t>
            </a:r>
            <a:r>
              <a:rPr lang="en-US" altLang="ja-JP" dirty="0" smtClean="0">
                <a:latin typeface="+mn-ea"/>
              </a:rPr>
              <a:t>1.14</a:t>
            </a:r>
            <a:r>
              <a:rPr lang="ja-JP" altLang="en-US" dirty="0" smtClean="0">
                <a:latin typeface="+mn-ea"/>
              </a:rPr>
              <a:t>倍、単独経営時の約</a:t>
            </a:r>
            <a:r>
              <a:rPr lang="en-US" altLang="ja-JP" dirty="0" smtClean="0">
                <a:latin typeface="+mn-ea"/>
              </a:rPr>
              <a:t>93%</a:t>
            </a:r>
            <a:r>
              <a:rPr lang="ja-JP" altLang="en-US" dirty="0" smtClean="0">
                <a:latin typeface="+mn-ea"/>
              </a:rPr>
              <a:t>に料金改定が抑制されています。）</a:t>
            </a:r>
            <a:endParaRPr lang="en-US" altLang="ja-JP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1888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2910558"/>
            <a:ext cx="9111687" cy="3816239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</a:t>
            </a:r>
            <a:r>
              <a:rPr lang="ja-JP" altLang="en-US" sz="2400" b="1" dirty="0" smtClean="0"/>
              <a:t>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9" y="88900"/>
            <a:ext cx="8550000" cy="27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3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007"/>
            <a:ext cx="11140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泉南市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dirty="0">
              <a:latin typeface="+mn-ea"/>
            </a:endParaRPr>
          </a:p>
          <a:p>
            <a:endParaRPr kumimoji="0" lang="en-US" altLang="ja-JP" b="1" dirty="0" smtClean="0"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ja-JP" sz="2400" b="1" dirty="0" smtClean="0">
                <a:latin typeface="+mn-ea"/>
                <a:cs typeface="Times New Roman" panose="02020603050405020304" pitchFamily="18" charset="0"/>
              </a:rPr>
              <a:t>１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泉南市の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en-US" dirty="0">
              <a:latin typeface="+mn-ea"/>
            </a:endParaRPr>
          </a:p>
          <a:p>
            <a:pPr lvl="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endParaRPr kumimoji="0" lang="ja-JP" altLang="en-US" dirty="0">
              <a:latin typeface="+mn-ea"/>
              <a:cs typeface="Times New Roman" panose="02020603050405020304" pitchFamily="18" charset="0"/>
            </a:endParaRPr>
          </a:p>
          <a:p>
            <a:pPr lvl="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7.4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です。（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28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降順）</a:t>
            </a:r>
            <a:r>
              <a:rPr kumimoji="0" lang="ja-JP" altLang="en-US" sz="1000" dirty="0">
                <a:latin typeface="+mn-ea"/>
                <a:cs typeface="Times New Roman" panose="02020603050405020304" pitchFamily="18" charset="0"/>
              </a:rPr>
              <a:t>　　</a:t>
            </a:r>
            <a:endParaRPr kumimoji="0" lang="ja-JP" altLang="en-US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0" y="2667876"/>
            <a:ext cx="8434800" cy="3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8" y="0"/>
            <a:ext cx="8665743" cy="672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1293"/>
            <a:ext cx="8122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（２）全管路延長（大阪府の水道の現況より）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/>
              <a:t>・全管路延長は</a:t>
            </a:r>
            <a:r>
              <a:rPr lang="ja-JP" altLang="ja-JP" dirty="0" smtClean="0">
                <a:latin typeface="+mn-ea"/>
              </a:rPr>
              <a:t>約</a:t>
            </a:r>
            <a:r>
              <a:rPr lang="en-US" altLang="ja-JP" dirty="0">
                <a:latin typeface="+mn-ea"/>
              </a:rPr>
              <a:t>395</a:t>
            </a:r>
            <a:r>
              <a:rPr lang="en-US" altLang="ja-JP" dirty="0" smtClean="0">
                <a:latin typeface="+mn-ea"/>
              </a:rPr>
              <a:t>km</a:t>
            </a:r>
            <a:r>
              <a:rPr lang="ja-JP" altLang="en-US" dirty="0" smtClean="0">
                <a:latin typeface="+mn-ea"/>
              </a:rPr>
              <a:t>です。（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19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降順）</a:t>
            </a:r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70" y="2486791"/>
            <a:ext cx="8434800" cy="3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465" y="379188"/>
            <a:ext cx="8418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（３）経常収益（地方公営企業決算状況調査より）</a:t>
            </a:r>
            <a:endParaRPr lang="en-US" altLang="ja-JP" sz="2400" b="1" dirty="0"/>
          </a:p>
          <a:p>
            <a:endParaRPr lang="en-US" altLang="ja-JP" dirty="0"/>
          </a:p>
          <a:p>
            <a:r>
              <a:rPr lang="ja-JP" altLang="ja-JP" dirty="0"/>
              <a:t>・経常収益</a:t>
            </a:r>
            <a:r>
              <a:rPr lang="ja-JP" altLang="ja-JP" dirty="0" smtClean="0"/>
              <a:t>は</a:t>
            </a:r>
            <a:r>
              <a:rPr lang="ja-JP" altLang="en-US" dirty="0" smtClean="0"/>
              <a:t>約</a:t>
            </a:r>
            <a:r>
              <a:rPr lang="en-US" altLang="ja-JP" dirty="0">
                <a:latin typeface="+mn-ea"/>
              </a:rPr>
              <a:t>16</a:t>
            </a:r>
            <a:r>
              <a:rPr lang="ja-JP" altLang="en-US" dirty="0" smtClean="0"/>
              <a:t>億円です。（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 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26</a:t>
            </a:r>
            <a:r>
              <a:rPr lang="ja-JP" altLang="en-US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/>
              <a:t>降順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5" y="2348292"/>
            <a:ext cx="8434800" cy="3624078"/>
          </a:xfrm>
          <a:prstGeom prst="rect">
            <a:avLst/>
          </a:prstGeom>
        </p:spPr>
      </p:pic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304530" y="4006442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30813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（４）水道料金（大阪府の水道の現況より）</a:t>
            </a:r>
          </a:p>
          <a:p>
            <a:endParaRPr lang="en-US" altLang="ja-JP" dirty="0"/>
          </a:p>
          <a:p>
            <a:r>
              <a:rPr lang="ja-JP" altLang="ja-JP" dirty="0"/>
              <a:t>・家庭用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3,373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</a:t>
            </a:r>
            <a:r>
              <a:rPr lang="ja-JP" altLang="ja-JP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府</a:t>
            </a:r>
            <a:r>
              <a:rPr lang="ja-JP" altLang="ja-JP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上</a:t>
            </a:r>
            <a:r>
              <a:rPr lang="ja-JP" altLang="ja-JP" dirty="0" smtClean="0">
                <a:latin typeface="+mn-ea"/>
              </a:rPr>
              <a:t>回</a:t>
            </a:r>
            <a:r>
              <a:rPr lang="ja-JP" altLang="en-US" dirty="0" smtClean="0">
                <a:latin typeface="+mn-ea"/>
              </a:rPr>
              <a:t>っています。（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39</a:t>
            </a:r>
            <a:r>
              <a:rPr lang="ja-JP" altLang="ja-JP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昇順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00" y="2486791"/>
            <a:ext cx="8434800" cy="3674645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7935" y="3329707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39753" y="3688687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3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技術職員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12</a:t>
            </a:r>
            <a:r>
              <a:rPr lang="ja-JP" altLang="en-US" dirty="0" smtClean="0"/>
              <a:t>人</a:t>
            </a:r>
            <a:r>
              <a:rPr lang="ja-JP" altLang="en-US" dirty="0"/>
              <a:t>であり、府平均</a:t>
            </a:r>
            <a:r>
              <a:rPr lang="ja-JP" altLang="en-US" dirty="0" smtClean="0"/>
              <a:t>を下回っています。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51" y="2631626"/>
            <a:ext cx="8434800" cy="3634442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4530" y="4393157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4495" y="257738"/>
            <a:ext cx="921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 smtClean="0"/>
              <a:t>・</a:t>
            </a:r>
            <a:r>
              <a:rPr lang="ja-JP" altLang="ja-JP" dirty="0"/>
              <a:t>水源は、淀川を水源とした大阪広域水道企業団からの</a:t>
            </a:r>
            <a:r>
              <a:rPr lang="ja-JP" altLang="ja-JP" dirty="0">
                <a:latin typeface="+mn-ea"/>
              </a:rPr>
              <a:t>浄水受水</a:t>
            </a:r>
            <a:r>
              <a:rPr lang="ja-JP" altLang="ja-JP" dirty="0" smtClean="0">
                <a:latin typeface="+mn-ea"/>
              </a:rPr>
              <a:t>で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ja-JP" dirty="0">
                <a:latin typeface="+mn-ea"/>
              </a:rPr>
              <a:t>賄って</a:t>
            </a:r>
            <a:r>
              <a:rPr lang="ja-JP" altLang="ja-JP" dirty="0" smtClean="0"/>
              <a:t>い</a:t>
            </a:r>
            <a:r>
              <a:rPr lang="ja-JP" altLang="en-US" dirty="0" smtClean="0"/>
              <a:t>ま</a:t>
            </a:r>
            <a:r>
              <a:rPr lang="ja-JP" altLang="en-US" dirty="0"/>
              <a:t>す</a:t>
            </a:r>
            <a:r>
              <a:rPr lang="ja-JP" altLang="ja-JP" dirty="0" smtClean="0"/>
              <a:t>。</a:t>
            </a:r>
          </a:p>
          <a:p>
            <a:endParaRPr lang="ja-JP" altLang="ja-JP" dirty="0"/>
          </a:p>
          <a:p>
            <a:endParaRPr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27" y="5199202"/>
            <a:ext cx="80200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8" y="2172721"/>
            <a:ext cx="8631797" cy="44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1988047" y="5522950"/>
            <a:ext cx="186742" cy="82215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3256"/>
          <a:stretch/>
        </p:blipFill>
        <p:spPr>
          <a:xfrm rot="16200000">
            <a:off x="1386828" y="1536412"/>
            <a:ext cx="5813262" cy="41282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981" y="5449331"/>
            <a:ext cx="3159238" cy="7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832</Words>
  <Application>Microsoft Office PowerPoint</Application>
  <PresentationFormat>画面に合わせる (4:3)</PresentationFormat>
  <Paragraphs>254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1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2018-12-28T13:08:11Z</dcterms:created>
  <dcterms:modified xsi:type="dcterms:W3CDTF">2019-03-26T09:59:40Z</dcterms:modified>
</cp:coreProperties>
</file>