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5"/>
  </p:notesMasterIdLst>
  <p:sldIdLst>
    <p:sldId id="301" r:id="rId2"/>
    <p:sldId id="294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90" r:id="rId27"/>
    <p:sldId id="292" r:id="rId28"/>
    <p:sldId id="295" r:id="rId29"/>
    <p:sldId id="278" r:id="rId30"/>
    <p:sldId id="280" r:id="rId31"/>
    <p:sldId id="282" r:id="rId32"/>
    <p:sldId id="283" r:id="rId33"/>
    <p:sldId id="302" r:id="rId3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1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2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95A3-8A6C-4AAF-8819-B8CC1D7B985B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1B7E-5B56-447E-9B58-C61C90D45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48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42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1B7E-5B56-447E-9B58-C61C90D45B6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57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1B7E-5B56-447E-9B58-C61C90D45B6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74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CE8D-CCF3-4A4D-BDF5-DC18145DCEB1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DEB5-CFFA-4281-B798-BCC2C01D0DB1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233-A252-476F-B778-43841AD004D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D918-08CB-44E8-A938-97233F50DEC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240-39CE-4281-A077-286C932B67D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15EB-EAEE-4140-B124-F1553FA4980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8E3B-76BB-448E-9B29-640645D5731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252C-FB77-4D14-850C-0F55FF5275B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4E4-D1FC-454A-9DD5-5E4EDB95451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13-A632-41C9-AEFD-E0AFA028272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374A-3172-4B3A-A474-8CA1CCBED10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FDF4-5EB3-40E1-935F-2A535A053A6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325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大阪</a:t>
            </a:r>
            <a:r>
              <a:rPr lang="ja-JP" altLang="ja-JP" sz="4000" dirty="0" smtClean="0"/>
              <a:t>市</a:t>
            </a:r>
            <a:r>
              <a:rPr lang="ja-JP" altLang="ja-JP" sz="4000" dirty="0"/>
              <a:t>】</a:t>
            </a:r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92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おける大阪市</a:t>
            </a:r>
            <a:r>
              <a:rPr lang="ja-JP" altLang="en-US" sz="2400" b="1" dirty="0"/>
              <a:t>の状況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/>
              <a:t>2016</a:t>
            </a:r>
            <a:r>
              <a:rPr lang="ja-JP" altLang="en-US" sz="2400" dirty="0"/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074126"/>
              </p:ext>
            </p:extLst>
          </p:nvPr>
        </p:nvGraphicFramePr>
        <p:xfrm>
          <a:off x="56479" y="973609"/>
          <a:ext cx="8982747" cy="56809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05754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35197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には、低い方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望ましい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企業債残高の規模を表す指標。一般的には、低い方が望ましい。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77235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74599" y="6620690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おける大阪市</a:t>
            </a:r>
            <a:r>
              <a:rPr lang="ja-JP" altLang="en-US" sz="2400" b="1" dirty="0"/>
              <a:t>の各指標の状況（</a:t>
            </a:r>
            <a:r>
              <a:rPr lang="en-US" altLang="ja-JP" sz="2400" b="1" dirty="0"/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b="1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27.6%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/>
              <a:t>を上回っています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8" y="2635598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7539" y="3952532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84685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</a:t>
            </a:r>
            <a:r>
              <a:rPr lang="ja-JP" altLang="ja-JP" spc="-30" dirty="0"/>
              <a:t>基幹管路の耐震適合率</a:t>
            </a:r>
            <a:r>
              <a:rPr lang="ja-JP" altLang="ja-JP" spc="-30" dirty="0" smtClean="0"/>
              <a:t>は</a:t>
            </a:r>
            <a:r>
              <a:rPr lang="en-US" altLang="ja-JP" spc="-30" dirty="0">
                <a:latin typeface="+mn-ea"/>
              </a:rPr>
              <a:t>42.5%</a:t>
            </a:r>
            <a:r>
              <a:rPr lang="ja-JP" altLang="en-US" spc="-30" dirty="0">
                <a:latin typeface="+mn-ea"/>
              </a:rPr>
              <a:t>であり、府平均</a:t>
            </a:r>
            <a:r>
              <a:rPr lang="en-US" altLang="ja-JP" spc="-30" dirty="0" smtClean="0">
                <a:latin typeface="+mn-ea"/>
              </a:rPr>
              <a:t>41.1%</a:t>
            </a:r>
            <a:r>
              <a:rPr lang="ja-JP" altLang="en-US" spc="-30" dirty="0">
                <a:latin typeface="+mn-ea"/>
              </a:rPr>
              <a:t>を</a:t>
            </a:r>
            <a:r>
              <a:rPr lang="ja-JP" altLang="en-US" spc="-30" dirty="0" smtClean="0">
                <a:latin typeface="+mn-ea"/>
              </a:rPr>
              <a:t>上回っています。</a:t>
            </a:r>
            <a:endParaRPr lang="en-US" altLang="ja-JP" spc="-30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spc="-30" dirty="0">
              <a:latin typeface="+mn-ea"/>
            </a:endParaRPr>
          </a:p>
          <a:p>
            <a:endParaRPr lang="ja-JP" altLang="ja-JP" dirty="0">
              <a:latin typeface="+mn-ea"/>
            </a:endParaRP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1" y="2558076"/>
            <a:ext cx="8434800" cy="3686201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99939" y="3970288"/>
            <a:ext cx="96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9939" y="4247287"/>
            <a:ext cx="96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4386" y="475608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44.9%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9" y="2407086"/>
            <a:ext cx="8434800" cy="3666605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9401" y="3619511"/>
            <a:ext cx="994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6392" y="4113003"/>
            <a:ext cx="994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2157" y="479425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④管路更新率（市町村経営比較分析表より）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1.34%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6" y="2304607"/>
            <a:ext cx="8434800" cy="365721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270" y="4057041"/>
            <a:ext cx="1044442" cy="3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270" y="4334040"/>
            <a:ext cx="1044442" cy="3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551345"/>
            <a:ext cx="1104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⑤浄水場耐震化率（大阪府の水道の現況より）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0%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/>
              <a:t>あり、今後の耐震化が計画</a:t>
            </a:r>
            <a:r>
              <a:rPr lang="ja-JP" altLang="en-US" dirty="0" smtClean="0"/>
              <a:t>されています。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7" y="2357387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98830" y="4418474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300" y="3852107"/>
            <a:ext cx="989112" cy="3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608590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</a:t>
            </a:r>
            <a:r>
              <a:rPr lang="ja-JP" altLang="en-US" dirty="0">
                <a:latin typeface="+mn-ea"/>
              </a:rPr>
              <a:t>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18.0%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3" y="2184473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530" y="370141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38501" y="3329624"/>
            <a:ext cx="97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690743"/>
            <a:ext cx="8971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・給水原価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131.4</a:t>
            </a:r>
            <a:r>
              <a:rPr lang="ja-JP" altLang="en-US" dirty="0">
                <a:latin typeface="+mn-ea"/>
              </a:rPr>
              <a:t>円であり、府平均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6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8" y="2199113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9811" y="3721832"/>
            <a:ext cx="946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9811" y="4058060"/>
            <a:ext cx="946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0183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⑧経常収支比率（市町村経営比較分析表より）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・経常収支比率は府</a:t>
            </a:r>
            <a:r>
              <a:rPr lang="ja-JP" altLang="en-US" dirty="0" smtClean="0">
                <a:latin typeface="+mn-ea"/>
              </a:rPr>
              <a:t>平均</a:t>
            </a:r>
            <a:r>
              <a:rPr lang="en-US" altLang="ja-JP" smtClean="0">
                <a:latin typeface="+mn-ea"/>
              </a:rPr>
              <a:t>111.98%</a:t>
            </a:r>
            <a:r>
              <a:rPr lang="ja-JP" altLang="en-US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上回り、</a:t>
            </a:r>
            <a:r>
              <a:rPr lang="en-US" altLang="ja-JP" dirty="0">
                <a:latin typeface="+mn-ea"/>
              </a:rPr>
              <a:t>128.29%</a:t>
            </a:r>
            <a:r>
              <a:rPr lang="ja-JP" altLang="en-US" dirty="0">
                <a:latin typeface="+mn-ea"/>
              </a:rPr>
              <a:t>と単年度黒字を示す</a:t>
            </a:r>
            <a:r>
              <a:rPr lang="en-US" altLang="ja-JP" dirty="0">
                <a:latin typeface="+mn-ea"/>
              </a:rPr>
              <a:t>100%</a:t>
            </a:r>
            <a:r>
              <a:rPr lang="ja-JP" altLang="en-US" dirty="0" smtClean="0">
                <a:latin typeface="+mn-ea"/>
              </a:rPr>
              <a:t>を超えて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/>
              <a:t>　</a:t>
            </a:r>
            <a:r>
              <a:rPr lang="ja-JP" altLang="en-US" dirty="0" smtClean="0"/>
              <a:t>います</a:t>
            </a:r>
            <a:r>
              <a:rPr lang="ja-JP" altLang="en-US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6" y="2266664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97737" y="3502444"/>
            <a:ext cx="10435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1232" y="3054120"/>
            <a:ext cx="10435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660884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⑨企業債残高対給水収益率（市町村経営比較分析表より）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276.6%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0" y="2495670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1919" y="4360227"/>
            <a:ext cx="9283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1919" y="3941900"/>
            <a:ext cx="9283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おける大阪市</a:t>
            </a:r>
            <a:r>
              <a:rPr lang="ja-JP" altLang="en-US" sz="1600" dirty="0">
                <a:latin typeface="+mn-ea"/>
              </a:rPr>
              <a:t>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おける大阪市</a:t>
            </a:r>
            <a:r>
              <a:rPr lang="ja-JP" altLang="en-US" sz="1600" dirty="0">
                <a:latin typeface="+mn-ea"/>
              </a:rPr>
              <a:t>の各指標の状況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大阪市</a:t>
            </a:r>
            <a:r>
              <a:rPr lang="ja-JP" altLang="en-US" sz="1600" dirty="0">
                <a:latin typeface="+mn-ea"/>
              </a:rPr>
              <a:t>の今後の計画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大阪府推計による大阪市</a:t>
            </a:r>
            <a:r>
              <a:rPr lang="ja-JP" altLang="en-US" sz="1600" dirty="0">
                <a:latin typeface="+mn-ea"/>
              </a:rPr>
              <a:t>の今後の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9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036" y="618584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45.5%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3" y="2435127"/>
            <a:ext cx="8434800" cy="3681665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36622" y="3783867"/>
            <a:ext cx="1172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6690" y="3451064"/>
            <a:ext cx="1172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1181" y="325649"/>
            <a:ext cx="8833270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大阪市</a:t>
            </a:r>
            <a:r>
              <a:rPr lang="ja-JP" altLang="en-US" sz="2400" b="1" dirty="0"/>
              <a:t>の今後の計画</a:t>
            </a:r>
          </a:p>
          <a:p>
            <a:endParaRPr lang="en-US" altLang="ja-JP" sz="2400" dirty="0"/>
          </a:p>
          <a:p>
            <a:pPr>
              <a:lnSpc>
                <a:spcPct val="130000"/>
              </a:lnSpc>
            </a:pPr>
            <a:r>
              <a:rPr lang="ja-JP" altLang="en-US" dirty="0" smtClean="0"/>
              <a:t>・</a:t>
            </a:r>
            <a:r>
              <a:rPr lang="ja-JP" altLang="en-US" dirty="0"/>
              <a:t>浄水場は全３浄水場８浄水処理系統のうち、２０２７年度</a:t>
            </a:r>
            <a:r>
              <a:rPr lang="ja-JP" altLang="en-US" dirty="0" smtClean="0"/>
              <a:t>に各浄水場</a:t>
            </a:r>
            <a:r>
              <a:rPr lang="ja-JP" altLang="en-US" dirty="0"/>
              <a:t>で</a:t>
            </a:r>
            <a:r>
              <a:rPr lang="ja-JP" altLang="en-US" dirty="0" smtClean="0"/>
              <a:t>耐震化</a:t>
            </a:r>
            <a:endParaRPr lang="en-US" altLang="ja-JP" dirty="0" smtClean="0"/>
          </a:p>
          <a:p>
            <a:pPr>
              <a:lnSpc>
                <a:spcPct val="130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された</a:t>
            </a:r>
            <a:r>
              <a:rPr lang="ja-JP" altLang="en-US" dirty="0"/>
              <a:t>系統を</a:t>
            </a:r>
            <a:r>
              <a:rPr lang="en-US" altLang="ja-JP" dirty="0"/>
              <a:t>1</a:t>
            </a:r>
            <a:r>
              <a:rPr lang="ja-JP" altLang="en-US" dirty="0"/>
              <a:t>系統</a:t>
            </a:r>
            <a:r>
              <a:rPr lang="ja-JP" altLang="en-US" dirty="0" smtClean="0"/>
              <a:t>確保します。</a:t>
            </a:r>
            <a:endParaRPr lang="en-US" altLang="ja-JP" dirty="0" smtClean="0"/>
          </a:p>
          <a:p>
            <a:pPr>
              <a:lnSpc>
                <a:spcPct val="130000"/>
              </a:lnSpc>
            </a:pPr>
            <a:endParaRPr lang="en-US" altLang="ja-JP" dirty="0" smtClean="0"/>
          </a:p>
          <a:p>
            <a:pPr>
              <a:lnSpc>
                <a:spcPct val="130000"/>
              </a:lnSpc>
            </a:pPr>
            <a:r>
              <a:rPr lang="ja-JP" altLang="en-US" dirty="0" smtClean="0"/>
              <a:t>・</a:t>
            </a:r>
            <a:r>
              <a:rPr lang="ja-JP" altLang="en-US" dirty="0"/>
              <a:t>管路について、２０２７年度に基幹管路の耐震適合率</a:t>
            </a:r>
            <a:r>
              <a:rPr lang="ja-JP" altLang="en-US" dirty="0" smtClean="0"/>
              <a:t>を約</a:t>
            </a:r>
            <a:r>
              <a:rPr lang="ja-JP" altLang="en-US" dirty="0"/>
              <a:t>９６％</a:t>
            </a:r>
            <a:r>
              <a:rPr lang="ja-JP" altLang="en-US" dirty="0" smtClean="0"/>
              <a:t>にしま</a:t>
            </a:r>
            <a:r>
              <a:rPr lang="ja-JP" altLang="en-US" dirty="0"/>
              <a:t>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4898" y="491044"/>
            <a:ext cx="96745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３．１　水道施設の耐震化計画の策定</a:t>
            </a:r>
            <a:r>
              <a:rPr lang="ja-JP" altLang="ja-JP" sz="2400" b="1" dirty="0" smtClean="0"/>
              <a:t>状況</a:t>
            </a:r>
            <a:endParaRPr lang="en-US" altLang="ja-JP" sz="24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4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1258647" y="2529026"/>
            <a:ext cx="192379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3" y="2524872"/>
            <a:ext cx="8879626" cy="28692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38338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65012"/>
              </p:ext>
            </p:extLst>
          </p:nvPr>
        </p:nvGraphicFramePr>
        <p:xfrm>
          <a:off x="52755" y="69796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</a:t>
                      </a:r>
                      <a:r>
                        <a:rPr lang="ja-JP" sz="1800" kern="100">
                          <a:effectLst/>
                        </a:rPr>
                        <a:t>な</a:t>
                      </a:r>
                      <a:r>
                        <a:rPr lang="ja-JP" sz="1800" kern="100" smtClean="0">
                          <a:effectLst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</a:rPr>
                        <a:t>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２０２７年度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４３．９％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１．９１％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823797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</a:t>
            </a:r>
            <a:r>
              <a:rPr lang="ja-JP" altLang="en-US" dirty="0" smtClean="0"/>
              <a:t>（</a:t>
            </a:r>
            <a:r>
              <a:rPr lang="ja-JP" altLang="en-US" dirty="0"/>
              <a:t>管路耐震化</a:t>
            </a:r>
            <a:r>
              <a:rPr lang="ja-JP" altLang="en-US" dirty="0">
                <a:latin typeface="+mn-ea"/>
              </a:rPr>
              <a:t>促進・緊急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en-US" dirty="0">
                <a:latin typeface="+mn-ea"/>
              </a:rPr>
              <a:t>ヵ年計画、浄配水施設基盤強化計画（２０１７年</a:t>
            </a:r>
            <a:r>
              <a:rPr lang="ja-JP" altLang="en-US" dirty="0"/>
              <a:t>策定））</a:t>
            </a:r>
            <a:endParaRPr lang="ja-JP" altLang="ja-JP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6591"/>
              </p:ext>
            </p:extLst>
          </p:nvPr>
        </p:nvGraphicFramePr>
        <p:xfrm>
          <a:off x="52755" y="3654794"/>
          <a:ext cx="9053846" cy="3009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754950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229573">
                  <a:extLst>
                    <a:ext uri="{9D8B030D-6E8A-4147-A177-3AD203B41FA5}">
                      <a16:colId xmlns:a16="http://schemas.microsoft.com/office/drawing/2014/main" val="2059464240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468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650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2016</a:t>
                      </a:r>
                      <a:r>
                        <a:rPr lang="ja-JP" sz="1800" kern="100" dirty="0">
                          <a:effectLst/>
                        </a:rPr>
                        <a:t>年度末時点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6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浄水施設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２０２７年度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１０９万㎥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２４３万㎥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628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２０２７年度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具体的な目標設定なし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７９５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７００ 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㎥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76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基幹管路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２０２７年度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耐震適合率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約９６％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７２１ ｋｍ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７５１ ｋｍ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902208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+mn-ea"/>
              </a:rPr>
              <a:t>３．４　更新需要見込み額の見通し</a:t>
            </a:r>
          </a:p>
          <a:p>
            <a:endParaRPr lang="ja-JP" altLang="en-US" sz="24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市町村計画</a:t>
            </a:r>
            <a:r>
              <a:rPr lang="en-US" altLang="ja-JP" sz="2000" dirty="0">
                <a:latin typeface="+mn-ea"/>
              </a:rPr>
              <a:t>】 </a:t>
            </a:r>
            <a:r>
              <a:rPr lang="ja-JP" altLang="en-US" dirty="0" smtClean="0">
                <a:latin typeface="+mn-ea"/>
              </a:rPr>
              <a:t>（</a:t>
            </a:r>
            <a:r>
              <a:rPr lang="ja-JP" altLang="en-US" dirty="0">
                <a:latin typeface="+mn-ea"/>
              </a:rPr>
              <a:t>大阪市水道経営戦略（</a:t>
            </a:r>
            <a:r>
              <a:rPr lang="en-US" altLang="ja-JP" dirty="0">
                <a:latin typeface="+mn-ea"/>
              </a:rPr>
              <a:t>2018-2027</a:t>
            </a:r>
            <a:r>
              <a:rPr lang="ja-JP" altLang="en-US" dirty="0" smtClean="0">
                <a:latin typeface="+mn-ea"/>
              </a:rPr>
              <a:t>））</a:t>
            </a:r>
            <a:endParaRPr lang="en-US" altLang="ja-JP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・計画期間（</a:t>
            </a:r>
            <a:r>
              <a:rPr lang="en-US" altLang="ja-JP" dirty="0">
                <a:latin typeface="+mn-ea"/>
              </a:rPr>
              <a:t>2018</a:t>
            </a:r>
            <a:r>
              <a:rPr lang="ja-JP" altLang="en-US" dirty="0">
                <a:latin typeface="+mn-ea"/>
              </a:rPr>
              <a:t>年度～</a:t>
            </a:r>
            <a:r>
              <a:rPr lang="en-US" altLang="ja-JP" dirty="0">
                <a:latin typeface="+mn-ea"/>
              </a:rPr>
              <a:t>2027</a:t>
            </a:r>
            <a:r>
              <a:rPr lang="ja-JP" altLang="en-US" dirty="0">
                <a:latin typeface="+mn-ea"/>
              </a:rPr>
              <a:t>年度）に必要と見込まれる施設整備計画事業費は</a:t>
            </a:r>
            <a:r>
              <a:rPr lang="ja-JP" altLang="en-US" dirty="0" smtClean="0">
                <a:latin typeface="+mn-ea"/>
              </a:rPr>
              <a:t>構造物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及び</a:t>
            </a:r>
            <a:r>
              <a:rPr lang="ja-JP" altLang="en-US" dirty="0">
                <a:latin typeface="+mn-ea"/>
              </a:rPr>
              <a:t>設備で約７００億円、管路で約</a:t>
            </a:r>
            <a:r>
              <a:rPr lang="ja-JP" altLang="en-US" dirty="0" smtClean="0">
                <a:latin typeface="+mn-ea"/>
              </a:rPr>
              <a:t>１</a:t>
            </a:r>
            <a:r>
              <a:rPr lang="en-US" altLang="ja-JP" dirty="0" smtClean="0">
                <a:latin typeface="+mn-ea"/>
              </a:rPr>
              <a:t>,</a:t>
            </a:r>
            <a:r>
              <a:rPr lang="ja-JP" altLang="en-US" dirty="0" smtClean="0">
                <a:latin typeface="+mn-ea"/>
              </a:rPr>
              <a:t>９００億円</a:t>
            </a:r>
            <a:r>
              <a:rPr lang="ja-JP" altLang="en-US" dirty="0">
                <a:latin typeface="+mn-ea"/>
              </a:rPr>
              <a:t>、計約</a:t>
            </a:r>
            <a:r>
              <a:rPr lang="ja-JP" altLang="en-US" dirty="0" smtClean="0">
                <a:latin typeface="+mn-ea"/>
              </a:rPr>
              <a:t>２</a:t>
            </a:r>
            <a:r>
              <a:rPr lang="en-US" altLang="ja-JP" dirty="0" smtClean="0">
                <a:latin typeface="+mn-ea"/>
              </a:rPr>
              <a:t>,</a:t>
            </a:r>
            <a:r>
              <a:rPr lang="ja-JP" altLang="en-US" dirty="0" smtClean="0">
                <a:latin typeface="+mn-ea"/>
              </a:rPr>
              <a:t>６００億円</a:t>
            </a:r>
            <a:r>
              <a:rPr lang="ja-JP" altLang="en-US" dirty="0">
                <a:latin typeface="+mn-ea"/>
              </a:rPr>
              <a:t>です</a:t>
            </a:r>
            <a:r>
              <a:rPr lang="ja-JP" altLang="en-US" dirty="0" smtClean="0">
                <a:latin typeface="+mn-ea"/>
              </a:rPr>
              <a:t>。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なお</a:t>
            </a:r>
            <a:r>
              <a:rPr lang="ja-JP" altLang="en-US" dirty="0">
                <a:latin typeface="+mn-ea"/>
              </a:rPr>
              <a:t>、管路更新率の目標は年平均１．９１％です</a:t>
            </a:r>
            <a:r>
              <a:rPr lang="ja-JP" altLang="en-US" dirty="0" smtClean="0">
                <a:latin typeface="+mn-ea"/>
              </a:rPr>
              <a:t>。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ja-JP" altLang="en-US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期間は当該市町村での試算状況に</a:t>
            </a:r>
            <a:r>
              <a:rPr lang="ja-JP" altLang="en-US" dirty="0" smtClean="0">
                <a:latin typeface="+mn-ea"/>
              </a:rPr>
              <a:t>よります。</a:t>
            </a:r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1" y="2599130"/>
            <a:ext cx="8883171" cy="392833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09942"/>
            <a:ext cx="99219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dirty="0" smtClean="0">
                <a:latin typeface="+mn-ea"/>
              </a:rPr>
              <a:t>（</a:t>
            </a:r>
            <a:r>
              <a:rPr lang="ja-JP" altLang="en-US" dirty="0">
                <a:latin typeface="+mn-ea"/>
              </a:rPr>
              <a:t>大阪市水道経営戦略（</a:t>
            </a:r>
            <a:r>
              <a:rPr lang="en-US" altLang="ja-JP" dirty="0">
                <a:latin typeface="+mn-ea"/>
              </a:rPr>
              <a:t>2018-2027</a:t>
            </a:r>
            <a:r>
              <a:rPr lang="ja-JP" altLang="en-US" dirty="0" smtClean="0">
                <a:latin typeface="+mn-ea"/>
              </a:rPr>
              <a:t>））</a:t>
            </a:r>
            <a:endParaRPr lang="en-US" altLang="ja-JP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en-US" dirty="0" smtClean="0"/>
              <a:t>・計画</a:t>
            </a:r>
            <a:r>
              <a:rPr lang="ja-JP" altLang="en-US" dirty="0"/>
              <a:t>期間（</a:t>
            </a:r>
            <a:r>
              <a:rPr lang="ja-JP" altLang="en-US" dirty="0" smtClean="0"/>
              <a:t>２０１８年度</a:t>
            </a:r>
            <a:r>
              <a:rPr lang="ja-JP" altLang="en-US" dirty="0"/>
              <a:t>から</a:t>
            </a:r>
            <a:r>
              <a:rPr lang="ja-JP" altLang="en-US" dirty="0" smtClean="0"/>
              <a:t>２０２７年度</a:t>
            </a:r>
            <a:r>
              <a:rPr lang="ja-JP" altLang="en-US" dirty="0"/>
              <a:t>まで）では財源は確保される</a:t>
            </a:r>
            <a:r>
              <a:rPr lang="ja-JP" altLang="en-US" dirty="0" smtClean="0"/>
              <a:t>見通しです。</a:t>
            </a:r>
            <a:endParaRPr lang="ja-JP" altLang="en-US" dirty="0"/>
          </a:p>
        </p:txBody>
      </p:sp>
      <p:sp>
        <p:nvSpPr>
          <p:cNvPr id="6" name="円形吹き出し 5"/>
          <p:cNvSpPr/>
          <p:nvPr/>
        </p:nvSpPr>
        <p:spPr>
          <a:xfrm>
            <a:off x="6032312" y="1988055"/>
            <a:ext cx="3002540" cy="533400"/>
          </a:xfrm>
          <a:prstGeom prst="wedgeEllipseCallout">
            <a:avLst>
              <a:gd name="adj1" fmla="val -4821"/>
              <a:gd name="adj2" fmla="val 1701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見通し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2027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まで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99219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dirty="0" smtClean="0"/>
              <a:t>（</a:t>
            </a:r>
            <a:r>
              <a:rPr lang="ja-JP" altLang="en-US" dirty="0"/>
              <a:t>大阪市水道経営戦略</a:t>
            </a:r>
            <a:r>
              <a:rPr lang="ja-JP" altLang="en-US" dirty="0" smtClean="0">
                <a:latin typeface="+mn-ea"/>
              </a:rPr>
              <a:t>（２０１８ー２０２７）</a:t>
            </a:r>
            <a:r>
              <a:rPr lang="ja-JP" altLang="en-US" dirty="0">
                <a:latin typeface="+mn-ea"/>
              </a:rPr>
              <a:t>）</a:t>
            </a:r>
          </a:p>
          <a:p>
            <a:endParaRPr lang="en-US" altLang="ja-JP" sz="2400" dirty="0" smtClean="0"/>
          </a:p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5" y="2172721"/>
            <a:ext cx="8992901" cy="395127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22829" y="63721"/>
            <a:ext cx="99219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dirty="0" smtClean="0">
                <a:latin typeface="+mn-ea"/>
              </a:rPr>
              <a:t>（大阪市水道</a:t>
            </a:r>
            <a:r>
              <a:rPr lang="ja-JP" altLang="en-US" dirty="0">
                <a:latin typeface="+mn-ea"/>
              </a:rPr>
              <a:t>経営戦略（２０１８ー２０２７））</a:t>
            </a:r>
          </a:p>
          <a:p>
            <a:endParaRPr lang="en-US" altLang="ja-JP" sz="2400" dirty="0" smtClean="0"/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1111449"/>
            <a:ext cx="8365307" cy="3684829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-37659" y="4821739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ja-JP" kern="100" dirty="0">
                <a:effectLst/>
                <a:latin typeface="+mn-ea"/>
                <a:cs typeface="Times New Roman" panose="02020603050405020304" pitchFamily="18" charset="0"/>
              </a:rPr>
              <a:t>計画期間内（</a:t>
            </a:r>
            <a:r>
              <a:rPr lang="en-US" kern="100" dirty="0">
                <a:effectLst/>
                <a:latin typeface="+mn-ea"/>
                <a:cs typeface="Times New Roman" panose="02020603050405020304" pitchFamily="18" charset="0"/>
              </a:rPr>
              <a:t>2018</a:t>
            </a:r>
            <a:r>
              <a:rPr lang="ja-JP" kern="100" dirty="0">
                <a:effectLst/>
                <a:latin typeface="+mn-ea"/>
                <a:cs typeface="Times New Roman" panose="02020603050405020304" pitchFamily="18" charset="0"/>
              </a:rPr>
              <a:t>年～</a:t>
            </a:r>
            <a:r>
              <a:rPr lang="en-US" kern="100" dirty="0">
                <a:effectLst/>
                <a:latin typeface="+mn-ea"/>
                <a:cs typeface="Times New Roman" panose="02020603050405020304" pitchFamily="18" charset="0"/>
              </a:rPr>
              <a:t>2027</a:t>
            </a:r>
            <a:r>
              <a:rPr lang="ja-JP" kern="100" dirty="0">
                <a:effectLst/>
                <a:latin typeface="+mn-ea"/>
                <a:cs typeface="Times New Roman" panose="02020603050405020304" pitchFamily="18" charset="0"/>
              </a:rPr>
              <a:t>年）において、収益的収支は、給水収益は減少する一方、管路更新の大幅ペースアップにより費用が増加するが、効率的経営による費用削減により黒字を確保できる見通しです。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ja-JP" kern="100" dirty="0">
                <a:effectLst/>
                <a:latin typeface="+mn-ea"/>
                <a:cs typeface="Times New Roman" panose="02020603050405020304" pitchFamily="18" charset="0"/>
              </a:rPr>
              <a:t>また、資本的収支については、企業債の借り入れなどの資本的収入を抑制することで、資金残高を確保しつつ企業債残高が減少する見通しです。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ja-JP" kern="100" dirty="0">
                <a:effectLst/>
                <a:latin typeface="+mn-ea"/>
                <a:cs typeface="Times New Roman" panose="02020603050405020304" pitchFamily="18" charset="0"/>
              </a:rPr>
              <a:t>これらにより計画期間内は、現行の水道料金を維持することが可能と見込まれています。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0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87925" y="-60215"/>
            <a:ext cx="9548127" cy="7080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大阪府推計による大阪市</a:t>
            </a:r>
            <a:r>
              <a:rPr lang="ja-JP" altLang="en-US" sz="2400" b="1" dirty="0">
                <a:latin typeface="+mn-ea"/>
              </a:rPr>
              <a:t>の今後の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（試算方法）</a:t>
            </a:r>
            <a:r>
              <a:rPr lang="ja-JP" altLang="ja-JP" sz="1370" u="sng" dirty="0">
                <a:latin typeface="+mn-ea"/>
              </a:rPr>
              <a:t>下線部分</a:t>
            </a:r>
            <a:r>
              <a:rPr lang="ja-JP" altLang="ja-JP" sz="1370" dirty="0">
                <a:latin typeface="+mn-ea"/>
              </a:rPr>
              <a:t>は</a:t>
            </a:r>
            <a:r>
              <a:rPr lang="ja-JP" altLang="ja-JP" sz="1370" dirty="0" smtClean="0">
                <a:latin typeface="+mn-ea"/>
              </a:rPr>
              <a:t>、</a:t>
            </a:r>
            <a:r>
              <a:rPr lang="ja-JP" altLang="en-US" sz="1370" dirty="0" smtClean="0">
                <a:latin typeface="+mn-ea"/>
              </a:rPr>
              <a:t>大阪府が</a:t>
            </a:r>
            <a:r>
              <a:rPr lang="ja-JP" altLang="ja-JP" sz="1370" dirty="0" smtClean="0">
                <a:latin typeface="+mn-ea"/>
              </a:rPr>
              <a:t>当該</a:t>
            </a:r>
            <a:r>
              <a:rPr lang="ja-JP" altLang="ja-JP" sz="137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１　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70" dirty="0">
                <a:latin typeface="+mn-ea"/>
              </a:rPr>
              <a:t>1.67</a:t>
            </a:r>
            <a:r>
              <a:rPr lang="ja-JP" altLang="ja-JP" sz="1370" dirty="0" smtClean="0">
                <a:latin typeface="+mn-ea"/>
              </a:rPr>
              <a:t>％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（</a:t>
            </a:r>
            <a:r>
              <a:rPr lang="en-US" altLang="ja-JP" sz="1370" dirty="0">
                <a:latin typeface="+mn-ea"/>
              </a:rPr>
              <a:t>60</a:t>
            </a:r>
            <a:r>
              <a:rPr lang="ja-JP" altLang="ja-JP" sz="137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370" dirty="0" smtClean="0">
                <a:latin typeface="+mn-ea"/>
              </a:rPr>
              <a:t>、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府</a:t>
            </a:r>
            <a:r>
              <a:rPr lang="ja-JP" altLang="ja-JP" sz="1370" dirty="0">
                <a:latin typeface="+mn-ea"/>
              </a:rPr>
              <a:t>での独自推計は行わず、市町村計画をもとに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年の水道料金を算出します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137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２　市町村計画がない場合は、大阪府で試算を行いました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年度まで。</a:t>
            </a:r>
            <a:endParaRPr lang="en-US" altLang="ja-JP" sz="1370" u="sng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収入</a:t>
            </a:r>
            <a:r>
              <a:rPr lang="ja-JP" altLang="ja-JP" sz="1370" u="sng" dirty="0">
                <a:latin typeface="+mn-ea"/>
              </a:rPr>
              <a:t>は推計した料金収入に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年度決算統計のその他収益を加算しています</a:t>
            </a:r>
            <a:r>
              <a:rPr lang="ja-JP" altLang="ja-JP" sz="1370" u="sng" dirty="0" smtClean="0">
                <a:latin typeface="+mn-ea"/>
              </a:rPr>
              <a:t>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en-US" altLang="ja-JP" sz="1370" u="sng" dirty="0" smtClean="0">
                <a:latin typeface="+mn-ea"/>
              </a:rPr>
              <a:t>2016</a:t>
            </a:r>
            <a:r>
              <a:rPr lang="ja-JP" altLang="ja-JP" sz="1370" u="sng" dirty="0" smtClean="0">
                <a:latin typeface="+mn-ea"/>
              </a:rPr>
              <a:t>年度の供給単価</a:t>
            </a:r>
            <a:r>
              <a:rPr lang="en-US" altLang="ja-JP" sz="1370" u="sng" dirty="0" smtClean="0">
                <a:latin typeface="+mn-ea"/>
              </a:rPr>
              <a:t>160.5</a:t>
            </a:r>
            <a:r>
              <a:rPr lang="ja-JP" altLang="ja-JP" sz="1370" u="sng" dirty="0" smtClean="0">
                <a:latin typeface="+mn-ea"/>
              </a:rPr>
              <a:t>円</a:t>
            </a:r>
            <a:r>
              <a:rPr lang="en-US" altLang="ja-JP" sz="1370" u="sng" dirty="0" smtClean="0">
                <a:latin typeface="+mn-ea"/>
              </a:rPr>
              <a:t>/m</a:t>
            </a:r>
            <a:r>
              <a:rPr lang="en-US" altLang="ja-JP" sz="1370" u="sng" baseline="30000" dirty="0" smtClean="0">
                <a:latin typeface="+mn-ea"/>
              </a:rPr>
              <a:t>3</a:t>
            </a:r>
            <a:r>
              <a:rPr lang="ja-JP" altLang="ja-JP" sz="1370" u="sng" dirty="0" smtClean="0">
                <a:latin typeface="+mn-ea"/>
              </a:rPr>
              <a:t>を乗じて算出しています。</a:t>
            </a:r>
            <a:endParaRPr lang="ja-JP" altLang="ja-JP" sz="137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給水</a:t>
            </a:r>
            <a:r>
              <a:rPr lang="ja-JP" altLang="ja-JP" sz="1370" u="sng" dirty="0">
                <a:latin typeface="+mn-ea"/>
              </a:rPr>
              <a:t>人口の予測については、大阪府の将来推計人口（</a:t>
            </a:r>
            <a:r>
              <a:rPr lang="en-US" altLang="ja-JP" sz="1370" u="sng" dirty="0">
                <a:latin typeface="+mn-ea"/>
              </a:rPr>
              <a:t>2018</a:t>
            </a:r>
            <a:r>
              <a:rPr lang="ja-JP" altLang="ja-JP" sz="1370" u="sng" dirty="0">
                <a:latin typeface="+mn-ea"/>
              </a:rPr>
              <a:t>年</a:t>
            </a:r>
            <a:r>
              <a:rPr lang="en-US" altLang="ja-JP" sz="1370" u="sng" dirty="0">
                <a:latin typeface="+mn-ea"/>
              </a:rPr>
              <a:t>8</a:t>
            </a:r>
            <a:r>
              <a:rPr lang="ja-JP" altLang="ja-JP" sz="1370" u="sng" dirty="0">
                <a:latin typeface="+mn-ea"/>
              </a:rPr>
              <a:t>月大阪府政策企画部企画室計画課）を用い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府</a:t>
            </a:r>
            <a:r>
              <a:rPr lang="ja-JP" altLang="ja-JP" sz="137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37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有</a:t>
            </a:r>
            <a:r>
              <a:rPr lang="ja-JP" altLang="ja-JP" sz="1370" u="sng" dirty="0">
                <a:latin typeface="+mn-ea"/>
              </a:rPr>
              <a:t>収水量の推計は、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年度の年間有収水量と給水人口から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人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日平均有収水量を求め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予測</a:t>
            </a:r>
            <a:r>
              <a:rPr lang="ja-JP" altLang="ja-JP" sz="1370" u="sng" dirty="0">
                <a:latin typeface="+mn-ea"/>
              </a:rPr>
              <a:t>給水人口を乗じて算出しています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支出</a:t>
            </a:r>
            <a:r>
              <a:rPr lang="ja-JP" altLang="ja-JP" sz="1370" u="sng" dirty="0">
                <a:latin typeface="+mn-ea"/>
              </a:rPr>
              <a:t>は管路更新以外の費用について、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年度の経常費用の決算値の同額を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管</a:t>
            </a:r>
            <a:r>
              <a:rPr lang="ja-JP" altLang="ja-JP" sz="1370" u="sng" dirty="0">
                <a:latin typeface="+mn-ea"/>
              </a:rPr>
              <a:t>路については管路更新率を</a:t>
            </a:r>
            <a:r>
              <a:rPr lang="en-US" altLang="ja-JP" sz="1370" u="sng" dirty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％に引き上げた場合</a:t>
            </a:r>
            <a:r>
              <a:rPr lang="ja-JP" altLang="ja-JP" sz="1370" u="sng" dirty="0" smtClean="0">
                <a:latin typeface="+mn-ea"/>
              </a:rPr>
              <a:t>の</a:t>
            </a:r>
            <a:r>
              <a:rPr lang="ja-JP" altLang="en-US" sz="1370" u="sng" dirty="0">
                <a:latin typeface="+mn-ea"/>
              </a:rPr>
              <a:t>減価</a:t>
            </a:r>
            <a:r>
              <a:rPr lang="ja-JP" altLang="ja-JP" sz="1370" u="sng" dirty="0" smtClean="0">
                <a:latin typeface="+mn-ea"/>
              </a:rPr>
              <a:t>償却費</a:t>
            </a:r>
            <a:r>
              <a:rPr lang="ja-JP" altLang="ja-JP" sz="1370" u="sng" dirty="0">
                <a:latin typeface="+mn-ea"/>
              </a:rPr>
              <a:t>増加を見込んでいます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70" dirty="0" smtClean="0">
                <a:latin typeface="+mn-ea"/>
              </a:rPr>
              <a:t>（</a:t>
            </a:r>
            <a:r>
              <a:rPr lang="ja-JP" altLang="ja-JP" sz="1370" dirty="0">
                <a:latin typeface="+mn-ea"/>
              </a:rPr>
              <a:t>市町村実績の管路更新率が</a:t>
            </a:r>
            <a:r>
              <a:rPr lang="en-US" altLang="ja-JP" sz="1370" dirty="0">
                <a:latin typeface="+mn-ea"/>
              </a:rPr>
              <a:t>1.67%</a:t>
            </a:r>
            <a:r>
              <a:rPr lang="ja-JP" altLang="ja-JP" sz="137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追加</a:t>
            </a:r>
            <a:r>
              <a:rPr lang="ja-JP" altLang="en-US" sz="1370" u="sng" dirty="0">
                <a:latin typeface="+mn-ea"/>
              </a:rPr>
              <a:t>減価</a:t>
            </a:r>
            <a:r>
              <a:rPr lang="ja-JP" altLang="ja-JP" sz="1370" u="sng" dirty="0" smtClean="0">
                <a:latin typeface="+mn-ea"/>
              </a:rPr>
              <a:t>償却費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①　</a:t>
            </a:r>
            <a:r>
              <a:rPr lang="en-US" altLang="ja-JP" sz="1370" u="sng" dirty="0" smtClean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％と管路更新率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②　</a:t>
            </a:r>
            <a:r>
              <a:rPr lang="ja-JP" altLang="ja-JP" sz="1370" u="sng" dirty="0" smtClean="0">
                <a:latin typeface="+mn-ea"/>
              </a:rPr>
              <a:t>配水</a:t>
            </a:r>
            <a:r>
              <a:rPr lang="ja-JP" altLang="ja-JP" sz="137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年度の平均値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 err="1">
                <a:latin typeface="+mn-ea"/>
              </a:rPr>
              <a:t>。</a:t>
            </a:r>
            <a:endParaRPr lang="ja-JP" altLang="ja-JP" sz="137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　</a:t>
            </a: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※</a:t>
            </a:r>
            <a:r>
              <a:rPr lang="ja-JP" altLang="ja-JP" sz="1370" u="sng" dirty="0">
                <a:latin typeface="+mn-ea"/>
              </a:rPr>
              <a:t>布設替延長比率</a:t>
            </a:r>
            <a:r>
              <a:rPr lang="en-US" altLang="ja-JP" sz="1370" u="sng" dirty="0">
                <a:latin typeface="+mn-ea"/>
              </a:rPr>
              <a:t>=</a:t>
            </a:r>
            <a:r>
              <a:rPr lang="ja-JP" altLang="ja-JP" sz="1370" u="sng" dirty="0">
                <a:latin typeface="+mn-ea"/>
              </a:rPr>
              <a:t>配水管布設替延長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③　</a:t>
            </a:r>
            <a:r>
              <a:rPr lang="ja-JP" altLang="ja-JP" sz="1370" u="sng" dirty="0" smtClean="0">
                <a:latin typeface="+mn-ea"/>
              </a:rPr>
              <a:t>①</a:t>
            </a:r>
            <a:r>
              <a:rPr lang="ja-JP" altLang="ja-JP" sz="137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370" u="sng" dirty="0">
                <a:latin typeface="+mn-ea"/>
              </a:rPr>
              <a:t>40</a:t>
            </a:r>
            <a:r>
              <a:rPr lang="ja-JP" altLang="ja-JP" sz="1370" u="sng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　</a:t>
            </a: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（</a:t>
            </a:r>
            <a:r>
              <a:rPr lang="ja-JP" altLang="ja-JP" sz="1370" u="sng" dirty="0">
                <a:latin typeface="+mn-ea"/>
              </a:rPr>
              <a:t>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なお</a:t>
            </a:r>
            <a:r>
              <a:rPr lang="ja-JP" altLang="ja-JP" sz="137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年度までの更新時期</a:t>
            </a:r>
            <a:r>
              <a:rPr lang="ja-JP" altLang="ja-JP" sz="1370" u="sng" dirty="0" smtClean="0">
                <a:latin typeface="+mn-ea"/>
              </a:rPr>
              <a:t>や</a:t>
            </a:r>
            <a:endParaRPr lang="en-US" altLang="ja-JP" sz="137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　</a:t>
            </a:r>
            <a:r>
              <a:rPr lang="ja-JP" altLang="ja-JP" sz="1370" u="sng" spc="-20" dirty="0" smtClean="0">
                <a:latin typeface="+mn-ea"/>
              </a:rPr>
              <a:t>施設</a:t>
            </a:r>
            <a:r>
              <a:rPr lang="ja-JP" altLang="ja-JP" sz="1370" u="sng" spc="-20" dirty="0">
                <a:latin typeface="+mn-ea"/>
              </a:rPr>
              <a:t>能力等の設定が困難であるため、見込んでいません（</a:t>
            </a:r>
            <a:r>
              <a:rPr lang="en-US" altLang="ja-JP" sz="1370" u="sng" spc="-20" dirty="0">
                <a:latin typeface="+mn-ea"/>
              </a:rPr>
              <a:t>2016</a:t>
            </a:r>
            <a:r>
              <a:rPr lang="ja-JP" altLang="ja-JP" sz="1370" u="sng" spc="-20" dirty="0">
                <a:latin typeface="+mn-ea"/>
              </a:rPr>
              <a:t>年度の決算値を</a:t>
            </a:r>
            <a:r>
              <a:rPr lang="en-US" altLang="ja-JP" sz="1370" u="sng" spc="-20" dirty="0">
                <a:latin typeface="+mn-ea"/>
              </a:rPr>
              <a:t>2045</a:t>
            </a:r>
            <a:r>
              <a:rPr lang="ja-JP" altLang="ja-JP" sz="1370" u="sng" spc="-20" dirty="0">
                <a:latin typeface="+mn-ea"/>
              </a:rPr>
              <a:t>年度まで見込んでいます）</a:t>
            </a:r>
            <a:r>
              <a:rPr lang="ja-JP" altLang="ja-JP" sz="1370" u="sng" dirty="0">
                <a:latin typeface="+mn-ea"/>
              </a:rPr>
              <a:t>。</a:t>
            </a:r>
          </a:p>
          <a:p>
            <a:pPr lvl="1" indent="-277813">
              <a:lnSpc>
                <a:spcPct val="105000"/>
              </a:lnSpc>
            </a:pPr>
            <a:endParaRPr lang="en-US" altLang="ja-JP" sz="137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〇</a:t>
            </a:r>
            <a:r>
              <a:rPr lang="ja-JP" altLang="ja-JP" sz="1370" u="sng" dirty="0">
                <a:latin typeface="+mn-ea"/>
              </a:rPr>
              <a:t>水道料金は、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年度時点で赤字とならないように、収入が何％アップ必要かを求め、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その増加分を全て水道料金で補うと仮定し、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en-US" sz="1370" u="sng" dirty="0">
                <a:latin typeface="+mn-ea"/>
              </a:rPr>
              <a:t>年度の水道料金に加算して算出しています。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37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8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大阪府推計による大阪市の今後の見通し　</a:t>
            </a:r>
            <a:endParaRPr lang="en-US" altLang="ja-JP" sz="2400" b="1" dirty="0"/>
          </a:p>
          <a:p>
            <a:endParaRPr lang="ja-JP" altLang="en-US" dirty="0"/>
          </a:p>
          <a:p>
            <a:r>
              <a:rPr lang="ja-JP" altLang="en-US" sz="2400" b="1" dirty="0"/>
              <a:t>４．１　給水人口と料金収入の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ja-JP" altLang="en-US" b="1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/>
              <a:t>　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71662" y="2111150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</a:t>
            </a:r>
            <a:r>
              <a:rPr lang="ja-JP" altLang="ja-JP" sz="1400" dirty="0">
                <a:latin typeface="+mn-ea"/>
              </a:rPr>
              <a:t>単価</a:t>
            </a:r>
            <a:r>
              <a:rPr lang="en-US" altLang="ja-JP" sz="1400" dirty="0" smtClean="0">
                <a:latin typeface="+mn-ea"/>
              </a:rPr>
              <a:t>160.5</a:t>
            </a:r>
            <a:r>
              <a:rPr lang="ja-JP" altLang="ja-JP" sz="1400" dirty="0" smtClean="0">
                <a:latin typeface="+mn-ea"/>
              </a:rPr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</a:t>
            </a:r>
            <a:r>
              <a:rPr lang="ja-JP" altLang="ja-JP" sz="1400" dirty="0">
                <a:latin typeface="+mn-ea"/>
              </a:rPr>
              <a:t>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/>
              <a:t>日平均有収水量を求め、予測給水人口を乗じて算出しています。</a:t>
            </a:r>
          </a:p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2" y="2357387"/>
            <a:ext cx="6570245" cy="39311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95230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大阪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市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の基本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情報</a:t>
            </a:r>
            <a:endParaRPr kumimoji="0" lang="en-US" altLang="ja-JP" sz="28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dirty="0">
              <a:latin typeface="+mn-ea"/>
            </a:endParaRPr>
          </a:p>
          <a:p>
            <a:r>
              <a:rPr kumimoji="0" lang="ja-JP" altLang="ja-JP" sz="2400" b="1" dirty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大阪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市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の現状（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 smtClean="0">
              <a:latin typeface="+mn-ea"/>
            </a:endParaRPr>
          </a:p>
          <a:p>
            <a:pPr lvl="0"/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lang="ja-JP" altLang="en-US" dirty="0">
                <a:latin typeface="+mn-ea"/>
                <a:cs typeface="Times New Roman" panose="02020603050405020304" pitchFamily="18" charset="0"/>
              </a:rPr>
              <a:t>・年間給水量は約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億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4" y="2465110"/>
            <a:ext cx="8640000" cy="377587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4"/>
            <a:ext cx="109212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+mn-ea"/>
              </a:rPr>
              <a:t>４．２　更新需要見込み額の見通し</a:t>
            </a:r>
            <a:endParaRPr lang="en-US" altLang="ja-JP" sz="2400" b="1" dirty="0">
              <a:latin typeface="+mn-ea"/>
            </a:endParaRPr>
          </a:p>
          <a:p>
            <a:endParaRPr lang="en-US" altLang="ja-JP" sz="2400" dirty="0"/>
          </a:p>
          <a:p>
            <a:r>
              <a:rPr lang="ja-JP" altLang="ja-JP" sz="2000" dirty="0"/>
              <a:t>【大阪府推計】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033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・試算</a:t>
            </a:r>
            <a:r>
              <a:rPr lang="ja-JP" altLang="en-US" dirty="0">
                <a:latin typeface="+mn-ea"/>
              </a:rPr>
              <a:t>するために必要な精度の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>
                <a:latin typeface="+mn-ea"/>
              </a:rPr>
              <a:t>年度までの更新需要等のデータがないため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未推計です。</a:t>
            </a:r>
            <a:endParaRPr lang="ja-JP" altLang="ja-JP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4360" y="1387890"/>
            <a:ext cx="855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・推計は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2045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年度までを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実施します。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（市町村計画期間がそれ以上の場合は、その時点まで）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8" y="1449355"/>
            <a:ext cx="8568928" cy="387642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604315"/>
            <a:ext cx="877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その場合</a:t>
            </a:r>
            <a:r>
              <a:rPr lang="ja-JP" altLang="en-US" dirty="0" smtClean="0"/>
              <a:t>でも</a:t>
            </a:r>
            <a:r>
              <a:rPr lang="ja-JP" altLang="ja-JP" dirty="0" smtClean="0"/>
              <a:t>、収入</a:t>
            </a:r>
            <a:r>
              <a:rPr lang="ja-JP" altLang="en-US" dirty="0" smtClean="0"/>
              <a:t>は</a:t>
            </a:r>
            <a:r>
              <a:rPr lang="ja-JP" altLang="ja-JP" dirty="0" smtClean="0"/>
              <a:t>支出</a:t>
            </a:r>
            <a:r>
              <a:rPr lang="ja-JP" altLang="en-US" dirty="0" smtClean="0"/>
              <a:t>を上回る見込みです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12" name="円形吹き出し 11"/>
          <p:cNvSpPr/>
          <p:nvPr/>
        </p:nvSpPr>
        <p:spPr>
          <a:xfrm>
            <a:off x="5527116" y="1009541"/>
            <a:ext cx="3376252" cy="739047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収入が支出を上回り、黒字の見込み</a:t>
            </a:r>
            <a:endParaRPr 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0" y="678205"/>
            <a:ext cx="8834834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164" y="556592"/>
            <a:ext cx="8080754" cy="388288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5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（２）全管路延長（大阪府の水道の現況より）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・全管路延長</a:t>
            </a:r>
            <a:r>
              <a:rPr lang="ja-JP" altLang="ja-JP" dirty="0" smtClean="0"/>
              <a:t>は</a:t>
            </a:r>
            <a:r>
              <a:rPr lang="ja-JP" altLang="en-US" dirty="0"/>
              <a:t>約</a:t>
            </a:r>
            <a:r>
              <a:rPr lang="en-US" altLang="ja-JP" dirty="0" smtClean="0">
                <a:latin typeface="+mn-ea"/>
              </a:rPr>
              <a:t>5,231km</a:t>
            </a:r>
            <a:r>
              <a:rPr lang="ja-JP" altLang="en-US" dirty="0" smtClean="0"/>
              <a:t>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2" y="1903702"/>
            <a:ext cx="8433694" cy="36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4796" y="413693"/>
            <a:ext cx="84182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経常収益は</a:t>
            </a:r>
            <a:r>
              <a:rPr lang="ja-JP" altLang="en-US" dirty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646</a:t>
            </a:r>
            <a:r>
              <a:rPr lang="ja-JP" altLang="en-US" dirty="0"/>
              <a:t>億円</a:t>
            </a:r>
            <a:r>
              <a:rPr lang="ja-JP" altLang="en-US" dirty="0" smtClean="0"/>
              <a:t>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6" y="2138098"/>
            <a:ext cx="8434800" cy="3632095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41119" y="3800256"/>
            <a:ext cx="1037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7" y="2173061"/>
            <a:ext cx="8455885" cy="376155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2,073</a:t>
            </a:r>
            <a:r>
              <a:rPr lang="ja-JP" altLang="en-US" dirty="0">
                <a:latin typeface="+mn-ea"/>
              </a:rPr>
              <a:t>円であり、府平均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>
              <a:latin typeface="+mn-ea"/>
            </a:endParaRPr>
          </a:p>
          <a:p>
            <a:endParaRPr lang="ja-JP" altLang="ja-JP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4266" y="3057365"/>
            <a:ext cx="998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60234" y="3429953"/>
            <a:ext cx="998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431</a:t>
            </a:r>
            <a:r>
              <a:rPr lang="ja-JP" altLang="en-US" dirty="0"/>
              <a:t>人であり、府内</a:t>
            </a:r>
            <a:r>
              <a:rPr lang="ja-JP" altLang="en-US" dirty="0" smtClean="0"/>
              <a:t>最大です。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0" y="2172721"/>
            <a:ext cx="8424000" cy="363325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3116" y="4136244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303"/>
          <p:cNvSpPr txBox="1"/>
          <p:nvPr/>
        </p:nvSpPr>
        <p:spPr>
          <a:xfrm>
            <a:off x="7652084" y="6086661"/>
            <a:ext cx="1129966" cy="26601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0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  <a:endParaRPr lang="ja-JP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</a:t>
            </a:r>
            <a:r>
              <a:rPr lang="ja-JP" altLang="ja-JP" sz="2400" b="1"/>
              <a:t>　</a:t>
            </a:r>
            <a:r>
              <a:rPr lang="ja-JP" altLang="en-US" sz="2400" b="1"/>
              <a:t>一日最大給水量と自己水率</a:t>
            </a:r>
            <a:r>
              <a:rPr lang="ja-JP" altLang="ja-JP" sz="2400" b="1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/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ja-JP" dirty="0"/>
              <a:t>淀川を水源とした柴島浄水場、庭窪浄水場及び豊野浄水場の自己水で賄って</a:t>
            </a:r>
            <a:r>
              <a:rPr lang="ja-JP" altLang="ja-JP" dirty="0" smtClean="0"/>
              <a:t>い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r>
              <a:rPr lang="ja-JP" altLang="ja-JP" dirty="0" smtClean="0"/>
              <a:t>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7571874" y="2357387"/>
            <a:ext cx="753979" cy="430866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6287" y="2104398"/>
            <a:ext cx="9504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111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万㎥</a:t>
            </a: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757"/>
            <a:ext cx="4732421" cy="657874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43" y="5695939"/>
            <a:ext cx="4238664" cy="8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1126</Words>
  <Application>Microsoft Office PowerPoint</Application>
  <PresentationFormat>画面に合わせる (4:3)</PresentationFormat>
  <Paragraphs>327</Paragraphs>
  <Slides>33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4" baseType="lpstr">
      <vt:lpstr>ＭＳ Ｐゴシック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2018-12-28T13:12:17Z</dcterms:created>
  <dcterms:modified xsi:type="dcterms:W3CDTF">2019-03-28T05:40:40Z</dcterms:modified>
</cp:coreProperties>
</file>