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296" r:id="rId2"/>
    <p:sldId id="28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1" r:id="rId26"/>
    <p:sldId id="288" r:id="rId27"/>
    <p:sldId id="277" r:id="rId28"/>
    <p:sldId id="289" r:id="rId29"/>
    <p:sldId id="290" r:id="rId30"/>
    <p:sldId id="283" r:id="rId31"/>
    <p:sldId id="297" r:id="rId3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4C6F0-A316-40F9-A91D-3140903B07FA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9BC5-0E53-4008-98CE-F2694F36E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33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9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40C2-ED08-46C5-A167-88E39BE20D43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8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3AA7-DF5D-4CC5-8E37-B221897F1CF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105-986E-4A11-B953-1C7959EE6C4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E57-27B6-4DB1-A809-D27975EB07F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3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DB64-ACF1-4B7C-8D7B-806921E0CF8C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11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DAD6-DF7B-4632-979E-EA8607A17E5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3913-ABD1-4D20-91FC-39A0E3A598B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6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AFF-64E5-4636-B697-DA1CD9F3B80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51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8388-03A9-41DE-844F-9B5F3070895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1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BEC6-A8F0-47B9-9AA1-9400D107055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61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D4-3A74-40AD-A333-885A4C6D191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ED4C-96BF-4DB9-8152-F710D54B1E1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38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FDB2-A8C5-4D1A-8CED-847563F61E7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48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大阪狭山市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494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751290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885" indent="-89535" algn="just">
              <a:spcAft>
                <a:spcPts val="0"/>
              </a:spcAft>
            </a:pP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２　府域における</a:t>
            </a:r>
            <a:r>
              <a:rPr lang="ja-JP" altLang="en-US" sz="2400" b="1" kern="100" dirty="0" smtClean="0">
                <a:latin typeface="+mn-ea"/>
                <a:cs typeface="Times New Roman" panose="02020603050405020304" pitchFamily="18" charset="0"/>
              </a:rPr>
              <a:t>大阪狭山市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の状況</a:t>
            </a:r>
            <a:endParaRPr lang="ja-JP" altLang="ja-JP" sz="2400" kern="100" dirty="0" smtClean="0">
              <a:latin typeface="+mn-ea"/>
              <a:cs typeface="Times New Roman" panose="02020603050405020304" pitchFamily="18" charset="0"/>
            </a:endParaRPr>
          </a:p>
          <a:p>
            <a:pPr marL="222885" indent="-89535" algn="just">
              <a:spcBef>
                <a:spcPts val="600"/>
              </a:spcBef>
              <a:spcAft>
                <a:spcPts val="0"/>
              </a:spcAft>
            </a:pPr>
            <a:r>
              <a:rPr lang="ja-JP" altLang="ja-JP" sz="2400" kern="100" dirty="0" smtClean="0">
                <a:latin typeface="+mn-ea"/>
                <a:cs typeface="Times New Roman" panose="02020603050405020304" pitchFamily="18" charset="0"/>
              </a:rPr>
              <a:t>２．１　各指標の大阪府平均との比較（</a:t>
            </a:r>
            <a:r>
              <a:rPr lang="en-US" altLang="ja-JP" sz="2400" kern="100" dirty="0" smtClean="0">
                <a:latin typeface="+mn-ea"/>
                <a:cs typeface="Times New Roman" panose="02020603050405020304" pitchFamily="18" charset="0"/>
              </a:rPr>
              <a:t>2016</a:t>
            </a:r>
            <a:r>
              <a:rPr lang="ja-JP" altLang="ja-JP" sz="2400" kern="100" dirty="0" smtClean="0">
                <a:latin typeface="+mn-ea"/>
                <a:cs typeface="Times New Roman" panose="02020603050405020304" pitchFamily="18" charset="0"/>
              </a:rPr>
              <a:t>年度）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26591"/>
              </p:ext>
            </p:extLst>
          </p:nvPr>
        </p:nvGraphicFramePr>
        <p:xfrm>
          <a:off x="0" y="1043272"/>
          <a:ext cx="9002110" cy="5580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386">
                  <a:extLst>
                    <a:ext uri="{9D8B030D-6E8A-4147-A177-3AD203B41FA5}">
                      <a16:colId xmlns:a16="http://schemas.microsoft.com/office/drawing/2014/main" val="829471312"/>
                    </a:ext>
                  </a:extLst>
                </a:gridCol>
                <a:gridCol w="7464170">
                  <a:extLst>
                    <a:ext uri="{9D8B030D-6E8A-4147-A177-3AD203B41FA5}">
                      <a16:colId xmlns:a16="http://schemas.microsoft.com/office/drawing/2014/main" val="4088822470"/>
                    </a:ext>
                  </a:extLst>
                </a:gridCol>
                <a:gridCol w="891554">
                  <a:extLst>
                    <a:ext uri="{9D8B030D-6E8A-4147-A177-3AD203B41FA5}">
                      <a16:colId xmlns:a16="http://schemas.microsoft.com/office/drawing/2014/main" val="5943089"/>
                    </a:ext>
                  </a:extLst>
                </a:gridCol>
              </a:tblGrid>
              <a:tr h="48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188787"/>
                  </a:ext>
                </a:extLst>
              </a:tr>
              <a:tr h="485303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管路の地震災害に対する安全性、信頼性を表す指標。高い方が望ましい。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67238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72374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855549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60181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21083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81128"/>
                  </a:ext>
                </a:extLst>
              </a:tr>
              <a:tr h="727953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25285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873443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32271"/>
                  </a:ext>
                </a:extLst>
              </a:tr>
              <a:tr h="4853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31984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871844" y="6594391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7173717" y="135333"/>
            <a:ext cx="2060621" cy="871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74" y="2302912"/>
            <a:ext cx="8453896" cy="3690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13156" y="261117"/>
            <a:ext cx="909415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２．２　府域における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大阪狭山市</a:t>
            </a: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の各指標の状況（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年度）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①全管路耐震適合率（大阪府の水道の現況より）</a:t>
            </a:r>
            <a:endParaRPr kumimoji="0" lang="ja-JP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・全管路の耐震適合率は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42.6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25.6%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を上回っています。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3189" y="13963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3189" y="37108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41283" y="3915292"/>
            <a:ext cx="83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67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9" y="2327109"/>
            <a:ext cx="8410544" cy="3675600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32859" y="3795217"/>
            <a:ext cx="10447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08428" y="3978112"/>
            <a:ext cx="10447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6757" y="12974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26757" y="36215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435549"/>
            <a:ext cx="88227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000" b="1" dirty="0" smtClean="0">
                <a:latin typeface="+mn-ea"/>
                <a:cs typeface="Times New Roman" panose="02020603050405020304" pitchFamily="18" charset="0"/>
              </a:rPr>
              <a:t>②基幹管路耐震適合率（大阪府の水道の現況より）</a:t>
            </a:r>
            <a:endParaRPr lang="en-US" altLang="ja-JP" sz="2000" b="1" dirty="0" smtClean="0">
              <a:latin typeface="+mn-ea"/>
            </a:endParaRPr>
          </a:p>
          <a:p>
            <a:pPr lvl="0"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pPr lvl="0"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基幹管路の耐震適合率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49.3%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41.1%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を上回っています。</a:t>
            </a:r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lvl="0"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15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5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2388338"/>
            <a:ext cx="8465777" cy="36720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638" y="449162"/>
            <a:ext cx="671081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③老朽管率（大阪府の水道の現況より）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・老朽管率は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29.1%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28.6%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を上回っています。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14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15546" y="2125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15546" y="443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23261" y="4197493"/>
            <a:ext cx="927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23261" y="3659236"/>
            <a:ext cx="927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95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82353"/>
            <a:ext cx="709072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④管路更新率（市町村経営比較分析表より）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・管路更新率は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1.33%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0.82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％を上回っています。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00897" y="40939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21" y="2442404"/>
            <a:ext cx="8434800" cy="3665217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39956" y="4145839"/>
            <a:ext cx="938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27599" y="4505507"/>
            <a:ext cx="938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3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8" y="2421650"/>
            <a:ext cx="8405322" cy="36000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74368" y="427730"/>
            <a:ext cx="960904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⑤浄水場耐震化率（大阪府の水道の現況より）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en-US" dirty="0"/>
              <a:t>大阪狭山</a:t>
            </a:r>
            <a:r>
              <a:rPr lang="ja-JP" altLang="en-US" dirty="0" smtClean="0"/>
              <a:t>市</a:t>
            </a:r>
            <a:r>
              <a:rPr lang="ja-JP" altLang="en-US" dirty="0"/>
              <a:t>は大阪広域水道企業団からの受水のみのため、浄水場は存在していません。</a:t>
            </a:r>
            <a:endParaRPr lang="en-US" altLang="ja-JP" dirty="0"/>
          </a:p>
          <a:p>
            <a:r>
              <a:rPr lang="ja-JP" altLang="en-US" dirty="0"/>
              <a:t>　　　　　　　　　　　　　　　　　　　　　　　　　　　　　　　　（評価対象外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9621" y="16434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9621" y="39199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19971" y="4524120"/>
            <a:ext cx="9702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09571" y="4042362"/>
            <a:ext cx="970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14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40571"/>
            <a:ext cx="8403736" cy="3636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04591"/>
            <a:ext cx="57666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⑥配水池耐震化率（大阪府の水道の現況より）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・配水池の耐震化率は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100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%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です。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9178" y="19400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49178" y="42450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261131" y="4038094"/>
            <a:ext cx="1025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261131" y="3691026"/>
            <a:ext cx="1025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0" y="2497646"/>
            <a:ext cx="8377216" cy="3636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0046"/>
            <a:ext cx="706026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⑦給水原価（市町村経営比較分析表より）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・給水原価は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160.5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円であり、府平均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170.8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円を下回っています。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24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smtClean="0">
                <a:latin typeface="+mn-ea"/>
                <a:cs typeface="Times New Roman" panose="02020603050405020304" pitchFamily="18" charset="0"/>
              </a:rPr>
              <a:t>昇順）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4973" y="20512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4973" y="43657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310987" y="3982469"/>
            <a:ext cx="1013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10987" y="4365796"/>
            <a:ext cx="1013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8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7" y="2415863"/>
            <a:ext cx="8401242" cy="36360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2422" y="450169"/>
            <a:ext cx="891718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⑧経常収支比率（市町村経営比較分析表より）</a:t>
            </a:r>
            <a:endParaRPr lang="en-US" altLang="ja-JP" sz="2000" b="1" dirty="0">
              <a:latin typeface="+mn-ea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・経常収支比率は府平均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111.98%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下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回るものの、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109.52%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と単年度黒字を示す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100%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を超えています。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8476" y="17793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8476" y="4084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198069" y="3204523"/>
            <a:ext cx="9415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98069" y="3690641"/>
            <a:ext cx="9415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69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1" y="2447433"/>
            <a:ext cx="8311876" cy="31536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87243" y="458089"/>
            <a:ext cx="854625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⑨企業債残高対給水収益率（市町村経営比較分析表より）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・企業債残高対給水収益率は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182.4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 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250.5%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</a:t>
            </a: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6119" y="17423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6119" y="37711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16539" y="3909933"/>
            <a:ext cx="10795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16539" y="4272959"/>
            <a:ext cx="14412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72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endParaRPr lang="en-US" altLang="ja-JP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おける大阪狭山市の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おける大阪狭山市の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大阪狭山市の計画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大阪狭山市の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大阪府推計による大阪狭山市の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8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7" y="2305928"/>
            <a:ext cx="8311991" cy="36360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40478"/>
            <a:ext cx="694164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⑩施設利用率（市町村経営比較分析表より）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・施設利用率は</a:t>
            </a:r>
            <a:r>
              <a:rPr lang="en-US" altLang="ja-JP" smtClean="0">
                <a:latin typeface="+mn-ea"/>
                <a:cs typeface="Times New Roman" panose="02020603050405020304" pitchFamily="18" charset="0"/>
              </a:rPr>
              <a:t>66.1</a:t>
            </a:r>
            <a:r>
              <a:rPr kumimoji="0" lang="en-US" altLang="ja-JP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58.4%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を上回っています。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5741" y="18164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45741" y="4150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83422" y="3610139"/>
            <a:ext cx="974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33995" y="3351439"/>
            <a:ext cx="974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34711"/>
            <a:ext cx="90080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３　</a:t>
            </a:r>
            <a:r>
              <a:rPr lang="ja-JP" altLang="en-US" sz="2400" b="1" kern="100" dirty="0" smtClean="0">
                <a:latin typeface="+mn-ea"/>
                <a:cs typeface="Times New Roman" panose="02020603050405020304" pitchFamily="18" charset="0"/>
              </a:rPr>
              <a:t>大阪狭山市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今後の計画</a:t>
            </a:r>
            <a:endParaRPr lang="ja-JP" altLang="ja-JP" sz="24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 </a:t>
            </a:r>
            <a:endParaRPr lang="ja-JP" altLang="ja-JP" sz="28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16244" y="1027263"/>
            <a:ext cx="8791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・全管路耐震化率は、２０２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４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年度には３６．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３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％になる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見込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みです。</a:t>
            </a: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・配水施設は耐震化が完了し、耐震化率は１００％となっています。</a:t>
            </a:r>
          </a:p>
          <a:p>
            <a:endParaRPr lang="en-US" altLang="ja-JP" kern="1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２０１８年１０月に大阪広域水道企業団と「水道事業の統合に向けての検討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協議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に関する覚書」を締結し、統合に関し、具体的に検討、協議を開始し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まし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た。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07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1978" y="14580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1978" y="29877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505882" y="2462886"/>
            <a:ext cx="166767" cy="28799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9" y="248330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06545"/>
              </p:ext>
            </p:extLst>
          </p:nvPr>
        </p:nvGraphicFramePr>
        <p:xfrm>
          <a:off x="120793" y="802124"/>
          <a:ext cx="8744366" cy="1814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461">
                  <a:extLst>
                    <a:ext uri="{9D8B030D-6E8A-4147-A177-3AD203B41FA5}">
                      <a16:colId xmlns:a16="http://schemas.microsoft.com/office/drawing/2014/main" val="4046592780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1056560493"/>
                    </a:ext>
                  </a:extLst>
                </a:gridCol>
                <a:gridCol w="1833061">
                  <a:extLst>
                    <a:ext uri="{9D8B030D-6E8A-4147-A177-3AD203B41FA5}">
                      <a16:colId xmlns:a16="http://schemas.microsoft.com/office/drawing/2014/main" val="2297990121"/>
                    </a:ext>
                  </a:extLst>
                </a:gridCol>
                <a:gridCol w="2071674">
                  <a:extLst>
                    <a:ext uri="{9D8B030D-6E8A-4147-A177-3AD203B41FA5}">
                      <a16:colId xmlns:a16="http://schemas.microsoft.com/office/drawing/2014/main" val="1595004153"/>
                    </a:ext>
                  </a:extLst>
                </a:gridCol>
                <a:gridCol w="2316078">
                  <a:extLst>
                    <a:ext uri="{9D8B030D-6E8A-4147-A177-3AD203B41FA5}">
                      <a16:colId xmlns:a16="http://schemas.microsoft.com/office/drawing/2014/main" val="711927729"/>
                    </a:ext>
                  </a:extLst>
                </a:gridCol>
              </a:tblGrid>
              <a:tr h="816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市町村計画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今後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年周期で管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更新する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ために必要</a:t>
                      </a: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な</a:t>
                      </a:r>
                      <a:r>
                        <a:rPr lang="ja-JP" sz="1800" kern="100" smtClean="0">
                          <a:effectLst/>
                          <a:latin typeface="+mn-ea"/>
                          <a:ea typeface="+mn-ea"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  <a:latin typeface="+mn-ea"/>
                          <a:ea typeface="+mn-ea"/>
                        </a:rPr>
                        <a:t>路</a:t>
                      </a:r>
                      <a:r>
                        <a:rPr lang="ja-JP" sz="1800" kern="100" smtClean="0">
                          <a:effectLst/>
                          <a:latin typeface="+mn-ea"/>
                          <a:ea typeface="+mn-ea"/>
                        </a:rPr>
                        <a:t>更新率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0504893"/>
                  </a:ext>
                </a:extLst>
              </a:tr>
              <a:tr h="66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計画年次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計画期間内年平均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更新率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42589"/>
                  </a:ext>
                </a:extLst>
              </a:tr>
              <a:tr h="332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全管路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２４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３０．０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１．４０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１．６７％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4472941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64202"/>
              </p:ext>
            </p:extLst>
          </p:nvPr>
        </p:nvGraphicFramePr>
        <p:xfrm>
          <a:off x="166002" y="3575363"/>
          <a:ext cx="8699157" cy="314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067">
                  <a:extLst>
                    <a:ext uri="{9D8B030D-6E8A-4147-A177-3AD203B41FA5}">
                      <a16:colId xmlns:a16="http://schemas.microsoft.com/office/drawing/2014/main" val="1754709171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val="815561825"/>
                    </a:ext>
                  </a:extLst>
                </a:gridCol>
                <a:gridCol w="1749973">
                  <a:extLst>
                    <a:ext uri="{9D8B030D-6E8A-4147-A177-3AD203B41FA5}">
                      <a16:colId xmlns:a16="http://schemas.microsoft.com/office/drawing/2014/main" val="980342609"/>
                    </a:ext>
                  </a:extLst>
                </a:gridCol>
                <a:gridCol w="2112404">
                  <a:extLst>
                    <a:ext uri="{9D8B030D-6E8A-4147-A177-3AD203B41FA5}">
                      <a16:colId xmlns:a16="http://schemas.microsoft.com/office/drawing/2014/main" val="2159041369"/>
                    </a:ext>
                  </a:extLst>
                </a:gridCol>
                <a:gridCol w="2038865">
                  <a:extLst>
                    <a:ext uri="{9D8B030D-6E8A-4147-A177-3AD203B41FA5}">
                      <a16:colId xmlns:a16="http://schemas.microsoft.com/office/drawing/2014/main" val="236708058"/>
                    </a:ext>
                  </a:extLst>
                </a:gridCol>
              </a:tblGrid>
              <a:tr h="55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市町村目標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（参考）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3288739"/>
                  </a:ext>
                </a:extLst>
              </a:tr>
              <a:tr h="64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末時点の施設能力等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86321797"/>
                  </a:ext>
                </a:extLst>
              </a:tr>
              <a:tr h="64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浄水施設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00"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760298"/>
                  </a:ext>
                </a:extLst>
              </a:tr>
              <a:tr h="64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配水施設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２４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１０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０％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２６，７００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１７，４８０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498276"/>
                  </a:ext>
                </a:extLst>
              </a:tr>
              <a:tr h="64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基幹管路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２０，５０９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 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29206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837887"/>
            <a:ext cx="904514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pPr lvl="0" defTabSz="914400"/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　　　　　　</a:t>
            </a: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大阪狭山市水道施設整備計画</a:t>
            </a: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２０１</a:t>
            </a: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年度策定）</a:t>
            </a: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63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5804" y="4888454"/>
            <a:ext cx="7006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該当施設なし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32005" y="6221954"/>
            <a:ext cx="48973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未</a:t>
            </a:r>
            <a:r>
              <a:rPr kumimoji="1" lang="ja-JP" altLang="en-US" dirty="0"/>
              <a:t>策定</a:t>
            </a:r>
          </a:p>
        </p:txBody>
      </p:sp>
    </p:spTree>
    <p:extLst>
      <p:ext uri="{BB962C8B-B14F-4D97-AF65-F5344CB8AC3E}">
        <p14:creationId xmlns:p14="http://schemas.microsoft.com/office/powerpoint/2010/main" val="963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209" y="383892"/>
            <a:ext cx="52373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0703" y="46149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535022" y="1602395"/>
            <a:ext cx="55939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公表可能なデータなし</a:t>
            </a:r>
            <a:endParaRPr lang="ja-JP" altLang="en-US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495" y="403831"/>
            <a:ext cx="853518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収支の見通し</a:t>
            </a:r>
          </a:p>
          <a:p>
            <a:endParaRPr lang="ja-JP" altLang="en-US" sz="24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535022" y="1602395"/>
            <a:ext cx="55939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公表可能なデータなし</a:t>
            </a:r>
            <a:endParaRPr lang="ja-JP" altLang="en-US" sz="16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7177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大阪府推計による大阪狭山市の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 smtClean="0">
                <a:latin typeface="+mn-ea"/>
              </a:rPr>
              <a:t>％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en-US" altLang="ja-JP" sz="1400" dirty="0">
                <a:latin typeface="+mn-ea"/>
              </a:rPr>
              <a:t>60</a:t>
            </a:r>
            <a:r>
              <a:rPr lang="ja-JP" altLang="ja-JP" sz="140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での独自推計は行わず、市町村計画をもとに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２</a:t>
            </a:r>
            <a:r>
              <a:rPr lang="ja-JP" altLang="ja-JP" sz="1400" dirty="0">
                <a:latin typeface="+mn-ea"/>
              </a:rPr>
              <a:t>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〇推計</a:t>
            </a:r>
            <a:r>
              <a:rPr lang="ja-JP" altLang="en-US" sz="1400" u="sng" dirty="0">
                <a:latin typeface="+mn-ea"/>
              </a:rPr>
              <a:t>期間は大阪府の将来推計人口の推計期間に合わせ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年度まで。</a:t>
            </a:r>
            <a:endParaRPr lang="en-US" altLang="ja-JP" sz="1200" u="sng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収入</a:t>
            </a:r>
            <a:r>
              <a:rPr lang="ja-JP" altLang="ja-JP" sz="1400" u="sng" dirty="0">
                <a:latin typeface="+mn-ea"/>
              </a:rPr>
              <a:t>は推計した料金収入に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年度決算統計のその他収益を加算しています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年度の供給単価</a:t>
            </a:r>
            <a:r>
              <a:rPr lang="en-US" altLang="ja-JP" sz="1400" u="sng" dirty="0">
                <a:latin typeface="+mn-ea"/>
              </a:rPr>
              <a:t>164.2</a:t>
            </a:r>
            <a:r>
              <a:rPr lang="ja-JP" altLang="ja-JP" sz="1400" u="sng" dirty="0" smtClean="0">
                <a:latin typeface="+mn-ea"/>
              </a:rPr>
              <a:t>円</a:t>
            </a:r>
            <a:r>
              <a:rPr lang="en-US" altLang="ja-JP" sz="1400" u="sng" dirty="0" smtClean="0">
                <a:latin typeface="+mn-ea"/>
              </a:rPr>
              <a:t>/m</a:t>
            </a:r>
            <a:r>
              <a:rPr lang="en-US" altLang="ja-JP" sz="1400" u="sng" baseline="30000" dirty="0" smtClean="0">
                <a:latin typeface="+mn-ea"/>
              </a:rPr>
              <a:t>3</a:t>
            </a:r>
            <a:r>
              <a:rPr lang="ja-JP" altLang="ja-JP" sz="1400" u="sng" dirty="0" smtClean="0">
                <a:latin typeface="+mn-ea"/>
              </a:rPr>
              <a:t>を乗じて算出しています。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給水</a:t>
            </a:r>
            <a:r>
              <a:rPr lang="ja-JP" altLang="ja-JP" sz="1400" u="sng" dirty="0">
                <a:latin typeface="+mn-ea"/>
              </a:rPr>
              <a:t>人口の予測については、大阪府の将来推計人口（</a:t>
            </a:r>
            <a:r>
              <a:rPr lang="en-US" altLang="ja-JP" sz="1400" u="sng" dirty="0">
                <a:latin typeface="+mn-ea"/>
              </a:rPr>
              <a:t>2018</a:t>
            </a:r>
            <a:r>
              <a:rPr lang="ja-JP" altLang="ja-JP" sz="1400" u="sng" dirty="0">
                <a:latin typeface="+mn-ea"/>
              </a:rPr>
              <a:t>年</a:t>
            </a:r>
            <a:r>
              <a:rPr lang="en-US" altLang="ja-JP" sz="1400" u="sng" dirty="0">
                <a:latin typeface="+mn-ea"/>
              </a:rPr>
              <a:t>8</a:t>
            </a:r>
            <a:r>
              <a:rPr lang="ja-JP" altLang="ja-JP" sz="1400" u="sng" dirty="0">
                <a:latin typeface="+mn-ea"/>
              </a:rPr>
              <a:t>月大阪府政策企画部企画室計画課）を用い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府</a:t>
            </a:r>
            <a:r>
              <a:rPr lang="ja-JP" altLang="ja-JP" sz="140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有</a:t>
            </a:r>
            <a:r>
              <a:rPr lang="ja-JP" altLang="ja-JP" sz="1400" u="sng" dirty="0">
                <a:latin typeface="+mn-ea"/>
              </a:rPr>
              <a:t>収水量の推計は、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年度の年間有収水量と給水人口から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人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日平均有収水量を求め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予測</a:t>
            </a:r>
            <a:r>
              <a:rPr lang="ja-JP" altLang="ja-JP" sz="1400" u="sng" dirty="0">
                <a:latin typeface="+mn-ea"/>
              </a:rPr>
              <a:t>給水人口を乗じて算出しています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20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支出</a:t>
            </a:r>
            <a:r>
              <a:rPr lang="ja-JP" altLang="ja-JP" sz="1400" u="sng" dirty="0">
                <a:latin typeface="+mn-ea"/>
              </a:rPr>
              <a:t>は管路更新以外の費用について、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年度の経常費用の決算値の同額を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管</a:t>
            </a:r>
            <a:r>
              <a:rPr lang="ja-JP" altLang="ja-JP" sz="1400" u="sng" dirty="0">
                <a:latin typeface="+mn-ea"/>
              </a:rPr>
              <a:t>路については管路更新率を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％に引き上げた場合</a:t>
            </a:r>
            <a:r>
              <a:rPr lang="ja-JP" altLang="ja-JP" sz="1400" u="sng" dirty="0" smtClean="0">
                <a:latin typeface="+mn-ea"/>
              </a:rPr>
              <a:t>の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ja-JP" altLang="ja-JP" sz="1400" u="sng" dirty="0">
                <a:latin typeface="+mn-ea"/>
              </a:rPr>
              <a:t>増加を見込んでいます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追加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年は、次のとおり算出し、年数経過とともに積み上げています。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①　</a:t>
            </a:r>
            <a:r>
              <a:rPr lang="en-US" altLang="ja-JP" sz="1400" u="sng" dirty="0" smtClean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％と管路更新率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>
                <a:latin typeface="+mn-ea"/>
              </a:rPr>
              <a:t>の比率を算出。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②　</a:t>
            </a:r>
            <a:r>
              <a:rPr lang="ja-JP" altLang="ja-JP" sz="1400" u="sng" dirty="0" smtClean="0">
                <a:latin typeface="+mn-ea"/>
              </a:rPr>
              <a:t>配水</a:t>
            </a:r>
            <a:r>
              <a:rPr lang="ja-JP" altLang="ja-JP" sz="140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年度の平均値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 err="1">
                <a:latin typeface="+mn-ea"/>
              </a:rPr>
              <a:t>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※</a:t>
            </a:r>
            <a:r>
              <a:rPr lang="ja-JP" altLang="ja-JP" sz="1400" u="sng" dirty="0">
                <a:latin typeface="+mn-ea"/>
              </a:rPr>
              <a:t>布設替延長比率</a:t>
            </a:r>
            <a:r>
              <a:rPr lang="en-US" altLang="ja-JP" sz="1400" u="sng" dirty="0">
                <a:latin typeface="+mn-ea"/>
              </a:rPr>
              <a:t>=</a:t>
            </a:r>
            <a:r>
              <a:rPr lang="ja-JP" altLang="ja-JP" sz="1400" u="sng" dirty="0">
                <a:latin typeface="+mn-ea"/>
              </a:rPr>
              <a:t>配水管布設替延長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（配水管新設延長＋配水管布設替延長）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③　</a:t>
            </a:r>
            <a:r>
              <a:rPr lang="ja-JP" altLang="ja-JP" sz="1400" u="sng" dirty="0" smtClean="0">
                <a:latin typeface="+mn-ea"/>
              </a:rPr>
              <a:t>①</a:t>
            </a:r>
            <a:r>
              <a:rPr lang="ja-JP" altLang="ja-JP" sz="140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400" u="sng" dirty="0">
                <a:latin typeface="+mn-ea"/>
              </a:rPr>
              <a:t>40</a:t>
            </a:r>
            <a:r>
              <a:rPr lang="ja-JP" altLang="ja-JP" sz="1400" u="sng" dirty="0">
                <a:latin typeface="+mn-ea"/>
              </a:rPr>
              <a:t>年で割っています。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ja-JP" altLang="ja-JP" sz="1400" u="sng" dirty="0">
                <a:latin typeface="+mn-ea"/>
              </a:rPr>
              <a:t>管路更新率、各延長は大阪府の水道の現況による。）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なお</a:t>
            </a:r>
            <a:r>
              <a:rPr lang="ja-JP" altLang="ja-JP" sz="140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年度までの更新時期</a:t>
            </a:r>
            <a:r>
              <a:rPr lang="ja-JP" altLang="ja-JP" sz="1400" u="sng" dirty="0" smtClean="0">
                <a:latin typeface="+mn-ea"/>
              </a:rPr>
              <a:t>や</a:t>
            </a:r>
            <a:endParaRPr lang="en-US" altLang="ja-JP" sz="140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u="sng" spc="-30" dirty="0">
                <a:latin typeface="+mn-ea"/>
              </a:rPr>
              <a:t>　</a:t>
            </a:r>
            <a:r>
              <a:rPr lang="ja-JP" altLang="ja-JP" sz="1400" u="sng" spc="-30" dirty="0" smtClean="0">
                <a:latin typeface="+mn-ea"/>
              </a:rPr>
              <a:t>施設</a:t>
            </a:r>
            <a:r>
              <a:rPr lang="ja-JP" altLang="ja-JP" sz="140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u="sng" spc="-30" dirty="0">
                <a:latin typeface="+mn-ea"/>
              </a:rPr>
              <a:t>2016</a:t>
            </a:r>
            <a:r>
              <a:rPr lang="ja-JP" altLang="ja-JP" sz="1400" u="sng" spc="-30" dirty="0">
                <a:latin typeface="+mn-ea"/>
              </a:rPr>
              <a:t>年度の決算値を</a:t>
            </a:r>
            <a:r>
              <a:rPr lang="en-US" altLang="ja-JP" sz="1400" u="sng" spc="-30" dirty="0">
                <a:latin typeface="+mn-ea"/>
              </a:rPr>
              <a:t>2045</a:t>
            </a:r>
            <a:r>
              <a:rPr lang="ja-JP" altLang="ja-JP" sz="1400" u="sng" spc="-30" dirty="0">
                <a:latin typeface="+mn-ea"/>
              </a:rPr>
              <a:t>年度まで見込んでいます）。</a:t>
            </a:r>
            <a:endParaRPr lang="ja-JP" altLang="ja-JP" sz="1200" u="sng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</a:t>
            </a:r>
            <a:r>
              <a:rPr lang="ja-JP" altLang="en-US" sz="1400" u="sng" dirty="0" smtClean="0">
                <a:latin typeface="+mn-ea"/>
              </a:rPr>
              <a:t>、</a:t>
            </a:r>
            <a:endParaRPr lang="en-US" altLang="ja-JP" sz="140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その</a:t>
            </a:r>
            <a:r>
              <a:rPr lang="ja-JP" altLang="en-US" sz="1400" u="sng" dirty="0" smtClean="0">
                <a:latin typeface="+mn-ea"/>
              </a:rPr>
              <a:t>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400" u="sng" kern="1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ja-JP" altLang="ja-JP" sz="1400" u="sng" kern="100" dirty="0">
                <a:latin typeface="+mn-ea"/>
                <a:cs typeface="Times New Roman" panose="02020603050405020304" pitchFamily="18" charset="0"/>
              </a:rPr>
              <a:t>実際は、今後の更新費用等を考慮して水道料金を設定する必要があります）</a:t>
            </a:r>
            <a:endParaRPr lang="ja-JP" altLang="ja-JP" sz="1400" kern="100" dirty="0">
              <a:latin typeface="+mn-ea"/>
              <a:cs typeface="Times New Roman" panose="02020603050405020304" pitchFamily="18" charset="0"/>
            </a:endParaRPr>
          </a:p>
          <a:p>
            <a:pPr lvl="1" indent="-277813">
              <a:lnSpc>
                <a:spcPct val="105000"/>
              </a:lnSpc>
            </a:pPr>
            <a:endParaRPr lang="en-US" altLang="ja-JP" sz="140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18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6124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４　</a:t>
            </a:r>
            <a:r>
              <a:rPr lang="ja-JP" altLang="en-US" sz="2400" b="1" dirty="0"/>
              <a:t>大阪府推計に</a:t>
            </a:r>
            <a:r>
              <a:rPr lang="ja-JP" altLang="en-US" sz="2400" b="1" dirty="0" smtClean="0"/>
              <a:t>よる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大阪狭山市</a:t>
            </a: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の今後の見通し　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給水人口の減少に伴い有収水量も減少していき、水道料金収入についても減少していくことが見込まれます。</a:t>
            </a:r>
            <a:endParaRPr kumimoji="0" lang="ja-JP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822" y="4756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40000" y="2137112"/>
            <a:ext cx="23040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</a:t>
            </a:r>
            <a:r>
              <a:rPr lang="ja-JP" altLang="ja-JP" sz="1400" dirty="0" smtClean="0"/>
              <a:t>単価</a:t>
            </a:r>
            <a:r>
              <a:rPr lang="en-US" altLang="ja-JP" sz="1400" dirty="0">
                <a:latin typeface="+mn-ea"/>
                <a:cs typeface="Times New Roman" panose="02020603050405020304" pitchFamily="18" charset="0"/>
              </a:rPr>
              <a:t>164.2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4" y="2669059"/>
            <a:ext cx="6347796" cy="38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94361" y="1341724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5742" y="3110095"/>
            <a:ext cx="8340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・試算するために必要な精度の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2045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年度までの更新需要等のデータがないため、未推計です。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99" y="1396312"/>
            <a:ext cx="8114054" cy="3580580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4856205" y="580767"/>
            <a:ext cx="4065372" cy="1032777"/>
          </a:xfrm>
          <a:prstGeom prst="wedgeEllipseCallout">
            <a:avLst>
              <a:gd name="adj1" fmla="val 2210"/>
              <a:gd name="adj2" fmla="val 1041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支出が収入の約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1.06</a:t>
            </a:r>
            <a:r>
              <a:rPr kumimoji="1" lang="ja-JP" altLang="en-US" dirty="0" smtClean="0">
                <a:solidFill>
                  <a:schemeClr val="tx1"/>
                </a:solidFill>
              </a:rPr>
              <a:t>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赤字回避には収入の約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kumimoji="1" lang="ja-JP" altLang="en-US" dirty="0" smtClean="0">
                <a:solidFill>
                  <a:schemeClr val="tx1"/>
                </a:solidFill>
              </a:rPr>
              <a:t>％アップが必要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3897" y="5285560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管</a:t>
            </a:r>
            <a:r>
              <a:rPr lang="ja-JP" altLang="ja-JP" dirty="0"/>
              <a:t>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 smtClean="0"/>
              <a:t>０</a:t>
            </a:r>
            <a:r>
              <a:rPr lang="ja-JP" altLang="en-US" dirty="0"/>
              <a:t>６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約６</a:t>
            </a:r>
            <a:r>
              <a:rPr lang="en-US" altLang="ja-JP" dirty="0"/>
              <a:t>%</a:t>
            </a:r>
            <a:r>
              <a:rPr lang="ja-JP" altLang="ja-JP" dirty="0" smtClean="0"/>
              <a:t>アッ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/>
              <a:t>プ</a:t>
            </a:r>
            <a:r>
              <a:rPr lang="ja-JP" altLang="ja-JP" dirty="0"/>
              <a:t>が必要とな</a:t>
            </a:r>
            <a:r>
              <a:rPr lang="ja-JP" altLang="en-US" dirty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5622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39374"/>
            <a:ext cx="8328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800" b="1" kern="100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lang="ja-JP" altLang="en-US" sz="2800" b="1" kern="100" dirty="0" smtClean="0">
                <a:latin typeface="+mn-ea"/>
                <a:cs typeface="Times New Roman" panose="02020603050405020304" pitchFamily="18" charset="0"/>
              </a:rPr>
              <a:t>大阪狭山市</a:t>
            </a:r>
            <a:r>
              <a:rPr lang="ja-JP" altLang="ja-JP" sz="2800" b="1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2800" b="1" kern="100" dirty="0">
                <a:latin typeface="+mn-ea"/>
                <a:cs typeface="Times New Roman" panose="02020603050405020304" pitchFamily="18" charset="0"/>
              </a:rPr>
              <a:t>基本</a:t>
            </a:r>
            <a:r>
              <a:rPr lang="ja-JP" altLang="ja-JP" sz="2800" b="1" kern="100" dirty="0" smtClean="0">
                <a:latin typeface="+mn-ea"/>
                <a:cs typeface="Times New Roman" panose="02020603050405020304" pitchFamily="18" charset="0"/>
              </a:rPr>
              <a:t>情報</a:t>
            </a:r>
            <a:endParaRPr lang="en-US" altLang="ja-JP" sz="2800" b="1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b="1" dirty="0">
                <a:latin typeface="+mn-ea"/>
                <a:cs typeface="Times New Roman" panose="02020603050405020304" pitchFamily="18" charset="0"/>
              </a:rPr>
              <a:t>１．１　</a:t>
            </a:r>
            <a:r>
              <a:rPr lang="ja-JP" altLang="en-US" sz="2400" b="1" kern="100" dirty="0" smtClean="0">
                <a:latin typeface="+mn-ea"/>
                <a:cs typeface="Times New Roman" panose="02020603050405020304" pitchFamily="18" charset="0"/>
              </a:rPr>
              <a:t>大阪狭山市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lang="en-US" altLang="ja-JP" sz="2400" b="1" kern="100" dirty="0">
                <a:latin typeface="+mn-ea"/>
                <a:cs typeface="Times New Roman" panose="02020603050405020304" pitchFamily="18" charset="0"/>
              </a:rPr>
              <a:t>2016</a:t>
            </a: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400" b="1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（１）年間給水量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（大阪府の水道の現況より</a:t>
            </a:r>
            <a:r>
              <a:rPr lang="ja-JP" altLang="ja-JP" sz="2000" b="1" kern="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年間給水量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6.4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で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31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1" y="2790598"/>
            <a:ext cx="8616458" cy="3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88142" y="22921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1" y="551075"/>
            <a:ext cx="8637566" cy="61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7" y="395416"/>
            <a:ext cx="908285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9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1" y="2607442"/>
            <a:ext cx="8346093" cy="3636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23140" y="192567"/>
            <a:ext cx="788361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indent="-63500" algn="just">
              <a:spcAft>
                <a:spcPts val="0"/>
              </a:spcAft>
            </a:pPr>
            <a:r>
              <a:rPr lang="en-US" altLang="ja-JP" kern="100" dirty="0"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（２）全管路延長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（大阪府の水道の現況より）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全管路延長は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229km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で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29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0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6" y="2276298"/>
            <a:ext cx="8420655" cy="3618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06828" y="626777"/>
            <a:ext cx="7327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（３）経常収益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（地方公営企業決算状況調査より）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経常収益は約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億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円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で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33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342718" y="3906009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3" y="2508583"/>
            <a:ext cx="8263458" cy="360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01796" y="522772"/>
            <a:ext cx="86372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（４）水道料金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（大阪府の水道の現況より）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家庭用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口径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13mm 20m</a:t>
            </a:r>
            <a:r>
              <a:rPr lang="en-US" altLang="ja-JP" kern="100" baseline="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の一月あたりの水道料金は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2,656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円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であり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、</a:t>
            </a: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府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平均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2,813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円を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下回っています。（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19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326603" y="3467430"/>
            <a:ext cx="1224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8326603" y="3689131"/>
            <a:ext cx="1224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1" y="2490347"/>
            <a:ext cx="8354866" cy="360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20129" y="616976"/>
            <a:ext cx="7203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（５）技術職員数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（大阪府の水道の現況より）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技術職員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8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であり、府平均を</a:t>
            </a:r>
            <a:r>
              <a:rPr lang="ja-JP" altLang="ja-JP" kern="100">
                <a:latin typeface="+mn-ea"/>
                <a:cs typeface="Times New Roman" panose="02020603050405020304" pitchFamily="18" charset="0"/>
              </a:rPr>
              <a:t>下回って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い</a:t>
            </a:r>
            <a:r>
              <a:rPr lang="ja-JP" altLang="en-US" kern="100" smtClean="0">
                <a:latin typeface="+mn-ea"/>
                <a:cs typeface="Times New Roman" panose="02020603050405020304" pitchFamily="18" charset="0"/>
              </a:rPr>
              <a:t>ます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475081" y="4290347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0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42175"/>
            <a:ext cx="88721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</a:t>
            </a:r>
            <a:r>
              <a:rPr lang="ja-JP" altLang="ja-JP" sz="2800" b="1" dirty="0"/>
              <a:t>）</a:t>
            </a:r>
            <a:endParaRPr lang="en-US" altLang="ja-JP" sz="2800" b="1" dirty="0"/>
          </a:p>
          <a:p>
            <a:pPr marL="196850" indent="-6350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en-US" dirty="0"/>
              <a:t>水源は、淀川を水源とした大阪広域水道企業団からの浄水受水で１００％賄っています。</a:t>
            </a:r>
            <a:endParaRPr lang="ja-JP" altLang="ja-JP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3" y="2347785"/>
            <a:ext cx="8031781" cy="40028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2632410" y="5377583"/>
            <a:ext cx="179705" cy="936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" name="テキスト ボックス 303"/>
          <p:cNvSpPr txBox="1"/>
          <p:nvPr/>
        </p:nvSpPr>
        <p:spPr>
          <a:xfrm>
            <a:off x="7615174" y="5692543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49" y="3823979"/>
            <a:ext cx="689610" cy="42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46" y="4922932"/>
            <a:ext cx="802005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7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3" y="517978"/>
            <a:ext cx="4530174" cy="63019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72204"/>
            <a:ext cx="6005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図 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345" y="5551525"/>
            <a:ext cx="358285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950</Words>
  <Application>Microsoft Office PowerPoint</Application>
  <PresentationFormat>画面に合わせる (4:3)</PresentationFormat>
  <Paragraphs>307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2018-12-28T13:13:33Z</dcterms:created>
  <dcterms:modified xsi:type="dcterms:W3CDTF">2019-03-28T06:27:33Z</dcterms:modified>
</cp:coreProperties>
</file>