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3"/>
  </p:notesMasterIdLst>
  <p:sldIdLst>
    <p:sldId id="297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1" r:id="rId26"/>
    <p:sldId id="291" r:id="rId27"/>
    <p:sldId id="278" r:id="rId28"/>
    <p:sldId id="280" r:id="rId29"/>
    <p:sldId id="282" r:id="rId30"/>
    <p:sldId id="283" r:id="rId31"/>
    <p:sldId id="298" r:id="rId3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9" autoAdjust="0"/>
    <p:restoredTop sz="92662" autoAdjust="0"/>
  </p:normalViewPr>
  <p:slideViewPr>
    <p:cSldViewPr snapToGrid="0">
      <p:cViewPr varScale="1">
        <p:scale>
          <a:sx n="69" d="100"/>
          <a:sy n="69" d="100"/>
        </p:scale>
        <p:origin x="13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CAB57-2DB2-4BA8-B11F-1D5AE33A0FB2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A6B28-72B6-4CB2-9FB1-75CF3224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74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B0424-6D22-45B5-A7A0-0EFEB87BD482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43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E2FC-D828-40AA-BCA5-15B697989081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13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580B-96E9-4827-88EF-25EFF6C1B272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8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2291-50D3-4936-B856-F40A9C233C80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1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F4E0-B3CE-4CB8-A24F-A17A0685EE07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4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6BDB-7A4A-4F92-A043-615317FEF561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8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CF43-83F1-4AD6-962A-1D24E9F6F815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61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2908-7B28-4BBE-937E-092FA645F365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5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06A5-6D11-464C-AC5E-12B69353ACC9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1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3A66-64FE-490B-A24A-79E662CB87E7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60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B0E5-4207-453E-B485-46E28E3B0FBB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60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2DF2-E569-4F4A-AE5E-3D0E60C98427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18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7A56-A808-4F33-ADE1-012AC60B71E4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3891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64387-629B-4E46-93D6-B693036FBE1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398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9050" y="846589"/>
            <a:ext cx="916305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+mn-ea"/>
              </a:rPr>
              <a:t> </a:t>
            </a:r>
            <a:endParaRPr lang="ja-JP" altLang="ja-JP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 </a:t>
            </a:r>
            <a:endParaRPr lang="ja-JP" altLang="ja-JP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 </a:t>
            </a:r>
            <a:endParaRPr lang="ja-JP" altLang="ja-JP" sz="3200" dirty="0">
              <a:latin typeface="+mn-ea"/>
            </a:endParaRPr>
          </a:p>
          <a:p>
            <a:pPr algn="ctr">
              <a:spcBef>
                <a:spcPts val="1200"/>
              </a:spcBef>
            </a:pPr>
            <a:r>
              <a:rPr lang="ja-JP" altLang="ja-JP" sz="4000" b="1" dirty="0" smtClean="0"/>
              <a:t>水道</a:t>
            </a:r>
            <a:r>
              <a:rPr lang="ja-JP" altLang="ja-JP" sz="4000" b="1" dirty="0"/>
              <a:t>事業の現状と課題、将来に</a:t>
            </a:r>
            <a:r>
              <a:rPr lang="ja-JP" altLang="ja-JP" sz="4000" b="1" dirty="0" smtClean="0"/>
              <a:t>ついて</a:t>
            </a:r>
            <a:endParaRPr lang="en-US" altLang="ja-JP" sz="4000" b="1" dirty="0" smtClean="0"/>
          </a:p>
          <a:p>
            <a:pPr algn="ctr">
              <a:spcBef>
                <a:spcPts val="3000"/>
              </a:spcBef>
            </a:pPr>
            <a:r>
              <a:rPr lang="ja-JP" altLang="ja-JP" sz="4000" dirty="0" smtClean="0"/>
              <a:t>【</a:t>
            </a:r>
            <a:r>
              <a:rPr lang="ja-JP" altLang="en-US" sz="4000" dirty="0" smtClean="0"/>
              <a:t>寝屋川</a:t>
            </a:r>
            <a:r>
              <a:rPr lang="ja-JP" altLang="ja-JP" sz="4000" dirty="0" smtClean="0"/>
              <a:t>市</a:t>
            </a:r>
            <a:r>
              <a:rPr lang="ja-JP" altLang="ja-JP" sz="4000" dirty="0"/>
              <a:t>】</a:t>
            </a:r>
          </a:p>
          <a:p>
            <a:endParaRPr lang="ja-JP" altLang="ja-JP" sz="3200" dirty="0"/>
          </a:p>
          <a:p>
            <a:endParaRPr lang="en-US" altLang="ja-JP" sz="3200" dirty="0">
              <a:latin typeface="+mn-ea"/>
            </a:endParaRPr>
          </a:p>
          <a:p>
            <a:endParaRPr lang="en-US" altLang="ja-JP" sz="3200" dirty="0" smtClean="0">
              <a:latin typeface="+mn-ea"/>
            </a:endParaRPr>
          </a:p>
          <a:p>
            <a:endParaRPr lang="en-US" altLang="ja-JP" sz="3200" dirty="0">
              <a:latin typeface="+mn-ea"/>
            </a:endParaRPr>
          </a:p>
          <a:p>
            <a:endParaRPr lang="en-US" altLang="ja-JP" sz="3200" dirty="0">
              <a:latin typeface="+mn-ea"/>
            </a:endParaRPr>
          </a:p>
          <a:p>
            <a:pPr algn="ctr"/>
            <a:r>
              <a:rPr lang="ja-JP" altLang="ja-JP" sz="2400" dirty="0">
                <a:latin typeface="+mn-ea"/>
              </a:rPr>
              <a:t>大阪府健康</a:t>
            </a:r>
            <a:r>
              <a:rPr lang="ja-JP" altLang="ja-JP" sz="2400" dirty="0" smtClean="0">
                <a:latin typeface="+mn-ea"/>
              </a:rPr>
              <a:t>医療部</a:t>
            </a:r>
            <a:r>
              <a:rPr lang="ja-JP" altLang="en-US" sz="2400" dirty="0" smtClean="0">
                <a:latin typeface="+mn-ea"/>
              </a:rPr>
              <a:t>環境衛生課</a:t>
            </a:r>
            <a:endParaRPr lang="en-US" altLang="ja-JP" sz="2400" dirty="0" smtClean="0">
              <a:latin typeface="+mn-ea"/>
            </a:endParaRPr>
          </a:p>
          <a:p>
            <a:r>
              <a:rPr lang="en-US" altLang="ja-JP" dirty="0">
                <a:latin typeface="+mn-ea"/>
              </a:rPr>
              <a:t> </a:t>
            </a:r>
            <a:endParaRPr lang="ja-JP" altLang="ja-JP" dirty="0">
              <a:latin typeface="+mn-ea"/>
            </a:endParaRPr>
          </a:p>
          <a:p>
            <a:endParaRPr lang="ja-JP" altLang="ja-JP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9701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479" y="135333"/>
            <a:ext cx="8963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２　府域に</a:t>
            </a:r>
            <a:r>
              <a:rPr lang="ja-JP" altLang="en-US" sz="2400" b="1" dirty="0" smtClean="0"/>
              <a:t>おける寝屋川市の</a:t>
            </a:r>
            <a:r>
              <a:rPr lang="ja-JP" altLang="en-US" sz="2400" b="1" dirty="0"/>
              <a:t>状況</a:t>
            </a:r>
          </a:p>
          <a:p>
            <a:r>
              <a:rPr lang="ja-JP" altLang="en-US" sz="2400" dirty="0"/>
              <a:t>２．１　各指標の大阪府平均との比較（</a:t>
            </a:r>
            <a:r>
              <a:rPr lang="en-US" altLang="ja-JP" sz="2400" dirty="0">
                <a:latin typeface="+mn-ea"/>
              </a:rPr>
              <a:t>2016</a:t>
            </a:r>
            <a:r>
              <a:rPr lang="ja-JP" altLang="en-US" sz="2400" dirty="0"/>
              <a:t>年度）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331897"/>
              </p:ext>
            </p:extLst>
          </p:nvPr>
        </p:nvGraphicFramePr>
        <p:xfrm>
          <a:off x="94579" y="977935"/>
          <a:ext cx="8963696" cy="568097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55653">
                  <a:extLst>
                    <a:ext uri="{9D8B030D-6E8A-4147-A177-3AD203B41FA5}">
                      <a16:colId xmlns:a16="http://schemas.microsoft.com/office/drawing/2014/main" val="4249513469"/>
                    </a:ext>
                  </a:extLst>
                </a:gridCol>
                <a:gridCol w="7368033">
                  <a:extLst>
                    <a:ext uri="{9D8B030D-6E8A-4147-A177-3AD203B41FA5}">
                      <a16:colId xmlns:a16="http://schemas.microsoft.com/office/drawing/2014/main" val="2373518121"/>
                    </a:ext>
                  </a:extLst>
                </a:gridCol>
                <a:gridCol w="840010">
                  <a:extLst>
                    <a:ext uri="{9D8B030D-6E8A-4147-A177-3AD203B41FA5}">
                      <a16:colId xmlns:a16="http://schemas.microsoft.com/office/drawing/2014/main" val="2789846183"/>
                    </a:ext>
                  </a:extLst>
                </a:gridCol>
              </a:tblGrid>
              <a:tr h="398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項目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指標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府平均との比較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791944"/>
                  </a:ext>
                </a:extLst>
              </a:tr>
              <a:tr h="512686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耐震化関係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vert="eaVert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①全管路耐震適合率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管路の地震災害に対する安全性、信頼性を表す指標。高い方が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81923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②基幹管路耐震適合率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基幹管路の地震災害に対する安全性、信頼性を表す指標。高い方が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984733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③老朽管率　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法定耐用年数（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年）を超えた管路の割合。一般的には、低い方が望ましい。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599325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④管路更新率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管路更新の度合いを表す指標。一般的には、高い方が望ましい。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384232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⑤浄水場耐震化率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浄水施設の地震災害に対する安全性、信頼性を表す指標。高い方が望ましい。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33633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⑥配水池耐震化率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配水施設の地震災害に対する安全性、信頼性を表す指標。高い方が望ましい。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794521"/>
                  </a:ext>
                </a:extLst>
              </a:tr>
              <a:tr h="598408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経営関係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vert="eaVert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⑦給水原価　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有収水量（料金の対象となった水量）１㎥あたりにかかる費用を表す指標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一般的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には、低い</a:t>
                      </a:r>
                      <a:r>
                        <a:rPr lang="ja-JP" sz="1400" kern="100">
                          <a:effectLst/>
                          <a:latin typeface="+mn-ea"/>
                          <a:ea typeface="+mn-ea"/>
                        </a:rPr>
                        <a:t>方</a:t>
                      </a:r>
                      <a:r>
                        <a:rPr lang="ja-JP" sz="1400" kern="100" smtClean="0"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lang="ja-JP" altLang="en-US" sz="1400" kern="100" smtClean="0">
                          <a:effectLst/>
                          <a:latin typeface="+mn-ea"/>
                          <a:ea typeface="+mn-ea"/>
                        </a:rPr>
                        <a:t>望</a:t>
                      </a:r>
                      <a:r>
                        <a:rPr lang="ja-JP" sz="1400" kern="100" smtClean="0">
                          <a:effectLst/>
                          <a:latin typeface="+mn-ea"/>
                          <a:ea typeface="+mn-ea"/>
                        </a:rPr>
                        <a:t>ましい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946675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⑧経常収支比率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単年度の収支が黒字であれば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100%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以上となる指標。一般的には、高い方が望ましい。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40534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⑨企業債残高対給水収益率　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企業債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残高の規模を表す指標。一般的には、低い方が望ましい。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9603"/>
                  </a:ext>
                </a:extLst>
              </a:tr>
              <a:tr h="5126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効率性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⑩施設利用率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水道施設の利用状況や適正規模を判断する指標。一般的には、高い方が望ましい。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63230"/>
                  </a:ext>
                </a:extLst>
              </a:tr>
            </a:tbl>
          </a:graphicData>
        </a:graphic>
      </p:graphicFrame>
      <p:sp>
        <p:nvSpPr>
          <p:cNvPr id="7" name="テキスト ボックス 1"/>
          <p:cNvSpPr txBox="1"/>
          <p:nvPr/>
        </p:nvSpPr>
        <p:spPr>
          <a:xfrm>
            <a:off x="7083379" y="83655"/>
            <a:ext cx="2060621" cy="780276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黒：府平均を下回っている</a:t>
            </a:r>
            <a:endParaRPr lang="en-US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　（</a:t>
            </a:r>
            <a:r>
              <a:rPr lang="en-US" sz="1000" dirty="0">
                <a:latin typeface="+mn-ea"/>
                <a:cs typeface="Times New Roman" panose="02020603050405020304" pitchFamily="18" charset="0"/>
              </a:rPr>
              <a:t>25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％以上）</a:t>
            </a:r>
            <a:endParaRPr lang="ja-JP" altLang="en-US" sz="1600" dirty="0">
              <a:latin typeface="+mn-ea"/>
              <a:cs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灰：府平均をやや下回っている</a:t>
            </a:r>
            <a:endParaRPr lang="en-US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　（</a:t>
            </a:r>
            <a:r>
              <a:rPr lang="en-US" sz="1000" dirty="0">
                <a:latin typeface="+mn-ea"/>
                <a:cs typeface="Times New Roman" panose="02020603050405020304" pitchFamily="18" charset="0"/>
              </a:rPr>
              <a:t>0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～</a:t>
            </a:r>
            <a:r>
              <a:rPr lang="en-US" sz="1000" dirty="0">
                <a:latin typeface="+mn-ea"/>
                <a:cs typeface="Times New Roman" panose="02020603050405020304" pitchFamily="18" charset="0"/>
              </a:rPr>
              <a:t>25%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sz="1600" dirty="0">
              <a:latin typeface="+mn-ea"/>
              <a:cs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白：府平均を上回って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いる</a:t>
            </a:r>
            <a:endParaRPr lang="ja-JP" altLang="en-US" sz="160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74817" y="6586634"/>
            <a:ext cx="5551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200" dirty="0" smtClean="0">
                <a:latin typeface="+mn-ea"/>
                <a:cs typeface="ＭＳ Ｐゴシック" panose="020B0600070205080204" pitchFamily="50" charset="-128"/>
              </a:rPr>
              <a:t>※</a:t>
            </a:r>
            <a:r>
              <a:rPr lang="ja-JP" altLang="en-US" sz="1200" dirty="0">
                <a:latin typeface="+mn-ea"/>
                <a:cs typeface="ＭＳ Ｐゴシック" panose="020B0600070205080204" pitchFamily="50" charset="-128"/>
              </a:rPr>
              <a:t>③、⑦、⑨については、</a:t>
            </a:r>
            <a:r>
              <a:rPr lang="ja-JP" altLang="ja-JP" sz="1200" dirty="0" smtClean="0">
                <a:latin typeface="+mn-ea"/>
                <a:cs typeface="ＭＳ Ｐゴシック" panose="020B0600070205080204" pitchFamily="50" charset="-128"/>
              </a:rPr>
              <a:t>府</a:t>
            </a:r>
            <a:r>
              <a:rPr lang="ja-JP" altLang="ja-JP" sz="1200" dirty="0">
                <a:latin typeface="+mn-ea"/>
                <a:cs typeface="ＭＳ Ｐゴシック" panose="020B0600070205080204" pitchFamily="50" charset="-128"/>
              </a:rPr>
              <a:t>平均を上回っているものを黒、灰として</a:t>
            </a:r>
            <a:r>
              <a:rPr lang="ja-JP" altLang="ja-JP" sz="1200" dirty="0" smtClean="0">
                <a:latin typeface="+mn-ea"/>
                <a:cs typeface="ＭＳ Ｐゴシック" panose="020B0600070205080204" pitchFamily="50" charset="-128"/>
              </a:rPr>
              <a:t>い</a:t>
            </a:r>
            <a:r>
              <a:rPr lang="ja-JP" altLang="en-US" sz="1200" dirty="0" smtClean="0">
                <a:latin typeface="+mn-ea"/>
                <a:cs typeface="ＭＳ Ｐゴシック" panose="020B0600070205080204" pitchFamily="50" charset="-128"/>
              </a:rPr>
              <a:t>ます</a:t>
            </a:r>
            <a:r>
              <a:rPr lang="ja-JP" altLang="ja-JP" sz="1050" dirty="0" smtClean="0">
                <a:latin typeface="+mn-ea"/>
                <a:cs typeface="ＭＳ Ｐゴシック" panose="020B0600070205080204" pitchFamily="50" charset="-128"/>
              </a:rPr>
              <a:t>。</a:t>
            </a:r>
            <a:endParaRPr lang="ja-JP" altLang="ja-JP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87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26062"/>
            <a:ext cx="891996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 ２．２　府域に</a:t>
            </a:r>
            <a:r>
              <a:rPr lang="ja-JP" altLang="en-US" sz="2400" b="1" dirty="0" smtClean="0"/>
              <a:t>おける寝屋川市の</a:t>
            </a:r>
            <a:r>
              <a:rPr lang="ja-JP" altLang="en-US" sz="2400" b="1" dirty="0"/>
              <a:t>各指標の状況（</a:t>
            </a:r>
            <a:r>
              <a:rPr lang="en-US" altLang="ja-JP" sz="2400" b="1" dirty="0">
                <a:latin typeface="+mn-ea"/>
              </a:rPr>
              <a:t>2016</a:t>
            </a:r>
            <a:r>
              <a:rPr lang="ja-JP" altLang="en-US" sz="2400" b="1" dirty="0"/>
              <a:t>年度）</a:t>
            </a:r>
          </a:p>
          <a:p>
            <a:endParaRPr lang="ja-JP" altLang="en-US" dirty="0"/>
          </a:p>
          <a:p>
            <a:r>
              <a:rPr lang="ja-JP" altLang="en-US" sz="2000" b="1" dirty="0"/>
              <a:t>①全管路耐震適合率（大阪府の水道の現況より</a:t>
            </a:r>
            <a:r>
              <a:rPr lang="ja-JP" altLang="en-US" sz="2000" b="1" dirty="0" smtClean="0"/>
              <a:t>）</a:t>
            </a:r>
            <a:endParaRPr lang="en-US" altLang="ja-JP" sz="2000" b="1" dirty="0" smtClean="0"/>
          </a:p>
          <a:p>
            <a:endParaRPr lang="ja-JP" altLang="en-US" b="1" dirty="0"/>
          </a:p>
          <a:p>
            <a:r>
              <a:rPr lang="ja-JP" altLang="en-US" dirty="0"/>
              <a:t>・全管路の耐震適合率</a:t>
            </a:r>
            <a:r>
              <a:rPr lang="ja-JP" altLang="en-US" dirty="0" smtClean="0"/>
              <a:t>は</a:t>
            </a:r>
            <a:r>
              <a:rPr lang="en-US" altLang="ja-JP" dirty="0"/>
              <a:t>11.6%</a:t>
            </a:r>
            <a:r>
              <a:rPr lang="ja-JP" altLang="en-US" dirty="0"/>
              <a:t>であり、府平均</a:t>
            </a:r>
            <a:r>
              <a:rPr lang="en-US" altLang="ja-JP" dirty="0" smtClean="0"/>
              <a:t>25.6%</a:t>
            </a:r>
            <a:r>
              <a:rPr lang="ja-JP" altLang="en-US" dirty="0"/>
              <a:t>を</a:t>
            </a:r>
            <a:r>
              <a:rPr lang="ja-JP" altLang="en-US" dirty="0" smtClean="0"/>
              <a:t>下回っていま</a:t>
            </a:r>
            <a:r>
              <a:rPr lang="ja-JP" altLang="en-US" dirty="0"/>
              <a:t>す</a:t>
            </a:r>
            <a:r>
              <a:rPr lang="ja-JP" altLang="en-US" dirty="0" smtClean="0"/>
              <a:t>。</a:t>
            </a:r>
            <a:endParaRPr lang="ja-JP" altLang="ja-JP" dirty="0"/>
          </a:p>
          <a:p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80" y="2714012"/>
            <a:ext cx="8434800" cy="3689722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70790" y="4039061"/>
            <a:ext cx="839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9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427759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②基幹管路耐震適合率（大阪府の水道の現況より）</a:t>
            </a:r>
            <a:endParaRPr lang="en-US" altLang="ja-JP" sz="2000" b="1" dirty="0"/>
          </a:p>
          <a:p>
            <a:endParaRPr lang="ja-JP" altLang="ja-JP" dirty="0"/>
          </a:p>
          <a:p>
            <a:r>
              <a:rPr lang="ja-JP" altLang="ja-JP" dirty="0" smtClean="0"/>
              <a:t>・</a:t>
            </a:r>
            <a:r>
              <a:rPr lang="ja-JP" altLang="en-US" dirty="0" smtClean="0"/>
              <a:t>　</a:t>
            </a:r>
            <a:r>
              <a:rPr lang="ja-JP" altLang="ja-JP" dirty="0" smtClean="0"/>
              <a:t>基幹管</a:t>
            </a:r>
            <a:r>
              <a:rPr lang="ja-JP" altLang="ja-JP" dirty="0"/>
              <a:t>路の耐震</a:t>
            </a:r>
            <a:r>
              <a:rPr lang="ja-JP" altLang="ja-JP" dirty="0">
                <a:latin typeface="+mn-ea"/>
              </a:rPr>
              <a:t>適合率</a:t>
            </a:r>
            <a:r>
              <a:rPr lang="ja-JP" altLang="ja-JP" dirty="0" smtClean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20.7%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 smtClean="0">
                <a:latin typeface="+mn-ea"/>
              </a:rPr>
              <a:t>41.1%</a:t>
            </a:r>
            <a:r>
              <a:rPr lang="ja-JP" altLang="en-US" dirty="0" smtClean="0">
                <a:latin typeface="+mn-ea"/>
              </a:rPr>
              <a:t>を下回っています。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　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39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降順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ja-JP" dirty="0">
              <a:latin typeface="+mn-ea"/>
            </a:endParaRPr>
          </a:p>
          <a:p>
            <a:endParaRPr lang="ja-JP" altLang="ja-JP" dirty="0"/>
          </a:p>
          <a:p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3" y="2628926"/>
            <a:ext cx="8434800" cy="3678152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99349" y="4015753"/>
            <a:ext cx="9376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99349" y="4292752"/>
            <a:ext cx="9376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66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8554" y="302342"/>
            <a:ext cx="858807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③老朽管率（大阪府の水道の現況より）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・老朽管率</a:t>
            </a:r>
            <a:r>
              <a:rPr lang="ja-JP" altLang="en-US" dirty="0" smtClean="0"/>
              <a:t>は</a:t>
            </a:r>
            <a:r>
              <a:rPr lang="en-US" altLang="ja-JP" dirty="0"/>
              <a:t>20.0%</a:t>
            </a:r>
            <a:r>
              <a:rPr lang="ja-JP" altLang="en-US" dirty="0"/>
              <a:t>であり、府平均</a:t>
            </a:r>
            <a:r>
              <a:rPr lang="en-US" altLang="ja-JP" dirty="0"/>
              <a:t>28.6%</a:t>
            </a:r>
            <a:r>
              <a:rPr lang="ja-JP" altLang="en-US" dirty="0"/>
              <a:t>を</a:t>
            </a:r>
            <a:r>
              <a:rPr lang="ja-JP" altLang="en-US" dirty="0" smtClean="0"/>
              <a:t>下回っています。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 </a:t>
            </a:r>
            <a:endParaRPr lang="en-US" altLang="ja-JP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29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降順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dirty="0"/>
          </a:p>
          <a:p>
            <a:endParaRPr lang="ja-JP" altLang="ja-JP" dirty="0"/>
          </a:p>
          <a:p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54" y="2330969"/>
            <a:ext cx="8434800" cy="3658564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43476" y="3585728"/>
            <a:ext cx="9523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90467" y="4036579"/>
            <a:ext cx="9523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00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4451" y="239058"/>
            <a:ext cx="8375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④管路更新率（市町村経営比較分析表より）</a:t>
            </a:r>
            <a:endParaRPr lang="en-US" altLang="ja-JP" sz="2000" b="1" dirty="0">
              <a:latin typeface="+mn-ea"/>
            </a:endParaRPr>
          </a:p>
          <a:p>
            <a:endParaRPr lang="ja-JP" altLang="en-US" dirty="0"/>
          </a:p>
          <a:p>
            <a:r>
              <a:rPr lang="ja-JP" altLang="en-US" dirty="0"/>
              <a:t>・管路更新率</a:t>
            </a:r>
            <a:r>
              <a:rPr lang="ja-JP" altLang="en-US" dirty="0" smtClean="0"/>
              <a:t>は</a:t>
            </a:r>
            <a:r>
              <a:rPr lang="en-US" altLang="ja-JP" dirty="0"/>
              <a:t>0.49%</a:t>
            </a:r>
            <a:r>
              <a:rPr lang="ja-JP" altLang="en-US" dirty="0"/>
              <a:t>であり、府平均</a:t>
            </a:r>
            <a:r>
              <a:rPr lang="en-US" altLang="ja-JP" dirty="0" smtClean="0"/>
              <a:t>0.82</a:t>
            </a:r>
            <a:r>
              <a:rPr lang="ja-JP" altLang="en-US" dirty="0" smtClean="0"/>
              <a:t>％を下回っています</a:t>
            </a:r>
            <a:r>
              <a:rPr lang="ja-JP" altLang="en-US" dirty="0"/>
              <a:t>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29" y="2520456"/>
            <a:ext cx="8434800" cy="3657213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410548" y="4216542"/>
            <a:ext cx="8394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2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府平均</a:t>
            </a:r>
            <a:endParaRPr lang="ja-JP" altLang="en-US" sz="16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410548" y="4493541"/>
            <a:ext cx="8394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2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全国平均</a:t>
            </a:r>
            <a:endParaRPr lang="ja-JP" altLang="en-US" sz="16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9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262300"/>
            <a:ext cx="8344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⑤浄水場耐震化率（大阪府の水道の現況より）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・浄水場の耐震化率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 smtClean="0">
                <a:latin typeface="+mn-ea"/>
              </a:rPr>
              <a:t>100</a:t>
            </a:r>
            <a:r>
              <a:rPr lang="en-US" altLang="ja-JP" dirty="0">
                <a:latin typeface="+mn-ea"/>
              </a:rPr>
              <a:t>%</a:t>
            </a:r>
            <a:r>
              <a:rPr lang="ja-JP" altLang="en-US" dirty="0" smtClean="0">
                <a:latin typeface="+mn-ea"/>
              </a:rPr>
              <a:t>ですが、現在休止中</a:t>
            </a:r>
            <a:r>
              <a:rPr lang="ja-JP" altLang="en-US" dirty="0" smtClean="0"/>
              <a:t>となっています。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48" y="2071347"/>
            <a:ext cx="8434800" cy="3612626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7835017" y="4167040"/>
            <a:ext cx="10181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7835017" y="3569883"/>
            <a:ext cx="10181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111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12" y="1853055"/>
            <a:ext cx="8505716" cy="36720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76476"/>
            <a:ext cx="10663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⑥配水池耐震化率（大阪府の水道の現況より）</a:t>
            </a:r>
            <a:endParaRPr lang="en-US" altLang="ja-JP" sz="2000" b="1" dirty="0">
              <a:latin typeface="+mn-ea"/>
            </a:endParaRPr>
          </a:p>
          <a:p>
            <a:endParaRPr lang="en-US" altLang="ja-JP" dirty="0"/>
          </a:p>
          <a:p>
            <a:r>
              <a:rPr lang="ja-JP" altLang="en-US" dirty="0"/>
              <a:t>・配水池の耐震化率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 smtClean="0">
                <a:latin typeface="+mn-ea"/>
              </a:rPr>
              <a:t>94.5%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>
                <a:latin typeface="+mn-ea"/>
              </a:rPr>
              <a:t>48.0%</a:t>
            </a:r>
            <a:r>
              <a:rPr lang="ja-JP" altLang="en-US" dirty="0" smtClean="0">
                <a:latin typeface="+mn-ea"/>
              </a:rPr>
              <a:t>を</a:t>
            </a:r>
            <a:r>
              <a:rPr lang="ja-JP" altLang="en-US" dirty="0"/>
              <a:t>上</a:t>
            </a:r>
            <a:r>
              <a:rPr lang="ja-JP" altLang="en-US" dirty="0" smtClean="0"/>
              <a:t>回って</a:t>
            </a:r>
            <a:r>
              <a:rPr lang="ja-JP" altLang="en-US" dirty="0"/>
              <a:t>います。</a:t>
            </a: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29600" y="3381278"/>
            <a:ext cx="9539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190057" y="3031110"/>
            <a:ext cx="9539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213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71" y="2243987"/>
            <a:ext cx="8402099" cy="36468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4871" y="371587"/>
            <a:ext cx="85712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⑦給水原価（市町村経営比較分析表より）</a:t>
            </a:r>
            <a:endParaRPr lang="en-US" altLang="ja-JP" sz="2000" b="1" dirty="0">
              <a:latin typeface="+mn-ea"/>
            </a:endParaRPr>
          </a:p>
          <a:p>
            <a:endParaRPr lang="ja-JP" altLang="en-US" dirty="0"/>
          </a:p>
          <a:p>
            <a:r>
              <a:rPr lang="ja-JP" altLang="en-US" dirty="0"/>
              <a:t>・給水原価</a:t>
            </a:r>
            <a:r>
              <a:rPr lang="ja-JP" altLang="en-US" dirty="0" smtClean="0"/>
              <a:t>は</a:t>
            </a:r>
            <a:r>
              <a:rPr lang="en-US" altLang="ja-JP" dirty="0">
                <a:latin typeface="+mn-ea"/>
              </a:rPr>
              <a:t>152.5</a:t>
            </a:r>
            <a:r>
              <a:rPr lang="ja-JP" altLang="en-US" dirty="0">
                <a:latin typeface="+mn-ea"/>
              </a:rPr>
              <a:t>円であり、府平均</a:t>
            </a:r>
            <a:r>
              <a:rPr lang="en-US" altLang="ja-JP" dirty="0">
                <a:latin typeface="+mn-ea"/>
              </a:rPr>
              <a:t>170.8</a:t>
            </a:r>
            <a:r>
              <a:rPr lang="ja-JP" altLang="en-US" dirty="0" smtClean="0">
                <a:latin typeface="+mn-ea"/>
              </a:rPr>
              <a:t>円を下回っています。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15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昇順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dirty="0"/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42585" y="3759610"/>
            <a:ext cx="10051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13557" y="4051123"/>
            <a:ext cx="10051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145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72229"/>
            <a:ext cx="109212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⑧経常収支比率（市町村経営比較分析表より）</a:t>
            </a:r>
            <a:endParaRPr lang="en-US" altLang="ja-JP" sz="2000" b="1" dirty="0">
              <a:latin typeface="+mn-ea"/>
            </a:endParaRPr>
          </a:p>
          <a:p>
            <a:endParaRPr lang="ja-JP" altLang="en-US" dirty="0"/>
          </a:p>
          <a:p>
            <a:r>
              <a:rPr lang="ja-JP" altLang="en-US" dirty="0"/>
              <a:t>・経常収支比率</a:t>
            </a:r>
            <a:r>
              <a:rPr lang="ja-JP" altLang="en-US" dirty="0">
                <a:latin typeface="+mn-ea"/>
              </a:rPr>
              <a:t>は府平均</a:t>
            </a:r>
            <a:r>
              <a:rPr lang="en-US" altLang="ja-JP" dirty="0" smtClean="0">
                <a:latin typeface="+mn-ea"/>
              </a:rPr>
              <a:t>111.98%</a:t>
            </a:r>
            <a:r>
              <a:rPr lang="ja-JP" altLang="en-US" dirty="0" smtClean="0">
                <a:latin typeface="+mn-ea"/>
              </a:rPr>
              <a:t>を</a:t>
            </a:r>
            <a:r>
              <a:rPr lang="ja-JP" altLang="en-US" dirty="0">
                <a:latin typeface="+mn-ea"/>
              </a:rPr>
              <a:t>下回るものの</a:t>
            </a:r>
            <a:r>
              <a:rPr lang="ja-JP" altLang="en-US" dirty="0" smtClean="0">
                <a:latin typeface="+mn-ea"/>
              </a:rPr>
              <a:t>、</a:t>
            </a:r>
            <a:r>
              <a:rPr lang="en-US" altLang="ja-JP" dirty="0">
                <a:latin typeface="+mn-ea"/>
              </a:rPr>
              <a:t>104.48%</a:t>
            </a:r>
            <a:r>
              <a:rPr lang="ja-JP" altLang="en-US" dirty="0" smtClean="0">
                <a:latin typeface="+mn-ea"/>
              </a:rPr>
              <a:t>と</a:t>
            </a:r>
            <a:r>
              <a:rPr lang="ja-JP" altLang="en-US" dirty="0">
                <a:latin typeface="+mn-ea"/>
              </a:rPr>
              <a:t>単年度黒字を示す</a:t>
            </a:r>
            <a:r>
              <a:rPr lang="en-US" altLang="ja-JP" dirty="0">
                <a:latin typeface="+mn-ea"/>
              </a:rPr>
              <a:t>100%</a:t>
            </a:r>
            <a:r>
              <a:rPr lang="ja-JP" altLang="en-US" dirty="0" smtClean="0">
                <a:latin typeface="+mn-ea"/>
              </a:rPr>
              <a:t>を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超えて</a:t>
            </a:r>
            <a:r>
              <a:rPr lang="ja-JP" altLang="en-US" dirty="0"/>
              <a:t>います。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26" y="2357387"/>
            <a:ext cx="8434800" cy="3650524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67546" y="3619620"/>
            <a:ext cx="9952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29280" y="3193436"/>
            <a:ext cx="9952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74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16" y="2716124"/>
            <a:ext cx="8337600" cy="316336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143" y="528979"/>
            <a:ext cx="9113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⑨企業債残高対給水収益率（市町村経営比較分析表より）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・企業債残高対給水収益率</a:t>
            </a:r>
            <a:r>
              <a:rPr lang="ja-JP" altLang="en-US" dirty="0" smtClean="0"/>
              <a:t>は</a:t>
            </a:r>
            <a:r>
              <a:rPr lang="en-US" altLang="ja-JP" dirty="0"/>
              <a:t>261.3%</a:t>
            </a:r>
            <a:r>
              <a:rPr lang="ja-JP" altLang="en-US" dirty="0" smtClean="0"/>
              <a:t>で</a:t>
            </a:r>
            <a:r>
              <a:rPr lang="ja-JP" altLang="en-US" dirty="0"/>
              <a:t>あり、 府平均</a:t>
            </a:r>
            <a:r>
              <a:rPr lang="en-US" altLang="ja-JP" dirty="0"/>
              <a:t>250.5%</a:t>
            </a:r>
            <a:r>
              <a:rPr lang="ja-JP" altLang="en-US" dirty="0"/>
              <a:t>を上回っています。</a:t>
            </a: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174599" y="4473630"/>
            <a:ext cx="9574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174599" y="4143916"/>
            <a:ext cx="9574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37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0"/>
            <a:ext cx="9144000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tx2"/>
                </a:solidFill>
                <a:latin typeface="+mn-ea"/>
              </a:rPr>
              <a:t>■市の水道の状態をのぞいてみよう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  <a:r>
              <a:rPr lang="ja-JP" altLang="en-US" b="1" dirty="0">
                <a:solidFill>
                  <a:schemeClr val="tx2"/>
                </a:solidFill>
                <a:latin typeface="+mn-ea"/>
              </a:rPr>
              <a:t>施設の耐震化状況や財政的な指標を府内で比較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</a:p>
          <a:p>
            <a:endParaRPr lang="en-US" altLang="ja-JP" b="1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現状</a:t>
            </a:r>
            <a:r>
              <a:rPr lang="ja-JP" altLang="en-US" b="1" dirty="0">
                <a:latin typeface="+mn-ea"/>
              </a:rPr>
              <a:t>と課題</a:t>
            </a:r>
            <a:endParaRPr lang="en-US" altLang="ja-JP" b="1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１　基本情報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１．１　現状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１．２</a:t>
            </a:r>
            <a:r>
              <a:rPr lang="ja-JP" altLang="en-US" sz="1600" dirty="0">
                <a:latin typeface="+mn-ea"/>
              </a:rPr>
              <a:t>　一日最大給水量と自己水率の概要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１．３　水道施設の配置</a:t>
            </a:r>
            <a:r>
              <a:rPr lang="ja-JP" altLang="en-US" sz="1600" dirty="0" smtClean="0">
                <a:latin typeface="+mn-ea"/>
              </a:rPr>
              <a:t>状況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/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２　府域に</a:t>
            </a:r>
            <a:r>
              <a:rPr lang="ja-JP" altLang="en-US" sz="1600" dirty="0" smtClean="0">
                <a:latin typeface="+mn-ea"/>
              </a:rPr>
              <a:t>おける寝屋川市</a:t>
            </a:r>
            <a:r>
              <a:rPr lang="ja-JP" altLang="en-US" sz="1600" dirty="0">
                <a:latin typeface="+mn-ea"/>
              </a:rPr>
              <a:t>の状況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２．１　各指標の大阪府平均との比較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２．２　府域に</a:t>
            </a:r>
            <a:r>
              <a:rPr lang="ja-JP" altLang="en-US" sz="1600" dirty="0" smtClean="0">
                <a:latin typeface="+mn-ea"/>
              </a:rPr>
              <a:t>おける寝屋川市</a:t>
            </a:r>
            <a:r>
              <a:rPr lang="ja-JP" altLang="en-US" sz="1600" dirty="0">
                <a:latin typeface="+mn-ea"/>
              </a:rPr>
              <a:t>の各指標の状況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endParaRPr lang="en-US" altLang="ja-JP" sz="700" b="1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b="1" dirty="0">
                <a:solidFill>
                  <a:schemeClr val="tx2"/>
                </a:solidFill>
                <a:latin typeface="+mn-ea"/>
              </a:rPr>
              <a:t>■市の水道ってこれからどうなるの？　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  <a:r>
              <a:rPr lang="ja-JP" altLang="en-US" b="1" dirty="0">
                <a:solidFill>
                  <a:schemeClr val="tx2"/>
                </a:solidFill>
                <a:latin typeface="+mn-ea"/>
              </a:rPr>
              <a:t>今後の計画や水道料金のイメージを確認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</a:p>
          <a:p>
            <a:r>
              <a:rPr lang="ja-JP" altLang="en-US" b="1" dirty="0" smtClean="0">
                <a:latin typeface="+mn-ea"/>
              </a:rPr>
              <a:t>寝屋川市の計画</a:t>
            </a:r>
            <a:endParaRPr lang="en-US" altLang="ja-JP" b="1" dirty="0" smtClean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3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寝屋川市</a:t>
            </a:r>
            <a:r>
              <a:rPr lang="ja-JP" altLang="en-US" sz="1600" dirty="0">
                <a:latin typeface="+mn-ea"/>
              </a:rPr>
              <a:t>の今後の計画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３．１　水道施設の耐震化計画の策定状況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３．２</a:t>
            </a:r>
            <a:r>
              <a:rPr lang="ja-JP" altLang="en-US" sz="1600" dirty="0">
                <a:latin typeface="+mn-ea"/>
              </a:rPr>
              <a:t>　老朽管の更新に関する状況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３．３</a:t>
            </a:r>
            <a:r>
              <a:rPr lang="ja-JP" altLang="en-US" sz="1600" dirty="0">
                <a:latin typeface="+mn-ea"/>
              </a:rPr>
              <a:t>　耐震化計画の</a:t>
            </a:r>
            <a:r>
              <a:rPr lang="ja-JP" altLang="en-US" sz="1600" dirty="0" smtClean="0">
                <a:latin typeface="+mn-ea"/>
              </a:rPr>
              <a:t>内容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３．４　更新</a:t>
            </a:r>
            <a:r>
              <a:rPr lang="ja-JP" altLang="en-US" sz="1600" dirty="0">
                <a:latin typeface="+mn-ea"/>
              </a:rPr>
              <a:t>需要見込み額の見通し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３．５　収支</a:t>
            </a:r>
            <a:r>
              <a:rPr lang="ja-JP" altLang="en-US" sz="1600" dirty="0">
                <a:latin typeface="+mn-ea"/>
              </a:rPr>
              <a:t>の</a:t>
            </a:r>
            <a:r>
              <a:rPr lang="ja-JP" altLang="en-US" sz="1600" dirty="0" smtClean="0">
                <a:latin typeface="+mn-ea"/>
              </a:rPr>
              <a:t>見通し</a:t>
            </a:r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大阪府による推計</a:t>
            </a:r>
            <a:endParaRPr lang="en-US" altLang="ja-JP" b="1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４　</a:t>
            </a:r>
            <a:r>
              <a:rPr lang="ja-JP" altLang="en-US" sz="1600" dirty="0" smtClean="0">
                <a:latin typeface="+mn-ea"/>
              </a:rPr>
              <a:t>大阪府推計による寝屋川市</a:t>
            </a:r>
            <a:r>
              <a:rPr lang="ja-JP" altLang="en-US" sz="1600" dirty="0">
                <a:latin typeface="+mn-ea"/>
              </a:rPr>
              <a:t>の今後の</a:t>
            </a:r>
            <a:r>
              <a:rPr lang="ja-JP" altLang="en-US" sz="1600" dirty="0" smtClean="0">
                <a:latin typeface="+mn-ea"/>
              </a:rPr>
              <a:t>見通し</a:t>
            </a:r>
            <a:r>
              <a:rPr lang="ja-JP" altLang="en-US" sz="1600" dirty="0">
                <a:latin typeface="+mn-ea"/>
              </a:rPr>
              <a:t/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４．１　給水</a:t>
            </a:r>
            <a:r>
              <a:rPr lang="ja-JP" altLang="en-US" sz="1600" dirty="0">
                <a:latin typeface="+mn-ea"/>
              </a:rPr>
              <a:t>人口と料金収入の見通し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４．２　更新</a:t>
            </a:r>
            <a:r>
              <a:rPr lang="ja-JP" altLang="en-US" sz="1600" dirty="0">
                <a:latin typeface="+mn-ea"/>
              </a:rPr>
              <a:t>需要見込み額の見通し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４．３　収支</a:t>
            </a:r>
            <a:r>
              <a:rPr lang="ja-JP" altLang="en-US" sz="1600" dirty="0">
                <a:latin typeface="+mn-ea"/>
              </a:rPr>
              <a:t>の</a:t>
            </a:r>
            <a:r>
              <a:rPr lang="ja-JP" altLang="en-US" sz="1600" dirty="0" smtClean="0">
                <a:latin typeface="+mn-ea"/>
              </a:rPr>
              <a:t>見通し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/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 smtClean="0">
                <a:latin typeface="+mn-ea"/>
              </a:rPr>
              <a:t>５　まとめ</a:t>
            </a:r>
            <a:endParaRPr lang="ja-JP" altLang="en-US" sz="1600" dirty="0">
              <a:latin typeface="+mn-ea"/>
            </a:endParaRPr>
          </a:p>
          <a:p>
            <a:endParaRPr lang="ja-JP" altLang="en-US" dirty="0">
              <a:latin typeface="+mn-ea"/>
            </a:endParaRPr>
          </a:p>
          <a:p>
            <a:endParaRPr lang="ja-JP" altLang="en-US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027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454768"/>
            <a:ext cx="10921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⑩施設利用率（市町村経営比較分析表より）</a:t>
            </a:r>
            <a:endParaRPr lang="en-US" altLang="ja-JP" sz="2000" b="1" dirty="0">
              <a:latin typeface="+mn-ea"/>
            </a:endParaRPr>
          </a:p>
          <a:p>
            <a:endParaRPr lang="ja-JP" altLang="en-US" dirty="0"/>
          </a:p>
          <a:p>
            <a:r>
              <a:rPr lang="ja-JP" altLang="en-US" dirty="0"/>
              <a:t>・施設</a:t>
            </a:r>
            <a:r>
              <a:rPr lang="ja-JP" altLang="en-US" dirty="0">
                <a:latin typeface="+mn-ea"/>
              </a:rPr>
              <a:t>利用率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52.1%</a:t>
            </a:r>
            <a:r>
              <a:rPr lang="ja-JP" altLang="en-US" dirty="0" smtClean="0">
                <a:latin typeface="+mn-ea"/>
              </a:rPr>
              <a:t>で</a:t>
            </a:r>
            <a:r>
              <a:rPr lang="ja-JP" altLang="en-US" dirty="0">
                <a:latin typeface="+mn-ea"/>
              </a:rPr>
              <a:t>あり、府平均</a:t>
            </a:r>
            <a:r>
              <a:rPr lang="en-US" altLang="ja-JP" dirty="0">
                <a:latin typeface="+mn-ea"/>
              </a:rPr>
              <a:t>58.4%</a:t>
            </a:r>
            <a:r>
              <a:rPr lang="ja-JP" altLang="en-US" dirty="0" smtClean="0">
                <a:latin typeface="+mn-ea"/>
              </a:rPr>
              <a:t>を下回って</a:t>
            </a:r>
            <a:r>
              <a:rPr lang="ja-JP" altLang="en-US" dirty="0"/>
              <a:t>います。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25" y="2477521"/>
            <a:ext cx="8434800" cy="3681665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44606" y="3848158"/>
            <a:ext cx="1008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71664" y="3484075"/>
            <a:ext cx="1008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605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6351" y="466326"/>
            <a:ext cx="871094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　</a:t>
            </a:r>
            <a:r>
              <a:rPr lang="ja-JP" altLang="en-US" sz="2400" b="1" dirty="0" smtClean="0"/>
              <a:t>寝屋川市の</a:t>
            </a:r>
            <a:r>
              <a:rPr lang="ja-JP" altLang="en-US" sz="2400" b="1" dirty="0"/>
              <a:t>今後の計画</a:t>
            </a:r>
          </a:p>
          <a:p>
            <a:endParaRPr lang="en-US" altLang="ja-JP" sz="2400" dirty="0"/>
          </a:p>
          <a:p>
            <a:endParaRPr lang="ja-JP" altLang="en-US" sz="2400" dirty="0"/>
          </a:p>
          <a:p>
            <a:r>
              <a:rPr lang="ja-JP" altLang="en-US" dirty="0" smtClean="0"/>
              <a:t>・浄水場はすでに耐震化済み（休止中）であり、配水</a:t>
            </a:r>
            <a:r>
              <a:rPr lang="ja-JP" altLang="en-US" dirty="0"/>
              <a:t>池</a:t>
            </a:r>
            <a:r>
              <a:rPr lang="ja-JP" altLang="en-US" dirty="0" smtClean="0"/>
              <a:t>は２０１８年度に１００％耐震化予定となっています。</a:t>
            </a:r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・基幹管路は、寝屋川市が設定した更新基準年数で更新した場合、２０２０年度に耐震適合率が２４．１０％と</a:t>
            </a:r>
            <a:r>
              <a:rPr lang="ja-JP" altLang="en-US" dirty="0" smtClean="0"/>
              <a:t>なります。</a:t>
            </a:r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・２０１７，２０１８年度にアセットマネジメントを実施しているところであり、その結果</a:t>
            </a:r>
            <a:r>
              <a:rPr lang="ja-JP" altLang="en-US" dirty="0" smtClean="0"/>
              <a:t>を第１０期</a:t>
            </a:r>
            <a:r>
              <a:rPr lang="ja-JP" altLang="en-US" dirty="0"/>
              <a:t>施設等</a:t>
            </a:r>
            <a:r>
              <a:rPr lang="ja-JP" altLang="en-US" dirty="0" smtClean="0"/>
              <a:t>整備事業計画</a:t>
            </a:r>
            <a:r>
              <a:rPr lang="ja-JP" altLang="en-US" dirty="0"/>
              <a:t>（２０２１年度から２０２６年度分）に反映する</a:t>
            </a:r>
            <a:r>
              <a:rPr lang="ja-JP" altLang="en-US" dirty="0" smtClean="0"/>
              <a:t>予定となっています。</a:t>
            </a:r>
            <a:endParaRPr lang="ja-JP" altLang="en-US" dirty="0"/>
          </a:p>
          <a:p>
            <a:endParaRPr lang="en-US" altLang="ja-JP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725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2279" y="457799"/>
            <a:ext cx="84681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>
                <a:latin typeface="+mn-ea"/>
              </a:rPr>
              <a:t>３．１　水道施設の耐震化計画の策定</a:t>
            </a:r>
            <a:r>
              <a:rPr lang="ja-JP" altLang="ja-JP" sz="2400" b="1" dirty="0" smtClean="0">
                <a:latin typeface="+mn-ea"/>
              </a:rPr>
              <a:t>状況</a:t>
            </a:r>
            <a:endParaRPr lang="en-US" altLang="ja-JP" sz="2400" b="1" dirty="0" smtClean="0">
              <a:latin typeface="+mn-ea"/>
            </a:endParaRPr>
          </a:p>
          <a:p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　　　　　　　　　　　</a:t>
            </a:r>
            <a:r>
              <a:rPr lang="ja-JP" altLang="ja-JP" sz="2400" dirty="0" smtClean="0">
                <a:latin typeface="+mn-ea"/>
              </a:rPr>
              <a:t>（</a:t>
            </a:r>
            <a:r>
              <a:rPr lang="en-US" altLang="ja-JP" sz="2400" dirty="0">
                <a:latin typeface="+mn-ea"/>
              </a:rPr>
              <a:t>2018</a:t>
            </a:r>
            <a:r>
              <a:rPr lang="ja-JP" altLang="ja-JP" sz="2400" dirty="0">
                <a:latin typeface="+mn-ea"/>
              </a:rPr>
              <a:t>年度調査結果）</a:t>
            </a:r>
            <a:endParaRPr lang="ja-JP" altLang="en-US" sz="28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flipH="1">
            <a:off x="2871790" y="2477518"/>
            <a:ext cx="192379" cy="283348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88" y="2483307"/>
            <a:ext cx="8879626" cy="28692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7347301" y="5603233"/>
            <a:ext cx="15359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/>
              <a:t>◎耐震化率</a:t>
            </a:r>
            <a:r>
              <a:rPr lang="en-US" altLang="ja-JP" sz="1400" dirty="0"/>
              <a:t>100</a:t>
            </a:r>
            <a:r>
              <a:rPr lang="ja-JP" altLang="en-US" sz="1400" dirty="0"/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464632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61104"/>
              </p:ext>
            </p:extLst>
          </p:nvPr>
        </p:nvGraphicFramePr>
        <p:xfrm>
          <a:off x="-1" y="940158"/>
          <a:ext cx="9053847" cy="1743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051">
                  <a:extLst>
                    <a:ext uri="{9D8B030D-6E8A-4147-A177-3AD203B41FA5}">
                      <a16:colId xmlns:a16="http://schemas.microsoft.com/office/drawing/2014/main" val="214635048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16791253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3984703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206743638"/>
                    </a:ext>
                  </a:extLst>
                </a:gridCol>
                <a:gridCol w="2348246">
                  <a:extLst>
                    <a:ext uri="{9D8B030D-6E8A-4147-A177-3AD203B41FA5}">
                      <a16:colId xmlns:a16="http://schemas.microsoft.com/office/drawing/2014/main" val="3993777513"/>
                    </a:ext>
                  </a:extLst>
                </a:gridCol>
              </a:tblGrid>
              <a:tr h="61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市町村計画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今後</a:t>
                      </a:r>
                      <a:r>
                        <a:rPr lang="en-US" sz="1800" kern="100" dirty="0">
                          <a:effectLst/>
                        </a:rPr>
                        <a:t>60</a:t>
                      </a:r>
                      <a:r>
                        <a:rPr lang="ja-JP" sz="1800" kern="100" dirty="0">
                          <a:effectLst/>
                        </a:rPr>
                        <a:t>年周期で管更新するために必要</a:t>
                      </a:r>
                      <a:r>
                        <a:rPr lang="ja-JP" sz="1800" kern="100">
                          <a:effectLst/>
                        </a:rPr>
                        <a:t>な</a:t>
                      </a:r>
                      <a:r>
                        <a:rPr lang="ja-JP" sz="1800" kern="100" smtClean="0">
                          <a:effectLst/>
                        </a:rPr>
                        <a:t>管</a:t>
                      </a:r>
                      <a:r>
                        <a:rPr lang="ja-JP" altLang="en-US" sz="1800" kern="100" smtClean="0">
                          <a:effectLst/>
                        </a:rPr>
                        <a:t>路</a:t>
                      </a:r>
                      <a:r>
                        <a:rPr lang="ja-JP" sz="1800" kern="100" smtClean="0">
                          <a:effectLst/>
                        </a:rPr>
                        <a:t>更新率</a:t>
                      </a:r>
                      <a:r>
                        <a:rPr lang="ja-JP" sz="1800" kern="100" dirty="0">
                          <a:effectLst/>
                        </a:rPr>
                        <a:t>（％）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7826303"/>
                  </a:ext>
                </a:extLst>
              </a:tr>
              <a:tr h="61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計画年次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老朽管率（％）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計画期間内年平均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管</a:t>
                      </a:r>
                      <a:r>
                        <a:rPr lang="ja-JP" altLang="en-US" sz="1800" kern="100" dirty="0" smtClean="0">
                          <a:effectLst/>
                        </a:rPr>
                        <a:t>路</a:t>
                      </a:r>
                      <a:r>
                        <a:rPr lang="ja-JP" sz="1800" kern="100" dirty="0" smtClean="0">
                          <a:effectLst/>
                        </a:rPr>
                        <a:t>更新率</a:t>
                      </a:r>
                      <a:r>
                        <a:rPr lang="ja-JP" sz="1800" kern="100" dirty="0">
                          <a:effectLst/>
                        </a:rPr>
                        <a:t>（％）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36762"/>
                  </a:ext>
                </a:extLst>
              </a:tr>
              <a:tr h="506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全管路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２０２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２３．３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０．５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１．６７％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4793505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0" y="2943621"/>
            <a:ext cx="10526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>
                <a:latin typeface="+mn-ea"/>
              </a:rPr>
              <a:t>３</a:t>
            </a:r>
            <a:r>
              <a:rPr lang="ja-JP" altLang="en-US" sz="2400" b="1" dirty="0">
                <a:latin typeface="+mn-ea"/>
              </a:rPr>
              <a:t>．３</a:t>
            </a:r>
            <a:r>
              <a:rPr lang="ja-JP" altLang="ja-JP" sz="2400" b="1" dirty="0">
                <a:latin typeface="+mn-ea"/>
              </a:rPr>
              <a:t>　耐震化計画の内容</a:t>
            </a:r>
          </a:p>
          <a:p>
            <a:r>
              <a:rPr lang="ja-JP" altLang="en-US" sz="2400" dirty="0" smtClean="0"/>
              <a:t>       </a:t>
            </a:r>
            <a:r>
              <a:rPr lang="ja-JP" altLang="ja-JP" sz="2000" dirty="0" smtClean="0"/>
              <a:t>（</a:t>
            </a:r>
            <a:r>
              <a:rPr lang="ja-JP" altLang="en-US" sz="2000" dirty="0" smtClean="0"/>
              <a:t>第９期施設等整備事業計画（２０１５年度策定）</a:t>
            </a:r>
            <a:r>
              <a:rPr lang="ja-JP" altLang="ja-JP" sz="2000" dirty="0" smtClean="0"/>
              <a:t>）</a:t>
            </a:r>
            <a:endParaRPr lang="ja-JP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211311"/>
              </p:ext>
            </p:extLst>
          </p:nvPr>
        </p:nvGraphicFramePr>
        <p:xfrm>
          <a:off x="0" y="3774618"/>
          <a:ext cx="9053846" cy="2838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204">
                  <a:extLst>
                    <a:ext uri="{9D8B030D-6E8A-4147-A177-3AD203B41FA5}">
                      <a16:colId xmlns:a16="http://schemas.microsoft.com/office/drawing/2014/main" val="3316571117"/>
                    </a:ext>
                  </a:extLst>
                </a:gridCol>
                <a:gridCol w="1648768">
                  <a:extLst>
                    <a:ext uri="{9D8B030D-6E8A-4147-A177-3AD203B41FA5}">
                      <a16:colId xmlns:a16="http://schemas.microsoft.com/office/drawing/2014/main" val="2095981847"/>
                    </a:ext>
                  </a:extLst>
                </a:gridCol>
                <a:gridCol w="1779323">
                  <a:extLst>
                    <a:ext uri="{9D8B030D-6E8A-4147-A177-3AD203B41FA5}">
                      <a16:colId xmlns:a16="http://schemas.microsoft.com/office/drawing/2014/main" val="3672234804"/>
                    </a:ext>
                  </a:extLst>
                </a:gridCol>
                <a:gridCol w="2205200">
                  <a:extLst>
                    <a:ext uri="{9D8B030D-6E8A-4147-A177-3AD203B41FA5}">
                      <a16:colId xmlns:a16="http://schemas.microsoft.com/office/drawing/2014/main" val="3453963806"/>
                    </a:ext>
                  </a:extLst>
                </a:gridCol>
                <a:gridCol w="2164351">
                  <a:extLst>
                    <a:ext uri="{9D8B030D-6E8A-4147-A177-3AD203B41FA5}">
                      <a16:colId xmlns:a16="http://schemas.microsoft.com/office/drawing/2014/main" val="3072049620"/>
                    </a:ext>
                  </a:extLst>
                </a:gridCol>
              </a:tblGrid>
              <a:tr h="428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市町村目標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（参考）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1357823"/>
                  </a:ext>
                </a:extLst>
              </a:tr>
              <a:tr h="68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計画年次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耐震化率（％）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目標数量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年度</a:t>
                      </a:r>
                      <a:r>
                        <a:rPr lang="ja-JP" sz="1800" kern="100" dirty="0">
                          <a:effectLst/>
                        </a:rPr>
                        <a:t>末時点</a:t>
                      </a:r>
                      <a:r>
                        <a:rPr lang="ja-JP" sz="1800" kern="100" dirty="0" smtClean="0">
                          <a:effectLst/>
                        </a:rPr>
                        <a:t>の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施設</a:t>
                      </a:r>
                      <a:r>
                        <a:rPr lang="ja-JP" sz="1800" kern="100" dirty="0">
                          <a:effectLst/>
                        </a:rPr>
                        <a:t>能力等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3812554"/>
                  </a:ext>
                </a:extLst>
              </a:tr>
              <a:tr h="574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浄水施設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達成済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１００％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施設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能力</a:t>
                      </a:r>
                      <a:endParaRPr lang="ja-JP" sz="20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１２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７００</a:t>
                      </a:r>
                      <a:r>
                        <a:rPr 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㎥</a:t>
                      </a:r>
                      <a:r>
                        <a:rPr 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日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施設能力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１２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７００</a:t>
                      </a:r>
                      <a:r>
                        <a:rPr 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㎥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日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607452"/>
                  </a:ext>
                </a:extLst>
              </a:tr>
              <a:tr h="574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配水施設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２０１８年度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１００％</a:t>
                      </a:r>
                      <a:endParaRPr lang="ja-JP" sz="20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施設容量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r" latinLnBrk="1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３２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３００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㎥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施設容量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３２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０５０ 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㎥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5497692"/>
                  </a:ext>
                </a:extLst>
              </a:tr>
              <a:tr h="574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基幹管路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２０２０年度</a:t>
                      </a:r>
                      <a:endParaRPr lang="ja-JP" sz="20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耐震適合率</a:t>
                      </a:r>
                      <a:endParaRPr lang="ja-JP" sz="20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２４．１０％</a:t>
                      </a:r>
                      <a:endParaRPr lang="ja-JP" sz="20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延長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８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９２３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ｍ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総延長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３６．５ ｋｍ</a:t>
                      </a:r>
                      <a:endParaRPr lang="ja-JP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44769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2313" y="154090"/>
            <a:ext cx="8190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 smtClean="0"/>
              <a:t>３</a:t>
            </a:r>
            <a:r>
              <a:rPr lang="ja-JP" altLang="en-US" sz="2400" b="1" dirty="0" smtClean="0"/>
              <a:t>．２</a:t>
            </a:r>
            <a:r>
              <a:rPr lang="ja-JP" altLang="ja-JP" sz="2400" b="1" dirty="0"/>
              <a:t>　老朽管の更新に関する状況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940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71615"/>
            <a:ext cx="100025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３．４　更新需要見込み額の見通し</a:t>
            </a:r>
          </a:p>
          <a:p>
            <a:endParaRPr lang="ja-JP" altLang="en-US" sz="2400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市町村計画</a:t>
            </a:r>
            <a:r>
              <a:rPr lang="en-US" altLang="ja-JP" sz="2000" dirty="0" smtClean="0"/>
              <a:t>】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>
                <a:latin typeface="+mn-ea"/>
              </a:rPr>
              <a:t>2018</a:t>
            </a:r>
            <a:r>
              <a:rPr lang="ja-JP" altLang="en-US" dirty="0">
                <a:latin typeface="+mn-ea"/>
              </a:rPr>
              <a:t>年度</a:t>
            </a:r>
            <a:r>
              <a:rPr lang="ja-JP" altLang="en-US" dirty="0"/>
              <a:t>末にアセットマネジメント完了</a:t>
            </a:r>
            <a:r>
              <a:rPr lang="ja-JP" altLang="en-US" dirty="0" smtClean="0"/>
              <a:t>予定です。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36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25162"/>
            <a:ext cx="8915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３．５　収支の見通し</a:t>
            </a:r>
          </a:p>
          <a:p>
            <a:endParaRPr lang="ja-JP" altLang="en-US" sz="2400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市町村計画</a:t>
            </a:r>
            <a:r>
              <a:rPr lang="en-US" altLang="ja-JP" sz="2000" dirty="0" smtClean="0"/>
              <a:t>】</a:t>
            </a:r>
          </a:p>
          <a:p>
            <a:endParaRPr lang="en-US" altLang="ja-JP" sz="2400" dirty="0" smtClean="0"/>
          </a:p>
          <a:p>
            <a:r>
              <a:rPr lang="ja-JP" altLang="en-US" dirty="0" smtClean="0"/>
              <a:t>・</a:t>
            </a:r>
            <a:r>
              <a:rPr lang="en-US" altLang="ja-JP" dirty="0"/>
              <a:t>2018</a:t>
            </a:r>
            <a:r>
              <a:rPr lang="ja-JP" altLang="en-US" dirty="0"/>
              <a:t>年度末にアセットマネジメント完了</a:t>
            </a:r>
            <a:r>
              <a:rPr lang="ja-JP" altLang="en-US" dirty="0" smtClean="0"/>
              <a:t>予定です。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890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70340" y="-60215"/>
            <a:ext cx="9472465" cy="7080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latin typeface="+mn-ea"/>
              </a:rPr>
              <a:t>４　</a:t>
            </a:r>
            <a:r>
              <a:rPr lang="ja-JP" altLang="en-US" sz="2400" b="1" dirty="0" smtClean="0">
                <a:latin typeface="+mn-ea"/>
              </a:rPr>
              <a:t>大阪府推計による</a:t>
            </a:r>
            <a:r>
              <a:rPr lang="ja-JP" altLang="en-US" sz="2400" b="1" dirty="0">
                <a:latin typeface="+mn-ea"/>
              </a:rPr>
              <a:t>寝屋川</a:t>
            </a:r>
            <a:r>
              <a:rPr lang="ja-JP" altLang="en-US" sz="2400" b="1" dirty="0" smtClean="0">
                <a:latin typeface="+mn-ea"/>
              </a:rPr>
              <a:t>市</a:t>
            </a:r>
            <a:r>
              <a:rPr lang="ja-JP" altLang="en-US" sz="2400" b="1" dirty="0">
                <a:latin typeface="+mn-ea"/>
              </a:rPr>
              <a:t>の今後の</a:t>
            </a:r>
            <a:r>
              <a:rPr lang="ja-JP" altLang="en-US" sz="2400" b="1" dirty="0" smtClean="0">
                <a:latin typeface="+mn-ea"/>
              </a:rPr>
              <a:t>見通し</a:t>
            </a:r>
            <a:r>
              <a:rPr lang="ja-JP" altLang="en-US" sz="2800" b="1" dirty="0">
                <a:latin typeface="+mn-ea"/>
              </a:rPr>
              <a:t>　</a:t>
            </a:r>
            <a:endParaRPr lang="en-US" altLang="ja-JP" sz="2800" b="1" dirty="0" smtClean="0">
              <a:latin typeface="+mn-ea"/>
            </a:endParaRPr>
          </a:p>
          <a:p>
            <a:endParaRPr lang="en-US" altLang="ja-JP" sz="400" b="1" dirty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（試算方法）</a:t>
            </a:r>
            <a:r>
              <a:rPr lang="ja-JP" altLang="ja-JP" sz="1370" u="sng" dirty="0">
                <a:latin typeface="+mn-ea"/>
              </a:rPr>
              <a:t>下線部分</a:t>
            </a:r>
            <a:r>
              <a:rPr lang="ja-JP" altLang="ja-JP" sz="1370" dirty="0">
                <a:latin typeface="+mn-ea"/>
              </a:rPr>
              <a:t>は</a:t>
            </a:r>
            <a:r>
              <a:rPr lang="ja-JP" altLang="ja-JP" sz="1370" dirty="0" smtClean="0">
                <a:latin typeface="+mn-ea"/>
              </a:rPr>
              <a:t>、</a:t>
            </a:r>
            <a:r>
              <a:rPr lang="ja-JP" altLang="en-US" sz="1370" dirty="0" smtClean="0">
                <a:latin typeface="+mn-ea"/>
              </a:rPr>
              <a:t>大阪府が</a:t>
            </a:r>
            <a:r>
              <a:rPr lang="ja-JP" altLang="ja-JP" sz="1370" dirty="0" smtClean="0">
                <a:latin typeface="+mn-ea"/>
              </a:rPr>
              <a:t>当該</a:t>
            </a:r>
            <a:r>
              <a:rPr lang="ja-JP" altLang="ja-JP" sz="1370" dirty="0">
                <a:latin typeface="+mn-ea"/>
              </a:rPr>
              <a:t>市の試算で行った箇所です。</a:t>
            </a:r>
          </a:p>
          <a:p>
            <a:pPr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１　</a:t>
            </a:r>
            <a:r>
              <a:rPr lang="en-US" altLang="ja-JP" sz="1370" dirty="0">
                <a:latin typeface="+mn-ea"/>
              </a:rPr>
              <a:t>2045</a:t>
            </a:r>
            <a:r>
              <a:rPr lang="ja-JP" altLang="ja-JP" sz="1370" dirty="0">
                <a:latin typeface="+mn-ea"/>
              </a:rPr>
              <a:t>年までの市町村での計画がある場合は、その計画を基本に管路の更新率を</a:t>
            </a:r>
            <a:r>
              <a:rPr lang="en-US" altLang="ja-JP" sz="1370" dirty="0">
                <a:latin typeface="+mn-ea"/>
              </a:rPr>
              <a:t>1.67</a:t>
            </a:r>
            <a:r>
              <a:rPr lang="ja-JP" altLang="ja-JP" sz="1370" dirty="0" smtClean="0">
                <a:latin typeface="+mn-ea"/>
              </a:rPr>
              <a:t>％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ja-JP" sz="1370" dirty="0" smtClean="0">
                <a:latin typeface="+mn-ea"/>
              </a:rPr>
              <a:t>（</a:t>
            </a:r>
            <a:r>
              <a:rPr lang="en-US" altLang="ja-JP" sz="1370" dirty="0">
                <a:latin typeface="+mn-ea"/>
              </a:rPr>
              <a:t>60</a:t>
            </a:r>
            <a:r>
              <a:rPr lang="ja-JP" altLang="ja-JP" sz="1370" dirty="0">
                <a:latin typeface="+mn-ea"/>
              </a:rPr>
              <a:t>年で全ての水道管を更新する）に設定します。市町村での既存計画が、この更新率を満たしている場合は</a:t>
            </a:r>
            <a:r>
              <a:rPr lang="ja-JP" altLang="ja-JP" sz="1370" dirty="0" smtClean="0">
                <a:latin typeface="+mn-ea"/>
              </a:rPr>
              <a:t>、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ja-JP" sz="1370" dirty="0" smtClean="0">
                <a:latin typeface="+mn-ea"/>
              </a:rPr>
              <a:t>府</a:t>
            </a:r>
            <a:r>
              <a:rPr lang="ja-JP" altLang="ja-JP" sz="1370" dirty="0">
                <a:latin typeface="+mn-ea"/>
              </a:rPr>
              <a:t>での独自推計は行わず、市町村計画をもとに</a:t>
            </a:r>
            <a:r>
              <a:rPr lang="en-US" altLang="ja-JP" sz="1370" dirty="0">
                <a:latin typeface="+mn-ea"/>
              </a:rPr>
              <a:t>2045</a:t>
            </a:r>
            <a:r>
              <a:rPr lang="ja-JP" altLang="ja-JP" sz="1370" dirty="0">
                <a:latin typeface="+mn-ea"/>
              </a:rPr>
              <a:t>年の水道料金を算出します</a:t>
            </a:r>
            <a:r>
              <a:rPr lang="ja-JP" altLang="ja-JP" sz="1370" dirty="0" smtClean="0">
                <a:latin typeface="+mn-ea"/>
              </a:rPr>
              <a:t>。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endParaRPr lang="ja-JP" altLang="ja-JP" sz="1370" dirty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２　市町村計画がない場合は、大阪府で試算を行いました</a:t>
            </a:r>
            <a:r>
              <a:rPr lang="ja-JP" altLang="ja-JP" sz="1370" dirty="0" smtClean="0">
                <a:latin typeface="+mn-ea"/>
              </a:rPr>
              <a:t>。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>
                <a:latin typeface="+mn-ea"/>
              </a:rPr>
              <a:t>○	推計期間は大阪府の将来推計人口の推計期間に合わせ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en-US" sz="1370" u="sng" dirty="0">
                <a:latin typeface="+mn-ea"/>
              </a:rPr>
              <a:t>年度まで。</a:t>
            </a:r>
            <a:endParaRPr lang="en-US" altLang="ja-JP" sz="1370" u="sng" dirty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〇</a:t>
            </a:r>
            <a:r>
              <a:rPr lang="ja-JP" altLang="ja-JP" sz="1370" u="sng" dirty="0" smtClean="0">
                <a:latin typeface="+mn-ea"/>
              </a:rPr>
              <a:t>収入</a:t>
            </a:r>
            <a:r>
              <a:rPr lang="ja-JP" altLang="ja-JP" sz="1370" u="sng" dirty="0">
                <a:latin typeface="+mn-ea"/>
              </a:rPr>
              <a:t>は推計した料金収入に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ja-JP" sz="1370" u="sng" dirty="0">
                <a:latin typeface="+mn-ea"/>
              </a:rPr>
              <a:t>年度決算統計のその他収益を加算しています</a:t>
            </a:r>
            <a:r>
              <a:rPr lang="ja-JP" altLang="ja-JP" sz="1370" u="sng" dirty="0" smtClean="0">
                <a:latin typeface="+mn-ea"/>
              </a:rPr>
              <a:t>。</a:t>
            </a: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水道料金収入の見通しは、給水人口予測から有収水量を推計し、</a:t>
            </a:r>
            <a:endParaRPr lang="en-US" altLang="ja-JP" sz="1370" u="sng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dirty="0" smtClean="0">
                <a:latin typeface="+mn-ea"/>
              </a:rPr>
              <a:t>　</a:t>
            </a:r>
            <a:r>
              <a:rPr lang="en-US" altLang="ja-JP" sz="1370" u="sng" dirty="0" smtClean="0">
                <a:latin typeface="+mn-ea"/>
              </a:rPr>
              <a:t>2016</a:t>
            </a:r>
            <a:r>
              <a:rPr lang="ja-JP" altLang="ja-JP" sz="1370" u="sng" dirty="0" smtClean="0">
                <a:latin typeface="+mn-ea"/>
              </a:rPr>
              <a:t>年度の供給単価</a:t>
            </a:r>
            <a:r>
              <a:rPr lang="en-US" altLang="ja-JP" sz="1370" u="sng" dirty="0" smtClean="0">
                <a:latin typeface="+mn-ea"/>
              </a:rPr>
              <a:t>152.3</a:t>
            </a:r>
            <a:r>
              <a:rPr lang="ja-JP" altLang="ja-JP" sz="1370" u="sng" dirty="0" smtClean="0">
                <a:latin typeface="+mn-ea"/>
              </a:rPr>
              <a:t>円</a:t>
            </a:r>
            <a:r>
              <a:rPr lang="en-US" altLang="ja-JP" sz="1370" u="sng" dirty="0" smtClean="0">
                <a:latin typeface="+mn-ea"/>
              </a:rPr>
              <a:t>/m</a:t>
            </a:r>
            <a:r>
              <a:rPr lang="en-US" altLang="ja-JP" sz="1370" u="sng" baseline="30000" dirty="0" smtClean="0">
                <a:latin typeface="+mn-ea"/>
              </a:rPr>
              <a:t>3</a:t>
            </a:r>
            <a:r>
              <a:rPr lang="ja-JP" altLang="ja-JP" sz="1370" u="sng" dirty="0" smtClean="0">
                <a:latin typeface="+mn-ea"/>
              </a:rPr>
              <a:t>を乗じて算出しています。</a:t>
            </a:r>
            <a:endParaRPr lang="ja-JP" altLang="ja-JP" sz="1370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給水</a:t>
            </a:r>
            <a:r>
              <a:rPr lang="ja-JP" altLang="ja-JP" sz="1370" u="sng" dirty="0">
                <a:latin typeface="+mn-ea"/>
              </a:rPr>
              <a:t>人口の予測については、大阪府の将来推計人口（</a:t>
            </a:r>
            <a:r>
              <a:rPr lang="en-US" altLang="ja-JP" sz="1370" u="sng" dirty="0">
                <a:latin typeface="+mn-ea"/>
              </a:rPr>
              <a:t>2018</a:t>
            </a:r>
            <a:r>
              <a:rPr lang="ja-JP" altLang="ja-JP" sz="1370" u="sng" dirty="0">
                <a:latin typeface="+mn-ea"/>
              </a:rPr>
              <a:t>年</a:t>
            </a:r>
            <a:r>
              <a:rPr lang="en-US" altLang="ja-JP" sz="1370" u="sng" dirty="0">
                <a:latin typeface="+mn-ea"/>
              </a:rPr>
              <a:t>8</a:t>
            </a:r>
            <a:r>
              <a:rPr lang="ja-JP" altLang="ja-JP" sz="1370" u="sng" dirty="0">
                <a:latin typeface="+mn-ea"/>
              </a:rPr>
              <a:t>月大阪府政策企画部企画室計画課）を用い</a:t>
            </a:r>
            <a:r>
              <a:rPr lang="ja-JP" altLang="ja-JP" sz="1370" u="sng" dirty="0" smtClean="0">
                <a:latin typeface="+mn-ea"/>
              </a:rPr>
              <a:t>、</a:t>
            </a:r>
            <a:endParaRPr lang="en-US" altLang="ja-JP" sz="1370" u="sng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dirty="0" smtClean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府</a:t>
            </a:r>
            <a:r>
              <a:rPr lang="ja-JP" altLang="ja-JP" sz="1370" u="sng" dirty="0">
                <a:latin typeface="+mn-ea"/>
              </a:rPr>
              <a:t>が国立社会保障・人口問題研究所の市町村別予測を補正して推計しています。</a:t>
            </a:r>
            <a:endParaRPr lang="ja-JP" altLang="ja-JP" sz="1370" dirty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有</a:t>
            </a:r>
            <a:r>
              <a:rPr lang="ja-JP" altLang="ja-JP" sz="1370" u="sng" dirty="0">
                <a:latin typeface="+mn-ea"/>
              </a:rPr>
              <a:t>収水量の推計は、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ja-JP" sz="1370" u="sng" dirty="0">
                <a:latin typeface="+mn-ea"/>
              </a:rPr>
              <a:t>年度の年間有収水量と給水人口から</a:t>
            </a:r>
            <a:r>
              <a:rPr lang="en-US" altLang="ja-JP" sz="1370" u="sng" dirty="0">
                <a:latin typeface="+mn-ea"/>
              </a:rPr>
              <a:t>1</a:t>
            </a:r>
            <a:r>
              <a:rPr lang="ja-JP" altLang="ja-JP" sz="1370" u="sng" dirty="0">
                <a:latin typeface="+mn-ea"/>
              </a:rPr>
              <a:t>人</a:t>
            </a:r>
            <a:r>
              <a:rPr lang="en-US" altLang="ja-JP" sz="1370" u="sng" dirty="0">
                <a:latin typeface="+mn-ea"/>
              </a:rPr>
              <a:t>1</a:t>
            </a:r>
            <a:r>
              <a:rPr lang="ja-JP" altLang="ja-JP" sz="1370" u="sng" dirty="0">
                <a:latin typeface="+mn-ea"/>
              </a:rPr>
              <a:t>日平均有収水量を求め</a:t>
            </a:r>
            <a:r>
              <a:rPr lang="ja-JP" altLang="ja-JP" sz="1370" u="sng" dirty="0" smtClean="0">
                <a:latin typeface="+mn-ea"/>
              </a:rPr>
              <a:t>、</a:t>
            </a:r>
            <a:endParaRPr lang="en-US" altLang="ja-JP" sz="1370" u="sng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予測</a:t>
            </a:r>
            <a:r>
              <a:rPr lang="ja-JP" altLang="ja-JP" sz="1370" u="sng" dirty="0">
                <a:latin typeface="+mn-ea"/>
              </a:rPr>
              <a:t>給水人口を乗じて算出しています</a:t>
            </a:r>
            <a:r>
              <a:rPr lang="ja-JP" altLang="ja-JP" sz="1370" u="sng" dirty="0" smtClean="0">
                <a:latin typeface="+mn-ea"/>
              </a:rPr>
              <a:t>。</a:t>
            </a:r>
            <a:endParaRPr lang="en-US" altLang="ja-JP" sz="1370" dirty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〇</a:t>
            </a:r>
            <a:r>
              <a:rPr lang="ja-JP" altLang="ja-JP" sz="1370" u="sng" dirty="0" smtClean="0">
                <a:latin typeface="+mn-ea"/>
              </a:rPr>
              <a:t>支出</a:t>
            </a:r>
            <a:r>
              <a:rPr lang="ja-JP" altLang="ja-JP" sz="1370" u="sng" dirty="0">
                <a:latin typeface="+mn-ea"/>
              </a:rPr>
              <a:t>は管路更新以外の費用について、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ja-JP" sz="1370" u="sng" dirty="0">
                <a:latin typeface="+mn-ea"/>
              </a:rPr>
              <a:t>年度の経常費用の決算値の同額を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ja-JP" sz="1370" u="sng" dirty="0">
                <a:latin typeface="+mn-ea"/>
              </a:rPr>
              <a:t>年度まで見込んでいます</a:t>
            </a:r>
            <a:r>
              <a:rPr lang="ja-JP" altLang="ja-JP" sz="1370" u="sng" dirty="0" smtClean="0">
                <a:latin typeface="+mn-ea"/>
              </a:rPr>
              <a:t>。</a:t>
            </a:r>
            <a:endParaRPr lang="en-US" altLang="ja-JP" sz="1370" u="sng" dirty="0" smtClean="0">
              <a:latin typeface="+mn-ea"/>
            </a:endParaRPr>
          </a:p>
          <a:p>
            <a:pPr lvl="1" indent="-100013">
              <a:lnSpc>
                <a:spcPct val="105000"/>
              </a:lnSpc>
            </a:pPr>
            <a:r>
              <a:rPr lang="ja-JP" altLang="en-US" sz="1370" u="sng" dirty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管</a:t>
            </a:r>
            <a:r>
              <a:rPr lang="ja-JP" altLang="ja-JP" sz="1370" u="sng" dirty="0">
                <a:latin typeface="+mn-ea"/>
              </a:rPr>
              <a:t>路については管路更新率を</a:t>
            </a:r>
            <a:r>
              <a:rPr lang="en-US" altLang="ja-JP" sz="1370" u="sng" dirty="0">
                <a:latin typeface="+mn-ea"/>
              </a:rPr>
              <a:t>1.67</a:t>
            </a:r>
            <a:r>
              <a:rPr lang="ja-JP" altLang="ja-JP" sz="1370" u="sng" dirty="0">
                <a:latin typeface="+mn-ea"/>
              </a:rPr>
              <a:t>％に引き上げた場合</a:t>
            </a:r>
            <a:r>
              <a:rPr lang="ja-JP" altLang="ja-JP" sz="1370" u="sng" dirty="0" smtClean="0">
                <a:latin typeface="+mn-ea"/>
              </a:rPr>
              <a:t>の</a:t>
            </a:r>
            <a:r>
              <a:rPr lang="ja-JP" altLang="en-US" sz="1370" u="sng" dirty="0">
                <a:latin typeface="+mn-ea"/>
              </a:rPr>
              <a:t>減価</a:t>
            </a:r>
            <a:r>
              <a:rPr lang="ja-JP" altLang="ja-JP" sz="1370" u="sng" dirty="0" smtClean="0">
                <a:latin typeface="+mn-ea"/>
              </a:rPr>
              <a:t>償却費</a:t>
            </a:r>
            <a:r>
              <a:rPr lang="ja-JP" altLang="ja-JP" sz="1370" u="sng" dirty="0">
                <a:latin typeface="+mn-ea"/>
              </a:rPr>
              <a:t>増加を見込んでいます</a:t>
            </a:r>
            <a:r>
              <a:rPr lang="ja-JP" altLang="ja-JP" sz="1370" u="sng" dirty="0" smtClean="0">
                <a:latin typeface="+mn-ea"/>
              </a:rPr>
              <a:t>。</a:t>
            </a:r>
            <a:endParaRPr lang="en-US" altLang="ja-JP" sz="1370" u="sng" dirty="0" smtClean="0">
              <a:latin typeface="+mn-ea"/>
            </a:endParaRPr>
          </a:p>
          <a:p>
            <a:pPr lvl="1" indent="-100013">
              <a:lnSpc>
                <a:spcPct val="105000"/>
              </a:lnSpc>
            </a:pPr>
            <a:r>
              <a:rPr lang="ja-JP" altLang="ja-JP" sz="1370" dirty="0" smtClean="0">
                <a:latin typeface="+mn-ea"/>
              </a:rPr>
              <a:t>（</a:t>
            </a:r>
            <a:r>
              <a:rPr lang="ja-JP" altLang="ja-JP" sz="1370" dirty="0">
                <a:latin typeface="+mn-ea"/>
              </a:rPr>
              <a:t>市町村実績の管路更新率が</a:t>
            </a:r>
            <a:r>
              <a:rPr lang="en-US" altLang="ja-JP" sz="1370" dirty="0">
                <a:latin typeface="+mn-ea"/>
              </a:rPr>
              <a:t>1.67%</a:t>
            </a:r>
            <a:r>
              <a:rPr lang="ja-JP" altLang="ja-JP" sz="1370" dirty="0">
                <a:latin typeface="+mn-ea"/>
              </a:rPr>
              <a:t>以上の場合は、その更新率とします。）</a:t>
            </a:r>
          </a:p>
          <a:p>
            <a:pPr lvl="1" indent="-100013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追加</a:t>
            </a:r>
            <a:r>
              <a:rPr lang="ja-JP" altLang="en-US" sz="1370" u="sng" dirty="0">
                <a:latin typeface="+mn-ea"/>
              </a:rPr>
              <a:t>減価</a:t>
            </a:r>
            <a:r>
              <a:rPr lang="ja-JP" altLang="ja-JP" sz="1370" u="sng" dirty="0" smtClean="0">
                <a:latin typeface="+mn-ea"/>
              </a:rPr>
              <a:t>償却費</a:t>
            </a:r>
            <a:r>
              <a:rPr lang="en-US" altLang="ja-JP" sz="1370" u="sng" dirty="0">
                <a:latin typeface="+mn-ea"/>
              </a:rPr>
              <a:t>/</a:t>
            </a:r>
            <a:r>
              <a:rPr lang="ja-JP" altLang="ja-JP" sz="1370" u="sng" dirty="0">
                <a:latin typeface="+mn-ea"/>
              </a:rPr>
              <a:t>年は、次のとおり算出し、年数経過とともに積み上げています。</a:t>
            </a:r>
          </a:p>
          <a:p>
            <a:pPr lvl="0"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①　</a:t>
            </a:r>
            <a:r>
              <a:rPr lang="en-US" altLang="ja-JP" sz="1370" u="sng" dirty="0" smtClean="0">
                <a:latin typeface="+mn-ea"/>
              </a:rPr>
              <a:t>1.67</a:t>
            </a:r>
            <a:r>
              <a:rPr lang="ja-JP" altLang="ja-JP" sz="1370" u="sng" dirty="0">
                <a:latin typeface="+mn-ea"/>
              </a:rPr>
              <a:t>％と管路更新率</a:t>
            </a:r>
            <a:r>
              <a:rPr lang="en-US" altLang="ja-JP" sz="1370" u="sng" dirty="0">
                <a:latin typeface="+mn-ea"/>
              </a:rPr>
              <a:t>(2014-2016</a:t>
            </a:r>
            <a:r>
              <a:rPr lang="ja-JP" altLang="ja-JP" sz="1370" u="sng" dirty="0">
                <a:latin typeface="+mn-ea"/>
              </a:rPr>
              <a:t>年度の平均</a:t>
            </a:r>
            <a:r>
              <a:rPr lang="en-US" altLang="ja-JP" sz="1370" u="sng" dirty="0">
                <a:latin typeface="+mn-ea"/>
              </a:rPr>
              <a:t>)</a:t>
            </a:r>
            <a:r>
              <a:rPr lang="ja-JP" altLang="ja-JP" sz="1370" u="sng" dirty="0">
                <a:latin typeface="+mn-ea"/>
              </a:rPr>
              <a:t>の比率を算出。</a:t>
            </a:r>
          </a:p>
          <a:p>
            <a:pPr lvl="0"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②　</a:t>
            </a:r>
            <a:r>
              <a:rPr lang="ja-JP" altLang="ja-JP" sz="1370" u="sng" dirty="0" smtClean="0">
                <a:latin typeface="+mn-ea"/>
              </a:rPr>
              <a:t>配水</a:t>
            </a:r>
            <a:r>
              <a:rPr lang="ja-JP" altLang="ja-JP" sz="1370" u="sng" dirty="0">
                <a:latin typeface="+mn-ea"/>
              </a:rPr>
              <a:t>施設改良費に布設替延長比率を掛け、配水施設改良費（更新分）を算出</a:t>
            </a:r>
            <a:r>
              <a:rPr lang="en-US" altLang="ja-JP" sz="1370" u="sng" dirty="0">
                <a:latin typeface="+mn-ea"/>
              </a:rPr>
              <a:t>(2014-2016</a:t>
            </a:r>
            <a:r>
              <a:rPr lang="ja-JP" altLang="ja-JP" sz="1370" u="sng" dirty="0">
                <a:latin typeface="+mn-ea"/>
              </a:rPr>
              <a:t>年度の平均値</a:t>
            </a:r>
            <a:r>
              <a:rPr lang="en-US" altLang="ja-JP" sz="1370" u="sng" dirty="0">
                <a:latin typeface="+mn-ea"/>
              </a:rPr>
              <a:t>)</a:t>
            </a:r>
            <a:r>
              <a:rPr lang="ja-JP" altLang="ja-JP" sz="1370" u="sng" dirty="0" err="1">
                <a:latin typeface="+mn-ea"/>
              </a:rPr>
              <a:t>。</a:t>
            </a:r>
            <a:endParaRPr lang="ja-JP" altLang="ja-JP" sz="1370" u="sng" dirty="0">
              <a:latin typeface="+mn-ea"/>
            </a:endParaRPr>
          </a:p>
          <a:p>
            <a:pPr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※</a:t>
            </a:r>
            <a:r>
              <a:rPr lang="ja-JP" altLang="ja-JP" sz="1370" u="sng" dirty="0">
                <a:latin typeface="+mn-ea"/>
              </a:rPr>
              <a:t>布設替延長比率</a:t>
            </a:r>
            <a:r>
              <a:rPr lang="en-US" altLang="ja-JP" sz="1370" u="sng" dirty="0">
                <a:latin typeface="+mn-ea"/>
              </a:rPr>
              <a:t>=</a:t>
            </a:r>
            <a:r>
              <a:rPr lang="ja-JP" altLang="ja-JP" sz="1370" u="sng" dirty="0">
                <a:latin typeface="+mn-ea"/>
              </a:rPr>
              <a:t>配水管布設替延長</a:t>
            </a:r>
            <a:r>
              <a:rPr lang="en-US" altLang="ja-JP" sz="1370" u="sng" dirty="0">
                <a:latin typeface="+mn-ea"/>
              </a:rPr>
              <a:t>/</a:t>
            </a:r>
            <a:r>
              <a:rPr lang="ja-JP" altLang="ja-JP" sz="1370" u="sng" dirty="0">
                <a:latin typeface="+mn-ea"/>
              </a:rPr>
              <a:t>（配水管新設延長＋配水管布設替延長）</a:t>
            </a:r>
          </a:p>
          <a:p>
            <a:pPr lvl="0"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③　</a:t>
            </a:r>
            <a:r>
              <a:rPr lang="ja-JP" altLang="ja-JP" sz="1370" u="sng" dirty="0" smtClean="0">
                <a:latin typeface="+mn-ea"/>
              </a:rPr>
              <a:t>①</a:t>
            </a:r>
            <a:r>
              <a:rPr lang="ja-JP" altLang="ja-JP" sz="1370" u="sng" dirty="0">
                <a:latin typeface="+mn-ea"/>
              </a:rPr>
              <a:t>と②を掛けたうえで税抜き価格を算出し、法定耐用年数</a:t>
            </a:r>
            <a:r>
              <a:rPr lang="en-US" altLang="ja-JP" sz="1370" u="sng" dirty="0">
                <a:latin typeface="+mn-ea"/>
              </a:rPr>
              <a:t>40</a:t>
            </a:r>
            <a:r>
              <a:rPr lang="ja-JP" altLang="ja-JP" sz="1370" u="sng" dirty="0">
                <a:latin typeface="+mn-ea"/>
              </a:rPr>
              <a:t>年で割っています。</a:t>
            </a:r>
          </a:p>
          <a:p>
            <a:pPr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（</a:t>
            </a:r>
            <a:r>
              <a:rPr lang="ja-JP" altLang="ja-JP" sz="1370" u="sng" dirty="0">
                <a:latin typeface="+mn-ea"/>
              </a:rPr>
              <a:t>管路更新率、各延長は大阪府の水道の現況による。）</a:t>
            </a: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なお</a:t>
            </a:r>
            <a:r>
              <a:rPr lang="ja-JP" altLang="ja-JP" sz="1370" u="sng" dirty="0">
                <a:latin typeface="+mn-ea"/>
              </a:rPr>
              <a:t>、浄水場や配水場等の更新費用については、市町村計画がある場合でも、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ja-JP" sz="1370" u="sng" dirty="0">
                <a:latin typeface="+mn-ea"/>
              </a:rPr>
              <a:t>年度までの更新時期</a:t>
            </a:r>
            <a:r>
              <a:rPr lang="ja-JP" altLang="ja-JP" sz="1370" u="sng" dirty="0" smtClean="0">
                <a:latin typeface="+mn-ea"/>
              </a:rPr>
              <a:t>や</a:t>
            </a:r>
            <a:endParaRPr lang="en-US" altLang="ja-JP" sz="1370" u="sng" dirty="0" smtClean="0">
              <a:latin typeface="+mn-ea"/>
            </a:endParaRPr>
          </a:p>
          <a:p>
            <a:pPr lvl="1" indent="-193675">
              <a:lnSpc>
                <a:spcPct val="105000"/>
              </a:lnSpc>
            </a:pPr>
            <a:r>
              <a:rPr lang="ja-JP" altLang="en-US" sz="1370" u="sng" spc="-30" dirty="0">
                <a:latin typeface="+mn-ea"/>
              </a:rPr>
              <a:t>　</a:t>
            </a:r>
            <a:r>
              <a:rPr lang="ja-JP" altLang="ja-JP" sz="1370" u="sng" spc="-30" dirty="0" smtClean="0">
                <a:latin typeface="+mn-ea"/>
              </a:rPr>
              <a:t>施設</a:t>
            </a:r>
            <a:r>
              <a:rPr lang="ja-JP" altLang="ja-JP" sz="1370" u="sng" spc="-30" dirty="0">
                <a:latin typeface="+mn-ea"/>
              </a:rPr>
              <a:t>能力等の設定が困難であるため、見込んでいません（</a:t>
            </a:r>
            <a:r>
              <a:rPr lang="en-US" altLang="ja-JP" sz="1370" u="sng" spc="-30" dirty="0">
                <a:latin typeface="+mn-ea"/>
              </a:rPr>
              <a:t>2016</a:t>
            </a:r>
            <a:r>
              <a:rPr lang="ja-JP" altLang="ja-JP" sz="1370" u="sng" spc="-30" dirty="0">
                <a:latin typeface="+mn-ea"/>
              </a:rPr>
              <a:t>年度の決算値を</a:t>
            </a:r>
            <a:r>
              <a:rPr lang="en-US" altLang="ja-JP" sz="1370" u="sng" spc="-30" dirty="0">
                <a:latin typeface="+mn-ea"/>
              </a:rPr>
              <a:t>2045</a:t>
            </a:r>
            <a:r>
              <a:rPr lang="ja-JP" altLang="ja-JP" sz="1370" u="sng" spc="-30" dirty="0">
                <a:latin typeface="+mn-ea"/>
              </a:rPr>
              <a:t>年度まで見込んでいます）。</a:t>
            </a:r>
          </a:p>
          <a:p>
            <a:pPr lvl="1" indent="-277813">
              <a:lnSpc>
                <a:spcPct val="105000"/>
              </a:lnSpc>
            </a:pPr>
            <a:endParaRPr lang="en-US" altLang="ja-JP" sz="1370" dirty="0" smtClean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dirty="0" smtClean="0">
                <a:latin typeface="+mn-ea"/>
              </a:rPr>
              <a:t>〇</a:t>
            </a:r>
            <a:r>
              <a:rPr lang="ja-JP" altLang="ja-JP" sz="1370" u="sng" dirty="0">
                <a:latin typeface="+mn-ea"/>
              </a:rPr>
              <a:t>水道料金は、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en-US" sz="1370" u="sng" dirty="0">
                <a:latin typeface="+mn-ea"/>
              </a:rPr>
              <a:t>年度時点で赤字とならないように、収入が何％アップ必要かを求め、</a:t>
            </a:r>
            <a:endParaRPr lang="en-US" altLang="ja-JP" sz="1370" u="sng" dirty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>
                <a:latin typeface="+mn-ea"/>
              </a:rPr>
              <a:t>その増加分を全て水道料金で補うと仮定し、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en-US" sz="1370" u="sng" dirty="0">
                <a:latin typeface="+mn-ea"/>
              </a:rPr>
              <a:t>年度の水道料金に加算して算出しています。</a:t>
            </a:r>
            <a:endParaRPr lang="en-US" altLang="ja-JP" sz="1370" u="sng" dirty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>
                <a:latin typeface="+mn-ea"/>
              </a:rPr>
              <a:t>（実際は、今後の更新費用等を考慮して水道料金を設定する必要があります）</a:t>
            </a:r>
            <a:endParaRPr lang="en-US" altLang="ja-JP" sz="1370" b="1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999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8183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　大阪府推計による寝屋川市の今後の見通し　</a:t>
            </a:r>
            <a:endParaRPr lang="en-US" altLang="ja-JP" sz="2400" b="1" dirty="0" smtClean="0"/>
          </a:p>
          <a:p>
            <a:endParaRPr lang="en-US" altLang="ja-JP" dirty="0"/>
          </a:p>
          <a:p>
            <a:r>
              <a:rPr lang="ja-JP" altLang="en-US" sz="2400" b="1" dirty="0"/>
              <a:t>４．１　給水人口と料金収入の見通し</a:t>
            </a:r>
          </a:p>
          <a:p>
            <a:endParaRPr lang="en-US" altLang="ja-JP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大阪府推計</a:t>
            </a:r>
            <a:r>
              <a:rPr lang="en-US" altLang="ja-JP" sz="2000" dirty="0"/>
              <a:t>】</a:t>
            </a:r>
            <a:endParaRPr lang="ja-JP" altLang="en-US" sz="2000" dirty="0"/>
          </a:p>
          <a:p>
            <a:r>
              <a:rPr lang="ja-JP" altLang="en-US" sz="2000" dirty="0" smtClean="0"/>
              <a:t>　給水人口の減少に伴い有収水量も減少していき、水道料金収入についても減少していくことが見込まれます。</a:t>
            </a:r>
            <a:endParaRPr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25188" y="2116391"/>
            <a:ext cx="229501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・給水人口の予測については、大阪府の将来推計人口（２０１８年８月大阪府政策企画部企画室計画課）を用い、府が国立社会保障・人口問題研究所の市町村別予測を補正して推計しています。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ja-JP" sz="1400" dirty="0"/>
              <a:t>・水道料金収入の見通しは、給水人口予測から有収水量を推計し、２０１６年度の供給単価</a:t>
            </a:r>
            <a:r>
              <a:rPr lang="en-US" altLang="ja-JP" sz="1400" dirty="0" smtClean="0">
                <a:latin typeface="+mn-ea"/>
              </a:rPr>
              <a:t>152.3</a:t>
            </a:r>
            <a:r>
              <a:rPr lang="ja-JP" altLang="ja-JP" sz="1400" dirty="0" smtClean="0"/>
              <a:t>円</a:t>
            </a:r>
            <a:r>
              <a:rPr lang="en-US" altLang="ja-JP" sz="1400" dirty="0"/>
              <a:t>/</a:t>
            </a:r>
            <a:r>
              <a:rPr lang="ja-JP" altLang="ja-JP" sz="1400" dirty="0"/>
              <a:t>㎥を乗じて算出しています。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ja-JP" sz="1400" dirty="0"/>
              <a:t>・有収水量の推計は、２０１６年度の年間有収水量と給水人口から</a:t>
            </a:r>
            <a:r>
              <a:rPr lang="en-US" altLang="ja-JP" sz="1400" dirty="0"/>
              <a:t>1</a:t>
            </a:r>
            <a:r>
              <a:rPr lang="ja-JP" altLang="ja-JP" sz="1400" dirty="0"/>
              <a:t>人</a:t>
            </a:r>
            <a:r>
              <a:rPr lang="en-US" altLang="ja-JP" sz="1400" dirty="0"/>
              <a:t>1</a:t>
            </a:r>
            <a:r>
              <a:rPr lang="ja-JP" altLang="ja-JP" sz="1400" dirty="0"/>
              <a:t>日平均有収水量を求め、予測給水人口を乗じて算出しています。</a:t>
            </a:r>
          </a:p>
          <a:p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0" y="2753879"/>
            <a:ext cx="6607808" cy="39453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18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303393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</a:t>
            </a:r>
            <a:r>
              <a:rPr lang="en-US" altLang="ja-JP" dirty="0" smtClean="0">
                <a:latin typeface="+mn-ea"/>
              </a:rPr>
              <a:t>2018</a:t>
            </a:r>
            <a:r>
              <a:rPr lang="ja-JP" altLang="en-US" dirty="0"/>
              <a:t>年度中にアセットマネジメントを完了予定であり、推計を行う上での基となるデータが未策定のため、</a:t>
            </a:r>
            <a:r>
              <a:rPr lang="ja-JP" altLang="en-US" dirty="0" smtClean="0"/>
              <a:t>未推計です。</a:t>
            </a:r>
            <a:endParaRPr lang="ja-JP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294361" y="1279610"/>
            <a:ext cx="77702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just"/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推計は市町村計画を基に大阪府が次の条件により実施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しています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。</a:t>
            </a:r>
            <a:endParaRPr lang="ja-JP" altLang="ja-JP" sz="2000" kern="100" dirty="0">
              <a:latin typeface="+mn-ea"/>
              <a:cs typeface="Times New Roman" panose="02020603050405020304" pitchFamily="18" charset="0"/>
            </a:endParaRPr>
          </a:p>
          <a:p>
            <a:pPr marL="90170" indent="-90170" algn="just"/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・管路更新率を</a:t>
            </a:r>
            <a:r>
              <a:rPr lang="en-US" altLang="ja-JP" kern="100" dirty="0">
                <a:latin typeface="+mn-ea"/>
                <a:cs typeface="Times New Roman" panose="02020603050405020304" pitchFamily="18" charset="0"/>
              </a:rPr>
              <a:t>1.67%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に引き上げ。（今後</a:t>
            </a:r>
            <a:r>
              <a:rPr lang="en-US" altLang="ja-JP" kern="100" dirty="0">
                <a:latin typeface="+mn-ea"/>
                <a:cs typeface="Times New Roman" panose="02020603050405020304" pitchFamily="18" charset="0"/>
              </a:rPr>
              <a:t>60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年周期で管更新とする）</a:t>
            </a:r>
            <a:endParaRPr lang="ja-JP" altLang="ja-JP" sz="20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6969" y="154755"/>
            <a:ext cx="8190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+mn-ea"/>
              </a:rPr>
              <a:t>４．２　更新</a:t>
            </a:r>
            <a:r>
              <a:rPr lang="ja-JP" altLang="en-US" sz="2400" b="1" dirty="0">
                <a:latin typeface="+mn-ea"/>
              </a:rPr>
              <a:t>需要見込み額の</a:t>
            </a:r>
            <a:r>
              <a:rPr lang="ja-JP" altLang="en-US" sz="2400" b="1" dirty="0" smtClean="0">
                <a:latin typeface="+mn-ea"/>
              </a:rPr>
              <a:t>見通し</a:t>
            </a:r>
            <a:endParaRPr lang="en-US" altLang="ja-JP" sz="2400" b="1" dirty="0" smtClean="0">
              <a:latin typeface="+mn-ea"/>
            </a:endParaRPr>
          </a:p>
          <a:p>
            <a:endParaRPr lang="en-US" altLang="ja-JP" dirty="0" smtClean="0"/>
          </a:p>
          <a:p>
            <a:r>
              <a:rPr lang="ja-JP" altLang="ja-JP" sz="2000" dirty="0" smtClean="0"/>
              <a:t>【</a:t>
            </a:r>
            <a:r>
              <a:rPr lang="ja-JP" altLang="ja-JP" sz="2000" dirty="0"/>
              <a:t>大阪府推計】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799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67194" y="133515"/>
            <a:ext cx="882444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４．３　収支の見通し</a:t>
            </a:r>
            <a:endParaRPr lang="en-US" altLang="ja-JP" sz="2400" b="1" dirty="0"/>
          </a:p>
          <a:p>
            <a:endParaRPr lang="en-US" altLang="ja-JP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大阪府推計</a:t>
            </a:r>
            <a:r>
              <a:rPr lang="en-US" altLang="ja-JP" sz="2000" dirty="0"/>
              <a:t>】</a:t>
            </a:r>
            <a:endParaRPr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7378" y="5363683"/>
            <a:ext cx="8778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・管路更新率の目標</a:t>
            </a:r>
            <a:r>
              <a:rPr lang="ja-JP" altLang="ja-JP" dirty="0" smtClean="0"/>
              <a:t>を６０年</a:t>
            </a:r>
            <a:r>
              <a:rPr lang="ja-JP" altLang="ja-JP" dirty="0"/>
              <a:t>周期での管更新となる１．６７％に上昇させた場合、</a:t>
            </a:r>
            <a:endParaRPr lang="en-US" altLang="ja-JP" dirty="0"/>
          </a:p>
          <a:p>
            <a:r>
              <a:rPr lang="ja-JP" altLang="ja-JP" dirty="0"/>
              <a:t>管路更新費用</a:t>
            </a:r>
            <a:r>
              <a:rPr lang="ja-JP" altLang="ja-JP" dirty="0" smtClean="0"/>
              <a:t>は増加が見込まれ、その分支出が増加</a:t>
            </a:r>
            <a:r>
              <a:rPr lang="ja-JP" altLang="en-US" dirty="0" smtClean="0"/>
              <a:t>します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ja-JP" dirty="0" smtClean="0"/>
              <a:t>その</a:t>
            </a:r>
            <a:r>
              <a:rPr lang="ja-JP" altLang="ja-JP" dirty="0"/>
              <a:t>場合、支出は収入の約</a:t>
            </a:r>
            <a:r>
              <a:rPr lang="ja-JP" altLang="ja-JP" dirty="0" smtClean="0"/>
              <a:t>１．</a:t>
            </a:r>
            <a:r>
              <a:rPr lang="ja-JP" altLang="en-US" dirty="0"/>
              <a:t>６</a:t>
            </a:r>
            <a:r>
              <a:rPr lang="ja-JP" altLang="ja-JP" dirty="0" smtClean="0"/>
              <a:t>倍</a:t>
            </a:r>
            <a:r>
              <a:rPr lang="ja-JP" altLang="ja-JP" dirty="0"/>
              <a:t>となり、赤字回避には、収入</a:t>
            </a:r>
            <a:r>
              <a:rPr lang="ja-JP" altLang="ja-JP" dirty="0" smtClean="0"/>
              <a:t>の</a:t>
            </a:r>
            <a:r>
              <a:rPr lang="ja-JP" altLang="en-US" dirty="0" smtClean="0"/>
              <a:t>６</a:t>
            </a:r>
            <a:r>
              <a:rPr lang="ja-JP" altLang="ja-JP" dirty="0" smtClean="0"/>
              <a:t>割</a:t>
            </a:r>
            <a:r>
              <a:rPr lang="ja-JP" altLang="ja-JP" dirty="0"/>
              <a:t>アップが必要とな</a:t>
            </a:r>
            <a:r>
              <a:rPr lang="ja-JP" altLang="en-US" dirty="0"/>
              <a:t>ります</a:t>
            </a:r>
            <a:r>
              <a:rPr lang="ja-JP" altLang="ja-JP" dirty="0" smtClean="0"/>
              <a:t>。</a:t>
            </a:r>
            <a:endParaRPr lang="ja-JP" altLang="ja-JP" dirty="0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6682705" y="2013314"/>
            <a:ext cx="0" cy="562893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9" y="1438623"/>
            <a:ext cx="7551123" cy="3415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122" y="1744614"/>
            <a:ext cx="307434" cy="1100292"/>
          </a:xfrm>
          <a:prstGeom prst="rect">
            <a:avLst/>
          </a:prstGeom>
        </p:spPr>
      </p:pic>
      <p:sp>
        <p:nvSpPr>
          <p:cNvPr id="12" name="円形吹き出し 11"/>
          <p:cNvSpPr/>
          <p:nvPr/>
        </p:nvSpPr>
        <p:spPr>
          <a:xfrm>
            <a:off x="4983445" y="392182"/>
            <a:ext cx="3398520" cy="906243"/>
          </a:xfrm>
          <a:prstGeom prst="wedgeEllipseCallout">
            <a:avLst>
              <a:gd name="adj1" fmla="val -8353"/>
              <a:gd name="adj2" fmla="val 114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400"/>
              </a:lnSpc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支出が収入の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1.6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倍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赤字回避には収入の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60%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アップ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が必要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02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35126"/>
            <a:ext cx="11140225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ja-JP" altLang="ja-JP" sz="2800" b="1" dirty="0">
                <a:latin typeface="+mn-ea"/>
                <a:cs typeface="Times New Roman" panose="02020603050405020304" pitchFamily="18" charset="0"/>
              </a:rPr>
              <a:t>１　</a:t>
            </a:r>
            <a:r>
              <a:rPr kumimoji="0" lang="ja-JP" altLang="en-US" sz="2800" b="1" dirty="0" smtClean="0">
                <a:latin typeface="+mn-ea"/>
                <a:cs typeface="Times New Roman" panose="02020603050405020304" pitchFamily="18" charset="0"/>
              </a:rPr>
              <a:t>寝屋川市</a:t>
            </a:r>
            <a:r>
              <a:rPr kumimoji="0" lang="ja-JP" altLang="ja-JP" sz="2800" b="1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kumimoji="0" lang="ja-JP" altLang="ja-JP" sz="2800" b="1" dirty="0">
                <a:latin typeface="+mn-ea"/>
                <a:cs typeface="Times New Roman" panose="02020603050405020304" pitchFamily="18" charset="0"/>
              </a:rPr>
              <a:t>基本</a:t>
            </a:r>
            <a:r>
              <a:rPr kumimoji="0" lang="ja-JP" altLang="ja-JP" sz="2800" b="1" dirty="0" smtClean="0">
                <a:latin typeface="+mn-ea"/>
                <a:cs typeface="Times New Roman" panose="02020603050405020304" pitchFamily="18" charset="0"/>
              </a:rPr>
              <a:t>情報</a:t>
            </a:r>
            <a:endParaRPr kumimoji="0" lang="en-US" altLang="ja-JP" sz="2800" b="1" dirty="0" smtClean="0">
              <a:latin typeface="+mn-ea"/>
              <a:cs typeface="Times New Roman" panose="02020603050405020304" pitchFamily="18" charset="0"/>
            </a:endParaRPr>
          </a:p>
          <a:p>
            <a:endParaRPr kumimoji="0" lang="ja-JP" altLang="ja-JP" dirty="0">
              <a:latin typeface="+mn-ea"/>
            </a:endParaRPr>
          </a:p>
          <a:p>
            <a:r>
              <a:rPr kumimoji="0" lang="ja-JP" altLang="ja-JP" sz="2400" b="1" dirty="0">
                <a:latin typeface="+mn-ea"/>
                <a:cs typeface="Times New Roman" panose="02020603050405020304" pitchFamily="18" charset="0"/>
              </a:rPr>
              <a:t>１</a:t>
            </a:r>
            <a:r>
              <a:rPr kumimoji="0" lang="en-US" altLang="ja-JP" sz="2400" b="1" dirty="0">
                <a:latin typeface="+mn-ea"/>
                <a:cs typeface="Times New Roman" panose="02020603050405020304" pitchFamily="18" charset="0"/>
              </a:rPr>
              <a:t>.</a:t>
            </a:r>
            <a:r>
              <a:rPr kumimoji="0" lang="ja-JP" altLang="en-US" sz="2400" b="1" dirty="0">
                <a:latin typeface="+mn-ea"/>
                <a:cs typeface="Times New Roman" panose="02020603050405020304" pitchFamily="18" charset="0"/>
              </a:rPr>
              <a:t>１　</a:t>
            </a:r>
            <a:r>
              <a:rPr kumimoji="0" lang="ja-JP" altLang="en-US" sz="2400" b="1" dirty="0" smtClean="0">
                <a:latin typeface="+mn-ea"/>
                <a:cs typeface="Times New Roman" panose="02020603050405020304" pitchFamily="18" charset="0"/>
              </a:rPr>
              <a:t>寝屋川市の</a:t>
            </a:r>
            <a:r>
              <a:rPr kumimoji="0" lang="ja-JP" altLang="en-US" sz="2400" b="1" dirty="0">
                <a:latin typeface="+mn-ea"/>
                <a:cs typeface="Times New Roman" panose="02020603050405020304" pitchFamily="18" charset="0"/>
              </a:rPr>
              <a:t>現状（</a:t>
            </a:r>
            <a:r>
              <a:rPr kumimoji="0" lang="en-US" altLang="ja-JP" sz="2400" b="1" dirty="0">
                <a:latin typeface="+mn-ea"/>
                <a:cs typeface="Times New Roman" panose="02020603050405020304" pitchFamily="18" charset="0"/>
              </a:rPr>
              <a:t>2016</a:t>
            </a:r>
            <a:r>
              <a:rPr kumimoji="0" lang="ja-JP" altLang="en-US" sz="2400" b="1" dirty="0">
                <a:latin typeface="+mn-ea"/>
                <a:cs typeface="Times New Roman" panose="02020603050405020304" pitchFamily="18" charset="0"/>
              </a:rPr>
              <a:t>年度</a:t>
            </a:r>
            <a:r>
              <a:rPr kumimoji="0" lang="ja-JP" altLang="en-US" sz="2400" b="1" dirty="0" smtClean="0">
                <a:latin typeface="+mn-ea"/>
                <a:cs typeface="Times New Roman" panose="02020603050405020304" pitchFamily="18" charset="0"/>
              </a:rPr>
              <a:t>）</a:t>
            </a:r>
            <a:endParaRPr kumimoji="0" lang="en-US" altLang="ja-JP" sz="2400" b="1" dirty="0" smtClean="0">
              <a:latin typeface="+mn-ea"/>
              <a:cs typeface="Times New Roman" panose="02020603050405020304" pitchFamily="18" charset="0"/>
            </a:endParaRPr>
          </a:p>
          <a:p>
            <a:endParaRPr kumimoji="0" lang="ja-JP" altLang="en-US" dirty="0">
              <a:latin typeface="+mn-ea"/>
            </a:endParaRPr>
          </a:p>
          <a:p>
            <a:pPr lvl="0"/>
            <a:r>
              <a:rPr kumimoji="0" lang="ja-JP" altLang="en-US" sz="2000" b="1" dirty="0">
                <a:latin typeface="+mn-ea"/>
                <a:cs typeface="Times New Roman" panose="02020603050405020304" pitchFamily="18" charset="0"/>
              </a:rPr>
              <a:t>（１）年間給水量（大阪府の水道の現況より</a:t>
            </a:r>
            <a:r>
              <a:rPr kumimoji="0" lang="ja-JP" altLang="en-US" sz="2000" b="1" dirty="0" smtClean="0">
                <a:latin typeface="+mn-ea"/>
                <a:cs typeface="Times New Roman" panose="02020603050405020304" pitchFamily="18" charset="0"/>
              </a:rPr>
              <a:t>）</a:t>
            </a:r>
            <a:endParaRPr kumimoji="0" lang="en-US" altLang="ja-JP" sz="2000" b="1" dirty="0" smtClean="0">
              <a:latin typeface="+mn-ea"/>
              <a:cs typeface="Times New Roman" panose="02020603050405020304" pitchFamily="18" charset="0"/>
            </a:endParaRPr>
          </a:p>
          <a:p>
            <a:pPr lvl="0"/>
            <a:endParaRPr kumimoji="0" lang="ja-JP" altLang="en-US" sz="2000" b="1" dirty="0">
              <a:latin typeface="+mn-ea"/>
              <a:cs typeface="Times New Roman" panose="02020603050405020304" pitchFamily="18" charset="0"/>
            </a:endParaRPr>
          </a:p>
          <a:p>
            <a:pPr lvl="0"/>
            <a:r>
              <a:rPr kumimoji="0" lang="ja-JP" altLang="en-US" dirty="0">
                <a:latin typeface="+mn-ea"/>
                <a:cs typeface="Times New Roman" panose="02020603050405020304" pitchFamily="18" charset="0"/>
              </a:rPr>
              <a:t>・年間給水量</a:t>
            </a:r>
            <a:r>
              <a:rPr kumimoji="0" lang="ja-JP" altLang="en-US" dirty="0" smtClean="0">
                <a:latin typeface="+mn-ea"/>
                <a:cs typeface="Times New Roman" panose="02020603050405020304" pitchFamily="18" charset="0"/>
              </a:rPr>
              <a:t>は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24.5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百万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m</a:t>
            </a:r>
            <a:r>
              <a:rPr lang="en-US" altLang="ja-JP" baseline="30000" dirty="0">
                <a:latin typeface="+mn-ea"/>
                <a:cs typeface="Times New Roman" panose="02020603050405020304" pitchFamily="18" charset="0"/>
              </a:rPr>
              <a:t>3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です。（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10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降順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）</a:t>
            </a:r>
            <a:r>
              <a:rPr kumimoji="0" lang="ja-JP" altLang="en-US" sz="1000" dirty="0">
                <a:latin typeface="+mn-ea"/>
                <a:cs typeface="Times New Roman" panose="02020603050405020304" pitchFamily="18" charset="0"/>
              </a:rPr>
              <a:t>　　</a:t>
            </a:r>
            <a:endParaRPr kumimoji="0" lang="ja-JP" altLang="en-US" dirty="0">
              <a:latin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37" y="2642495"/>
            <a:ext cx="8312400" cy="3632709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9084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313" y="216540"/>
            <a:ext cx="8190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５　まとめ</a:t>
            </a:r>
            <a:endParaRPr lang="ja-JP" altLang="ja-JP" sz="2400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30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65" y="728513"/>
            <a:ext cx="8286065" cy="58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70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411" y="755373"/>
            <a:ext cx="9229632" cy="3645115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28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890" y="566831"/>
            <a:ext cx="89636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 smtClean="0">
                <a:latin typeface="+mn-ea"/>
              </a:rPr>
              <a:t>（２）全管路延長（大阪府の水道の現況より）</a:t>
            </a:r>
            <a:endParaRPr lang="en-US" altLang="ja-JP" sz="2000" b="1" dirty="0" smtClean="0">
              <a:latin typeface="+mn-ea"/>
            </a:endParaRPr>
          </a:p>
          <a:p>
            <a:endParaRPr lang="ja-JP" altLang="ja-JP" sz="2400" dirty="0" smtClean="0">
              <a:latin typeface="+mn-ea"/>
            </a:endParaRPr>
          </a:p>
          <a:p>
            <a:r>
              <a:rPr lang="ja-JP" altLang="en-US" dirty="0">
                <a:latin typeface="+mn-ea"/>
              </a:rPr>
              <a:t>・全管路延長は約</a:t>
            </a:r>
            <a:r>
              <a:rPr lang="en-US" altLang="ja-JP" dirty="0">
                <a:latin typeface="+mn-ea"/>
              </a:rPr>
              <a:t>618km</a:t>
            </a:r>
            <a:r>
              <a:rPr lang="ja-JP" altLang="en-US" dirty="0" smtClean="0">
                <a:latin typeface="+mn-ea"/>
              </a:rPr>
              <a:t>です。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11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降順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0" y="1988055"/>
            <a:ext cx="8433694" cy="363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6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890" y="566830"/>
            <a:ext cx="8963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（３）経常収益（地方公営企業決算状況調査より）</a:t>
            </a:r>
            <a:endParaRPr lang="en-US" altLang="ja-JP" sz="2000" b="1" dirty="0"/>
          </a:p>
          <a:p>
            <a:endParaRPr lang="en-US" altLang="ja-JP" dirty="0"/>
          </a:p>
          <a:p>
            <a:r>
              <a:rPr lang="ja-JP" altLang="en-US" dirty="0"/>
              <a:t>・経常収益は約</a:t>
            </a:r>
            <a:r>
              <a:rPr lang="en-US" altLang="ja-JP" dirty="0"/>
              <a:t>39</a:t>
            </a:r>
            <a:r>
              <a:rPr lang="ja-JP" altLang="en-US" dirty="0"/>
              <a:t>億円</a:t>
            </a:r>
            <a:r>
              <a:rPr lang="ja-JP" altLang="en-US" dirty="0" smtClean="0"/>
              <a:t>です。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10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降順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dirty="0"/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8501022" y="3928735"/>
            <a:ext cx="839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府平均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0" y="2172721"/>
            <a:ext cx="8344800" cy="358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7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44" y="2312789"/>
            <a:ext cx="7994073" cy="34826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890" y="566830"/>
            <a:ext cx="896369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>
                <a:latin typeface="+mn-ea"/>
              </a:rPr>
              <a:t>（４）水道料金（大阪府の水道の現況より）</a:t>
            </a:r>
          </a:p>
          <a:p>
            <a:endParaRPr lang="en-US" altLang="ja-JP" dirty="0">
              <a:latin typeface="+mn-ea"/>
            </a:endParaRPr>
          </a:p>
          <a:p>
            <a:r>
              <a:rPr lang="ja-JP" altLang="ja-JP" dirty="0" smtClean="0">
                <a:latin typeface="+mn-ea"/>
              </a:rPr>
              <a:t>・</a:t>
            </a:r>
            <a:r>
              <a:rPr lang="ja-JP" altLang="en-US" dirty="0">
                <a:latin typeface="+mn-ea"/>
              </a:rPr>
              <a:t>家庭用</a:t>
            </a:r>
            <a:r>
              <a:rPr lang="en-US" altLang="ja-JP" dirty="0">
                <a:latin typeface="+mn-ea"/>
              </a:rPr>
              <a:t>(</a:t>
            </a:r>
            <a:r>
              <a:rPr lang="ja-JP" altLang="en-US" dirty="0">
                <a:latin typeface="+mn-ea"/>
              </a:rPr>
              <a:t>口径</a:t>
            </a:r>
            <a:r>
              <a:rPr lang="en-US" altLang="ja-JP" dirty="0">
                <a:latin typeface="+mn-ea"/>
              </a:rPr>
              <a:t>13mm </a:t>
            </a:r>
            <a:r>
              <a:rPr lang="en-US" altLang="ja-JP" dirty="0" smtClean="0">
                <a:latin typeface="+mn-ea"/>
              </a:rPr>
              <a:t>20</a:t>
            </a:r>
            <a:r>
              <a:rPr lang="ja-JP" altLang="en-US" dirty="0">
                <a:latin typeface="+mn-ea"/>
              </a:rPr>
              <a:t> ㎥</a:t>
            </a:r>
            <a:r>
              <a:rPr lang="en-US" altLang="ja-JP" dirty="0" smtClean="0">
                <a:latin typeface="+mn-ea"/>
              </a:rPr>
              <a:t>)</a:t>
            </a:r>
            <a:r>
              <a:rPr lang="ja-JP" altLang="en-US" dirty="0">
                <a:latin typeface="+mn-ea"/>
              </a:rPr>
              <a:t>の一月あたりの水道料金は</a:t>
            </a:r>
            <a:r>
              <a:rPr lang="en-US" altLang="ja-JP" dirty="0" smtClean="0">
                <a:latin typeface="+mn-ea"/>
              </a:rPr>
              <a:t>2,553</a:t>
            </a:r>
            <a:r>
              <a:rPr lang="ja-JP" altLang="en-US" dirty="0">
                <a:latin typeface="+mn-ea"/>
              </a:rPr>
              <a:t>円であり、府平均</a:t>
            </a:r>
            <a:r>
              <a:rPr lang="en-US" altLang="ja-JP" dirty="0" smtClean="0">
                <a:latin typeface="+mn-ea"/>
              </a:rPr>
              <a:t>2,813</a:t>
            </a:r>
            <a:r>
              <a:rPr lang="ja-JP" altLang="en-US" dirty="0" smtClean="0">
                <a:latin typeface="+mn-ea"/>
              </a:rPr>
              <a:t>円</a:t>
            </a:r>
            <a:r>
              <a:rPr lang="ja-JP" altLang="en-US" dirty="0">
                <a:latin typeface="+mn-ea"/>
              </a:rPr>
              <a:t>を</a:t>
            </a:r>
            <a:r>
              <a:rPr lang="ja-JP" altLang="en-US" dirty="0" smtClean="0">
                <a:latin typeface="+mn-ea"/>
              </a:rPr>
              <a:t>下回っています。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dirty="0">
                <a:latin typeface="+mn-ea"/>
                <a:cs typeface="Times New Roman" panose="02020603050405020304" pitchFamily="18" charset="0"/>
              </a:rPr>
              <a:t>43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14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番目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+mn-ea"/>
                <a:cs typeface="Times New Roman" panose="02020603050405020304" pitchFamily="18" charset="0"/>
              </a:rPr>
              <a:t>昇順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dirty="0">
              <a:latin typeface="+mn-ea"/>
            </a:endParaRP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8229600" y="3208421"/>
            <a:ext cx="10283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全国平均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90560" y="3490307"/>
            <a:ext cx="10283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府平均</a:t>
            </a:r>
            <a:endParaRPr lang="ja-JP" sz="1400" kern="10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84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890" y="566831"/>
            <a:ext cx="89636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（５）技術職員数（大阪府の水道の現況より）</a:t>
            </a:r>
            <a:endParaRPr lang="en-US" altLang="ja-JP" sz="2000" b="1" dirty="0"/>
          </a:p>
          <a:p>
            <a:endParaRPr lang="en-US" altLang="ja-JP" dirty="0"/>
          </a:p>
          <a:p>
            <a:r>
              <a:rPr lang="ja-JP" altLang="ja-JP" dirty="0" smtClean="0"/>
              <a:t>・</a:t>
            </a:r>
            <a:r>
              <a:rPr lang="ja-JP" altLang="en-US" dirty="0"/>
              <a:t>技術</a:t>
            </a:r>
            <a:r>
              <a:rPr lang="ja-JP" altLang="en-US" dirty="0">
                <a:latin typeface="+mn-ea"/>
              </a:rPr>
              <a:t>職員は</a:t>
            </a:r>
            <a:r>
              <a:rPr lang="en-US" altLang="ja-JP" dirty="0" smtClean="0">
                <a:latin typeface="+mn-ea"/>
              </a:rPr>
              <a:t>19</a:t>
            </a:r>
            <a:r>
              <a:rPr lang="ja-JP" altLang="en-US" dirty="0" smtClean="0">
                <a:latin typeface="+mn-ea"/>
              </a:rPr>
              <a:t>人</a:t>
            </a:r>
            <a:r>
              <a:rPr lang="ja-JP" altLang="en-US" dirty="0">
                <a:latin typeface="+mn-ea"/>
              </a:rPr>
              <a:t>であり</a:t>
            </a:r>
            <a:r>
              <a:rPr lang="ja-JP" altLang="en-US" dirty="0"/>
              <a:t>、府平均を下回って</a:t>
            </a:r>
            <a:r>
              <a:rPr lang="ja-JP" altLang="en-US" dirty="0" smtClean="0"/>
              <a:t>います。</a:t>
            </a:r>
            <a:endParaRPr lang="ja-JP" altLang="ja-JP" dirty="0"/>
          </a:p>
          <a:p>
            <a:endParaRPr lang="ja-JP" altLang="ja-JP" dirty="0"/>
          </a:p>
          <a:p>
            <a:endParaRPr lang="ja-JP" altLang="en-US" dirty="0"/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415532" y="4204046"/>
            <a:ext cx="839470" cy="315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府平均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32" y="2357387"/>
            <a:ext cx="8064000" cy="3477985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2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95" y="1609550"/>
            <a:ext cx="7707780" cy="47505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0253" y="257738"/>
            <a:ext cx="89636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>
                <a:latin typeface="+mn-ea"/>
              </a:rPr>
              <a:t>１．２</a:t>
            </a:r>
            <a:r>
              <a:rPr lang="ja-JP" altLang="ja-JP" sz="2400" b="1">
                <a:latin typeface="+mn-ea"/>
              </a:rPr>
              <a:t>　</a:t>
            </a:r>
            <a:r>
              <a:rPr lang="ja-JP" altLang="en-US" sz="2400" b="1">
                <a:latin typeface="+mn-ea"/>
              </a:rPr>
              <a:t>一日最大給水量と自己水率</a:t>
            </a:r>
            <a:r>
              <a:rPr lang="ja-JP" altLang="ja-JP" sz="2400" b="1" smtClean="0">
                <a:latin typeface="+mn-ea"/>
              </a:rPr>
              <a:t>の</a:t>
            </a:r>
            <a:r>
              <a:rPr lang="ja-JP" altLang="ja-JP" sz="2400" b="1" dirty="0">
                <a:latin typeface="+mn-ea"/>
              </a:rPr>
              <a:t>概要（</a:t>
            </a:r>
            <a:r>
              <a:rPr lang="en-US" altLang="ja-JP" sz="2400" b="1" dirty="0">
                <a:latin typeface="+mn-ea"/>
              </a:rPr>
              <a:t>2016</a:t>
            </a:r>
            <a:r>
              <a:rPr lang="ja-JP" altLang="ja-JP" sz="2400" b="1" dirty="0">
                <a:latin typeface="+mn-ea"/>
              </a:rPr>
              <a:t>年度）</a:t>
            </a:r>
            <a:endParaRPr lang="en-US" altLang="ja-JP" sz="2400" b="1" dirty="0">
              <a:latin typeface="+mn-ea"/>
            </a:endParaRPr>
          </a:p>
          <a:p>
            <a:endParaRPr lang="ja-JP" altLang="ja-JP" dirty="0">
              <a:latin typeface="+mn-ea"/>
            </a:endParaRPr>
          </a:p>
          <a:p>
            <a:r>
              <a:rPr lang="ja-JP" altLang="ja-JP" dirty="0" smtClean="0">
                <a:latin typeface="+mn-ea"/>
              </a:rPr>
              <a:t>・</a:t>
            </a:r>
            <a:r>
              <a:rPr lang="ja-JP" altLang="en-US" dirty="0">
                <a:latin typeface="+mn-ea"/>
              </a:rPr>
              <a:t>水源は、淀川を水源とした大阪広域水道企業団からの浄水受水で</a:t>
            </a:r>
            <a:r>
              <a:rPr lang="en-US" altLang="ja-JP" dirty="0">
                <a:latin typeface="+mn-ea"/>
              </a:rPr>
              <a:t>100%</a:t>
            </a:r>
            <a:r>
              <a:rPr lang="ja-JP" altLang="en-US" dirty="0">
                <a:latin typeface="+mn-ea"/>
              </a:rPr>
              <a:t>賄っています</a:t>
            </a:r>
            <a:r>
              <a:rPr lang="ja-JP" altLang="en-US" dirty="0" smtClean="0">
                <a:latin typeface="+mn-ea"/>
              </a:rPr>
              <a:t>。</a:t>
            </a:r>
            <a:endParaRPr lang="ja-JP" altLang="ja-JP" dirty="0" smtClean="0">
              <a:latin typeface="+mn-ea"/>
            </a:endParaRPr>
          </a:p>
          <a:p>
            <a:endParaRPr lang="ja-JP" altLang="ja-JP" dirty="0">
              <a:latin typeface="+mn-ea"/>
            </a:endParaRPr>
          </a:p>
          <a:p>
            <a:endParaRPr lang="ja-JP" altLang="en-US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66849" y="4724414"/>
            <a:ext cx="134831" cy="14167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9" name="図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680" y="3049018"/>
            <a:ext cx="802005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図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82" y="3226544"/>
            <a:ext cx="689610" cy="42100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173394" y="3535877"/>
            <a:ext cx="400110" cy="13490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/>
              <a:t>一</a:t>
            </a:r>
            <a:r>
              <a:rPr kumimoji="1" lang="ja-JP" altLang="en-US" sz="1400" dirty="0" smtClean="0"/>
              <a:t>日最大給水量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92153" y="3535877"/>
            <a:ext cx="400110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 smtClean="0"/>
              <a:t>自己水率</a:t>
            </a:r>
            <a:endParaRPr kumimoji="1" lang="ja-JP" altLang="en-US" sz="1400" dirty="0"/>
          </a:p>
        </p:txBody>
      </p:sp>
      <p:sp>
        <p:nvSpPr>
          <p:cNvPr id="13" name="テキスト ボックス 303"/>
          <p:cNvSpPr txBox="1"/>
          <p:nvPr/>
        </p:nvSpPr>
        <p:spPr>
          <a:xfrm>
            <a:off x="7275024" y="5691565"/>
            <a:ext cx="784860" cy="26733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+mn-ea"/>
                <a:cs typeface="Times New Roman" panose="02020603050405020304" pitchFamily="18" charset="0"/>
              </a:rPr>
              <a:t>大阪市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528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59537"/>
            <a:ext cx="8963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１．３　水道施設の配置</a:t>
            </a:r>
            <a:r>
              <a:rPr lang="ja-JP" altLang="ja-JP" sz="2400" b="1" dirty="0" smtClean="0"/>
              <a:t>状況</a:t>
            </a:r>
            <a:endParaRPr lang="ja-JP" altLang="en-US" sz="2400" dirty="0"/>
          </a:p>
        </p:txBody>
      </p:sp>
      <p:pic>
        <p:nvPicPr>
          <p:cNvPr id="1026" name="Picture 2" descr="sisetuhaitiz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40" y="621202"/>
            <a:ext cx="5842060" cy="6373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5387547" y="5622758"/>
            <a:ext cx="3754647" cy="1235242"/>
            <a:chOff x="3550" y="3503"/>
            <a:chExt cx="1842" cy="606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3556" y="3509"/>
              <a:ext cx="1830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06" y="3545"/>
              <a:ext cx="12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006" y="3683"/>
              <a:ext cx="19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浄水能力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74" y="3851"/>
              <a:ext cx="19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配水場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006" y="3803"/>
              <a:ext cx="19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場数、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006" y="3899"/>
              <a:ext cx="12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容量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574" y="4007"/>
              <a:ext cx="12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管路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006" y="4007"/>
              <a:ext cx="12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延長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574" y="3611"/>
              <a:ext cx="19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浄水場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480" y="3545"/>
              <a:ext cx="43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香里浄水場（休止中）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438" y="3701"/>
              <a:ext cx="42" cy="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606" y="3851"/>
              <a:ext cx="6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7 場　32</a:t>
              </a: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,</a:t>
              </a:r>
              <a:r>
                <a:rPr kumimoji="0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050 m</a:t>
              </a:r>
              <a:r>
                <a:rPr kumimoji="0" lang="ja-JP" altLang="ja-JP" sz="10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endParaRPr kumimoji="0" lang="ja-JP" altLang="ja-JP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732" y="4007"/>
              <a:ext cx="354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618.4 km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3556" y="35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556" y="35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3988" y="35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3988" y="35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4420" y="35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420" y="35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562" y="3503"/>
              <a:ext cx="1824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5380" y="35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80" y="35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994" y="3641"/>
              <a:ext cx="139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562" y="3779"/>
              <a:ext cx="1824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3562" y="3977"/>
              <a:ext cx="1824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550" y="3503"/>
              <a:ext cx="12" cy="6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3982" y="3515"/>
              <a:ext cx="12" cy="5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4414" y="3515"/>
              <a:ext cx="12" cy="5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 flipV="1">
              <a:off x="4852" y="35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852" y="35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3562" y="4091"/>
              <a:ext cx="1824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374" y="3515"/>
              <a:ext cx="12" cy="5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3556" y="4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3556" y="41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3988" y="4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3988" y="41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4420" y="4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420" y="41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4852" y="4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4852" y="41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5380" y="4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5380" y="41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5386" y="350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386" y="3509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5386" y="364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5386" y="364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>
              <a:off x="5386" y="378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5386" y="378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5386" y="398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5386" y="398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5386" y="409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5386" y="409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 flipH="1">
              <a:off x="4426" y="3653"/>
              <a:ext cx="954" cy="1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1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1016</Words>
  <Application>Microsoft Office PowerPoint</Application>
  <PresentationFormat>画面に合わせる (4:3)</PresentationFormat>
  <Paragraphs>323</Paragraphs>
  <Slides>31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42" baseType="lpstr">
      <vt:lpstr>ＭＳ Ｐゴシック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2018-12-28T13:11:21Z</dcterms:created>
  <dcterms:modified xsi:type="dcterms:W3CDTF">2019-03-28T05:33:09Z</dcterms:modified>
</cp:coreProperties>
</file>