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294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8" r:id="rId27"/>
    <p:sldId id="287" r:id="rId28"/>
    <p:sldId id="278" r:id="rId29"/>
    <p:sldId id="280" r:id="rId30"/>
    <p:sldId id="282" r:id="rId31"/>
    <p:sldId id="283" r:id="rId32"/>
    <p:sldId id="295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20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B5C9-8EDE-4A73-B41E-EF0FA898EF39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0424-6D22-45B5-A7A0-0EFEB87BD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3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3BE-EE22-4CB7-B0F5-46C223B75D3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4C6E-AC6B-42A8-8329-B04B142A4B3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5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B91-BA5D-4573-AC67-EAF37D306FF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0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B7AF-C74C-4295-87D6-73E43DDE2C8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5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9AF-E8F8-4D31-95DC-DD8AE6CC990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5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CEB2-7335-479C-87F1-636093EDAFB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0F-18F4-42B6-AC88-252145ED4E9D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899-9184-4638-AFD2-56D5ABCD4D1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7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26DE-3742-4621-BD89-2D7FA0AB6C8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3BDB-720C-4B66-859C-7F9FE084FCA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AE2B-10E1-444A-BF21-F10CDD2015D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A8C3-DB63-499C-9F83-5F1B623E55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5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守口</a:t>
            </a:r>
            <a:r>
              <a:rPr lang="ja-JP" altLang="ja-JP" sz="4000" dirty="0" smtClean="0"/>
              <a:t>市</a:t>
            </a:r>
            <a:r>
              <a:rPr lang="ja-JP" altLang="ja-JP" sz="4000" dirty="0"/>
              <a:t>】</a:t>
            </a:r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52072"/>
              </p:ext>
            </p:extLst>
          </p:nvPr>
        </p:nvGraphicFramePr>
        <p:xfrm>
          <a:off x="56479" y="1063281"/>
          <a:ext cx="8963695" cy="55998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59801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07812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5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496417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705365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には、低い方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が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49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府域における守口市の状況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/>
              <a:t>年度）</a:t>
            </a: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7173717" y="135333"/>
            <a:ext cx="2060621" cy="871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68654" y="6626790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52712" y="6538664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2383"/>
            <a:ext cx="9111687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府域における守口市の各指標の状況（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sz="2000" b="1" dirty="0"/>
          </a:p>
          <a:p>
            <a:r>
              <a:rPr lang="ja-JP" altLang="en-US" dirty="0"/>
              <a:t>・全管路の耐震</a:t>
            </a:r>
            <a:r>
              <a:rPr lang="ja-JP" altLang="en-US" dirty="0">
                <a:latin typeface="+mn-ea"/>
              </a:rPr>
              <a:t>適合率は</a:t>
            </a:r>
            <a:r>
              <a:rPr lang="en-US" altLang="ja-JP" dirty="0">
                <a:latin typeface="+mn-ea"/>
              </a:rPr>
              <a:t>28.4%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/>
              <a:t>上回っています。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3" y="2625291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16336" y="3908755"/>
            <a:ext cx="95412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76884"/>
            <a:ext cx="89394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・基幹管路の耐震適合率</a:t>
            </a:r>
            <a:r>
              <a:rPr lang="ja-JP" altLang="ja-JP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32.9%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ja-JP" dirty="0">
                <a:latin typeface="+mn-ea"/>
              </a:rPr>
              <a:t>を</a:t>
            </a:r>
            <a:r>
              <a:rPr lang="ja-JP" altLang="ja-JP" dirty="0" smtClean="0">
                <a:latin typeface="+mn-ea"/>
              </a:rPr>
              <a:t>下</a:t>
            </a:r>
            <a:r>
              <a:rPr lang="ja-JP" altLang="en-US" dirty="0" smtClean="0">
                <a:latin typeface="+mn-ea"/>
              </a:rPr>
              <a:t>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28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>
              <a:latin typeface="+mn-ea"/>
            </a:endParaRPr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64" y="2442602"/>
            <a:ext cx="8434800" cy="367815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5615" y="4183520"/>
            <a:ext cx="98476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13796" y="3800981"/>
            <a:ext cx="76330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004"/>
            <a:ext cx="875119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32.3%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/>
              <a:t>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 smtClean="0"/>
              <a:t>上回っています。</a:t>
            </a:r>
            <a:endParaRPr lang="en-US" altLang="ja-JP" dirty="0" smtClean="0"/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7" y="2416707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9352" y="3619525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8714" y="4103642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513384"/>
            <a:ext cx="87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④管路更新率（市町村経営比較分析表より）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・管路</a:t>
            </a:r>
            <a:r>
              <a:rPr lang="ja-JP" altLang="en-US" dirty="0">
                <a:latin typeface="+mn-ea"/>
              </a:rPr>
              <a:t>更新率は</a:t>
            </a:r>
            <a:r>
              <a:rPr lang="en-US" altLang="ja-JP" dirty="0">
                <a:latin typeface="+mn-ea"/>
              </a:rPr>
              <a:t>1.01%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8" y="2625291"/>
            <a:ext cx="8434800" cy="365721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3085" y="4339817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3329" y="4676204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91704"/>
            <a:ext cx="900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0%</a:t>
            </a:r>
            <a:r>
              <a:rPr lang="ja-JP" altLang="en-US" dirty="0"/>
              <a:t>であり、今後の更新による耐震化が検討されています。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7" y="2348292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81560" y="4431958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41804" y="3883164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81" y="2480328"/>
            <a:ext cx="8514000" cy="3683707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91704"/>
            <a:ext cx="871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⑥配水池耐震化率（大阪府の水道の現況より）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・配水池の耐震化率は</a:t>
            </a:r>
            <a:r>
              <a:rPr lang="en-US" altLang="ja-JP" dirty="0">
                <a:latin typeface="+mn-ea"/>
              </a:rPr>
              <a:t>16.8%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>
                <a:latin typeface="+mn-ea"/>
              </a:rPr>
              <a:t>を大きく下回っています。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71697" y="4037489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53720" y="3589621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5" y="2371524"/>
            <a:ext cx="8402099" cy="3646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63170"/>
            <a:ext cx="89120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・給水原価は</a:t>
            </a:r>
            <a:r>
              <a:rPr lang="en-US" altLang="ja-JP" dirty="0">
                <a:latin typeface="+mn-ea"/>
              </a:rPr>
              <a:t>155.8</a:t>
            </a:r>
            <a:r>
              <a:rPr lang="ja-JP" altLang="en-US" dirty="0">
                <a:latin typeface="+mn-ea"/>
              </a:rPr>
              <a:t>円であり、府平均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18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03230" y="3910231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8707" y="4251960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3212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・経常収支比率は府平均</a:t>
            </a:r>
            <a:r>
              <a:rPr lang="en-US" altLang="ja-JP" dirty="0">
                <a:latin typeface="+mn-ea"/>
              </a:rPr>
              <a:t>111.98</a:t>
            </a:r>
            <a:r>
              <a:rPr lang="ja-JP" altLang="en-US" dirty="0">
                <a:latin typeface="+mn-ea"/>
              </a:rPr>
              <a:t>を下回るものの、</a:t>
            </a:r>
            <a:r>
              <a:rPr lang="en-US" altLang="ja-JP" dirty="0">
                <a:latin typeface="+mn-ea"/>
              </a:rPr>
              <a:t>106.12%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/>
              <a:t>を超えています。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4" y="2260596"/>
            <a:ext cx="8401242" cy="363600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7838" y="3522854"/>
            <a:ext cx="723642" cy="2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4587" y="3090233"/>
            <a:ext cx="922421" cy="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9" y="2592714"/>
            <a:ext cx="8291043" cy="3153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87355"/>
            <a:ext cx="891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⑨企業債残高対給水収益率（市町村経営比較分析表より）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481%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/>
              <a:t>上回っています。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37766" y="4398224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7766" y="4027168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府域における守口市の状況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府域における守口市の各指標の状況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■市の水道ってこれからどうなる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の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？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　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守口市の計画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守口市の今後の計画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大阪府推計による守口市</a:t>
            </a:r>
            <a:r>
              <a:rPr lang="ja-JP" altLang="en-US" sz="1600" dirty="0">
                <a:latin typeface="+mn-ea"/>
              </a:rPr>
              <a:t>の今後の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930" y="582901"/>
            <a:ext cx="819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69.6%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4" y="2486791"/>
            <a:ext cx="8434800" cy="3681665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64853" y="3811763"/>
            <a:ext cx="67914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9152" y="3524502"/>
            <a:ext cx="1096397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317" y="245764"/>
            <a:ext cx="89736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守口市の今後の計画</a:t>
            </a:r>
          </a:p>
          <a:p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・浄水場整備と企業団水を全量受水した場合での比較検討を行い、将来的にも施設利用効率の高い浄水場への再構築を行います。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・浄水場は原水から浄水を製造する系統を分割し、系統ごとに耐震化を行い、</a:t>
            </a:r>
            <a:r>
              <a:rPr lang="ja-JP" altLang="en-US" dirty="0" smtClean="0"/>
              <a:t>２０３</a:t>
            </a:r>
            <a:r>
              <a:rPr lang="ja-JP" altLang="en-US" dirty="0"/>
              <a:t>０</a:t>
            </a:r>
            <a:r>
              <a:rPr lang="ja-JP" altLang="en-US" dirty="0" smtClean="0"/>
              <a:t>年度</a:t>
            </a:r>
            <a:r>
              <a:rPr lang="ja-JP" altLang="en-US" dirty="0"/>
              <a:t>頃には耐震化率が５７％に達し、２０３７年度には１００％となる見込みです。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・配水池は２０３８年度には浄水場内の配水池の耐震化が完了し、８３．９％となります。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・基幹管路は、守口市が設定した更新基準年数で更新した場合、２０５９年度頃に耐震適合率が１００％となります。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3419060" y="2504021"/>
            <a:ext cx="171905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" y="2483307"/>
            <a:ext cx="8879626" cy="28692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39155"/>
              </p:ext>
            </p:extLst>
          </p:nvPr>
        </p:nvGraphicFramePr>
        <p:xfrm>
          <a:off x="136113" y="728870"/>
          <a:ext cx="8901636" cy="1673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609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107095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226132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557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>
                          <a:effectLst/>
                        </a:rPr>
                        <a:t>年周期で管更新するために必要な</a:t>
                      </a:r>
                      <a:r>
                        <a:rPr lang="ja-JP" sz="1800" kern="100" smtClean="0">
                          <a:effectLst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</a:rPr>
                        <a:t>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>
                          <a:effectLst/>
                        </a:rPr>
                        <a:t>（％）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5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２０５６年度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１４．５％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１．３１％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１．６７％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2313" y="2752438"/>
            <a:ext cx="884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>
                <a:latin typeface="+mn-ea"/>
              </a:rPr>
              <a:t>３</a:t>
            </a:r>
            <a:r>
              <a:rPr lang="ja-JP" altLang="en-US" sz="2400" b="1" dirty="0" smtClean="0">
                <a:latin typeface="+mn-ea"/>
              </a:rPr>
              <a:t>．３</a:t>
            </a:r>
            <a:r>
              <a:rPr lang="ja-JP" altLang="ja-JP" sz="2400" b="1" dirty="0" smtClean="0">
                <a:latin typeface="+mn-ea"/>
              </a:rPr>
              <a:t>　耐震化計画の内容</a:t>
            </a:r>
          </a:p>
          <a:p>
            <a:pPr algn="ctr"/>
            <a:r>
              <a:rPr lang="ja-JP" altLang="ja-JP" sz="2000" dirty="0" smtClean="0"/>
              <a:t>（守口市アセットマネジメント（２０１７年策定））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12005"/>
              </p:ext>
            </p:extLst>
          </p:nvPr>
        </p:nvGraphicFramePr>
        <p:xfrm>
          <a:off x="136114" y="3583435"/>
          <a:ext cx="8844565" cy="296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246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22679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441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末時点の施設能力等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浄水施設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２０３７年度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１００％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　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６</a:t>
                      </a:r>
                      <a:r>
                        <a:rPr lang="ja-JP" altLang="en-US" sz="1800" kern="100" dirty="0" smtClean="0">
                          <a:effectLst/>
                        </a:rPr>
                        <a:t>．</a:t>
                      </a:r>
                      <a:r>
                        <a:rPr lang="ja-JP" sz="1800" kern="100" dirty="0" smtClean="0">
                          <a:effectLst/>
                        </a:rPr>
                        <a:t>８３万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２０３８年度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８３．９％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　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３２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sz="1800" kern="100" dirty="0" smtClean="0">
                          <a:effectLst/>
                        </a:rPr>
                        <a:t>５００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基幹管路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２０５９年度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耐震適合率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１００％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４５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sz="1800" kern="100" dirty="0" smtClean="0">
                          <a:effectLst/>
                        </a:rPr>
                        <a:t>９７１ｍ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４６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sz="1800" kern="100" dirty="0" smtClean="0">
                          <a:effectLst/>
                        </a:rPr>
                        <a:t>５５２</a:t>
                      </a:r>
                      <a:r>
                        <a:rPr lang="ja-JP" sz="1800" kern="100" dirty="0">
                          <a:effectLst/>
                        </a:rPr>
                        <a:t>　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37821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３．４　更新</a:t>
            </a:r>
            <a:r>
              <a:rPr lang="ja-JP" altLang="en-US" sz="2400" b="1" dirty="0"/>
              <a:t>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/>
              <a:t>（守口市アセットマネジメント（２０１７年策定））</a:t>
            </a:r>
          </a:p>
        </p:txBody>
      </p:sp>
      <p:pic>
        <p:nvPicPr>
          <p:cNvPr id="6" name="図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5774" y="1511648"/>
            <a:ext cx="4403842" cy="3004933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/>
          <a:stretch/>
        </p:blipFill>
        <p:spPr bwMode="auto">
          <a:xfrm>
            <a:off x="4444344" y="1511649"/>
            <a:ext cx="4614168" cy="3004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45774" y="5097450"/>
            <a:ext cx="807750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・計画期間（</a:t>
            </a:r>
            <a:r>
              <a:rPr lang="en-US" altLang="ja-JP" dirty="0">
                <a:latin typeface="+mn-ea"/>
              </a:rPr>
              <a:t>2016</a:t>
            </a:r>
            <a:r>
              <a:rPr lang="ja-JP" altLang="en-US" dirty="0">
                <a:latin typeface="+mn-ea"/>
              </a:rPr>
              <a:t>年度～</a:t>
            </a:r>
            <a:r>
              <a:rPr lang="en-US" altLang="ja-JP" dirty="0">
                <a:latin typeface="+mn-ea"/>
              </a:rPr>
              <a:t>2055</a:t>
            </a:r>
            <a:r>
              <a:rPr lang="ja-JP" altLang="en-US" dirty="0">
                <a:latin typeface="+mn-ea"/>
              </a:rPr>
              <a:t>年度）に必要と見込まれる更新需要の合計額</a:t>
            </a:r>
            <a:r>
              <a:rPr lang="ja-JP" altLang="en-US" dirty="0" smtClean="0">
                <a:latin typeface="+mn-ea"/>
              </a:rPr>
              <a:t>は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構造物</a:t>
            </a:r>
            <a:r>
              <a:rPr lang="ja-JP" altLang="en-US" dirty="0">
                <a:latin typeface="+mn-ea"/>
              </a:rPr>
              <a:t>及び設備で約２１０億円</a:t>
            </a:r>
            <a:r>
              <a:rPr lang="ja-JP" altLang="en-US" dirty="0" smtClean="0">
                <a:latin typeface="+mn-ea"/>
              </a:rPr>
              <a:t>、管</a:t>
            </a:r>
            <a:r>
              <a:rPr lang="ja-JP" altLang="en-US" dirty="0">
                <a:latin typeface="+mn-ea"/>
              </a:rPr>
              <a:t>路で約２６１億円</a:t>
            </a:r>
            <a:r>
              <a:rPr lang="ja-JP" altLang="en-US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計</a:t>
            </a:r>
            <a:r>
              <a:rPr lang="ja-JP" altLang="en-US" dirty="0">
                <a:latin typeface="+mn-ea"/>
              </a:rPr>
              <a:t>約４７１億円となる見込みです（浄水場整備、実耐用年数での試算）。</a:t>
            </a:r>
            <a:endParaRPr lang="en-US" altLang="ja-JP" dirty="0">
              <a:latin typeface="+mn-ea"/>
            </a:endParaRPr>
          </a:p>
          <a:p>
            <a:endParaRPr lang="en-US" altLang="ja-JP" sz="1350" dirty="0"/>
          </a:p>
          <a:p>
            <a:r>
              <a:rPr lang="ja-JP" altLang="ja-JP" sz="1600" dirty="0"/>
              <a:t>※期間は当該市町村での試算状況によ</a:t>
            </a:r>
            <a:r>
              <a:rPr lang="ja-JP" altLang="en-US" sz="1600" dirty="0"/>
              <a:t>ります。</a:t>
            </a:r>
            <a:endParaRPr lang="ja-JP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/>
              <a:t>（守口市アセットマネジメント（２０１７年策定））</a:t>
            </a:r>
          </a:p>
        </p:txBody>
      </p:sp>
      <p:pic>
        <p:nvPicPr>
          <p:cNvPr id="8" name="図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" y="1875565"/>
            <a:ext cx="7535246" cy="47247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円形吹き出し 8"/>
          <p:cNvSpPr/>
          <p:nvPr/>
        </p:nvSpPr>
        <p:spPr>
          <a:xfrm>
            <a:off x="5608319" y="1325589"/>
            <a:ext cx="2947248" cy="933287"/>
          </a:xfrm>
          <a:prstGeom prst="wedgeEllipseCallout">
            <a:avLst>
              <a:gd name="adj1" fmla="val -20385"/>
              <a:gd name="adj2" fmla="val 1341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1.4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倍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赤字回避には収入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アップが必要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867" y="2933139"/>
            <a:ext cx="199145" cy="71273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/>
              <a:t>（守口市アセットマネジメント（２０１７年策定））</a:t>
            </a: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787658" y="1240944"/>
            <a:ext cx="7740573" cy="5212688"/>
            <a:chOff x="1385455" y="1427018"/>
            <a:chExt cx="6222797" cy="3847927"/>
          </a:xfrm>
        </p:grpSpPr>
        <p:pic>
          <p:nvPicPr>
            <p:cNvPr id="14" name="図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47" y="1583055"/>
              <a:ext cx="6072505" cy="36918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正方形/長方形 3"/>
            <p:cNvSpPr/>
            <p:nvPr/>
          </p:nvSpPr>
          <p:spPr>
            <a:xfrm>
              <a:off x="1385455" y="1427018"/>
              <a:ext cx="3796145" cy="513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四角形吹き出し 14"/>
          <p:cNvSpPr/>
          <p:nvPr/>
        </p:nvSpPr>
        <p:spPr>
          <a:xfrm>
            <a:off x="1348719" y="2209792"/>
            <a:ext cx="2087879" cy="276999"/>
          </a:xfrm>
          <a:prstGeom prst="wedgeRectCallout">
            <a:avLst>
              <a:gd name="adj1" fmla="val 74654"/>
              <a:gd name="adj2" fmla="val 1055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資金残高がマイナス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06251" y="6453632"/>
            <a:ext cx="9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+mn-ea"/>
              </a:rPr>
              <a:t>・</a:t>
            </a:r>
            <a:r>
              <a:rPr lang="en-US" altLang="ja-JP" dirty="0">
                <a:latin typeface="+mn-ea"/>
              </a:rPr>
              <a:t>2030</a:t>
            </a:r>
            <a:r>
              <a:rPr lang="ja-JP" altLang="ja-JP" dirty="0"/>
              <a:t>年度に資金残高がマイナスとなり、</a:t>
            </a:r>
            <a:r>
              <a:rPr lang="en-US" altLang="ja-JP" dirty="0">
                <a:latin typeface="+mn-ea"/>
              </a:rPr>
              <a:t>2055</a:t>
            </a:r>
            <a:r>
              <a:rPr lang="ja-JP" altLang="ja-JP" dirty="0">
                <a:latin typeface="+mn-ea"/>
              </a:rPr>
              <a:t>年度には</a:t>
            </a:r>
            <a:r>
              <a:rPr lang="en-US" altLang="ja-JP" dirty="0">
                <a:latin typeface="+mn-ea"/>
              </a:rPr>
              <a:t>126</a:t>
            </a:r>
            <a:r>
              <a:rPr lang="ja-JP" altLang="ja-JP" dirty="0">
                <a:latin typeface="+mn-ea"/>
              </a:rPr>
              <a:t>億</a:t>
            </a:r>
            <a:r>
              <a:rPr lang="ja-JP" altLang="ja-JP" dirty="0"/>
              <a:t>円の資金不足と</a:t>
            </a:r>
            <a:r>
              <a:rPr lang="ja-JP" altLang="ja-JP" dirty="0" smtClean="0"/>
              <a:t>な</a:t>
            </a:r>
            <a:r>
              <a:rPr lang="ja-JP" altLang="en-US" dirty="0" smtClean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861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7048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大阪府推計による守口市</a:t>
            </a:r>
            <a:r>
              <a:rPr lang="ja-JP" altLang="en-US" sz="2400" b="1" dirty="0">
                <a:latin typeface="+mn-ea"/>
              </a:rPr>
              <a:t>の今後の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 smtClean="0">
                <a:latin typeface="+mn-ea"/>
              </a:rPr>
              <a:t>％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en-US" altLang="ja-JP" sz="1400" u="sng" dirty="0">
                <a:latin typeface="+mn-ea"/>
              </a:rPr>
              <a:t>60</a:t>
            </a:r>
            <a:r>
              <a:rPr lang="ja-JP" altLang="ja-JP" sz="1400" u="sng" dirty="0">
                <a:latin typeface="+mn-ea"/>
              </a:rPr>
              <a:t>年で全ての水道管を更新する）に設定します。</a:t>
            </a:r>
            <a:r>
              <a:rPr lang="ja-JP" altLang="ja-JP" sz="1400" dirty="0">
                <a:latin typeface="+mn-ea"/>
              </a:rPr>
              <a:t>市町村での既存計画が、この更新率を満たしている場合は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での独自推計は行わず、市町村計画をもとに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endParaRPr lang="ja-JP" altLang="ja-JP" sz="8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２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○	推計期間は大阪府の将来推計人口の推計期間に合わせ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en-US" sz="1400" dirty="0">
                <a:latin typeface="+mn-ea"/>
              </a:rPr>
              <a:t>年度まで</a:t>
            </a:r>
            <a:r>
              <a:rPr lang="ja-JP" altLang="en-US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dirty="0" smtClean="0">
                <a:latin typeface="+mn-ea"/>
              </a:rPr>
              <a:t>収入は推計した料金収入に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>
                <a:latin typeface="+mn-ea"/>
              </a:rPr>
              <a:t>年度決算統計のその他収益を加算しています。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>
                <a:latin typeface="+mn-ea"/>
              </a:rPr>
              <a:t>年度の供給単価</a:t>
            </a:r>
            <a:r>
              <a:rPr lang="en-US" altLang="ja-JP" sz="1400" dirty="0" smtClean="0">
                <a:latin typeface="+mn-ea"/>
              </a:rPr>
              <a:t>154.9</a:t>
            </a:r>
            <a:r>
              <a:rPr lang="ja-JP" altLang="ja-JP" sz="1400" dirty="0" smtClean="0">
                <a:latin typeface="+mn-ea"/>
              </a:rPr>
              <a:t>円</a:t>
            </a:r>
            <a:r>
              <a:rPr lang="en-US" altLang="ja-JP" sz="1400" dirty="0" smtClean="0">
                <a:latin typeface="+mn-ea"/>
              </a:rPr>
              <a:t>/m</a:t>
            </a:r>
            <a:r>
              <a:rPr lang="en-US" altLang="ja-JP" sz="1400" baseline="30000" dirty="0" smtClean="0">
                <a:latin typeface="+mn-ea"/>
              </a:rPr>
              <a:t>3</a:t>
            </a:r>
            <a:r>
              <a:rPr lang="ja-JP" altLang="ja-JP" sz="1400" dirty="0" smtClean="0">
                <a:latin typeface="+mn-ea"/>
              </a:rPr>
              <a:t>を乗じて算出しています。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給水</a:t>
            </a:r>
            <a:r>
              <a:rPr lang="ja-JP" altLang="ja-JP" sz="1400" dirty="0">
                <a:latin typeface="+mn-ea"/>
              </a:rPr>
              <a:t>人口の予測については、大阪府の将来推計人口（</a:t>
            </a:r>
            <a:r>
              <a:rPr lang="en-US" altLang="ja-JP" sz="1400" dirty="0">
                <a:latin typeface="+mn-ea"/>
              </a:rPr>
              <a:t>2018</a:t>
            </a:r>
            <a:r>
              <a:rPr lang="ja-JP" altLang="ja-JP" sz="1400" dirty="0">
                <a:latin typeface="+mn-ea"/>
              </a:rPr>
              <a:t>年</a:t>
            </a:r>
            <a:r>
              <a:rPr lang="en-US" altLang="ja-JP" sz="1400" dirty="0">
                <a:latin typeface="+mn-ea"/>
              </a:rPr>
              <a:t>8</a:t>
            </a:r>
            <a:r>
              <a:rPr lang="ja-JP" altLang="ja-JP" sz="1400" dirty="0">
                <a:latin typeface="+mn-ea"/>
              </a:rPr>
              <a:t>月大阪府政策企画部企画室計画課）を用い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有</a:t>
            </a:r>
            <a:r>
              <a:rPr lang="ja-JP" altLang="ja-JP" sz="1400" dirty="0">
                <a:latin typeface="+mn-ea"/>
              </a:rPr>
              <a:t>収水量の推計は、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年度の年間有収水量と給水人口から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日平均有収水量を求め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予測</a:t>
            </a:r>
            <a:r>
              <a:rPr lang="ja-JP" altLang="ja-JP" sz="1400" dirty="0">
                <a:latin typeface="+mn-ea"/>
              </a:rPr>
              <a:t>給水人口を乗じて算出しています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2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dirty="0" smtClean="0">
                <a:latin typeface="+mn-ea"/>
              </a:rPr>
              <a:t>支出</a:t>
            </a:r>
            <a:r>
              <a:rPr lang="ja-JP" altLang="ja-JP" sz="1400" dirty="0">
                <a:latin typeface="+mn-ea"/>
              </a:rPr>
              <a:t>は管路更新以外の費用について、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年度の経常費用の決算値の同額を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年度まで見込んでいます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管</a:t>
            </a:r>
            <a:r>
              <a:rPr lang="ja-JP" altLang="ja-JP" sz="1400" dirty="0">
                <a:latin typeface="+mn-ea"/>
              </a:rPr>
              <a:t>路については管路更新率を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>
                <a:latin typeface="+mn-ea"/>
              </a:rPr>
              <a:t>％に引き上げた場合</a:t>
            </a:r>
            <a:r>
              <a:rPr lang="ja-JP" altLang="ja-JP" sz="1400" dirty="0" smtClean="0">
                <a:latin typeface="+mn-ea"/>
              </a:rPr>
              <a:t>の</a:t>
            </a:r>
            <a:r>
              <a:rPr lang="ja-JP" altLang="en-US" sz="1400" dirty="0">
                <a:latin typeface="+mn-ea"/>
              </a:rPr>
              <a:t>減価</a:t>
            </a:r>
            <a:r>
              <a:rPr lang="ja-JP" altLang="ja-JP" sz="1400" dirty="0" smtClean="0">
                <a:latin typeface="+mn-ea"/>
              </a:rPr>
              <a:t>償却費</a:t>
            </a:r>
            <a:r>
              <a:rPr lang="ja-JP" altLang="ja-JP" sz="1400" dirty="0">
                <a:latin typeface="+mn-ea"/>
              </a:rPr>
              <a:t>増加を見込んでいます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追加</a:t>
            </a:r>
            <a:r>
              <a:rPr lang="ja-JP" altLang="en-US" sz="1400" dirty="0">
                <a:latin typeface="+mn-ea"/>
              </a:rPr>
              <a:t>減価</a:t>
            </a:r>
            <a:r>
              <a:rPr lang="ja-JP" altLang="ja-JP" sz="1400" dirty="0" smtClean="0">
                <a:latin typeface="+mn-ea"/>
              </a:rPr>
              <a:t>償却費</a:t>
            </a:r>
            <a:r>
              <a:rPr lang="en-US" altLang="ja-JP" sz="1400" dirty="0">
                <a:latin typeface="+mn-ea"/>
              </a:rPr>
              <a:t>/</a:t>
            </a:r>
            <a:r>
              <a:rPr lang="ja-JP" altLang="ja-JP" sz="1400" dirty="0">
                <a:latin typeface="+mn-ea"/>
              </a:rPr>
              <a:t>年は、次のとおり算出し、年数経過とともに積み上げています。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①　</a:t>
            </a:r>
            <a:r>
              <a:rPr lang="en-US" altLang="ja-JP" sz="1400" dirty="0" smtClean="0">
                <a:latin typeface="+mn-ea"/>
              </a:rPr>
              <a:t>1.67</a:t>
            </a:r>
            <a:r>
              <a:rPr lang="ja-JP" altLang="ja-JP" sz="1400" dirty="0">
                <a:latin typeface="+mn-ea"/>
              </a:rPr>
              <a:t>％と管路更新率</a:t>
            </a:r>
            <a:r>
              <a:rPr lang="en-US" altLang="ja-JP" sz="1400" dirty="0">
                <a:latin typeface="+mn-ea"/>
              </a:rPr>
              <a:t>(2014-2016</a:t>
            </a:r>
            <a:r>
              <a:rPr lang="ja-JP" altLang="ja-JP" sz="1400" dirty="0">
                <a:latin typeface="+mn-ea"/>
              </a:rPr>
              <a:t>年度の平均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ja-JP" sz="1400" dirty="0">
                <a:latin typeface="+mn-ea"/>
              </a:rPr>
              <a:t>の比率を算出。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②　</a:t>
            </a:r>
            <a:r>
              <a:rPr lang="ja-JP" altLang="ja-JP" sz="1400" dirty="0" smtClean="0">
                <a:latin typeface="+mn-ea"/>
              </a:rPr>
              <a:t>配水</a:t>
            </a:r>
            <a:r>
              <a:rPr lang="ja-JP" altLang="ja-JP" sz="1400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dirty="0">
                <a:latin typeface="+mn-ea"/>
              </a:rPr>
              <a:t>(2014-2016</a:t>
            </a:r>
            <a:r>
              <a:rPr lang="ja-JP" altLang="ja-JP" sz="1400" dirty="0">
                <a:latin typeface="+mn-ea"/>
              </a:rPr>
              <a:t>年度の平均値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ja-JP" sz="1400" dirty="0" err="1">
                <a:latin typeface="+mn-ea"/>
              </a:rPr>
              <a:t>。</a:t>
            </a:r>
            <a:endParaRPr lang="ja-JP" altLang="ja-JP" sz="12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※</a:t>
            </a:r>
            <a:r>
              <a:rPr lang="ja-JP" altLang="ja-JP" sz="1400" dirty="0">
                <a:latin typeface="+mn-ea"/>
              </a:rPr>
              <a:t>布設替延長比率</a:t>
            </a:r>
            <a:r>
              <a:rPr lang="en-US" altLang="ja-JP" sz="1400" dirty="0">
                <a:latin typeface="+mn-ea"/>
              </a:rPr>
              <a:t>=</a:t>
            </a:r>
            <a:r>
              <a:rPr lang="ja-JP" altLang="ja-JP" sz="1400" dirty="0">
                <a:latin typeface="+mn-ea"/>
              </a:rPr>
              <a:t>配水管布設替延長</a:t>
            </a:r>
            <a:r>
              <a:rPr lang="en-US" altLang="ja-JP" sz="1400" dirty="0">
                <a:latin typeface="+mn-ea"/>
              </a:rPr>
              <a:t>/</a:t>
            </a:r>
            <a:r>
              <a:rPr lang="ja-JP" altLang="ja-JP" sz="1400" dirty="0">
                <a:latin typeface="+mn-ea"/>
              </a:rPr>
              <a:t>（配水管新設延長＋配水管布設替延長）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③　</a:t>
            </a:r>
            <a:r>
              <a:rPr lang="ja-JP" altLang="ja-JP" sz="1400" dirty="0" smtClean="0">
                <a:latin typeface="+mn-ea"/>
              </a:rPr>
              <a:t>①</a:t>
            </a:r>
            <a:r>
              <a:rPr lang="ja-JP" altLang="ja-JP" sz="1400" dirty="0">
                <a:latin typeface="+mn-ea"/>
              </a:rPr>
              <a:t>と②を掛けたうえで税抜き価格を算出し、法定耐用年数</a:t>
            </a:r>
            <a:r>
              <a:rPr lang="en-US" altLang="ja-JP" sz="1400" dirty="0">
                <a:latin typeface="+mn-ea"/>
              </a:rPr>
              <a:t>40</a:t>
            </a:r>
            <a:r>
              <a:rPr lang="ja-JP" altLang="ja-JP" sz="1400" dirty="0">
                <a:latin typeface="+mn-ea"/>
              </a:rPr>
              <a:t>年で割っています。</a:t>
            </a:r>
            <a:endParaRPr lang="ja-JP" altLang="ja-JP" sz="12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管路更新率、各延長は大阪府の水道の現況による。）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なお</a:t>
            </a:r>
            <a:r>
              <a:rPr lang="ja-JP" altLang="ja-JP" sz="1400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年度までの更新時期</a:t>
            </a:r>
            <a:r>
              <a:rPr lang="ja-JP" altLang="ja-JP" sz="1400" dirty="0" smtClean="0">
                <a:latin typeface="+mn-ea"/>
              </a:rPr>
              <a:t>や</a:t>
            </a:r>
            <a:endParaRPr lang="en-US" altLang="ja-JP" sz="140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spc="-30" dirty="0">
                <a:latin typeface="+mn-ea"/>
              </a:rPr>
              <a:t>　</a:t>
            </a:r>
            <a:r>
              <a:rPr lang="ja-JP" altLang="ja-JP" sz="1400" spc="-30" dirty="0" smtClean="0">
                <a:latin typeface="+mn-ea"/>
              </a:rPr>
              <a:t>施設</a:t>
            </a:r>
            <a:r>
              <a:rPr lang="ja-JP" altLang="ja-JP" sz="1400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spc="-30" dirty="0">
                <a:latin typeface="+mn-ea"/>
              </a:rPr>
              <a:t>2016</a:t>
            </a:r>
            <a:r>
              <a:rPr lang="ja-JP" altLang="ja-JP" sz="1400" spc="-30" dirty="0">
                <a:latin typeface="+mn-ea"/>
              </a:rPr>
              <a:t>年度の決算値を</a:t>
            </a:r>
            <a:r>
              <a:rPr lang="en-US" altLang="ja-JP" sz="1400" spc="-30" dirty="0">
                <a:latin typeface="+mn-ea"/>
              </a:rPr>
              <a:t>2045</a:t>
            </a:r>
            <a:r>
              <a:rPr lang="ja-JP" altLang="ja-JP" sz="1400" spc="-30" dirty="0">
                <a:latin typeface="+mn-ea"/>
              </a:rPr>
              <a:t>年度まで見込んでいます）</a:t>
            </a:r>
            <a:r>
              <a:rPr lang="ja-JP" altLang="ja-JP" sz="1400" spc="-30" dirty="0" smtClean="0">
                <a:latin typeface="+mn-ea"/>
              </a:rPr>
              <a:t>。</a:t>
            </a:r>
            <a:endParaRPr lang="en-US" altLang="ja-JP" sz="1400" spc="-3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endParaRPr lang="ja-JP" altLang="ja-JP" sz="1200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その</a:t>
            </a:r>
            <a:r>
              <a:rPr lang="ja-JP" altLang="en-US" sz="1400" u="sng" dirty="0" smtClean="0">
                <a:latin typeface="+mn-ea"/>
              </a:rPr>
              <a:t>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b="1" u="sng" dirty="0">
                <a:latin typeface="+mn-ea"/>
              </a:rPr>
              <a:t>　</a:t>
            </a:r>
            <a:r>
              <a:rPr lang="ja-JP" altLang="en-US" sz="1400" u="sng" dirty="0">
                <a:latin typeface="+mn-ea"/>
              </a:rPr>
              <a:t>（実際は、今後の更新費用等を考慮して水道料金を設定する必要があります。）</a:t>
            </a:r>
            <a:endParaRPr lang="en-US" altLang="ja-JP" sz="1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028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0"/>
            <a:ext cx="9074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大阪府推計による守口市の今後の見通し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endParaRPr lang="en-US" altLang="ja-JP" dirty="0" smtClean="0"/>
          </a:p>
          <a:p>
            <a:r>
              <a:rPr lang="ja-JP" altLang="en-US" sz="2400" b="1" dirty="0" smtClean="0"/>
              <a:t>４．１　給水</a:t>
            </a:r>
            <a:r>
              <a:rPr lang="ja-JP" altLang="en-US" sz="2400" b="1" dirty="0"/>
              <a:t>人口と料金収入の見通し</a:t>
            </a:r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/>
              <a:t>　給水人口の減少に伴い有収水量も減少していき、水道料金収入についても減少していくことが見込まれます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pic>
        <p:nvPicPr>
          <p:cNvPr id="8" name="図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791"/>
            <a:ext cx="6840000" cy="41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840000" y="2137112"/>
            <a:ext cx="23040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>
                <a:latin typeface="+mn-ea"/>
              </a:rPr>
              <a:t>154.9</a:t>
            </a:r>
            <a:r>
              <a:rPr lang="ja-JP" altLang="ja-JP" sz="1400" dirty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13" y="5934670"/>
            <a:ext cx="9187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・</a:t>
            </a:r>
            <a:r>
              <a:rPr lang="ja-JP" altLang="ja-JP" dirty="0"/>
              <a:t>管路更新率の目標を計画の１．３１％から６０年周期での管更新となる１．６７％</a:t>
            </a:r>
            <a:r>
              <a:rPr lang="ja-JP" altLang="ja-JP" dirty="0" smtClean="0"/>
              <a:t>に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/>
              <a:t>上昇</a:t>
            </a:r>
            <a:r>
              <a:rPr lang="ja-JP" altLang="ja-JP" dirty="0"/>
              <a:t>させた場合</a:t>
            </a:r>
            <a:r>
              <a:rPr lang="ja-JP" altLang="ja-JP" dirty="0" smtClean="0"/>
              <a:t>、管</a:t>
            </a:r>
            <a:r>
              <a:rPr lang="ja-JP" altLang="ja-JP" dirty="0"/>
              <a:t>路更新費用は、４０年で現在の試算の２６１億円の１．２７倍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３３１億円</a:t>
            </a:r>
            <a:r>
              <a:rPr lang="ja-JP" altLang="ja-JP" dirty="0"/>
              <a:t>が見込まれる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1967"/>
            <a:ext cx="6903720" cy="4700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13" y="0"/>
            <a:ext cx="8355169" cy="25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67866" defTabSz="685800"/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守口市の基本情報</a:t>
            </a:r>
            <a:endParaRPr kumimoji="0" lang="ja-JP" altLang="ja-JP" sz="2800" dirty="0">
              <a:latin typeface="+mn-ea"/>
            </a:endParaRPr>
          </a:p>
          <a:p>
            <a:pPr indent="67866" defTabSz="685800"/>
            <a:endParaRPr kumimoji="0"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１．１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守口市の現状（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b="1" dirty="0">
              <a:latin typeface="+mn-ea"/>
            </a:endParaRPr>
          </a:p>
          <a:p>
            <a:pPr indent="67866" defTabSz="68580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・年間給水量は</a:t>
            </a:r>
            <a:r>
              <a:rPr kumimoji="0" lang="en-US" altLang="ja-JP" dirty="0">
                <a:latin typeface="+mn-ea"/>
                <a:cs typeface="Times New Roman" panose="02020603050405020304" pitchFamily="18" charset="0"/>
              </a:rPr>
              <a:t>16.6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百万㎥です。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sz="7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endParaRPr kumimoji="0" lang="ja-JP" altLang="en-US" sz="135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07" y="2625291"/>
            <a:ext cx="8604000" cy="376014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13" y="5146588"/>
            <a:ext cx="9304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</a:t>
            </a:r>
            <a:r>
              <a:rPr lang="ja-JP" altLang="ja-JP" dirty="0">
                <a:latin typeface="+mn-ea"/>
              </a:rPr>
              <a:t>管路更新率の目標を計画の１．３１％から６０年周期での管更新となる１．６７％</a:t>
            </a:r>
            <a:r>
              <a:rPr lang="ja-JP" altLang="ja-JP" dirty="0" smtClean="0">
                <a:latin typeface="+mn-ea"/>
              </a:rPr>
              <a:t>に</a:t>
            </a:r>
            <a:endParaRPr lang="en-US" altLang="ja-JP" dirty="0" smtClean="0">
              <a:latin typeface="+mn-ea"/>
            </a:endParaRPr>
          </a:p>
          <a:p>
            <a:r>
              <a:rPr lang="ja-JP" altLang="ja-JP" dirty="0" smtClean="0">
                <a:latin typeface="+mn-ea"/>
              </a:rPr>
              <a:t>上昇</a:t>
            </a:r>
            <a:r>
              <a:rPr lang="ja-JP" altLang="ja-JP" dirty="0">
                <a:latin typeface="+mn-ea"/>
              </a:rPr>
              <a:t>させた場合</a:t>
            </a:r>
            <a:r>
              <a:rPr lang="ja-JP" altLang="ja-JP" dirty="0" smtClean="0">
                <a:latin typeface="+mn-ea"/>
              </a:rPr>
              <a:t>、管</a:t>
            </a:r>
            <a:r>
              <a:rPr lang="ja-JP" altLang="ja-JP" dirty="0">
                <a:latin typeface="+mn-ea"/>
              </a:rPr>
              <a:t>路更新費用は、４０年で現在の試算の２６１億円（年６．５億円</a:t>
            </a:r>
            <a:r>
              <a:rPr lang="ja-JP" altLang="ja-JP" dirty="0" smtClean="0">
                <a:latin typeface="+mn-ea"/>
              </a:rPr>
              <a:t>）</a:t>
            </a:r>
            <a:endParaRPr lang="en-US" altLang="ja-JP" dirty="0" smtClean="0">
              <a:latin typeface="+mn-ea"/>
            </a:endParaRPr>
          </a:p>
          <a:p>
            <a:r>
              <a:rPr lang="ja-JP" altLang="ja-JP" dirty="0" smtClean="0">
                <a:latin typeface="+mn-ea"/>
              </a:rPr>
              <a:t>の１</a:t>
            </a:r>
            <a:r>
              <a:rPr lang="ja-JP" altLang="ja-JP" dirty="0">
                <a:latin typeface="+mn-ea"/>
              </a:rPr>
              <a:t>．２７倍</a:t>
            </a:r>
            <a:r>
              <a:rPr lang="ja-JP" altLang="ja-JP" dirty="0" smtClean="0">
                <a:latin typeface="+mn-ea"/>
              </a:rPr>
              <a:t>、３３１億円</a:t>
            </a:r>
            <a:r>
              <a:rPr lang="ja-JP" altLang="ja-JP" dirty="0">
                <a:latin typeface="+mn-ea"/>
              </a:rPr>
              <a:t>（年８．３億円）と、７０億円（年１．８億円）の増加</a:t>
            </a:r>
            <a:r>
              <a:rPr lang="ja-JP" altLang="ja-JP" dirty="0" smtClean="0">
                <a:latin typeface="+mn-ea"/>
              </a:rPr>
              <a:t>が</a:t>
            </a:r>
            <a:endParaRPr lang="en-US" altLang="ja-JP" dirty="0" smtClean="0">
              <a:latin typeface="+mn-ea"/>
            </a:endParaRPr>
          </a:p>
          <a:p>
            <a:r>
              <a:rPr lang="ja-JP" altLang="ja-JP" dirty="0" smtClean="0">
                <a:latin typeface="+mn-ea"/>
              </a:rPr>
              <a:t>見込まれ</a:t>
            </a:r>
            <a:r>
              <a:rPr lang="ja-JP" altLang="ja-JP" dirty="0">
                <a:latin typeface="+mn-ea"/>
              </a:rPr>
              <a:t>、その分支出が増加</a:t>
            </a:r>
            <a:r>
              <a:rPr lang="ja-JP" altLang="en-US" dirty="0">
                <a:latin typeface="+mn-ea"/>
              </a:rPr>
              <a:t>します</a:t>
            </a:r>
            <a:r>
              <a:rPr lang="ja-JP" altLang="ja-JP" dirty="0">
                <a:latin typeface="+mn-ea"/>
              </a:rPr>
              <a:t>。</a:t>
            </a:r>
            <a:endParaRPr lang="en-US" altLang="ja-JP" dirty="0">
              <a:latin typeface="+mn-ea"/>
            </a:endParaRPr>
          </a:p>
          <a:p>
            <a:r>
              <a:rPr lang="ja-JP" altLang="ja-JP" dirty="0">
                <a:latin typeface="+mn-ea"/>
              </a:rPr>
              <a:t>その場合</a:t>
            </a:r>
            <a:r>
              <a:rPr lang="ja-JP" altLang="ja-JP" dirty="0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2045</a:t>
            </a:r>
            <a:r>
              <a:rPr lang="ja-JP" altLang="en-US" dirty="0" smtClean="0">
                <a:latin typeface="+mn-ea"/>
              </a:rPr>
              <a:t>年度では、</a:t>
            </a:r>
            <a:r>
              <a:rPr lang="ja-JP" altLang="ja-JP" dirty="0" smtClean="0">
                <a:latin typeface="+mn-ea"/>
              </a:rPr>
              <a:t>支出</a:t>
            </a:r>
            <a:r>
              <a:rPr lang="ja-JP" altLang="ja-JP" dirty="0">
                <a:latin typeface="+mn-ea"/>
              </a:rPr>
              <a:t>は収入の約</a:t>
            </a:r>
            <a:r>
              <a:rPr lang="ja-JP" altLang="ja-JP" dirty="0" smtClean="0">
                <a:latin typeface="+mn-ea"/>
              </a:rPr>
              <a:t>１．</a:t>
            </a:r>
            <a:r>
              <a:rPr lang="ja-JP" altLang="en-US" dirty="0">
                <a:latin typeface="+mn-ea"/>
              </a:rPr>
              <a:t>４</a:t>
            </a:r>
            <a:r>
              <a:rPr lang="ja-JP" altLang="ja-JP" dirty="0" smtClean="0">
                <a:latin typeface="+mn-ea"/>
              </a:rPr>
              <a:t>倍</a:t>
            </a:r>
            <a:r>
              <a:rPr lang="ja-JP" altLang="ja-JP" dirty="0">
                <a:latin typeface="+mn-ea"/>
              </a:rPr>
              <a:t>となり、赤字回避には</a:t>
            </a:r>
            <a:r>
              <a:rPr lang="ja-JP" altLang="ja-JP" dirty="0" smtClean="0">
                <a:latin typeface="+mn-ea"/>
              </a:rPr>
              <a:t>、収入の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約４</a:t>
            </a:r>
            <a:r>
              <a:rPr lang="ja-JP" altLang="ja-JP" dirty="0" smtClean="0">
                <a:latin typeface="+mn-ea"/>
              </a:rPr>
              <a:t>割</a:t>
            </a:r>
            <a:r>
              <a:rPr lang="ja-JP" altLang="ja-JP" dirty="0">
                <a:latin typeface="+mn-ea"/>
              </a:rPr>
              <a:t>アップが必要とな</a:t>
            </a:r>
            <a:r>
              <a:rPr lang="ja-JP" altLang="en-US" dirty="0">
                <a:latin typeface="+mn-ea"/>
              </a:rPr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pic>
        <p:nvPicPr>
          <p:cNvPr id="10" name="図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056834"/>
            <a:ext cx="7006114" cy="40234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円形吹き出し 12"/>
          <p:cNvSpPr/>
          <p:nvPr/>
        </p:nvSpPr>
        <p:spPr>
          <a:xfrm>
            <a:off x="5362012" y="273816"/>
            <a:ext cx="3504602" cy="910959"/>
          </a:xfrm>
          <a:prstGeom prst="wedgeEllipseCallout">
            <a:avLst>
              <a:gd name="adj1" fmla="val -42748"/>
              <a:gd name="adj2" fmla="val 1177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1.4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倍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赤字回避には収入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アップが必要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301" y="1778910"/>
            <a:ext cx="197790" cy="707881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83" y="447372"/>
            <a:ext cx="8288093" cy="5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44" y="503584"/>
            <a:ext cx="9258208" cy="388288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6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790" y="383033"/>
            <a:ext cx="7977809" cy="1223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（２）全管路延長（大阪府の水道の現況より）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・全管路延長は約</a:t>
            </a:r>
            <a:r>
              <a:rPr lang="en-US" altLang="ja-JP" dirty="0">
                <a:latin typeface="+mn-ea"/>
              </a:rPr>
              <a:t>314</a:t>
            </a:r>
            <a:r>
              <a:rPr lang="en-US" altLang="ja-JP" dirty="0"/>
              <a:t>km</a:t>
            </a:r>
            <a:r>
              <a:rPr lang="ja-JP" altLang="ja-JP" dirty="0" smtClean="0"/>
              <a:t>で</a:t>
            </a:r>
            <a:r>
              <a:rPr lang="ja-JP" altLang="en-US" dirty="0" smtClean="0"/>
              <a:t>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1918449"/>
            <a:ext cx="8433694" cy="36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2" y="2348292"/>
            <a:ext cx="8352000" cy="361788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209" y="580007"/>
            <a:ext cx="7760201" cy="13619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・経常収益は約</a:t>
            </a:r>
            <a:r>
              <a:rPr lang="en-US" altLang="ja-JP" dirty="0">
                <a:latin typeface="+mn-ea"/>
              </a:rPr>
              <a:t>26</a:t>
            </a:r>
            <a:r>
              <a:rPr lang="ja-JP" altLang="ja-JP" dirty="0"/>
              <a:t>億円</a:t>
            </a:r>
            <a:r>
              <a:rPr lang="ja-JP" altLang="ja-JP" dirty="0" smtClean="0"/>
              <a:t>で</a:t>
            </a:r>
            <a:r>
              <a:rPr lang="ja-JP" altLang="en-US" dirty="0" smtClean="0"/>
              <a:t>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16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89105" y="4191000"/>
            <a:ext cx="771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府平均</a:t>
            </a:r>
            <a:endParaRPr lang="ja-JP" sz="18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8296" y="501633"/>
            <a:ext cx="8865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sz="1350" dirty="0"/>
          </a:p>
          <a:p>
            <a:r>
              <a:rPr lang="ja-JP" altLang="ja-JP" dirty="0"/>
              <a:t>・</a:t>
            </a:r>
            <a:r>
              <a:rPr lang="ja-JP" altLang="ja-JP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の一月あたりの水道料金は</a:t>
            </a:r>
            <a:r>
              <a:rPr lang="en-US" altLang="ja-JP" dirty="0" smtClean="0">
                <a:latin typeface="+mn-ea"/>
              </a:rPr>
              <a:t>2,525</a:t>
            </a:r>
            <a:r>
              <a:rPr lang="ja-JP" altLang="ja-JP" dirty="0">
                <a:latin typeface="+mn-ea"/>
              </a:rPr>
              <a:t>円であり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円を下</a:t>
            </a:r>
            <a:r>
              <a:rPr lang="ja-JP" altLang="en-US" dirty="0" smtClean="0">
                <a:latin typeface="+mn-ea"/>
              </a:rPr>
              <a:t>回っています。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10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>
              <a:latin typeface="+mn-ea"/>
            </a:endParaRPr>
          </a:p>
          <a:p>
            <a:endParaRPr lang="ja-JP" altLang="ja-JP" sz="1350" dirty="0">
              <a:latin typeface="+mn-ea"/>
            </a:endParaRPr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2" y="2486791"/>
            <a:ext cx="8284598" cy="36092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94678" y="3405547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255638" y="3688080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3761" y="446280"/>
            <a:ext cx="8217141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・技術職員は</a:t>
            </a:r>
            <a:r>
              <a:rPr lang="en-US" altLang="ja-JP" dirty="0">
                <a:latin typeface="+mn-ea"/>
              </a:rPr>
              <a:t>39</a:t>
            </a:r>
            <a:r>
              <a:rPr lang="ja-JP" altLang="ja-JP" dirty="0"/>
              <a:t>人であり、府平均を上回ってい</a:t>
            </a:r>
            <a:r>
              <a:rPr lang="ja-JP" altLang="en-US" dirty="0"/>
              <a:t>ます</a:t>
            </a:r>
            <a:r>
              <a:rPr lang="ja-JP" altLang="ja-JP" dirty="0"/>
              <a:t>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15532" y="4204046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1" y="2348292"/>
            <a:ext cx="8064000" cy="347798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521" y="319526"/>
            <a:ext cx="87596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sz="1350" dirty="0"/>
          </a:p>
          <a:p>
            <a:r>
              <a:rPr lang="ja-JP" altLang="ja-JP" dirty="0"/>
              <a:t>・水源は、淀川を水源とした守口市浄水場の自己水と、淀川を水源とした大阪広域水道企業団からの浄水受水で賄って</a:t>
            </a:r>
            <a:r>
              <a:rPr lang="ja-JP" altLang="en-US" dirty="0"/>
              <a:t>いて</a:t>
            </a:r>
            <a:r>
              <a:rPr lang="ja-JP" altLang="ja-JP" dirty="0"/>
              <a:t>、このうち企業団受水は総配水量の約５％を占め</a:t>
            </a:r>
            <a:r>
              <a:rPr lang="ja-JP" altLang="en-US" dirty="0"/>
              <a:t>ています。</a:t>
            </a:r>
            <a:endParaRPr lang="ja-JP" altLang="ja-JP" dirty="0"/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8" y="2145942"/>
            <a:ext cx="8640000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7248940" y="5267191"/>
            <a:ext cx="185530" cy="10408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08" y="4825220"/>
            <a:ext cx="804742" cy="274344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7" y="3910151"/>
            <a:ext cx="689610" cy="4210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050406" y="482522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4.3</a:t>
            </a:r>
            <a:r>
              <a:rPr kumimoji="1" lang="ja-JP" altLang="en-US" sz="1400" dirty="0" smtClean="0"/>
              <a:t>万</a:t>
            </a:r>
            <a:r>
              <a:rPr kumimoji="1" lang="en-US" altLang="ja-JP" sz="1400" dirty="0" smtClean="0"/>
              <a:t>m</a:t>
            </a:r>
            <a:r>
              <a:rPr kumimoji="1" lang="en-US" altLang="ja-JP" sz="1400" baseline="30000" dirty="0" smtClean="0"/>
              <a:t>3</a:t>
            </a:r>
            <a:r>
              <a:rPr kumimoji="1" lang="en-US" altLang="ja-JP" sz="1400" dirty="0" smtClean="0"/>
              <a:t>/</a:t>
            </a:r>
            <a:r>
              <a:rPr kumimoji="1" lang="ja-JP" altLang="en-US" sz="1400" dirty="0" smtClean="0"/>
              <a:t>日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20" y="682757"/>
            <a:ext cx="4898362" cy="62626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1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21" y="5756043"/>
            <a:ext cx="3018940" cy="83231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1064</Words>
  <Application>Microsoft Office PowerPoint</Application>
  <PresentationFormat>画面に合わせる (4:3)</PresentationFormat>
  <Paragraphs>331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2018-12-28T13:09:01Z</dcterms:created>
  <dcterms:modified xsi:type="dcterms:W3CDTF">2019-03-28T06:25:36Z</dcterms:modified>
</cp:coreProperties>
</file>