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2"/>
  </p:notesMasterIdLst>
  <p:sldIdLst>
    <p:sldId id="287"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96" r:id="rId26"/>
    <p:sldId id="297" r:id="rId27"/>
    <p:sldId id="298" r:id="rId28"/>
    <p:sldId id="299" r:id="rId29"/>
    <p:sldId id="283" r:id="rId30"/>
    <p:sldId id="295" r:id="rId3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58" autoAdjust="0"/>
    <p:restoredTop sz="94710" autoAdjust="0"/>
  </p:normalViewPr>
  <p:slideViewPr>
    <p:cSldViewPr snapToGrid="0">
      <p:cViewPr varScale="1">
        <p:scale>
          <a:sx n="70" d="100"/>
          <a:sy n="70" d="100"/>
        </p:scale>
        <p:origin x="126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F7C2ADDB-8233-4F67-8EE3-3BA9F636898B}"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01E5CD24-37E8-4BFE-B4D0-0F30306C59B8}" type="slidenum">
              <a:rPr kumimoji="1" lang="ja-JP" altLang="en-US" smtClean="0"/>
              <a:t>‹#›</a:t>
            </a:fld>
            <a:endParaRPr kumimoji="1" lang="ja-JP" altLang="en-US"/>
          </a:p>
        </p:txBody>
      </p:sp>
    </p:spTree>
    <p:extLst>
      <p:ext uri="{BB962C8B-B14F-4D97-AF65-F5344CB8AC3E}">
        <p14:creationId xmlns:p14="http://schemas.microsoft.com/office/powerpoint/2010/main" val="13699951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F8AC888-B4E3-4114-8A8B-B17FA163DB9B}"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324602"/>
            <a:ext cx="2057400" cy="365125"/>
          </a:xfrm>
        </p:spPr>
        <p:txBody>
          <a:bodyPr/>
          <a:lstStyle>
            <a:lvl1pPr>
              <a:defRPr sz="2000"/>
            </a:lvl1pPr>
          </a:lstStyle>
          <a:p>
            <a:fld id="{0AB64387-629B-4E46-93D6-B693036FBE10}" type="slidenum">
              <a:rPr kumimoji="1" lang="ja-JP" altLang="en-US" smtClean="0"/>
              <a:pPr/>
              <a:t>‹#›</a:t>
            </a:fld>
            <a:endParaRPr kumimoji="1" lang="ja-JP" altLang="en-US"/>
          </a:p>
        </p:txBody>
      </p:sp>
    </p:spTree>
    <p:extLst>
      <p:ext uri="{BB962C8B-B14F-4D97-AF65-F5344CB8AC3E}">
        <p14:creationId xmlns:p14="http://schemas.microsoft.com/office/powerpoint/2010/main" val="100213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78EA7B-4108-4993-89A9-5E4AD8420DB4}"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837480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DB34145-A06F-49B0-817E-FF7315E479B3}"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410481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C66D92-4FDA-45C3-9CEF-BB1A44D68DDE}"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3195149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1C1B6DA-03D5-40C1-A730-4F43B4ED0F49}" type="datetime1">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1699681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AA460CE-C2C4-4502-B171-A4F05B04F25D}"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23061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BBA4934-3BA0-4523-AC41-B9C4D8306A1B}" type="datetime1">
              <a:rPr kumimoji="1" lang="ja-JP" altLang="en-US" smtClean="0"/>
              <a:t>2019/3/26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234253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CBD95FA-0BE7-4388-BF32-7909F1F5C6DD}" type="datetime1">
              <a:rPr kumimoji="1" lang="ja-JP" altLang="en-US" smtClean="0"/>
              <a:t>2019/3/26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11371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3B16F0-9CCA-4C4B-B7E5-764B1BC86FB7}" type="datetime1">
              <a:rPr kumimoji="1" lang="ja-JP" altLang="en-US" smtClean="0"/>
              <a:t>2019/3/26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76360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73E7E7-A08F-4860-A7AC-A684205B0B11}"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57260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5E790A-019D-4862-8D28-0BE9EC1F2E93}" type="datetime1">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B64387-629B-4E46-93D6-B693036FBE10}" type="slidenum">
              <a:rPr kumimoji="1" lang="ja-JP" altLang="en-US" smtClean="0"/>
              <a:t>‹#›</a:t>
            </a:fld>
            <a:endParaRPr kumimoji="1" lang="ja-JP" altLang="en-US"/>
          </a:p>
        </p:txBody>
      </p:sp>
    </p:spTree>
    <p:extLst>
      <p:ext uri="{BB962C8B-B14F-4D97-AF65-F5344CB8AC3E}">
        <p14:creationId xmlns:p14="http://schemas.microsoft.com/office/powerpoint/2010/main" val="218318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1721F-5B6B-4510-B733-6AFD04FF5104}" type="datetime1">
              <a:rPr kumimoji="1" lang="ja-JP" altLang="en-US" smtClean="0"/>
              <a:t>2019/3/26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23026"/>
            <a:ext cx="20574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AB64387-629B-4E46-93D6-B693036FBE10}" type="slidenum">
              <a:rPr kumimoji="1" lang="ja-JP" altLang="en-US" smtClean="0"/>
              <a:pPr/>
              <a:t>‹#›</a:t>
            </a:fld>
            <a:endParaRPr kumimoji="1" lang="ja-JP" altLang="en-US" dirty="0"/>
          </a:p>
        </p:txBody>
      </p:sp>
    </p:spTree>
    <p:extLst>
      <p:ext uri="{BB962C8B-B14F-4D97-AF65-F5344CB8AC3E}">
        <p14:creationId xmlns:p14="http://schemas.microsoft.com/office/powerpoint/2010/main" val="2043983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050" y="846589"/>
            <a:ext cx="9163050" cy="6078587"/>
          </a:xfrm>
          <a:prstGeom prst="rect">
            <a:avLst/>
          </a:prstGeom>
          <a:noFill/>
        </p:spPr>
        <p:txBody>
          <a:bodyPr wrap="square" rtlCol="0">
            <a:spAutoFit/>
          </a:bodyPr>
          <a:lstStyle/>
          <a:p>
            <a:r>
              <a:rPr lang="en-US" altLang="ja-JP" dirty="0">
                <a:latin typeface="+mn-ea"/>
              </a:rPr>
              <a:t> </a:t>
            </a:r>
            <a:endParaRPr lang="ja-JP" altLang="ja-JP" dirty="0">
              <a:latin typeface="+mn-ea"/>
            </a:endParaRPr>
          </a:p>
          <a:p>
            <a:r>
              <a:rPr lang="en-US" altLang="ja-JP" dirty="0">
                <a:latin typeface="+mn-ea"/>
              </a:rPr>
              <a:t> </a:t>
            </a:r>
            <a:endParaRPr lang="ja-JP" altLang="ja-JP" dirty="0">
              <a:latin typeface="+mn-ea"/>
            </a:endParaRPr>
          </a:p>
          <a:p>
            <a:r>
              <a:rPr lang="en-US" altLang="ja-JP" dirty="0">
                <a:latin typeface="+mn-ea"/>
              </a:rPr>
              <a:t> </a:t>
            </a:r>
            <a:endParaRPr lang="ja-JP" altLang="ja-JP" sz="3200" dirty="0">
              <a:latin typeface="+mn-ea"/>
            </a:endParaRPr>
          </a:p>
          <a:p>
            <a:pPr algn="ctr">
              <a:spcBef>
                <a:spcPts val="1200"/>
              </a:spcBef>
            </a:pPr>
            <a:r>
              <a:rPr lang="ja-JP" altLang="ja-JP" sz="4000" b="1" dirty="0" smtClean="0"/>
              <a:t>水道</a:t>
            </a:r>
            <a:r>
              <a:rPr lang="ja-JP" altLang="ja-JP" sz="4000" b="1" dirty="0"/>
              <a:t>事業の現状と課題、将来に</a:t>
            </a:r>
            <a:r>
              <a:rPr lang="ja-JP" altLang="ja-JP" sz="4000" b="1" dirty="0" smtClean="0"/>
              <a:t>ついて</a:t>
            </a:r>
            <a:endParaRPr lang="en-US" altLang="ja-JP" sz="4000" b="1" dirty="0" smtClean="0"/>
          </a:p>
          <a:p>
            <a:pPr algn="ctr">
              <a:spcBef>
                <a:spcPts val="3000"/>
              </a:spcBef>
            </a:pPr>
            <a:r>
              <a:rPr lang="ja-JP" altLang="ja-JP" sz="4000" dirty="0" smtClean="0"/>
              <a:t>【</a:t>
            </a:r>
            <a:r>
              <a:rPr lang="ja-JP" altLang="en-US" sz="4000" dirty="0" smtClean="0"/>
              <a:t>岬町</a:t>
            </a:r>
            <a:r>
              <a:rPr lang="ja-JP" altLang="ja-JP" sz="4000" dirty="0" smtClean="0"/>
              <a:t>】</a:t>
            </a:r>
            <a:endParaRPr lang="ja-JP" altLang="ja-JP" sz="4000" dirty="0"/>
          </a:p>
          <a:p>
            <a:endParaRPr lang="ja-JP" altLang="ja-JP" sz="3200" dirty="0"/>
          </a:p>
          <a:p>
            <a:endParaRPr lang="en-US" altLang="ja-JP" sz="3200" dirty="0">
              <a:latin typeface="+mn-ea"/>
            </a:endParaRPr>
          </a:p>
          <a:p>
            <a:endParaRPr lang="en-US" altLang="ja-JP" sz="3200" dirty="0" smtClean="0">
              <a:latin typeface="+mn-ea"/>
            </a:endParaRPr>
          </a:p>
          <a:p>
            <a:endParaRPr lang="en-US" altLang="ja-JP" sz="3200" dirty="0">
              <a:latin typeface="+mn-ea"/>
            </a:endParaRPr>
          </a:p>
          <a:p>
            <a:endParaRPr lang="en-US" altLang="ja-JP" sz="3200" dirty="0">
              <a:latin typeface="+mn-ea"/>
            </a:endParaRPr>
          </a:p>
          <a:p>
            <a:pPr algn="ctr"/>
            <a:r>
              <a:rPr lang="ja-JP" altLang="ja-JP" sz="2400" dirty="0">
                <a:latin typeface="+mn-ea"/>
              </a:rPr>
              <a:t>大阪府健康</a:t>
            </a:r>
            <a:r>
              <a:rPr lang="ja-JP" altLang="ja-JP" sz="2400" dirty="0" smtClean="0">
                <a:latin typeface="+mn-ea"/>
              </a:rPr>
              <a:t>医療部</a:t>
            </a:r>
            <a:r>
              <a:rPr lang="ja-JP" altLang="en-US" sz="2400" dirty="0" smtClean="0">
                <a:latin typeface="+mn-ea"/>
              </a:rPr>
              <a:t>環境衛生課</a:t>
            </a:r>
            <a:endParaRPr lang="en-US" altLang="ja-JP" sz="2400" dirty="0" smtClean="0">
              <a:latin typeface="+mn-ea"/>
            </a:endParaRPr>
          </a:p>
          <a:p>
            <a:r>
              <a:rPr lang="en-US" altLang="ja-JP" dirty="0">
                <a:latin typeface="+mn-ea"/>
              </a:rPr>
              <a:t> </a:t>
            </a:r>
            <a:endParaRPr lang="ja-JP" altLang="ja-JP" dirty="0">
              <a:latin typeface="+mn-ea"/>
            </a:endParaRPr>
          </a:p>
          <a:p>
            <a:endParaRPr lang="ja-JP" altLang="ja-JP" dirty="0">
              <a:latin typeface="+mn-ea"/>
            </a:endParaRPr>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1</a:t>
            </a:fld>
            <a:endParaRPr kumimoji="1" lang="ja-JP" altLang="en-US" dirty="0"/>
          </a:p>
        </p:txBody>
      </p:sp>
    </p:spTree>
    <p:extLst>
      <p:ext uri="{BB962C8B-B14F-4D97-AF65-F5344CB8AC3E}">
        <p14:creationId xmlns:p14="http://schemas.microsoft.com/office/powerpoint/2010/main" val="3992495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32178" y="55123"/>
            <a:ext cx="8963696" cy="907941"/>
          </a:xfrm>
          <a:prstGeom prst="rect">
            <a:avLst/>
          </a:prstGeom>
          <a:noFill/>
        </p:spPr>
        <p:txBody>
          <a:bodyPr wrap="square" rtlCol="0">
            <a:spAutoFit/>
          </a:bodyPr>
          <a:lstStyle/>
          <a:p>
            <a:r>
              <a:rPr lang="ja-JP" altLang="en-US" sz="2400" b="1" dirty="0"/>
              <a:t>２　府域に</a:t>
            </a:r>
            <a:r>
              <a:rPr lang="ja-JP" altLang="en-US" sz="2400" b="1" dirty="0" smtClean="0"/>
              <a:t>おける岬町の</a:t>
            </a:r>
            <a:r>
              <a:rPr lang="ja-JP" altLang="en-US" sz="2400" b="1" dirty="0"/>
              <a:t>状況</a:t>
            </a:r>
          </a:p>
          <a:p>
            <a:pPr>
              <a:spcBef>
                <a:spcPts val="600"/>
              </a:spcBef>
            </a:pPr>
            <a:r>
              <a:rPr lang="ja-JP" altLang="en-US" sz="2400" dirty="0"/>
              <a:t>２．１　各指標の大阪府平均との比較（</a:t>
            </a:r>
            <a:r>
              <a:rPr lang="en-US" altLang="ja-JP" sz="2400" dirty="0">
                <a:latin typeface="+mn-ea"/>
              </a:rPr>
              <a:t>2016</a:t>
            </a:r>
            <a:r>
              <a:rPr lang="ja-JP" altLang="en-US" sz="2400" dirty="0"/>
              <a:t>年度）</a:t>
            </a:r>
          </a:p>
        </p:txBody>
      </p:sp>
      <p:graphicFrame>
        <p:nvGraphicFramePr>
          <p:cNvPr id="4" name="表 3"/>
          <p:cNvGraphicFramePr>
            <a:graphicFrameLocks noGrp="1"/>
          </p:cNvGraphicFramePr>
          <p:nvPr>
            <p:extLst>
              <p:ext uri="{D42A27DB-BD31-4B8C-83A1-F6EECF244321}">
                <p14:modId xmlns:p14="http://schemas.microsoft.com/office/powerpoint/2010/main" val="144399763"/>
              </p:ext>
            </p:extLst>
          </p:nvPr>
        </p:nvGraphicFramePr>
        <p:xfrm>
          <a:off x="132178" y="944485"/>
          <a:ext cx="8963696" cy="5680974"/>
        </p:xfrm>
        <a:graphic>
          <a:graphicData uri="http://schemas.openxmlformats.org/drawingml/2006/table">
            <a:tbl>
              <a:tblPr firstRow="1" firstCol="1">
                <a:tableStyleId>{5C22544A-7EE6-4342-B048-85BDC9FD1C3A}</a:tableStyleId>
              </a:tblPr>
              <a:tblGrid>
                <a:gridCol w="681458">
                  <a:extLst>
                    <a:ext uri="{9D8B030D-6E8A-4147-A177-3AD203B41FA5}">
                      <a16:colId xmlns:a16="http://schemas.microsoft.com/office/drawing/2014/main" val="4249513469"/>
                    </a:ext>
                  </a:extLst>
                </a:gridCol>
                <a:gridCol w="7442228">
                  <a:extLst>
                    <a:ext uri="{9D8B030D-6E8A-4147-A177-3AD203B41FA5}">
                      <a16:colId xmlns:a16="http://schemas.microsoft.com/office/drawing/2014/main" val="2373518121"/>
                    </a:ext>
                  </a:extLst>
                </a:gridCol>
                <a:gridCol w="840010">
                  <a:extLst>
                    <a:ext uri="{9D8B030D-6E8A-4147-A177-3AD203B41FA5}">
                      <a16:colId xmlns:a16="http://schemas.microsoft.com/office/drawing/2014/main" val="2789846183"/>
                    </a:ext>
                  </a:extLst>
                </a:gridCol>
              </a:tblGrid>
              <a:tr h="398939">
                <a:tc>
                  <a:txBody>
                    <a:bodyPr/>
                    <a:lstStyle/>
                    <a:p>
                      <a:pPr algn="ctr">
                        <a:spcAft>
                          <a:spcPts val="0"/>
                        </a:spcAft>
                      </a:pPr>
                      <a:r>
                        <a:rPr lang="ja-JP" sz="1400" kern="100" dirty="0">
                          <a:effectLst/>
                          <a:latin typeface="+mn-ea"/>
                          <a:ea typeface="+mn-ea"/>
                        </a:rPr>
                        <a:t>項目</a:t>
                      </a:r>
                      <a:endParaRPr lang="ja-JP" sz="1400" kern="100" dirty="0">
                        <a:effectLst/>
                        <a:latin typeface="+mn-ea"/>
                        <a:ea typeface="+mn-ea"/>
                        <a:cs typeface="Times New Roman" panose="02020603050405020304" pitchFamily="18" charset="0"/>
                      </a:endParaRPr>
                    </a:p>
                  </a:txBody>
                  <a:tcPr marL="58277" marR="58277" marT="0" marB="0" anchor="ctr"/>
                </a:tc>
                <a:tc>
                  <a:txBody>
                    <a:bodyPr/>
                    <a:lstStyle/>
                    <a:p>
                      <a:pPr algn="ctr">
                        <a:spcAft>
                          <a:spcPts val="0"/>
                        </a:spcAft>
                      </a:pPr>
                      <a:r>
                        <a:rPr lang="ja-JP" sz="1400" kern="100" dirty="0">
                          <a:effectLst/>
                          <a:latin typeface="+mn-ea"/>
                          <a:ea typeface="+mn-ea"/>
                        </a:rPr>
                        <a:t>指標</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ja-JP" sz="1400" kern="100" dirty="0">
                          <a:effectLst/>
                          <a:latin typeface="+mn-ea"/>
                          <a:ea typeface="+mn-ea"/>
                        </a:rPr>
                        <a:t>府平均との比較</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6791944"/>
                  </a:ext>
                </a:extLst>
              </a:tr>
              <a:tr h="512686">
                <a:tc rowSpan="6">
                  <a:txBody>
                    <a:bodyPr/>
                    <a:lstStyle/>
                    <a:p>
                      <a:pPr marL="71755" marR="71755" algn="ctr">
                        <a:spcAft>
                          <a:spcPts val="0"/>
                        </a:spcAft>
                      </a:pPr>
                      <a:r>
                        <a:rPr lang="ja-JP" sz="1400" kern="100" dirty="0">
                          <a:effectLst/>
                          <a:latin typeface="+mn-ea"/>
                          <a:ea typeface="+mn-ea"/>
                        </a:rPr>
                        <a:t>耐震化関係</a:t>
                      </a:r>
                      <a:endParaRPr lang="ja-JP" sz="1400" kern="100" dirty="0">
                        <a:effectLst/>
                        <a:latin typeface="+mn-ea"/>
                        <a:ea typeface="+mn-ea"/>
                        <a:cs typeface="Times New Roman" panose="02020603050405020304" pitchFamily="18" charset="0"/>
                      </a:endParaRPr>
                    </a:p>
                  </a:txBody>
                  <a:tcPr marL="58277" marR="58277" marT="0" marB="0" vert="eaVert" anchor="ctr"/>
                </a:tc>
                <a:tc>
                  <a:txBody>
                    <a:bodyPr/>
                    <a:lstStyle/>
                    <a:p>
                      <a:pPr algn="just">
                        <a:spcAft>
                          <a:spcPts val="0"/>
                        </a:spcAft>
                      </a:pPr>
                      <a:r>
                        <a:rPr lang="ja-JP" sz="1400" kern="100" dirty="0">
                          <a:effectLst/>
                          <a:latin typeface="+mn-ea"/>
                          <a:ea typeface="+mn-ea"/>
                        </a:rPr>
                        <a:t>①全管路耐震適合率</a:t>
                      </a:r>
                    </a:p>
                    <a:p>
                      <a:pPr algn="just">
                        <a:spcAft>
                          <a:spcPts val="0"/>
                        </a:spcAft>
                      </a:pPr>
                      <a:r>
                        <a:rPr lang="ja-JP" sz="1400" kern="100" dirty="0">
                          <a:effectLst/>
                          <a:latin typeface="+mn-ea"/>
                          <a:ea typeface="+mn-ea"/>
                        </a:rPr>
                        <a:t>　管路の地震災害に対する安全性、信頼性を表す指標。高い方が</a:t>
                      </a:r>
                      <a:r>
                        <a:rPr lang="ja-JP" sz="1400" kern="100" dirty="0" smtClean="0">
                          <a:effectLst/>
                          <a:latin typeface="+mn-ea"/>
                          <a:ea typeface="+mn-ea"/>
                        </a:rPr>
                        <a:t>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14958192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②基幹管路耐震適合率</a:t>
                      </a:r>
                    </a:p>
                    <a:p>
                      <a:pPr algn="just">
                        <a:spcAft>
                          <a:spcPts val="0"/>
                        </a:spcAft>
                      </a:pPr>
                      <a:r>
                        <a:rPr lang="ja-JP" sz="1400" kern="100" dirty="0">
                          <a:effectLst/>
                          <a:latin typeface="+mn-ea"/>
                          <a:ea typeface="+mn-ea"/>
                        </a:rPr>
                        <a:t>　基幹管路の地震災害に対する安全性、信頼性を表す指標。高い方が</a:t>
                      </a:r>
                      <a:r>
                        <a:rPr lang="ja-JP" sz="1400" kern="100" dirty="0" smtClean="0">
                          <a:effectLst/>
                          <a:latin typeface="+mn-ea"/>
                          <a:ea typeface="+mn-ea"/>
                        </a:rPr>
                        <a:t>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79698473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③老朽管率　※</a:t>
                      </a:r>
                    </a:p>
                    <a:p>
                      <a:pPr algn="just">
                        <a:spcAft>
                          <a:spcPts val="0"/>
                        </a:spcAft>
                      </a:pPr>
                      <a:r>
                        <a:rPr lang="ja-JP" sz="1400" kern="100" dirty="0">
                          <a:effectLst/>
                          <a:latin typeface="+mn-ea"/>
                          <a:ea typeface="+mn-ea"/>
                        </a:rPr>
                        <a:t>　法定耐用年数（</a:t>
                      </a:r>
                      <a:r>
                        <a:rPr lang="en-US" sz="1400" kern="100" dirty="0">
                          <a:effectLst/>
                          <a:latin typeface="+mn-ea"/>
                          <a:ea typeface="+mn-ea"/>
                        </a:rPr>
                        <a:t>40</a:t>
                      </a:r>
                      <a:r>
                        <a:rPr lang="ja-JP" sz="1400" kern="100" dirty="0">
                          <a:effectLst/>
                          <a:latin typeface="+mn-ea"/>
                          <a:ea typeface="+mn-ea"/>
                        </a:rPr>
                        <a:t>年）を超えた管路の割合。一般的には、低い方が望ましい。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5599325"/>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④管路更新率</a:t>
                      </a:r>
                    </a:p>
                    <a:p>
                      <a:pPr algn="just">
                        <a:spcAft>
                          <a:spcPts val="0"/>
                        </a:spcAft>
                      </a:pPr>
                      <a:r>
                        <a:rPr lang="ja-JP" sz="1400" kern="100" dirty="0">
                          <a:effectLst/>
                          <a:latin typeface="+mn-ea"/>
                          <a:ea typeface="+mn-ea"/>
                        </a:rPr>
                        <a:t>　管路更新の度合いを表す指標。一般的には、高い方が望ましい。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439384232"/>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⑤浄水場耐震化率</a:t>
                      </a:r>
                    </a:p>
                    <a:p>
                      <a:pPr algn="just">
                        <a:spcAft>
                          <a:spcPts val="0"/>
                        </a:spcAft>
                      </a:pPr>
                      <a:r>
                        <a:rPr lang="ja-JP" sz="1400" kern="100" dirty="0">
                          <a:effectLst/>
                          <a:latin typeface="+mn-ea"/>
                          <a:ea typeface="+mn-ea"/>
                        </a:rPr>
                        <a:t>　浄水施設の地震災害に対する安全性、信頼性を表す指標。高い方が望ましい。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782233633"/>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⑥配水池耐震化率</a:t>
                      </a:r>
                    </a:p>
                    <a:p>
                      <a:pPr algn="just">
                        <a:spcAft>
                          <a:spcPts val="0"/>
                        </a:spcAft>
                      </a:pPr>
                      <a:r>
                        <a:rPr lang="ja-JP" sz="1400" kern="100" dirty="0">
                          <a:effectLst/>
                          <a:latin typeface="+mn-ea"/>
                          <a:ea typeface="+mn-ea"/>
                        </a:rPr>
                        <a:t>　配水施設の地震災害に対する安全性、信頼性を表す指標。高い方が望ましい。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130794521"/>
                  </a:ext>
                </a:extLst>
              </a:tr>
              <a:tr h="598408">
                <a:tc rowSpan="3">
                  <a:txBody>
                    <a:bodyPr/>
                    <a:lstStyle/>
                    <a:p>
                      <a:pPr marL="71755" marR="71755" algn="ctr">
                        <a:spcAft>
                          <a:spcPts val="0"/>
                        </a:spcAft>
                      </a:pPr>
                      <a:r>
                        <a:rPr lang="ja-JP" sz="1400" kern="100" dirty="0" smtClean="0">
                          <a:effectLst/>
                          <a:latin typeface="+mn-ea"/>
                          <a:ea typeface="+mn-ea"/>
                        </a:rPr>
                        <a:t>経営関係</a:t>
                      </a:r>
                      <a:endParaRPr lang="ja-JP" sz="1400" kern="100" dirty="0">
                        <a:effectLst/>
                        <a:latin typeface="+mn-ea"/>
                        <a:ea typeface="+mn-ea"/>
                        <a:cs typeface="Times New Roman" panose="02020603050405020304" pitchFamily="18" charset="0"/>
                      </a:endParaRPr>
                    </a:p>
                  </a:txBody>
                  <a:tcPr marL="58277" marR="58277" marT="0" marB="0" vert="eaVert" anchor="ctr"/>
                </a:tc>
                <a:tc>
                  <a:txBody>
                    <a:bodyPr/>
                    <a:lstStyle/>
                    <a:p>
                      <a:pPr algn="just">
                        <a:spcAft>
                          <a:spcPts val="0"/>
                        </a:spcAft>
                      </a:pPr>
                      <a:r>
                        <a:rPr lang="ja-JP" sz="1400" kern="100" dirty="0">
                          <a:effectLst/>
                          <a:latin typeface="+mn-ea"/>
                          <a:ea typeface="+mn-ea"/>
                        </a:rPr>
                        <a:t>⑦給水原価　※</a:t>
                      </a:r>
                    </a:p>
                    <a:p>
                      <a:pPr algn="just">
                        <a:spcAft>
                          <a:spcPts val="0"/>
                        </a:spcAft>
                      </a:pPr>
                      <a:r>
                        <a:rPr lang="ja-JP" sz="1400" kern="100" dirty="0">
                          <a:effectLst/>
                          <a:latin typeface="+mn-ea"/>
                          <a:ea typeface="+mn-ea"/>
                        </a:rPr>
                        <a:t>　有収水量（料金の対象となった水量）１㎥あたりにかかる費用を表す指標</a:t>
                      </a:r>
                      <a:r>
                        <a:rPr lang="ja-JP" sz="1400" kern="100" dirty="0" smtClean="0">
                          <a:effectLst/>
                          <a:latin typeface="+mn-ea"/>
                          <a:ea typeface="+mn-ea"/>
                        </a:rPr>
                        <a:t>。</a:t>
                      </a:r>
                      <a:endParaRPr lang="en-US" altLang="ja-JP" sz="1400" kern="100" dirty="0" smtClean="0">
                        <a:effectLst/>
                        <a:latin typeface="+mn-ea"/>
                        <a:ea typeface="+mn-ea"/>
                      </a:endParaRPr>
                    </a:p>
                    <a:p>
                      <a:pPr algn="just">
                        <a:spcAft>
                          <a:spcPts val="0"/>
                        </a:spcAft>
                      </a:pPr>
                      <a:r>
                        <a:rPr lang="ja-JP" altLang="en-US" sz="1400" kern="100" dirty="0" smtClean="0">
                          <a:effectLst/>
                          <a:latin typeface="+mn-ea"/>
                          <a:ea typeface="+mn-ea"/>
                        </a:rPr>
                        <a:t>　</a:t>
                      </a:r>
                      <a:r>
                        <a:rPr lang="ja-JP" sz="1400" kern="100" dirty="0" smtClean="0">
                          <a:effectLst/>
                          <a:latin typeface="+mn-ea"/>
                          <a:ea typeface="+mn-ea"/>
                        </a:rPr>
                        <a:t>一般的</a:t>
                      </a:r>
                      <a:r>
                        <a:rPr lang="ja-JP" sz="1400" kern="100" dirty="0">
                          <a:effectLst/>
                          <a:latin typeface="+mn-ea"/>
                          <a:ea typeface="+mn-ea"/>
                        </a:rPr>
                        <a:t>には、低い</a:t>
                      </a:r>
                      <a:r>
                        <a:rPr lang="ja-JP" sz="1400" kern="100">
                          <a:effectLst/>
                          <a:latin typeface="+mn-ea"/>
                          <a:ea typeface="+mn-ea"/>
                        </a:rPr>
                        <a:t>方</a:t>
                      </a:r>
                      <a:r>
                        <a:rPr lang="ja-JP" sz="1400" kern="100" smtClean="0">
                          <a:effectLst/>
                          <a:latin typeface="+mn-ea"/>
                          <a:ea typeface="+mn-ea"/>
                        </a:rPr>
                        <a:t>が</a:t>
                      </a:r>
                      <a:r>
                        <a:rPr lang="ja-JP" altLang="en-US" sz="1400" kern="100" smtClean="0">
                          <a:effectLst/>
                          <a:latin typeface="+mn-ea"/>
                          <a:ea typeface="+mn-ea"/>
                        </a:rPr>
                        <a:t>望</a:t>
                      </a:r>
                      <a:r>
                        <a:rPr lang="ja-JP" sz="1400" kern="100" smtClean="0">
                          <a:effectLst/>
                          <a:latin typeface="+mn-ea"/>
                          <a:ea typeface="+mn-ea"/>
                        </a:rPr>
                        <a:t>ましい</a:t>
                      </a:r>
                      <a:r>
                        <a:rPr lang="ja-JP" sz="1400" kern="100" dirty="0">
                          <a:effectLst/>
                          <a:latin typeface="+mn-ea"/>
                          <a:ea typeface="+mn-ea"/>
                        </a:rPr>
                        <a:t>。</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4045946675"/>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⑧経常収支比率</a:t>
                      </a:r>
                    </a:p>
                    <a:p>
                      <a:pPr algn="just">
                        <a:spcAft>
                          <a:spcPts val="0"/>
                        </a:spcAft>
                      </a:pPr>
                      <a:r>
                        <a:rPr lang="ja-JP" sz="1400" kern="100" dirty="0">
                          <a:effectLst/>
                          <a:latin typeface="+mn-ea"/>
                          <a:ea typeface="+mn-ea"/>
                        </a:rPr>
                        <a:t>　単年度の収支が黒字であれば</a:t>
                      </a:r>
                      <a:r>
                        <a:rPr lang="en-US" sz="1400" kern="100" dirty="0">
                          <a:effectLst/>
                          <a:latin typeface="+mn-ea"/>
                          <a:ea typeface="+mn-ea"/>
                        </a:rPr>
                        <a:t>100%</a:t>
                      </a:r>
                      <a:r>
                        <a:rPr lang="ja-JP" sz="1400" kern="100" dirty="0">
                          <a:effectLst/>
                          <a:latin typeface="+mn-ea"/>
                          <a:ea typeface="+mn-ea"/>
                        </a:rPr>
                        <a:t>以上となる指標。一般的には、高い方が望ましい。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4140534"/>
                  </a:ext>
                </a:extLst>
              </a:tr>
              <a:tr h="512686">
                <a:tc vMerge="1">
                  <a:txBody>
                    <a:bodyPr/>
                    <a:lstStyle/>
                    <a:p>
                      <a:endParaRPr kumimoji="1" lang="ja-JP" altLang="en-US"/>
                    </a:p>
                  </a:txBody>
                  <a:tcPr/>
                </a:tc>
                <a:tc>
                  <a:txBody>
                    <a:bodyPr/>
                    <a:lstStyle/>
                    <a:p>
                      <a:pPr algn="just">
                        <a:spcAft>
                          <a:spcPts val="0"/>
                        </a:spcAft>
                      </a:pPr>
                      <a:r>
                        <a:rPr lang="ja-JP" sz="1400" kern="100" dirty="0">
                          <a:effectLst/>
                          <a:latin typeface="+mn-ea"/>
                          <a:ea typeface="+mn-ea"/>
                        </a:rPr>
                        <a:t>⑨企業債残高対給水収益率　※</a:t>
                      </a:r>
                    </a:p>
                    <a:p>
                      <a:pPr algn="just">
                        <a:spcAft>
                          <a:spcPts val="0"/>
                        </a:spcAft>
                      </a:pPr>
                      <a:r>
                        <a:rPr lang="ja-JP" altLang="en-US" sz="1400" kern="100" dirty="0" smtClean="0">
                          <a:effectLst/>
                          <a:latin typeface="+mn-ea"/>
                          <a:ea typeface="+mn-ea"/>
                        </a:rPr>
                        <a:t>　</a:t>
                      </a:r>
                      <a:r>
                        <a:rPr lang="ja-JP" sz="1400" kern="100" dirty="0" smtClean="0">
                          <a:effectLst/>
                          <a:latin typeface="+mn-ea"/>
                          <a:ea typeface="+mn-ea"/>
                        </a:rPr>
                        <a:t>企業債</a:t>
                      </a:r>
                      <a:r>
                        <a:rPr lang="ja-JP" sz="1400" kern="100" dirty="0">
                          <a:effectLst/>
                          <a:latin typeface="+mn-ea"/>
                          <a:ea typeface="+mn-ea"/>
                        </a:rPr>
                        <a:t>残高の規模を表す指標。一般的には、低い方が望ましい。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28609603"/>
                  </a:ext>
                </a:extLst>
              </a:tr>
              <a:tr h="512686">
                <a:tc>
                  <a:txBody>
                    <a:bodyPr/>
                    <a:lstStyle/>
                    <a:p>
                      <a:pPr algn="just">
                        <a:spcAft>
                          <a:spcPts val="0"/>
                        </a:spcAft>
                      </a:pPr>
                      <a:r>
                        <a:rPr lang="ja-JP" sz="1400" kern="100" dirty="0">
                          <a:effectLst/>
                          <a:latin typeface="+mn-ea"/>
                          <a:ea typeface="+mn-ea"/>
                        </a:rPr>
                        <a:t>効率性</a:t>
                      </a:r>
                      <a:endParaRPr lang="ja-JP" sz="1400" kern="100" dirty="0">
                        <a:effectLst/>
                        <a:latin typeface="+mn-ea"/>
                        <a:ea typeface="+mn-ea"/>
                        <a:cs typeface="Times New Roman" panose="02020603050405020304" pitchFamily="18" charset="0"/>
                      </a:endParaRPr>
                    </a:p>
                  </a:txBody>
                  <a:tcPr marL="58277" marR="58277" marT="0" marB="0" anchor="ctr"/>
                </a:tc>
                <a:tc>
                  <a:txBody>
                    <a:bodyPr/>
                    <a:lstStyle/>
                    <a:p>
                      <a:pPr algn="just">
                        <a:spcAft>
                          <a:spcPts val="0"/>
                        </a:spcAft>
                      </a:pPr>
                      <a:r>
                        <a:rPr lang="ja-JP" sz="1400" kern="100" dirty="0">
                          <a:effectLst/>
                          <a:latin typeface="+mn-ea"/>
                          <a:ea typeface="+mn-ea"/>
                        </a:rPr>
                        <a:t>⑩施設利用率</a:t>
                      </a:r>
                    </a:p>
                    <a:p>
                      <a:pPr algn="just">
                        <a:spcAft>
                          <a:spcPts val="0"/>
                        </a:spcAft>
                      </a:pPr>
                      <a:r>
                        <a:rPr lang="ja-JP" sz="1400" kern="100" dirty="0">
                          <a:effectLst/>
                          <a:latin typeface="+mn-ea"/>
                          <a:ea typeface="+mn-ea"/>
                        </a:rPr>
                        <a:t>　水道施設の利用状況や適正規模を判断する指標。一般的には、高い方が望ましい。</a:t>
                      </a:r>
                      <a:endParaRPr lang="ja-JP" sz="1400" kern="100" dirty="0">
                        <a:effectLst/>
                        <a:latin typeface="+mn-ea"/>
                        <a:ea typeface="+mn-ea"/>
                        <a:cs typeface="Times New Roman" panose="02020603050405020304" pitchFamily="18" charset="0"/>
                      </a:endParaRPr>
                    </a:p>
                  </a:txBody>
                  <a:tcPr marL="58277" marR="58277" marT="0" marB="0" anchor="ctr">
                    <a:lnR w="12700" cap="flat" cmpd="sng" algn="ctr">
                      <a:solidFill>
                        <a:schemeClr val="tx1"/>
                      </a:solidFill>
                      <a:prstDash val="solid"/>
                      <a:round/>
                      <a:headEnd type="none" w="med" len="med"/>
                      <a:tailEnd type="none" w="med" len="med"/>
                    </a:lnR>
                  </a:tcPr>
                </a:tc>
                <a:tc>
                  <a:txBody>
                    <a:bodyPr/>
                    <a:lstStyle/>
                    <a:p>
                      <a:pPr algn="just">
                        <a:spcAft>
                          <a:spcPts val="0"/>
                        </a:spcAft>
                      </a:pPr>
                      <a:r>
                        <a:rPr lang="en-US" sz="1400" kern="100" dirty="0">
                          <a:effectLst/>
                          <a:latin typeface="+mn-ea"/>
                          <a:ea typeface="+mn-ea"/>
                        </a:rPr>
                        <a:t> </a:t>
                      </a:r>
                      <a:endParaRPr lang="ja-JP" sz="1400" kern="100" dirty="0">
                        <a:effectLst/>
                        <a:latin typeface="+mn-ea"/>
                        <a:ea typeface="+mn-ea"/>
                        <a:cs typeface="Times New Roman" panose="02020603050405020304" pitchFamily="18" charset="0"/>
                      </a:endParaRPr>
                    </a:p>
                  </a:txBody>
                  <a:tcPr marL="58277" marR="582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638763230"/>
                  </a:ext>
                </a:extLst>
              </a:tr>
            </a:tbl>
          </a:graphicData>
        </a:graphic>
      </p:graphicFrame>
      <p:sp>
        <p:nvSpPr>
          <p:cNvPr id="7" name="テキスト ボックス 1"/>
          <p:cNvSpPr txBox="1"/>
          <p:nvPr/>
        </p:nvSpPr>
        <p:spPr>
          <a:xfrm>
            <a:off x="7254471" y="87207"/>
            <a:ext cx="2060621" cy="780276"/>
          </a:xfrm>
          <a:prstGeom prst="rect">
            <a:avLst/>
          </a:prstGeom>
        </p:spPr>
        <p:txBody>
          <a:bodyPr wrap="square" rtlCol="0">
            <a:noAutofit/>
          </a:bodyPr>
          <a:lstStyle/>
          <a:p>
            <a:pPr>
              <a:lnSpc>
                <a:spcPts val="1200"/>
              </a:lnSpc>
            </a:pPr>
            <a:r>
              <a:rPr lang="ja-JP" altLang="en-US" sz="1000" dirty="0">
                <a:latin typeface="+mn-ea"/>
                <a:cs typeface="Times New Roman" panose="02020603050405020304" pitchFamily="18" charset="0"/>
              </a:rPr>
              <a:t>黒：府平均を下回っている</a:t>
            </a:r>
            <a:endParaRPr lang="en-US" altLang="ja-JP" sz="1000" dirty="0">
              <a:latin typeface="+mn-ea"/>
              <a:cs typeface="Times New Roman" panose="02020603050405020304" pitchFamily="18" charset="0"/>
            </a:endParaRPr>
          </a:p>
          <a:p>
            <a:pPr>
              <a:lnSpc>
                <a:spcPts val="1200"/>
              </a:lnSpc>
            </a:pPr>
            <a:r>
              <a:rPr lang="ja-JP" altLang="en-US" sz="1000" dirty="0">
                <a:latin typeface="+mn-ea"/>
                <a:cs typeface="Times New Roman" panose="02020603050405020304" pitchFamily="18" charset="0"/>
              </a:rPr>
              <a:t>　（</a:t>
            </a:r>
            <a:r>
              <a:rPr lang="en-US" sz="1000" dirty="0">
                <a:latin typeface="+mn-ea"/>
                <a:cs typeface="Times New Roman" panose="02020603050405020304" pitchFamily="18" charset="0"/>
              </a:rPr>
              <a:t>25</a:t>
            </a:r>
            <a:r>
              <a:rPr lang="ja-JP" altLang="en-US" sz="1000" dirty="0">
                <a:latin typeface="+mn-ea"/>
                <a:cs typeface="Times New Roman" panose="02020603050405020304" pitchFamily="18" charset="0"/>
              </a:rPr>
              <a:t>％以上）</a:t>
            </a:r>
            <a:endParaRPr lang="ja-JP" altLang="en-US" sz="1600" dirty="0">
              <a:latin typeface="+mn-ea"/>
              <a:cs typeface="ＭＳ Ｐゴシック" panose="020B0600070205080204" pitchFamily="50" charset="-128"/>
            </a:endParaRPr>
          </a:p>
          <a:p>
            <a:pPr>
              <a:lnSpc>
                <a:spcPts val="1200"/>
              </a:lnSpc>
            </a:pPr>
            <a:r>
              <a:rPr lang="ja-JP" altLang="en-US" sz="1000" dirty="0">
                <a:latin typeface="+mn-ea"/>
                <a:cs typeface="Times New Roman" panose="02020603050405020304" pitchFamily="18" charset="0"/>
              </a:rPr>
              <a:t>灰：府平均をやや下回っている</a:t>
            </a:r>
            <a:endParaRPr lang="en-US" altLang="ja-JP" sz="1000" dirty="0">
              <a:latin typeface="+mn-ea"/>
              <a:cs typeface="Times New Roman" panose="02020603050405020304" pitchFamily="18" charset="0"/>
            </a:endParaRPr>
          </a:p>
          <a:p>
            <a:pPr>
              <a:lnSpc>
                <a:spcPts val="1200"/>
              </a:lnSpc>
            </a:pPr>
            <a:r>
              <a:rPr lang="ja-JP" altLang="en-US" sz="1000" dirty="0">
                <a:latin typeface="+mn-ea"/>
                <a:cs typeface="Times New Roman" panose="02020603050405020304" pitchFamily="18" charset="0"/>
              </a:rPr>
              <a:t>　（</a:t>
            </a:r>
            <a:r>
              <a:rPr lang="en-US" sz="1000" dirty="0">
                <a:latin typeface="+mn-ea"/>
                <a:cs typeface="Times New Roman" panose="02020603050405020304" pitchFamily="18" charset="0"/>
              </a:rPr>
              <a:t>0</a:t>
            </a:r>
            <a:r>
              <a:rPr lang="ja-JP" altLang="en-US" sz="1000" dirty="0">
                <a:latin typeface="+mn-ea"/>
                <a:cs typeface="Times New Roman" panose="02020603050405020304" pitchFamily="18" charset="0"/>
              </a:rPr>
              <a:t>～</a:t>
            </a:r>
            <a:r>
              <a:rPr lang="en-US" sz="1000" dirty="0">
                <a:latin typeface="+mn-ea"/>
                <a:cs typeface="Times New Roman" panose="02020603050405020304" pitchFamily="18" charset="0"/>
              </a:rPr>
              <a:t>25%</a:t>
            </a:r>
            <a:r>
              <a:rPr lang="ja-JP" altLang="en-US" sz="1000" dirty="0">
                <a:latin typeface="+mn-ea"/>
                <a:cs typeface="Times New Roman" panose="02020603050405020304" pitchFamily="18" charset="0"/>
              </a:rPr>
              <a:t>）</a:t>
            </a:r>
            <a:endParaRPr lang="ja-JP" altLang="en-US" sz="1600" dirty="0">
              <a:latin typeface="+mn-ea"/>
              <a:cs typeface="ＭＳ Ｐゴシック" panose="020B0600070205080204" pitchFamily="50" charset="-128"/>
            </a:endParaRPr>
          </a:p>
          <a:p>
            <a:pPr>
              <a:lnSpc>
                <a:spcPts val="1200"/>
              </a:lnSpc>
            </a:pPr>
            <a:r>
              <a:rPr lang="ja-JP" altLang="en-US" sz="1000" dirty="0">
                <a:latin typeface="+mn-ea"/>
                <a:cs typeface="Times New Roman" panose="02020603050405020304" pitchFamily="18" charset="0"/>
              </a:rPr>
              <a:t>白：府平均を上回って</a:t>
            </a:r>
            <a:r>
              <a:rPr lang="ja-JP" altLang="en-US" sz="1000" dirty="0" smtClean="0">
                <a:latin typeface="+mn-ea"/>
                <a:cs typeface="Times New Roman" panose="02020603050405020304" pitchFamily="18" charset="0"/>
              </a:rPr>
              <a:t>いる</a:t>
            </a:r>
            <a:endParaRPr lang="ja-JP" altLang="en-US" sz="1600" dirty="0">
              <a:latin typeface="+mn-ea"/>
              <a:cs typeface="ＭＳ Ｐゴシック" panose="020B0600070205080204" pitchFamily="50" charset="-128"/>
            </a:endParaRPr>
          </a:p>
        </p:txBody>
      </p:sp>
      <p:sp>
        <p:nvSpPr>
          <p:cNvPr id="8" name="テキスト ボックス 7"/>
          <p:cNvSpPr txBox="1"/>
          <p:nvPr/>
        </p:nvSpPr>
        <p:spPr>
          <a:xfrm>
            <a:off x="3370933" y="6581001"/>
            <a:ext cx="5594801" cy="276999"/>
          </a:xfrm>
          <a:prstGeom prst="rect">
            <a:avLst/>
          </a:prstGeom>
          <a:noFill/>
        </p:spPr>
        <p:txBody>
          <a:bodyPr wrap="none" rtlCol="0">
            <a:spAutoFit/>
          </a:bodyPr>
          <a:lstStyle/>
          <a:p>
            <a:r>
              <a:rPr lang="ja-JP" altLang="ja-JP" sz="1200" dirty="0" smtClean="0">
                <a:latin typeface="+mn-ea"/>
                <a:cs typeface="ＭＳ Ｐゴシック" panose="020B0600070205080204" pitchFamily="50" charset="-128"/>
              </a:rPr>
              <a:t>※</a:t>
            </a:r>
            <a:r>
              <a:rPr lang="ja-JP" altLang="en-US" sz="1200" dirty="0">
                <a:latin typeface="+mn-ea"/>
                <a:cs typeface="ＭＳ Ｐゴシック" panose="020B0600070205080204" pitchFamily="50" charset="-128"/>
              </a:rPr>
              <a:t> ③、⑦、⑨については、</a:t>
            </a:r>
            <a:r>
              <a:rPr lang="ja-JP" altLang="ja-JP" sz="1200" dirty="0" smtClean="0">
                <a:latin typeface="+mn-ea"/>
                <a:cs typeface="ＭＳ Ｐゴシック" panose="020B0600070205080204" pitchFamily="50" charset="-128"/>
              </a:rPr>
              <a:t>府</a:t>
            </a:r>
            <a:r>
              <a:rPr lang="ja-JP" altLang="ja-JP" sz="1200" dirty="0">
                <a:latin typeface="+mn-ea"/>
                <a:cs typeface="ＭＳ Ｐゴシック" panose="020B0600070205080204" pitchFamily="50" charset="-128"/>
              </a:rPr>
              <a:t>平均を上回っているものを黒、灰として</a:t>
            </a:r>
            <a:r>
              <a:rPr lang="ja-JP" altLang="ja-JP" sz="1200" dirty="0" smtClean="0">
                <a:latin typeface="+mn-ea"/>
                <a:cs typeface="ＭＳ Ｐゴシック" panose="020B0600070205080204" pitchFamily="50" charset="-128"/>
              </a:rPr>
              <a:t>い</a:t>
            </a:r>
            <a:r>
              <a:rPr lang="ja-JP" altLang="en-US" sz="1200" dirty="0" smtClean="0">
                <a:latin typeface="+mn-ea"/>
                <a:cs typeface="ＭＳ Ｐゴシック" panose="020B0600070205080204" pitchFamily="50" charset="-128"/>
              </a:rPr>
              <a:t>ます</a:t>
            </a:r>
            <a:r>
              <a:rPr lang="ja-JP" altLang="ja-JP" sz="1050" dirty="0" smtClean="0">
                <a:latin typeface="+mn-ea"/>
                <a:cs typeface="ＭＳ Ｐゴシック" panose="020B0600070205080204" pitchFamily="50" charset="-128"/>
              </a:rPr>
              <a:t>。</a:t>
            </a:r>
            <a:endParaRPr lang="ja-JP" altLang="ja-JP" dirty="0">
              <a:latin typeface="+mn-ea"/>
              <a:cs typeface="ＭＳ Ｐゴシック" panose="020B0600070205080204" pitchFamily="50" charset="-128"/>
            </a:endParaRPr>
          </a:p>
        </p:txBody>
      </p:sp>
      <p:sp>
        <p:nvSpPr>
          <p:cNvPr id="6" name="スライド番号プレースホルダー 5"/>
          <p:cNvSpPr>
            <a:spLocks noGrp="1"/>
          </p:cNvSpPr>
          <p:nvPr>
            <p:ph type="sldNum" sz="quarter" idx="12"/>
          </p:nvPr>
        </p:nvSpPr>
        <p:spPr>
          <a:xfrm>
            <a:off x="7112585" y="6519898"/>
            <a:ext cx="2057400" cy="365125"/>
          </a:xfrm>
        </p:spPr>
        <p:txBody>
          <a:bodyPr/>
          <a:lstStyle/>
          <a:p>
            <a:fld id="{0AB64387-629B-4E46-93D6-B693036FBE10}" type="slidenum">
              <a:rPr kumimoji="1" lang="ja-JP" altLang="en-US" smtClean="0"/>
              <a:t>10</a:t>
            </a:fld>
            <a:endParaRPr kumimoji="1" lang="ja-JP" altLang="en-US" dirty="0"/>
          </a:p>
        </p:txBody>
      </p:sp>
    </p:spTree>
    <p:extLst>
      <p:ext uri="{BB962C8B-B14F-4D97-AF65-F5344CB8AC3E}">
        <p14:creationId xmlns:p14="http://schemas.microsoft.com/office/powerpoint/2010/main" val="3083875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349414" y="2446586"/>
            <a:ext cx="8507276" cy="3690000"/>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326062"/>
            <a:ext cx="10663708" cy="1969770"/>
          </a:xfrm>
          <a:prstGeom prst="rect">
            <a:avLst/>
          </a:prstGeom>
          <a:noFill/>
        </p:spPr>
        <p:txBody>
          <a:bodyPr wrap="square" rtlCol="0">
            <a:spAutoFit/>
          </a:bodyPr>
          <a:lstStyle/>
          <a:p>
            <a:r>
              <a:rPr lang="ja-JP" altLang="en-US" sz="2400" b="1" dirty="0"/>
              <a:t> ２．２　府域に</a:t>
            </a:r>
            <a:r>
              <a:rPr lang="ja-JP" altLang="en-US" sz="2400" b="1" dirty="0" smtClean="0"/>
              <a:t>おける岬町の</a:t>
            </a:r>
            <a:r>
              <a:rPr lang="ja-JP" altLang="en-US" sz="2400" b="1" dirty="0"/>
              <a:t>各指標の状況（</a:t>
            </a:r>
            <a:r>
              <a:rPr lang="en-US" altLang="ja-JP" sz="2400" b="1" dirty="0">
                <a:latin typeface="+mn-ea"/>
              </a:rPr>
              <a:t>2016</a:t>
            </a:r>
            <a:r>
              <a:rPr lang="ja-JP" altLang="en-US" sz="2400" b="1" dirty="0"/>
              <a:t>年度）</a:t>
            </a:r>
          </a:p>
          <a:p>
            <a:endParaRPr lang="ja-JP" altLang="en-US" sz="2400" dirty="0"/>
          </a:p>
          <a:p>
            <a:r>
              <a:rPr lang="ja-JP" altLang="en-US" sz="2000" b="1" dirty="0"/>
              <a:t>①全管路耐震適合率（大阪府の水道の現況より</a:t>
            </a:r>
            <a:r>
              <a:rPr lang="ja-JP" altLang="en-US" sz="2000" b="1" dirty="0" smtClean="0"/>
              <a:t>）</a:t>
            </a:r>
            <a:endParaRPr lang="en-US" altLang="ja-JP" sz="2000" b="1" dirty="0" smtClean="0"/>
          </a:p>
          <a:p>
            <a:endParaRPr lang="ja-JP" altLang="en-US" dirty="0"/>
          </a:p>
          <a:p>
            <a:r>
              <a:rPr lang="ja-JP" altLang="en-US" dirty="0"/>
              <a:t>・全管路の耐震適合率</a:t>
            </a:r>
            <a:r>
              <a:rPr lang="ja-JP" altLang="en-US" dirty="0" smtClean="0"/>
              <a:t>は</a:t>
            </a:r>
            <a:r>
              <a:rPr lang="en-US" altLang="ja-JP" dirty="0">
                <a:latin typeface="+mn-ea"/>
              </a:rPr>
              <a:t>15.0</a:t>
            </a:r>
            <a:r>
              <a:rPr lang="en-US" altLang="ja-JP" dirty="0" smtClean="0">
                <a:latin typeface="+mn-ea"/>
              </a:rPr>
              <a:t>%</a:t>
            </a:r>
            <a:r>
              <a:rPr lang="ja-JP" altLang="en-US" dirty="0">
                <a:latin typeface="+mn-ea"/>
              </a:rPr>
              <a:t>であり、府平均</a:t>
            </a:r>
            <a:r>
              <a:rPr lang="en-US" altLang="ja-JP" dirty="0" smtClean="0">
                <a:latin typeface="+mn-ea"/>
              </a:rPr>
              <a:t>25.6%</a:t>
            </a:r>
            <a:r>
              <a:rPr lang="ja-JP" altLang="en-US" dirty="0" smtClean="0"/>
              <a:t>を下回って</a:t>
            </a:r>
            <a:r>
              <a:rPr lang="ja-JP" altLang="en-US" dirty="0"/>
              <a:t>います</a:t>
            </a:r>
            <a:r>
              <a:rPr lang="ja-JP" altLang="en-US" dirty="0" smtClean="0"/>
              <a:t>。</a:t>
            </a:r>
            <a:endParaRPr lang="ja-JP" altLang="ja-JP" dirty="0"/>
          </a:p>
          <a:p>
            <a:endParaRPr lang="ja-JP" altLang="en-US"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11</a:t>
            </a:fld>
            <a:endParaRPr kumimoji="1" lang="ja-JP" altLang="en-US"/>
          </a:p>
        </p:txBody>
      </p:sp>
      <p:sp>
        <p:nvSpPr>
          <p:cNvPr id="9" name="テキスト ボックス 2"/>
          <p:cNvSpPr txBox="1">
            <a:spLocks noChangeArrowheads="1"/>
          </p:cNvSpPr>
          <p:nvPr/>
        </p:nvSpPr>
        <p:spPr bwMode="auto">
          <a:xfrm>
            <a:off x="8441376" y="4064903"/>
            <a:ext cx="839470"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00497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26331" y="2489368"/>
            <a:ext cx="8471613" cy="3675600"/>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427759"/>
            <a:ext cx="10663708" cy="1231106"/>
          </a:xfrm>
          <a:prstGeom prst="rect">
            <a:avLst/>
          </a:prstGeom>
          <a:noFill/>
        </p:spPr>
        <p:txBody>
          <a:bodyPr wrap="square" rtlCol="0">
            <a:spAutoFit/>
          </a:bodyPr>
          <a:lstStyle/>
          <a:p>
            <a:r>
              <a:rPr lang="ja-JP" altLang="ja-JP" sz="2000" b="1" dirty="0"/>
              <a:t>②基幹管路耐震適合率（大阪府の水道の現況より）</a:t>
            </a:r>
            <a:endParaRPr lang="en-US" altLang="ja-JP" sz="2000" b="1" dirty="0"/>
          </a:p>
          <a:p>
            <a:endParaRPr lang="ja-JP" altLang="ja-JP" dirty="0"/>
          </a:p>
          <a:p>
            <a:r>
              <a:rPr lang="ja-JP" altLang="ja-JP" dirty="0"/>
              <a:t>・基幹管路の耐震適合率</a:t>
            </a:r>
            <a:r>
              <a:rPr lang="ja-JP" altLang="ja-JP" dirty="0" smtClean="0"/>
              <a:t>は</a:t>
            </a:r>
            <a:r>
              <a:rPr lang="en-US" altLang="ja-JP" dirty="0">
                <a:latin typeface="+mn-ea"/>
              </a:rPr>
              <a:t>11.2</a:t>
            </a:r>
            <a:r>
              <a:rPr lang="en-US" altLang="ja-JP" dirty="0" smtClean="0">
                <a:latin typeface="+mn-ea"/>
              </a:rPr>
              <a:t>%</a:t>
            </a:r>
            <a:r>
              <a:rPr lang="ja-JP" altLang="en-US" dirty="0">
                <a:latin typeface="+mn-ea"/>
              </a:rPr>
              <a:t>であり、府平均</a:t>
            </a:r>
            <a:r>
              <a:rPr lang="en-US" altLang="ja-JP" dirty="0" smtClean="0">
                <a:latin typeface="+mn-ea"/>
              </a:rPr>
              <a:t>41.1%</a:t>
            </a:r>
            <a:r>
              <a:rPr lang="ja-JP" altLang="en-US" dirty="0" smtClean="0">
                <a:latin typeface="+mn-ea"/>
              </a:rPr>
              <a:t>を下回っています。</a:t>
            </a:r>
            <a:endParaRPr lang="en-US" altLang="ja-JP" dirty="0" smtClean="0"/>
          </a:p>
          <a:p>
            <a:r>
              <a:rPr lang="ja-JP" altLang="en-US" dirty="0" smtClean="0"/>
              <a:t>　（</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rPr>
              <a:t>41</a:t>
            </a:r>
            <a:r>
              <a:rPr lang="ja-JP" altLang="en-US" dirty="0" smtClean="0">
                <a:latin typeface="+mn-ea"/>
              </a:rPr>
              <a:t>番</a:t>
            </a:r>
            <a:r>
              <a:rPr lang="ja-JP" altLang="en-US" dirty="0" smtClean="0"/>
              <a:t>目</a:t>
            </a:r>
            <a:r>
              <a:rPr lang="en-US" altLang="ja-JP" dirty="0" smtClean="0"/>
              <a:t>/</a:t>
            </a:r>
            <a:r>
              <a:rPr lang="ja-JP" altLang="en-US" dirty="0" smtClean="0"/>
              <a:t>降順）</a:t>
            </a:r>
            <a:endParaRPr lang="ja-JP" altLang="en-US"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12</a:t>
            </a:fld>
            <a:endParaRPr kumimoji="1" lang="ja-JP" altLang="en-US"/>
          </a:p>
        </p:txBody>
      </p:sp>
      <p:sp>
        <p:nvSpPr>
          <p:cNvPr id="9" name="テキスト ボックス 2"/>
          <p:cNvSpPr txBox="1">
            <a:spLocks noChangeArrowheads="1"/>
          </p:cNvSpPr>
          <p:nvPr/>
        </p:nvSpPr>
        <p:spPr bwMode="auto">
          <a:xfrm>
            <a:off x="8280516" y="3833605"/>
            <a:ext cx="969728"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80516" y="4229193"/>
            <a:ext cx="969728"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217668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78554" y="302342"/>
            <a:ext cx="10663708" cy="1231106"/>
          </a:xfrm>
          <a:prstGeom prst="rect">
            <a:avLst/>
          </a:prstGeom>
          <a:noFill/>
        </p:spPr>
        <p:txBody>
          <a:bodyPr wrap="square" rtlCol="0">
            <a:spAutoFit/>
          </a:bodyPr>
          <a:lstStyle/>
          <a:p>
            <a:r>
              <a:rPr lang="ja-JP" altLang="en-US" sz="2000" b="1" dirty="0"/>
              <a:t>③老朽管率（大阪府の水道の現況より）</a:t>
            </a:r>
            <a:endParaRPr lang="en-US" altLang="ja-JP" sz="2000" b="1" dirty="0"/>
          </a:p>
          <a:p>
            <a:endParaRPr lang="ja-JP" altLang="en-US" dirty="0"/>
          </a:p>
          <a:p>
            <a:r>
              <a:rPr lang="ja-JP" altLang="en-US" dirty="0"/>
              <a:t>・老朽管率</a:t>
            </a:r>
            <a:r>
              <a:rPr lang="ja-JP" altLang="en-US" dirty="0" smtClean="0">
                <a:latin typeface="+mn-ea"/>
              </a:rPr>
              <a:t>は</a:t>
            </a:r>
            <a:r>
              <a:rPr lang="en-US" altLang="ja-JP" dirty="0">
                <a:latin typeface="+mn-ea"/>
              </a:rPr>
              <a:t>15.4</a:t>
            </a:r>
            <a:r>
              <a:rPr lang="en-US" altLang="ja-JP" dirty="0" smtClean="0">
                <a:latin typeface="+mn-ea"/>
              </a:rPr>
              <a:t>%</a:t>
            </a:r>
            <a:r>
              <a:rPr lang="ja-JP" altLang="en-US" dirty="0">
                <a:latin typeface="+mn-ea"/>
              </a:rPr>
              <a:t>であり、府平均</a:t>
            </a:r>
            <a:r>
              <a:rPr lang="en-US" altLang="ja-JP" dirty="0">
                <a:latin typeface="+mn-ea"/>
              </a:rPr>
              <a:t>28.6%</a:t>
            </a:r>
            <a:r>
              <a:rPr lang="ja-JP" altLang="en-US" dirty="0" smtClean="0">
                <a:latin typeface="+mn-ea"/>
              </a:rPr>
              <a:t>を下回っています。</a:t>
            </a:r>
            <a:endParaRPr lang="en-US" altLang="ja-JP" dirty="0" smtClean="0">
              <a:latin typeface="+mn-ea"/>
            </a:endParaRPr>
          </a:p>
          <a:p>
            <a:r>
              <a:rPr lang="ja-JP" altLang="en-US" dirty="0">
                <a:latin typeface="+mn-ea"/>
              </a:rPr>
              <a:t>　</a:t>
            </a:r>
            <a:r>
              <a:rPr lang="ja-JP" altLang="en-US" dirty="0" smtClean="0">
                <a:latin typeface="+mn-ea"/>
              </a:rPr>
              <a:t>（</a:t>
            </a:r>
            <a:r>
              <a:rPr lang="en-US" altLang="ja-JP" dirty="0" smtClean="0">
                <a:latin typeface="+mn-ea"/>
                <a:cs typeface="Times New Roman" panose="02020603050405020304" pitchFamily="18" charset="0"/>
              </a:rPr>
              <a:t> </a:t>
            </a:r>
            <a:r>
              <a:rPr lang="en-US" altLang="ja-JP" dirty="0">
                <a:latin typeface="+mn-ea"/>
                <a:cs typeface="Times New Roman" panose="02020603050405020304" pitchFamily="18" charset="0"/>
              </a:rPr>
              <a:t>43</a:t>
            </a:r>
            <a:r>
              <a:rPr lang="ja-JP" altLang="en-US" dirty="0">
                <a:latin typeface="+mn-ea"/>
                <a:cs typeface="Times New Roman" panose="02020603050405020304" pitchFamily="18" charset="0"/>
              </a:rPr>
              <a:t>事業体中</a:t>
            </a:r>
            <a:r>
              <a:rPr lang="en-US" altLang="ja-JP" dirty="0" smtClean="0">
                <a:latin typeface="+mn-ea"/>
              </a:rPr>
              <a:t>35</a:t>
            </a:r>
            <a:r>
              <a:rPr lang="ja-JP" altLang="en-US" dirty="0" smtClean="0"/>
              <a:t>番目</a:t>
            </a:r>
            <a:r>
              <a:rPr lang="en-US" altLang="ja-JP" dirty="0" smtClean="0"/>
              <a:t>/</a:t>
            </a:r>
            <a:r>
              <a:rPr lang="ja-JP" altLang="en-US" dirty="0"/>
              <a:t>降順</a:t>
            </a:r>
            <a:r>
              <a:rPr lang="ja-JP" altLang="en-US" dirty="0" smtClean="0"/>
              <a:t>）</a:t>
            </a:r>
            <a:endParaRPr lang="ja-JP" altLang="en-US" dirty="0"/>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13</a:t>
            </a:fld>
            <a:endParaRPr kumimoji="1" lang="ja-JP" altLang="en-US"/>
          </a:p>
        </p:txBody>
      </p:sp>
      <p:pic>
        <p:nvPicPr>
          <p:cNvPr id="4" name="図 3"/>
          <p:cNvPicPr>
            <a:picLocks noChangeAspect="1"/>
          </p:cNvPicPr>
          <p:nvPr/>
        </p:nvPicPr>
        <p:blipFill>
          <a:blip r:embed="rId2"/>
          <a:stretch>
            <a:fillRect/>
          </a:stretch>
        </p:blipFill>
        <p:spPr>
          <a:xfrm>
            <a:off x="178554" y="2653377"/>
            <a:ext cx="8434800" cy="3658564"/>
          </a:xfrm>
          <a:prstGeom prst="rect">
            <a:avLst/>
          </a:prstGeom>
        </p:spPr>
      </p:pic>
      <p:sp>
        <p:nvSpPr>
          <p:cNvPr id="9" name="テキスト ボックス 2"/>
          <p:cNvSpPr txBox="1">
            <a:spLocks noChangeArrowheads="1"/>
          </p:cNvSpPr>
          <p:nvPr/>
        </p:nvSpPr>
        <p:spPr bwMode="auto">
          <a:xfrm>
            <a:off x="8426767" y="3848784"/>
            <a:ext cx="95232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320752" y="4328770"/>
            <a:ext cx="952324"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264900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204451" y="434898"/>
            <a:ext cx="10663708" cy="954107"/>
          </a:xfrm>
          <a:prstGeom prst="rect">
            <a:avLst/>
          </a:prstGeom>
          <a:noFill/>
        </p:spPr>
        <p:txBody>
          <a:bodyPr wrap="square" rtlCol="0">
            <a:spAutoFit/>
          </a:bodyPr>
          <a:lstStyle/>
          <a:p>
            <a:r>
              <a:rPr lang="ja-JP" altLang="en-US" sz="2000" b="1" dirty="0">
                <a:latin typeface="+mn-ea"/>
              </a:rPr>
              <a:t>④管路</a:t>
            </a:r>
            <a:r>
              <a:rPr lang="ja-JP" altLang="en-US" sz="2000" b="1">
                <a:latin typeface="+mn-ea"/>
              </a:rPr>
              <a:t>更新率</a:t>
            </a:r>
            <a:r>
              <a:rPr lang="ja-JP" altLang="en-US" sz="2000" b="1" smtClean="0">
                <a:latin typeface="+mn-ea"/>
              </a:rPr>
              <a:t>（市町村</a:t>
            </a:r>
            <a:r>
              <a:rPr lang="ja-JP" altLang="en-US" sz="2000" b="1" dirty="0">
                <a:latin typeface="+mn-ea"/>
              </a:rPr>
              <a:t>経営比較分析表より）</a:t>
            </a:r>
            <a:endParaRPr lang="en-US" altLang="ja-JP" sz="2000" b="1" dirty="0">
              <a:latin typeface="+mn-ea"/>
            </a:endParaRPr>
          </a:p>
          <a:p>
            <a:endParaRPr lang="ja-JP" altLang="en-US" dirty="0"/>
          </a:p>
          <a:p>
            <a:r>
              <a:rPr lang="ja-JP" altLang="en-US" dirty="0"/>
              <a:t>・管路更新率</a:t>
            </a:r>
            <a:r>
              <a:rPr lang="ja-JP" altLang="en-US" dirty="0" smtClean="0"/>
              <a:t>は</a:t>
            </a:r>
            <a:r>
              <a:rPr lang="ja-JP" altLang="en-US" dirty="0" smtClean="0">
                <a:latin typeface="+mn-ea"/>
              </a:rPr>
              <a:t>０％で</a:t>
            </a:r>
            <a:r>
              <a:rPr lang="ja-JP" altLang="en-US" dirty="0" smtClean="0"/>
              <a:t>す</a:t>
            </a:r>
            <a:r>
              <a:rPr lang="ja-JP" altLang="en-US" dirty="0"/>
              <a:t>。</a:t>
            </a:r>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14</a:t>
            </a:fld>
            <a:endParaRPr kumimoji="1" lang="ja-JP" altLang="en-US"/>
          </a:p>
        </p:txBody>
      </p:sp>
      <p:pic>
        <p:nvPicPr>
          <p:cNvPr id="3" name="図 2"/>
          <p:cNvPicPr>
            <a:picLocks noChangeAspect="1"/>
          </p:cNvPicPr>
          <p:nvPr/>
        </p:nvPicPr>
        <p:blipFill>
          <a:blip r:embed="rId2"/>
          <a:stretch>
            <a:fillRect/>
          </a:stretch>
        </p:blipFill>
        <p:spPr>
          <a:xfrm>
            <a:off x="230209" y="2570789"/>
            <a:ext cx="8434800" cy="3665217"/>
          </a:xfrm>
          <a:prstGeom prst="rect">
            <a:avLst/>
          </a:prstGeom>
        </p:spPr>
      </p:pic>
      <p:sp>
        <p:nvSpPr>
          <p:cNvPr id="9" name="テキスト ボックス 2"/>
          <p:cNvSpPr txBox="1">
            <a:spLocks noChangeArrowheads="1"/>
          </p:cNvSpPr>
          <p:nvPr/>
        </p:nvSpPr>
        <p:spPr bwMode="auto">
          <a:xfrm>
            <a:off x="8361472" y="4300366"/>
            <a:ext cx="782528" cy="316755"/>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308462" y="4617121"/>
            <a:ext cx="954806" cy="312688"/>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169399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475991"/>
            <a:ext cx="11045781" cy="954107"/>
          </a:xfrm>
          <a:prstGeom prst="rect">
            <a:avLst/>
          </a:prstGeom>
          <a:noFill/>
        </p:spPr>
        <p:txBody>
          <a:bodyPr wrap="square" rtlCol="0">
            <a:spAutoFit/>
          </a:bodyPr>
          <a:lstStyle/>
          <a:p>
            <a:r>
              <a:rPr lang="ja-JP" altLang="en-US" sz="2000" b="1" dirty="0">
                <a:latin typeface="+mn-ea"/>
              </a:rPr>
              <a:t>⑤浄水場耐震化率（大阪府の水道の現況より）</a:t>
            </a:r>
            <a:endParaRPr lang="en-US" altLang="ja-JP" sz="2000" b="1" dirty="0">
              <a:latin typeface="+mn-ea"/>
            </a:endParaRPr>
          </a:p>
          <a:p>
            <a:endParaRPr lang="ja-JP" altLang="en-US" dirty="0"/>
          </a:p>
          <a:p>
            <a:r>
              <a:rPr lang="ja-JP" altLang="en-US" dirty="0"/>
              <a:t>・浄水場の耐震化率</a:t>
            </a:r>
            <a:r>
              <a:rPr lang="ja-JP" altLang="en-US" dirty="0" smtClean="0">
                <a:latin typeface="+mn-ea"/>
              </a:rPr>
              <a:t>は</a:t>
            </a:r>
            <a:r>
              <a:rPr lang="en-US" altLang="ja-JP" dirty="0" smtClean="0">
                <a:latin typeface="+mn-ea"/>
              </a:rPr>
              <a:t>0%</a:t>
            </a:r>
            <a:r>
              <a:rPr lang="ja-JP" altLang="en-US" dirty="0" smtClean="0">
                <a:latin typeface="+mn-ea"/>
              </a:rPr>
              <a:t>で</a:t>
            </a:r>
            <a:r>
              <a:rPr lang="ja-JP" altLang="en-US" dirty="0" smtClean="0"/>
              <a:t>す。</a:t>
            </a:r>
            <a:endParaRPr lang="ja-JP" altLang="en-US" dirty="0"/>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15</a:t>
            </a:fld>
            <a:endParaRPr kumimoji="1" lang="ja-JP" altLang="en-US"/>
          </a:p>
        </p:txBody>
      </p:sp>
      <p:pic>
        <p:nvPicPr>
          <p:cNvPr id="8" name="図 7"/>
          <p:cNvPicPr>
            <a:picLocks noChangeAspect="1"/>
          </p:cNvPicPr>
          <p:nvPr/>
        </p:nvPicPr>
        <p:blipFill>
          <a:blip r:embed="rId2"/>
          <a:stretch>
            <a:fillRect/>
          </a:stretch>
        </p:blipFill>
        <p:spPr>
          <a:xfrm>
            <a:off x="342785" y="2577281"/>
            <a:ext cx="8434800" cy="3609198"/>
          </a:xfrm>
          <a:prstGeom prst="rect">
            <a:avLst/>
          </a:prstGeom>
        </p:spPr>
      </p:pic>
      <p:sp>
        <p:nvSpPr>
          <p:cNvPr id="9" name="テキスト ボックス 2"/>
          <p:cNvSpPr txBox="1">
            <a:spLocks noChangeArrowheads="1"/>
          </p:cNvSpPr>
          <p:nvPr/>
        </p:nvSpPr>
        <p:spPr bwMode="auto">
          <a:xfrm>
            <a:off x="8167879" y="4616525"/>
            <a:ext cx="953943"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141589" y="4127111"/>
            <a:ext cx="953943"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2378111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376476"/>
            <a:ext cx="10663708" cy="954107"/>
          </a:xfrm>
          <a:prstGeom prst="rect">
            <a:avLst/>
          </a:prstGeom>
          <a:noFill/>
        </p:spPr>
        <p:txBody>
          <a:bodyPr wrap="square" rtlCol="0">
            <a:spAutoFit/>
          </a:bodyPr>
          <a:lstStyle/>
          <a:p>
            <a:r>
              <a:rPr lang="ja-JP" altLang="en-US" sz="2000" b="1" dirty="0"/>
              <a:t>⑥配水池耐震化率（大阪府の水道の現況より）</a:t>
            </a:r>
            <a:endParaRPr lang="en-US" altLang="ja-JP" sz="2000" b="1" dirty="0"/>
          </a:p>
          <a:p>
            <a:endParaRPr lang="en-US" altLang="ja-JP" dirty="0"/>
          </a:p>
          <a:p>
            <a:r>
              <a:rPr lang="ja-JP" altLang="en-US" dirty="0"/>
              <a:t>・配水池の耐震化率</a:t>
            </a:r>
            <a:r>
              <a:rPr lang="ja-JP" altLang="en-US" dirty="0" smtClean="0">
                <a:latin typeface="+mn-ea"/>
              </a:rPr>
              <a:t>は</a:t>
            </a:r>
            <a:r>
              <a:rPr lang="en-US" altLang="ja-JP" dirty="0" smtClean="0">
                <a:latin typeface="+mn-ea"/>
              </a:rPr>
              <a:t>18.2%</a:t>
            </a:r>
            <a:r>
              <a:rPr lang="ja-JP" altLang="en-US" dirty="0">
                <a:latin typeface="+mn-ea"/>
              </a:rPr>
              <a:t>であり、府平均</a:t>
            </a:r>
            <a:r>
              <a:rPr lang="en-US" altLang="ja-JP" dirty="0">
                <a:latin typeface="+mn-ea"/>
              </a:rPr>
              <a:t>48.0%</a:t>
            </a:r>
            <a:r>
              <a:rPr lang="ja-JP" altLang="en-US" dirty="0" smtClean="0"/>
              <a:t>を下回って</a:t>
            </a:r>
            <a:r>
              <a:rPr lang="ja-JP" altLang="en-US" dirty="0"/>
              <a:t>います。</a:t>
            </a:r>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16</a:t>
            </a:fld>
            <a:endParaRPr kumimoji="1" lang="ja-JP" altLang="en-US"/>
          </a:p>
        </p:txBody>
      </p:sp>
      <p:pic>
        <p:nvPicPr>
          <p:cNvPr id="3" name="図 2"/>
          <p:cNvPicPr>
            <a:picLocks noChangeAspect="1"/>
          </p:cNvPicPr>
          <p:nvPr/>
        </p:nvPicPr>
        <p:blipFill>
          <a:blip r:embed="rId2"/>
          <a:stretch>
            <a:fillRect/>
          </a:stretch>
        </p:blipFill>
        <p:spPr>
          <a:xfrm>
            <a:off x="346796" y="2578221"/>
            <a:ext cx="8434800" cy="3649440"/>
          </a:xfrm>
          <a:prstGeom prst="rect">
            <a:avLst/>
          </a:prstGeom>
        </p:spPr>
      </p:pic>
      <p:sp>
        <p:nvSpPr>
          <p:cNvPr id="9" name="テキスト ボックス 2"/>
          <p:cNvSpPr txBox="1">
            <a:spLocks noChangeArrowheads="1"/>
          </p:cNvSpPr>
          <p:nvPr/>
        </p:nvSpPr>
        <p:spPr bwMode="auto">
          <a:xfrm>
            <a:off x="8205885" y="4095164"/>
            <a:ext cx="93790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06099" y="3689704"/>
            <a:ext cx="93790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360213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10931" y="243250"/>
            <a:ext cx="10921286" cy="1231106"/>
          </a:xfrm>
          <a:prstGeom prst="rect">
            <a:avLst/>
          </a:prstGeom>
          <a:noFill/>
        </p:spPr>
        <p:txBody>
          <a:bodyPr wrap="square" rtlCol="0">
            <a:spAutoFit/>
          </a:bodyPr>
          <a:lstStyle/>
          <a:p>
            <a:r>
              <a:rPr lang="ja-JP" altLang="en-US" sz="2000" b="1" dirty="0">
                <a:latin typeface="+mn-ea"/>
              </a:rPr>
              <a:t>⑦給水原価</a:t>
            </a:r>
            <a:r>
              <a:rPr lang="ja-JP" altLang="en-US" sz="2000" b="1" dirty="0" smtClean="0">
                <a:latin typeface="+mn-ea"/>
              </a:rPr>
              <a:t>（市町村</a:t>
            </a:r>
            <a:r>
              <a:rPr lang="ja-JP" altLang="en-US" sz="2000" b="1" dirty="0">
                <a:latin typeface="+mn-ea"/>
              </a:rPr>
              <a:t>経営比較分析表より）</a:t>
            </a:r>
            <a:endParaRPr lang="en-US" altLang="ja-JP" sz="2000" b="1" dirty="0">
              <a:latin typeface="+mn-ea"/>
            </a:endParaRPr>
          </a:p>
          <a:p>
            <a:endParaRPr lang="ja-JP" altLang="en-US" dirty="0"/>
          </a:p>
          <a:p>
            <a:r>
              <a:rPr lang="ja-JP" altLang="en-US" dirty="0"/>
              <a:t>・</a:t>
            </a:r>
            <a:r>
              <a:rPr lang="ja-JP" altLang="en-US" dirty="0">
                <a:latin typeface="+mn-ea"/>
              </a:rPr>
              <a:t>給水原価</a:t>
            </a:r>
            <a:r>
              <a:rPr lang="ja-JP" altLang="en-US" dirty="0" smtClean="0">
                <a:latin typeface="+mn-ea"/>
              </a:rPr>
              <a:t>は</a:t>
            </a:r>
            <a:r>
              <a:rPr lang="en-US" altLang="ja-JP" dirty="0" smtClean="0">
                <a:latin typeface="+mn-ea"/>
              </a:rPr>
              <a:t>223.8</a:t>
            </a:r>
            <a:r>
              <a:rPr lang="ja-JP" altLang="en-US" dirty="0" smtClean="0">
                <a:latin typeface="+mn-ea"/>
              </a:rPr>
              <a:t>円</a:t>
            </a:r>
            <a:r>
              <a:rPr lang="ja-JP" altLang="en-US" dirty="0">
                <a:latin typeface="+mn-ea"/>
              </a:rPr>
              <a:t>であり、府平均</a:t>
            </a:r>
            <a:r>
              <a:rPr lang="en-US" altLang="ja-JP" dirty="0">
                <a:latin typeface="+mn-ea"/>
              </a:rPr>
              <a:t>170.8</a:t>
            </a:r>
            <a:r>
              <a:rPr lang="ja-JP" altLang="en-US" dirty="0">
                <a:latin typeface="+mn-ea"/>
              </a:rPr>
              <a:t>円</a:t>
            </a:r>
            <a:r>
              <a:rPr lang="ja-JP" altLang="en-US" dirty="0" smtClean="0">
                <a:latin typeface="+mn-ea"/>
              </a:rPr>
              <a:t>を上回っています。</a:t>
            </a:r>
            <a:endParaRPr lang="en-US" altLang="ja-JP" dirty="0" smtClean="0">
              <a:latin typeface="+mn-ea"/>
            </a:endParaRPr>
          </a:p>
          <a:p>
            <a:r>
              <a:rPr lang="ja-JP" altLang="en-US" dirty="0">
                <a:latin typeface="+mn-ea"/>
              </a:rPr>
              <a:t>　</a:t>
            </a:r>
            <a:r>
              <a:rPr lang="ja-JP" altLang="en-US" dirty="0" smtClean="0">
                <a:latin typeface="+mn-ea"/>
              </a:rPr>
              <a:t>（</a:t>
            </a:r>
            <a:r>
              <a:rPr lang="en-US" altLang="ja-JP" dirty="0" smtClean="0">
                <a:latin typeface="+mn-ea"/>
                <a:cs typeface="Times New Roman" panose="02020603050405020304" pitchFamily="18" charset="0"/>
              </a:rPr>
              <a:t> </a:t>
            </a:r>
            <a:r>
              <a:rPr lang="en-US" altLang="ja-JP" dirty="0">
                <a:latin typeface="+mn-ea"/>
                <a:cs typeface="Times New Roman" panose="02020603050405020304" pitchFamily="18" charset="0"/>
              </a:rPr>
              <a:t>43</a:t>
            </a:r>
            <a:r>
              <a:rPr lang="ja-JP" altLang="en-US" dirty="0">
                <a:latin typeface="+mn-ea"/>
                <a:cs typeface="Times New Roman" panose="02020603050405020304" pitchFamily="18" charset="0"/>
              </a:rPr>
              <a:t>事業体中</a:t>
            </a:r>
            <a:r>
              <a:rPr lang="en-US" altLang="ja-JP" dirty="0" smtClean="0">
                <a:latin typeface="+mn-ea"/>
              </a:rPr>
              <a:t>40</a:t>
            </a:r>
            <a:r>
              <a:rPr lang="ja-JP" altLang="en-US" dirty="0" smtClean="0">
                <a:latin typeface="+mn-ea"/>
              </a:rPr>
              <a:t>番目</a:t>
            </a:r>
            <a:r>
              <a:rPr lang="en-US" altLang="ja-JP" dirty="0" smtClean="0">
                <a:latin typeface="+mn-ea"/>
              </a:rPr>
              <a:t>/</a:t>
            </a:r>
            <a:r>
              <a:rPr lang="ja-JP" altLang="en-US" smtClean="0">
                <a:latin typeface="+mn-ea"/>
              </a:rPr>
              <a:t>昇順）</a:t>
            </a:r>
            <a:endParaRPr lang="en-US" altLang="ja-JP" dirty="0" smtClean="0"/>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17</a:t>
            </a:fld>
            <a:endParaRPr kumimoji="1" lang="ja-JP" altLang="en-US"/>
          </a:p>
        </p:txBody>
      </p:sp>
      <p:pic>
        <p:nvPicPr>
          <p:cNvPr id="4" name="図 3"/>
          <p:cNvPicPr>
            <a:picLocks noChangeAspect="1"/>
          </p:cNvPicPr>
          <p:nvPr/>
        </p:nvPicPr>
        <p:blipFill>
          <a:blip r:embed="rId2"/>
          <a:stretch>
            <a:fillRect/>
          </a:stretch>
        </p:blipFill>
        <p:spPr>
          <a:xfrm>
            <a:off x="166351" y="2432513"/>
            <a:ext cx="8434800" cy="3660993"/>
          </a:xfrm>
          <a:prstGeom prst="rect">
            <a:avLst/>
          </a:prstGeom>
        </p:spPr>
      </p:pic>
      <p:sp>
        <p:nvSpPr>
          <p:cNvPr id="9" name="テキスト ボックス 2"/>
          <p:cNvSpPr txBox="1">
            <a:spLocks noChangeArrowheads="1"/>
          </p:cNvSpPr>
          <p:nvPr/>
        </p:nvSpPr>
        <p:spPr bwMode="auto">
          <a:xfrm>
            <a:off x="8298651" y="3955233"/>
            <a:ext cx="93790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98651" y="4232232"/>
            <a:ext cx="93790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68314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231269"/>
            <a:ext cx="10921286" cy="1231106"/>
          </a:xfrm>
          <a:prstGeom prst="rect">
            <a:avLst/>
          </a:prstGeom>
          <a:noFill/>
        </p:spPr>
        <p:txBody>
          <a:bodyPr wrap="square" rtlCol="0">
            <a:spAutoFit/>
          </a:bodyPr>
          <a:lstStyle/>
          <a:p>
            <a:r>
              <a:rPr lang="ja-JP" altLang="en-US" sz="2000" b="1" dirty="0">
                <a:latin typeface="+mn-ea"/>
              </a:rPr>
              <a:t>⑧経常収支</a:t>
            </a:r>
            <a:r>
              <a:rPr lang="ja-JP" altLang="en-US" sz="2000" b="1">
                <a:latin typeface="+mn-ea"/>
              </a:rPr>
              <a:t>比率</a:t>
            </a:r>
            <a:r>
              <a:rPr lang="ja-JP" altLang="en-US" sz="2000" b="1" smtClean="0">
                <a:latin typeface="+mn-ea"/>
              </a:rPr>
              <a:t>（市町村</a:t>
            </a:r>
            <a:r>
              <a:rPr lang="ja-JP" altLang="en-US" sz="2000" b="1" dirty="0">
                <a:latin typeface="+mn-ea"/>
              </a:rPr>
              <a:t>経営比較分析表より）</a:t>
            </a:r>
            <a:endParaRPr lang="en-US" altLang="ja-JP" sz="2000" b="1" dirty="0">
              <a:latin typeface="+mn-ea"/>
            </a:endParaRPr>
          </a:p>
          <a:p>
            <a:endParaRPr lang="ja-JP" altLang="en-US" dirty="0"/>
          </a:p>
          <a:p>
            <a:r>
              <a:rPr lang="ja-JP" altLang="en-US" dirty="0"/>
              <a:t>・経常収支比率は府平均</a:t>
            </a:r>
            <a:r>
              <a:rPr lang="en-US" altLang="ja-JP" dirty="0" smtClean="0">
                <a:latin typeface="+mn-ea"/>
              </a:rPr>
              <a:t>111.98%</a:t>
            </a:r>
            <a:r>
              <a:rPr lang="ja-JP" altLang="en-US" dirty="0" smtClean="0">
                <a:latin typeface="+mn-ea"/>
              </a:rPr>
              <a:t>を上回り、</a:t>
            </a:r>
            <a:r>
              <a:rPr lang="en-US" altLang="ja-JP" dirty="0">
                <a:latin typeface="+mn-ea"/>
              </a:rPr>
              <a:t>112.43</a:t>
            </a:r>
            <a:r>
              <a:rPr lang="en-US" altLang="ja-JP" dirty="0" smtClean="0">
                <a:latin typeface="+mn-ea"/>
              </a:rPr>
              <a:t>%</a:t>
            </a:r>
            <a:r>
              <a:rPr lang="ja-JP" altLang="en-US" dirty="0" smtClean="0">
                <a:latin typeface="+mn-ea"/>
              </a:rPr>
              <a:t>と</a:t>
            </a:r>
            <a:r>
              <a:rPr lang="ja-JP" altLang="en-US" dirty="0">
                <a:latin typeface="+mn-ea"/>
              </a:rPr>
              <a:t>単年度黒字を示す</a:t>
            </a:r>
            <a:r>
              <a:rPr lang="en-US" altLang="ja-JP" dirty="0">
                <a:latin typeface="+mn-ea"/>
              </a:rPr>
              <a:t>100%</a:t>
            </a:r>
            <a:r>
              <a:rPr lang="ja-JP" altLang="en-US" dirty="0" smtClean="0">
                <a:latin typeface="+mn-ea"/>
              </a:rPr>
              <a:t>を</a:t>
            </a:r>
            <a:endParaRPr lang="en-US" altLang="ja-JP" dirty="0" smtClean="0">
              <a:latin typeface="+mn-ea"/>
            </a:endParaRPr>
          </a:p>
          <a:p>
            <a:r>
              <a:rPr lang="ja-JP" altLang="en-US" dirty="0">
                <a:latin typeface="+mn-ea"/>
              </a:rPr>
              <a:t>　</a:t>
            </a:r>
            <a:r>
              <a:rPr lang="ja-JP" altLang="en-US" dirty="0" smtClean="0">
                <a:latin typeface="+mn-ea"/>
              </a:rPr>
              <a:t>超えて</a:t>
            </a:r>
            <a:r>
              <a:rPr lang="ja-JP" altLang="en-US" dirty="0"/>
              <a:t>います。</a:t>
            </a:r>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18</a:t>
            </a:fld>
            <a:endParaRPr kumimoji="1" lang="ja-JP" altLang="en-US"/>
          </a:p>
        </p:txBody>
      </p:sp>
      <p:pic>
        <p:nvPicPr>
          <p:cNvPr id="4" name="図 3"/>
          <p:cNvPicPr>
            <a:picLocks noChangeAspect="1"/>
          </p:cNvPicPr>
          <p:nvPr/>
        </p:nvPicPr>
        <p:blipFill>
          <a:blip r:embed="rId2"/>
          <a:stretch>
            <a:fillRect/>
          </a:stretch>
        </p:blipFill>
        <p:spPr>
          <a:xfrm>
            <a:off x="287692" y="2535419"/>
            <a:ext cx="8434800" cy="3650524"/>
          </a:xfrm>
          <a:prstGeom prst="rect">
            <a:avLst/>
          </a:prstGeom>
        </p:spPr>
      </p:pic>
      <p:sp>
        <p:nvSpPr>
          <p:cNvPr id="9" name="テキスト ボックス 2"/>
          <p:cNvSpPr txBox="1">
            <a:spLocks noChangeArrowheads="1"/>
          </p:cNvSpPr>
          <p:nvPr/>
        </p:nvSpPr>
        <p:spPr bwMode="auto">
          <a:xfrm>
            <a:off x="8251350" y="3735802"/>
            <a:ext cx="99529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府平均</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p:cNvSpPr txBox="1">
            <a:spLocks noChangeArrowheads="1"/>
          </p:cNvSpPr>
          <p:nvPr/>
        </p:nvSpPr>
        <p:spPr bwMode="auto">
          <a:xfrm>
            <a:off x="8224846" y="3322009"/>
            <a:ext cx="995291"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全国平均</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741574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30143" y="446986"/>
            <a:ext cx="9113857" cy="954107"/>
          </a:xfrm>
          <a:prstGeom prst="rect">
            <a:avLst/>
          </a:prstGeom>
          <a:noFill/>
        </p:spPr>
        <p:txBody>
          <a:bodyPr wrap="square" rtlCol="0">
            <a:spAutoFit/>
          </a:bodyPr>
          <a:lstStyle/>
          <a:p>
            <a:r>
              <a:rPr lang="ja-JP" altLang="en-US" sz="2000" b="1" dirty="0">
                <a:latin typeface="+mn-ea"/>
              </a:rPr>
              <a:t>⑨企業債残高対給水</a:t>
            </a:r>
            <a:r>
              <a:rPr lang="ja-JP" altLang="en-US" sz="2000" b="1">
                <a:latin typeface="+mn-ea"/>
              </a:rPr>
              <a:t>収益率</a:t>
            </a:r>
            <a:r>
              <a:rPr lang="ja-JP" altLang="en-US" sz="2000" b="1" smtClean="0">
                <a:latin typeface="+mn-ea"/>
              </a:rPr>
              <a:t>（市町村</a:t>
            </a:r>
            <a:r>
              <a:rPr lang="ja-JP" altLang="en-US" sz="2000" b="1" dirty="0">
                <a:latin typeface="+mn-ea"/>
              </a:rPr>
              <a:t>経営比較分析表より）</a:t>
            </a:r>
            <a:endParaRPr lang="en-US" altLang="ja-JP" sz="2000" b="1" dirty="0">
              <a:latin typeface="+mn-ea"/>
            </a:endParaRPr>
          </a:p>
          <a:p>
            <a:endParaRPr lang="ja-JP" altLang="en-US" dirty="0"/>
          </a:p>
          <a:p>
            <a:r>
              <a:rPr lang="ja-JP" altLang="en-US" dirty="0"/>
              <a:t>・企業債残高対</a:t>
            </a:r>
            <a:r>
              <a:rPr lang="ja-JP" altLang="en-US" dirty="0">
                <a:latin typeface="+mn-ea"/>
              </a:rPr>
              <a:t>給水収益率</a:t>
            </a:r>
            <a:r>
              <a:rPr lang="ja-JP" altLang="en-US" dirty="0" smtClean="0">
                <a:latin typeface="+mn-ea"/>
              </a:rPr>
              <a:t>は</a:t>
            </a:r>
            <a:r>
              <a:rPr lang="en-US" altLang="ja-JP" dirty="0">
                <a:latin typeface="+mn-ea"/>
              </a:rPr>
              <a:t>292.2</a:t>
            </a:r>
            <a:r>
              <a:rPr lang="en-US" altLang="ja-JP" dirty="0" smtClean="0">
                <a:latin typeface="+mn-ea"/>
              </a:rPr>
              <a:t>%</a:t>
            </a:r>
            <a:r>
              <a:rPr lang="ja-JP" altLang="en-US" dirty="0" smtClean="0">
                <a:latin typeface="+mn-ea"/>
              </a:rPr>
              <a:t>で</a:t>
            </a:r>
            <a:r>
              <a:rPr lang="ja-JP" altLang="en-US" dirty="0">
                <a:latin typeface="+mn-ea"/>
              </a:rPr>
              <a:t>あり、 府平均</a:t>
            </a:r>
            <a:r>
              <a:rPr lang="en-US" altLang="ja-JP" dirty="0">
                <a:latin typeface="+mn-ea"/>
              </a:rPr>
              <a:t>250.5%</a:t>
            </a:r>
            <a:r>
              <a:rPr lang="ja-JP" altLang="en-US" dirty="0" smtClean="0"/>
              <a:t>を上回って</a:t>
            </a:r>
            <a:r>
              <a:rPr lang="ja-JP" altLang="en-US" dirty="0"/>
              <a:t>います。</a:t>
            </a:r>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19</a:t>
            </a:fld>
            <a:endParaRPr kumimoji="1" lang="ja-JP" altLang="en-US"/>
          </a:p>
        </p:txBody>
      </p:sp>
      <p:pic>
        <p:nvPicPr>
          <p:cNvPr id="4" name="図 3"/>
          <p:cNvPicPr>
            <a:picLocks noChangeAspect="1"/>
          </p:cNvPicPr>
          <p:nvPr/>
        </p:nvPicPr>
        <p:blipFill>
          <a:blip r:embed="rId2"/>
          <a:stretch>
            <a:fillRect/>
          </a:stretch>
        </p:blipFill>
        <p:spPr>
          <a:xfrm>
            <a:off x="191263" y="2952451"/>
            <a:ext cx="8434800" cy="3200239"/>
          </a:xfrm>
          <a:prstGeom prst="rect">
            <a:avLst/>
          </a:prstGeom>
        </p:spPr>
      </p:pic>
      <p:sp>
        <p:nvSpPr>
          <p:cNvPr id="9" name="テキスト ボックス 2"/>
          <p:cNvSpPr txBox="1">
            <a:spLocks noChangeArrowheads="1"/>
          </p:cNvSpPr>
          <p:nvPr/>
        </p:nvSpPr>
        <p:spPr bwMode="auto">
          <a:xfrm>
            <a:off x="8309925" y="4822904"/>
            <a:ext cx="966596"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283421" y="4451690"/>
            <a:ext cx="966596"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2055375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0"/>
            <a:ext cx="9144000" cy="5940088"/>
          </a:xfrm>
          <a:prstGeom prst="rect">
            <a:avLst/>
          </a:prstGeom>
          <a:noFill/>
        </p:spPr>
        <p:txBody>
          <a:bodyPr wrap="square" rtlCol="0">
            <a:spAutoFit/>
          </a:bodyPr>
          <a:lstStyle/>
          <a:p>
            <a:r>
              <a:rPr lang="ja-JP" altLang="en-US" b="1" dirty="0" smtClean="0">
                <a:solidFill>
                  <a:schemeClr val="tx2"/>
                </a:solidFill>
                <a:latin typeface="+mn-ea"/>
              </a:rPr>
              <a:t>■市の</a:t>
            </a:r>
            <a:r>
              <a:rPr lang="ja-JP" altLang="en-US" b="1" dirty="0">
                <a:solidFill>
                  <a:schemeClr val="tx2"/>
                </a:solidFill>
                <a:latin typeface="+mn-ea"/>
              </a:rPr>
              <a:t>水道の状態をのぞいてみよう</a:t>
            </a:r>
            <a:r>
              <a:rPr lang="en-US" altLang="ja-JP" b="1" dirty="0">
                <a:solidFill>
                  <a:schemeClr val="tx2"/>
                </a:solidFill>
                <a:latin typeface="+mn-ea"/>
              </a:rPr>
              <a:t>~</a:t>
            </a:r>
            <a:r>
              <a:rPr lang="ja-JP" altLang="en-US" b="1" dirty="0">
                <a:solidFill>
                  <a:schemeClr val="tx2"/>
                </a:solidFill>
                <a:latin typeface="+mn-ea"/>
              </a:rPr>
              <a:t>施設の耐震化状況や財政的な指標を府内で比較</a:t>
            </a:r>
            <a:r>
              <a:rPr lang="en-US" altLang="ja-JP" b="1" dirty="0">
                <a:solidFill>
                  <a:schemeClr val="tx2"/>
                </a:solidFill>
                <a:latin typeface="+mn-ea"/>
              </a:rPr>
              <a:t>~</a:t>
            </a:r>
          </a:p>
          <a:p>
            <a:r>
              <a:rPr lang="ja-JP" altLang="en-US" b="1" dirty="0" smtClean="0">
                <a:latin typeface="+mn-ea"/>
              </a:rPr>
              <a:t>現状</a:t>
            </a:r>
            <a:r>
              <a:rPr lang="ja-JP" altLang="en-US" b="1" dirty="0">
                <a:latin typeface="+mn-ea"/>
              </a:rPr>
              <a:t>と課題</a:t>
            </a:r>
            <a:endParaRPr lang="en-US" altLang="ja-JP" b="1" dirty="0">
              <a:latin typeface="+mn-ea"/>
            </a:endParaRPr>
          </a:p>
          <a:p>
            <a:r>
              <a:rPr lang="ja-JP" altLang="en-US" sz="1600" dirty="0">
                <a:latin typeface="+mn-ea"/>
              </a:rPr>
              <a:t>１　基本情報</a:t>
            </a:r>
            <a:br>
              <a:rPr lang="ja-JP" altLang="en-US" sz="1600" dirty="0">
                <a:latin typeface="+mn-ea"/>
              </a:rPr>
            </a:br>
            <a:r>
              <a:rPr lang="ja-JP" altLang="en-US" sz="1600" dirty="0">
                <a:latin typeface="+mn-ea"/>
              </a:rPr>
              <a:t>　１．１　現状</a:t>
            </a:r>
            <a:br>
              <a:rPr lang="ja-JP" altLang="en-US" sz="1600" dirty="0">
                <a:latin typeface="+mn-ea"/>
              </a:rPr>
            </a:br>
            <a:r>
              <a:rPr lang="ja-JP" altLang="en-US" sz="1600" dirty="0">
                <a:latin typeface="+mn-ea"/>
              </a:rPr>
              <a:t>　</a:t>
            </a:r>
            <a:r>
              <a:rPr lang="ja-JP" altLang="en-US" sz="1600" dirty="0" smtClean="0">
                <a:latin typeface="+mn-ea"/>
              </a:rPr>
              <a:t>１．２</a:t>
            </a:r>
            <a:r>
              <a:rPr lang="ja-JP" altLang="en-US" sz="1600" dirty="0">
                <a:latin typeface="+mn-ea"/>
              </a:rPr>
              <a:t>　一日最大給水量と自己</a:t>
            </a:r>
            <a:r>
              <a:rPr lang="ja-JP" altLang="en-US" sz="1600" dirty="0" smtClean="0">
                <a:latin typeface="+mn-ea"/>
              </a:rPr>
              <a:t>水率の</a:t>
            </a:r>
            <a:r>
              <a:rPr lang="ja-JP" altLang="en-US" sz="1600" dirty="0">
                <a:latin typeface="+mn-ea"/>
              </a:rPr>
              <a:t>概要</a:t>
            </a:r>
            <a:br>
              <a:rPr lang="ja-JP" altLang="en-US" sz="1600" dirty="0">
                <a:latin typeface="+mn-ea"/>
              </a:rPr>
            </a:br>
            <a:r>
              <a:rPr lang="ja-JP" altLang="en-US" sz="1600" dirty="0">
                <a:latin typeface="+mn-ea"/>
              </a:rPr>
              <a:t>　１．３　水道施設の配置</a:t>
            </a:r>
            <a:r>
              <a:rPr lang="ja-JP" altLang="en-US" sz="1600" dirty="0" smtClean="0">
                <a:latin typeface="+mn-ea"/>
              </a:rPr>
              <a:t>状況</a:t>
            </a:r>
            <a:endParaRPr lang="en-US" altLang="ja-JP" sz="1600" dirty="0" smtClean="0">
              <a:latin typeface="+mn-ea"/>
            </a:endParaRPr>
          </a:p>
          <a:p>
            <a:r>
              <a:rPr lang="ja-JP" altLang="en-US" sz="1600" dirty="0">
                <a:latin typeface="+mn-ea"/>
              </a:rPr>
              <a:t/>
            </a:r>
            <a:br>
              <a:rPr lang="ja-JP" altLang="en-US" sz="1600" dirty="0">
                <a:latin typeface="+mn-ea"/>
              </a:rPr>
            </a:br>
            <a:r>
              <a:rPr lang="ja-JP" altLang="en-US" sz="1600" dirty="0">
                <a:latin typeface="+mn-ea"/>
              </a:rPr>
              <a:t>２　府域に</a:t>
            </a:r>
            <a:r>
              <a:rPr lang="ja-JP" altLang="en-US" sz="1600" dirty="0" smtClean="0">
                <a:latin typeface="+mn-ea"/>
              </a:rPr>
              <a:t>おける岬町の</a:t>
            </a:r>
            <a:r>
              <a:rPr lang="ja-JP" altLang="en-US" sz="1600" dirty="0">
                <a:latin typeface="+mn-ea"/>
              </a:rPr>
              <a:t>状況</a:t>
            </a:r>
            <a:br>
              <a:rPr lang="ja-JP" altLang="en-US" sz="1600" dirty="0">
                <a:latin typeface="+mn-ea"/>
              </a:rPr>
            </a:br>
            <a:r>
              <a:rPr lang="ja-JP" altLang="en-US" sz="1600" dirty="0">
                <a:latin typeface="+mn-ea"/>
              </a:rPr>
              <a:t>　２．１　各指標の大阪府平均との比較</a:t>
            </a:r>
            <a:br>
              <a:rPr lang="ja-JP" altLang="en-US" sz="1600" dirty="0">
                <a:latin typeface="+mn-ea"/>
              </a:rPr>
            </a:br>
            <a:r>
              <a:rPr lang="ja-JP" altLang="en-US" sz="1600" dirty="0">
                <a:latin typeface="+mn-ea"/>
              </a:rPr>
              <a:t>　２．２　府域に</a:t>
            </a:r>
            <a:r>
              <a:rPr lang="ja-JP" altLang="en-US" sz="1600" dirty="0" smtClean="0">
                <a:latin typeface="+mn-ea"/>
              </a:rPr>
              <a:t>おける岬町の</a:t>
            </a:r>
            <a:r>
              <a:rPr lang="ja-JP" altLang="en-US" sz="1600" dirty="0">
                <a:latin typeface="+mn-ea"/>
              </a:rPr>
              <a:t>各指標の状況</a:t>
            </a:r>
            <a:br>
              <a:rPr lang="ja-JP" altLang="en-US" sz="1600" dirty="0">
                <a:latin typeface="+mn-ea"/>
              </a:rPr>
            </a:br>
            <a:r>
              <a:rPr lang="ja-JP" altLang="en-US" sz="1600" dirty="0">
                <a:latin typeface="+mn-ea"/>
              </a:rPr>
              <a:t>　</a:t>
            </a:r>
            <a:endParaRPr lang="en-US" altLang="ja-JP" sz="700" b="1" dirty="0" smtClean="0">
              <a:solidFill>
                <a:schemeClr val="tx2"/>
              </a:solidFill>
              <a:latin typeface="+mn-ea"/>
            </a:endParaRPr>
          </a:p>
          <a:p>
            <a:r>
              <a:rPr lang="ja-JP" altLang="en-US" b="1" dirty="0" smtClean="0">
                <a:solidFill>
                  <a:schemeClr val="tx2"/>
                </a:solidFill>
                <a:latin typeface="+mn-ea"/>
              </a:rPr>
              <a:t>■市の</a:t>
            </a:r>
            <a:r>
              <a:rPr lang="ja-JP" altLang="en-US" b="1" dirty="0">
                <a:solidFill>
                  <a:schemeClr val="tx2"/>
                </a:solidFill>
                <a:latin typeface="+mn-ea"/>
              </a:rPr>
              <a:t>水道ってこれからどうなるの？　</a:t>
            </a:r>
            <a:r>
              <a:rPr lang="en-US" altLang="ja-JP" b="1" dirty="0">
                <a:solidFill>
                  <a:schemeClr val="tx2"/>
                </a:solidFill>
                <a:latin typeface="+mn-ea"/>
              </a:rPr>
              <a:t>~</a:t>
            </a:r>
            <a:r>
              <a:rPr lang="ja-JP" altLang="en-US" b="1" dirty="0">
                <a:solidFill>
                  <a:schemeClr val="tx2"/>
                </a:solidFill>
                <a:latin typeface="+mn-ea"/>
              </a:rPr>
              <a:t>今後の計画や水道料金のイメージを確認</a:t>
            </a:r>
            <a:r>
              <a:rPr lang="en-US" altLang="ja-JP" b="1" dirty="0" smtClean="0">
                <a:solidFill>
                  <a:schemeClr val="tx2"/>
                </a:solidFill>
                <a:latin typeface="+mn-ea"/>
              </a:rPr>
              <a:t>~</a:t>
            </a:r>
          </a:p>
          <a:p>
            <a:r>
              <a:rPr lang="ja-JP" altLang="en-US" b="1" dirty="0" smtClean="0">
                <a:latin typeface="+mn-ea"/>
              </a:rPr>
              <a:t>岬町の計画</a:t>
            </a:r>
            <a:endParaRPr lang="en-US" altLang="ja-JP" b="1" dirty="0" smtClean="0">
              <a:latin typeface="+mn-ea"/>
            </a:endParaRPr>
          </a:p>
          <a:p>
            <a:r>
              <a:rPr lang="en-US" altLang="ja-JP" sz="1600" dirty="0" smtClean="0">
                <a:latin typeface="+mn-ea"/>
              </a:rPr>
              <a:t>3</a:t>
            </a:r>
            <a:r>
              <a:rPr lang="ja-JP" altLang="en-US" sz="1600" dirty="0">
                <a:latin typeface="+mn-ea"/>
              </a:rPr>
              <a:t>　</a:t>
            </a:r>
            <a:r>
              <a:rPr lang="ja-JP" altLang="en-US" sz="1600" dirty="0" smtClean="0">
                <a:latin typeface="+mn-ea"/>
              </a:rPr>
              <a:t>岬町の</a:t>
            </a:r>
            <a:r>
              <a:rPr lang="ja-JP" altLang="en-US" sz="1600" dirty="0">
                <a:latin typeface="+mn-ea"/>
              </a:rPr>
              <a:t>今後の計画</a:t>
            </a:r>
            <a:br>
              <a:rPr lang="ja-JP" altLang="en-US" sz="1600" dirty="0">
                <a:latin typeface="+mn-ea"/>
              </a:rPr>
            </a:br>
            <a:r>
              <a:rPr lang="ja-JP" altLang="en-US" sz="1600" dirty="0">
                <a:latin typeface="+mn-ea"/>
              </a:rPr>
              <a:t>　３．１　水道施設の耐震化計画の策定状況</a:t>
            </a:r>
            <a:br>
              <a:rPr lang="ja-JP" altLang="en-US" sz="1600" dirty="0">
                <a:latin typeface="+mn-ea"/>
              </a:rPr>
            </a:br>
            <a:r>
              <a:rPr lang="ja-JP" altLang="en-US" sz="1600" dirty="0">
                <a:latin typeface="+mn-ea"/>
              </a:rPr>
              <a:t>　</a:t>
            </a:r>
            <a:r>
              <a:rPr lang="ja-JP" altLang="en-US" sz="1600" dirty="0" smtClean="0">
                <a:latin typeface="+mn-ea"/>
              </a:rPr>
              <a:t>３．２</a:t>
            </a:r>
            <a:r>
              <a:rPr lang="ja-JP" altLang="en-US" sz="1600" dirty="0">
                <a:latin typeface="+mn-ea"/>
              </a:rPr>
              <a:t>　老朽管の更新に関する状況</a:t>
            </a:r>
            <a:br>
              <a:rPr lang="ja-JP" altLang="en-US" sz="1600" dirty="0">
                <a:latin typeface="+mn-ea"/>
              </a:rPr>
            </a:br>
            <a:r>
              <a:rPr lang="ja-JP" altLang="en-US" sz="1600" dirty="0">
                <a:latin typeface="+mn-ea"/>
              </a:rPr>
              <a:t>　</a:t>
            </a:r>
            <a:r>
              <a:rPr lang="ja-JP" altLang="en-US" sz="1600" dirty="0" smtClean="0">
                <a:latin typeface="+mn-ea"/>
              </a:rPr>
              <a:t>３．３</a:t>
            </a:r>
            <a:r>
              <a:rPr lang="ja-JP" altLang="en-US" sz="1600" dirty="0">
                <a:latin typeface="+mn-ea"/>
              </a:rPr>
              <a:t>　耐震化計画の</a:t>
            </a:r>
            <a:r>
              <a:rPr lang="ja-JP" altLang="en-US" sz="1600" dirty="0" smtClean="0">
                <a:latin typeface="+mn-ea"/>
              </a:rPr>
              <a:t>内容</a:t>
            </a:r>
            <a:endParaRPr lang="en-US" altLang="ja-JP" sz="1600" dirty="0" smtClean="0">
              <a:latin typeface="+mn-ea"/>
            </a:endParaRPr>
          </a:p>
          <a:p>
            <a:r>
              <a:rPr lang="ja-JP" altLang="en-US" sz="1600" dirty="0">
                <a:latin typeface="+mn-ea"/>
              </a:rPr>
              <a:t>　</a:t>
            </a:r>
            <a:r>
              <a:rPr lang="ja-JP" altLang="en-US" sz="1600" dirty="0" smtClean="0">
                <a:latin typeface="+mn-ea"/>
              </a:rPr>
              <a:t>３．４　更新</a:t>
            </a:r>
            <a:r>
              <a:rPr lang="ja-JP" altLang="en-US" sz="1600" dirty="0">
                <a:latin typeface="+mn-ea"/>
              </a:rPr>
              <a:t>需要見込み額の見通し</a:t>
            </a:r>
            <a:br>
              <a:rPr lang="ja-JP" altLang="en-US" sz="1600" dirty="0">
                <a:latin typeface="+mn-ea"/>
              </a:rPr>
            </a:br>
            <a:r>
              <a:rPr lang="ja-JP" altLang="en-US" sz="1600" dirty="0">
                <a:latin typeface="+mn-ea"/>
              </a:rPr>
              <a:t>　</a:t>
            </a:r>
            <a:r>
              <a:rPr lang="ja-JP" altLang="en-US" sz="1600" dirty="0" smtClean="0">
                <a:latin typeface="+mn-ea"/>
              </a:rPr>
              <a:t>３．５　収支</a:t>
            </a:r>
            <a:r>
              <a:rPr lang="ja-JP" altLang="en-US" sz="1600" dirty="0">
                <a:latin typeface="+mn-ea"/>
              </a:rPr>
              <a:t>の</a:t>
            </a:r>
            <a:r>
              <a:rPr lang="ja-JP" altLang="en-US" sz="1600" dirty="0" smtClean="0">
                <a:latin typeface="+mn-ea"/>
              </a:rPr>
              <a:t>見通し</a:t>
            </a:r>
            <a:endParaRPr lang="en-US" altLang="ja-JP" sz="1600" dirty="0">
              <a:latin typeface="+mn-ea"/>
            </a:endParaRPr>
          </a:p>
          <a:p>
            <a:r>
              <a:rPr lang="ja-JP" altLang="en-US" sz="1600" dirty="0">
                <a:latin typeface="+mn-ea"/>
              </a:rPr>
              <a:t/>
            </a:r>
            <a:br>
              <a:rPr lang="ja-JP" altLang="en-US" sz="1600" dirty="0">
                <a:latin typeface="+mn-ea"/>
              </a:rPr>
            </a:br>
            <a:r>
              <a:rPr lang="en-US" altLang="ja-JP" sz="1600" dirty="0">
                <a:latin typeface="+mn-ea"/>
              </a:rPr>
              <a:t>4</a:t>
            </a:r>
            <a:r>
              <a:rPr lang="ja-JP" altLang="en-US" sz="1600" dirty="0" smtClean="0">
                <a:latin typeface="+mn-ea"/>
              </a:rPr>
              <a:t>　まとめ</a:t>
            </a:r>
            <a:endParaRPr lang="ja-JP" altLang="en-US" sz="1600" dirty="0">
              <a:latin typeface="+mn-ea"/>
            </a:endParaRPr>
          </a:p>
          <a:p>
            <a:endParaRPr lang="ja-JP" altLang="en-US" dirty="0">
              <a:latin typeface="+mn-ea"/>
            </a:endParaRPr>
          </a:p>
          <a:p>
            <a:endParaRPr lang="ja-JP" altLang="en-US" dirty="0">
              <a:latin typeface="+mn-ea"/>
            </a:endParaRP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a:t>
            </a:fld>
            <a:endParaRPr kumimoji="1" lang="ja-JP" altLang="en-US"/>
          </a:p>
        </p:txBody>
      </p:sp>
    </p:spTree>
    <p:extLst>
      <p:ext uri="{BB962C8B-B14F-4D97-AF65-F5344CB8AC3E}">
        <p14:creationId xmlns:p14="http://schemas.microsoft.com/office/powerpoint/2010/main" val="1416527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2393" y="429659"/>
            <a:ext cx="10921286" cy="954107"/>
          </a:xfrm>
          <a:prstGeom prst="rect">
            <a:avLst/>
          </a:prstGeom>
          <a:noFill/>
        </p:spPr>
        <p:txBody>
          <a:bodyPr wrap="square" rtlCol="0">
            <a:spAutoFit/>
          </a:bodyPr>
          <a:lstStyle/>
          <a:p>
            <a:r>
              <a:rPr lang="ja-JP" altLang="en-US" sz="2000" b="1" dirty="0"/>
              <a:t>⑩施設</a:t>
            </a:r>
            <a:r>
              <a:rPr lang="ja-JP" altLang="en-US" sz="2000" b="1"/>
              <a:t>利用率</a:t>
            </a:r>
            <a:r>
              <a:rPr lang="ja-JP" altLang="en-US" sz="2000" b="1" smtClean="0"/>
              <a:t>（市町村</a:t>
            </a:r>
            <a:r>
              <a:rPr lang="ja-JP" altLang="en-US" sz="2000" b="1" dirty="0"/>
              <a:t>経営比較分析表より）</a:t>
            </a:r>
            <a:endParaRPr lang="en-US" altLang="ja-JP" sz="2000" b="1" dirty="0"/>
          </a:p>
          <a:p>
            <a:endParaRPr lang="ja-JP" altLang="en-US" dirty="0"/>
          </a:p>
          <a:p>
            <a:r>
              <a:rPr lang="ja-JP" altLang="en-US" dirty="0"/>
              <a:t>・施設利用率</a:t>
            </a:r>
            <a:r>
              <a:rPr lang="ja-JP" altLang="en-US" dirty="0" smtClean="0">
                <a:latin typeface="+mn-ea"/>
              </a:rPr>
              <a:t>は</a:t>
            </a:r>
            <a:r>
              <a:rPr lang="en-US" altLang="ja-JP" dirty="0">
                <a:latin typeface="+mn-ea"/>
              </a:rPr>
              <a:t>32.2</a:t>
            </a:r>
            <a:r>
              <a:rPr lang="en-US" altLang="ja-JP" dirty="0" smtClean="0">
                <a:latin typeface="+mn-ea"/>
              </a:rPr>
              <a:t>%</a:t>
            </a:r>
            <a:r>
              <a:rPr lang="ja-JP" altLang="en-US" dirty="0" smtClean="0">
                <a:latin typeface="+mn-ea"/>
              </a:rPr>
              <a:t>で</a:t>
            </a:r>
            <a:r>
              <a:rPr lang="ja-JP" altLang="en-US" dirty="0">
                <a:latin typeface="+mn-ea"/>
              </a:rPr>
              <a:t>あり、府</a:t>
            </a:r>
            <a:r>
              <a:rPr lang="ja-JP" altLang="en-US" dirty="0" smtClean="0">
                <a:latin typeface="+mn-ea"/>
              </a:rPr>
              <a:t>平均</a:t>
            </a:r>
            <a:r>
              <a:rPr lang="en-US" altLang="ja-JP" dirty="0" smtClean="0">
                <a:latin typeface="+mn-ea"/>
              </a:rPr>
              <a:t>58.4%</a:t>
            </a:r>
            <a:r>
              <a:rPr lang="ja-JP" altLang="en-US" dirty="0" smtClean="0"/>
              <a:t>を下回って</a:t>
            </a:r>
            <a:r>
              <a:rPr lang="ja-JP" altLang="en-US" dirty="0"/>
              <a:t>います。</a:t>
            </a:r>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20</a:t>
            </a:fld>
            <a:endParaRPr kumimoji="1" lang="ja-JP" altLang="en-US"/>
          </a:p>
        </p:txBody>
      </p:sp>
      <p:pic>
        <p:nvPicPr>
          <p:cNvPr id="3" name="図 2"/>
          <p:cNvPicPr>
            <a:picLocks noChangeAspect="1"/>
          </p:cNvPicPr>
          <p:nvPr/>
        </p:nvPicPr>
        <p:blipFill>
          <a:blip r:embed="rId2"/>
          <a:stretch>
            <a:fillRect/>
          </a:stretch>
        </p:blipFill>
        <p:spPr>
          <a:xfrm>
            <a:off x="299696" y="2357387"/>
            <a:ext cx="8434800" cy="3689722"/>
          </a:xfrm>
          <a:prstGeom prst="rect">
            <a:avLst/>
          </a:prstGeom>
        </p:spPr>
      </p:pic>
      <p:sp>
        <p:nvSpPr>
          <p:cNvPr id="9" name="テキスト ボックス 2"/>
          <p:cNvSpPr txBox="1">
            <a:spLocks noChangeArrowheads="1"/>
          </p:cNvSpPr>
          <p:nvPr/>
        </p:nvSpPr>
        <p:spPr bwMode="auto">
          <a:xfrm>
            <a:off x="8410246" y="3690520"/>
            <a:ext cx="948299"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府平均</a:t>
            </a:r>
            <a:endParaRPr lang="ja-JP" altLang="en-US" sz="1400" kern="100" dirty="0">
              <a:latin typeface="+mn-ea"/>
              <a:cs typeface="Times New Roman" panose="02020603050405020304" pitchFamily="18" charset="0"/>
            </a:endParaRPr>
          </a:p>
        </p:txBody>
      </p:sp>
      <p:sp>
        <p:nvSpPr>
          <p:cNvPr id="7" name="テキスト ボックス 2"/>
          <p:cNvSpPr txBox="1">
            <a:spLocks noChangeArrowheads="1"/>
          </p:cNvSpPr>
          <p:nvPr/>
        </p:nvSpPr>
        <p:spPr bwMode="auto">
          <a:xfrm>
            <a:off x="8317481" y="3382743"/>
            <a:ext cx="948299" cy="307777"/>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400" b="1" kern="100" dirty="0">
                <a:solidFill>
                  <a:srgbClr val="FF0000"/>
                </a:solidFill>
                <a:latin typeface="+mn-ea"/>
                <a:cs typeface="Times New Roman" panose="02020603050405020304" pitchFamily="18" charset="0"/>
              </a:rPr>
              <a:t>全国平均</a:t>
            </a:r>
            <a:endParaRPr lang="ja-JP" altLang="en-US" sz="1400" kern="100" dirty="0">
              <a:latin typeface="+mn-ea"/>
              <a:cs typeface="Times New Roman" panose="02020603050405020304" pitchFamily="18" charset="0"/>
            </a:endParaRPr>
          </a:p>
        </p:txBody>
      </p:sp>
    </p:spTree>
    <p:extLst>
      <p:ext uri="{BB962C8B-B14F-4D97-AF65-F5344CB8AC3E}">
        <p14:creationId xmlns:p14="http://schemas.microsoft.com/office/powerpoint/2010/main" val="1046605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66351" y="466326"/>
            <a:ext cx="8710949" cy="3268587"/>
          </a:xfrm>
          <a:prstGeom prst="rect">
            <a:avLst/>
          </a:prstGeom>
          <a:noFill/>
        </p:spPr>
        <p:txBody>
          <a:bodyPr wrap="square" rtlCol="0">
            <a:spAutoFit/>
          </a:bodyPr>
          <a:lstStyle/>
          <a:p>
            <a:r>
              <a:rPr lang="ja-JP" altLang="en-US" sz="2400" b="1" dirty="0"/>
              <a:t>３　</a:t>
            </a:r>
            <a:r>
              <a:rPr lang="ja-JP" altLang="en-US" sz="2400" b="1" dirty="0" smtClean="0"/>
              <a:t>岬町の</a:t>
            </a:r>
            <a:r>
              <a:rPr lang="ja-JP" altLang="en-US" sz="2400" b="1" dirty="0"/>
              <a:t>今後の計画</a:t>
            </a:r>
          </a:p>
          <a:p>
            <a:endParaRPr lang="en-US" altLang="ja-JP" sz="2400" dirty="0"/>
          </a:p>
          <a:p>
            <a:endParaRPr lang="ja-JP" altLang="en-US" dirty="0"/>
          </a:p>
          <a:p>
            <a:pPr marL="179388" indent="-179388">
              <a:lnSpc>
                <a:spcPct val="130000"/>
              </a:lnSpc>
            </a:pPr>
            <a:r>
              <a:rPr lang="ja-JP" altLang="en-US" dirty="0" smtClean="0"/>
              <a:t>・水道施設の耐震化計画については、</a:t>
            </a:r>
            <a:r>
              <a:rPr lang="en-US" altLang="ja-JP" kern="100" dirty="0" smtClean="0">
                <a:latin typeface="+mn-ea"/>
                <a:cs typeface="Times New Roman" panose="02020603050405020304" pitchFamily="18" charset="0"/>
              </a:rPr>
              <a:t>2019</a:t>
            </a:r>
            <a:r>
              <a:rPr lang="ja-JP" altLang="en-US" kern="100" dirty="0">
                <a:latin typeface="+mn-ea"/>
                <a:cs typeface="Times New Roman" panose="02020603050405020304" pitchFamily="18" charset="0"/>
              </a:rPr>
              <a:t>年</a:t>
            </a:r>
            <a:r>
              <a:rPr lang="en-US" altLang="ja-JP" kern="100" dirty="0">
                <a:latin typeface="+mn-ea"/>
                <a:cs typeface="Times New Roman" panose="02020603050405020304" pitchFamily="18" charset="0"/>
              </a:rPr>
              <a:t>4</a:t>
            </a:r>
            <a:r>
              <a:rPr lang="ja-JP" altLang="en-US" kern="100" dirty="0">
                <a:latin typeface="+mn-ea"/>
                <a:cs typeface="Times New Roman" panose="02020603050405020304" pitchFamily="18" charset="0"/>
              </a:rPr>
              <a:t>月の大阪広域水道企業団との</a:t>
            </a:r>
            <a:r>
              <a:rPr lang="ja-JP" altLang="en-US" kern="100" dirty="0" smtClean="0">
                <a:latin typeface="+mn-ea"/>
                <a:cs typeface="Times New Roman" panose="02020603050405020304" pitchFamily="18" charset="0"/>
              </a:rPr>
              <a:t>統合後に策定される見込みです。</a:t>
            </a:r>
            <a:endParaRPr lang="en-US" altLang="ja-JP" kern="100" dirty="0" smtClean="0">
              <a:latin typeface="+mn-ea"/>
              <a:cs typeface="Times New Roman" panose="02020603050405020304" pitchFamily="18" charset="0"/>
            </a:endParaRPr>
          </a:p>
          <a:p>
            <a:pPr marL="179388" indent="-179388">
              <a:lnSpc>
                <a:spcPct val="130000"/>
              </a:lnSpc>
            </a:pPr>
            <a:r>
              <a:rPr lang="ja-JP" altLang="en-US" kern="100" dirty="0">
                <a:latin typeface="+mn-ea"/>
                <a:cs typeface="Times New Roman" panose="02020603050405020304" pitchFamily="18" charset="0"/>
              </a:rPr>
              <a:t>・</a:t>
            </a:r>
            <a:r>
              <a:rPr lang="ja-JP" altLang="ja-JP" kern="100" dirty="0">
                <a:latin typeface="+mn-ea"/>
                <a:cs typeface="Times New Roman" panose="02020603050405020304" pitchFamily="18" charset="0"/>
              </a:rPr>
              <a:t>２０１</a:t>
            </a:r>
            <a:r>
              <a:rPr lang="ja-JP" altLang="en-US" kern="100" dirty="0">
                <a:latin typeface="+mn-ea"/>
                <a:cs typeface="Times New Roman" panose="02020603050405020304" pitchFamily="18" charset="0"/>
              </a:rPr>
              <a:t>９</a:t>
            </a:r>
            <a:r>
              <a:rPr lang="ja-JP" altLang="ja-JP" kern="100" dirty="0">
                <a:latin typeface="+mn-ea"/>
                <a:cs typeface="Times New Roman" panose="02020603050405020304" pitchFamily="18" charset="0"/>
              </a:rPr>
              <a:t>年</a:t>
            </a:r>
            <a:r>
              <a:rPr lang="ja-JP" altLang="en-US" kern="100" dirty="0">
                <a:latin typeface="+mn-ea"/>
                <a:cs typeface="Times New Roman" panose="02020603050405020304" pitchFamily="18" charset="0"/>
              </a:rPr>
              <a:t>４</a:t>
            </a:r>
            <a:r>
              <a:rPr lang="ja-JP" altLang="ja-JP" kern="100" dirty="0">
                <a:latin typeface="+mn-ea"/>
                <a:cs typeface="Times New Roman" panose="02020603050405020304" pitchFamily="18" charset="0"/>
              </a:rPr>
              <a:t>月に大阪広域水道企業団と統合し、</a:t>
            </a:r>
            <a:r>
              <a:rPr lang="ja-JP" altLang="en-US" kern="100" dirty="0">
                <a:latin typeface="+mn-ea"/>
                <a:cs typeface="Times New Roman" panose="02020603050405020304" pitchFamily="18" charset="0"/>
              </a:rPr>
              <a:t>大阪広域水道企業団による経営が始まります</a:t>
            </a:r>
            <a:r>
              <a:rPr lang="ja-JP" altLang="ja-JP" kern="100" dirty="0">
                <a:latin typeface="+mn-ea"/>
                <a:cs typeface="Times New Roman" panose="02020603050405020304" pitchFamily="18" charset="0"/>
              </a:rPr>
              <a:t>。</a:t>
            </a:r>
          </a:p>
          <a:p>
            <a:pPr marL="179388" indent="-179388">
              <a:lnSpc>
                <a:spcPct val="130000"/>
              </a:lnSpc>
            </a:pPr>
            <a:endParaRPr lang="ja-JP" altLang="ja-JP" kern="100" dirty="0">
              <a:latin typeface="+mn-ea"/>
              <a:cs typeface="Times New Roman" panose="02020603050405020304" pitchFamily="18" charset="0"/>
            </a:endParaRPr>
          </a:p>
          <a:p>
            <a:pPr marL="179388" indent="-179388">
              <a:lnSpc>
                <a:spcPct val="130000"/>
              </a:lnSpc>
            </a:pPr>
            <a:endParaRPr lang="en-US" altLang="ja-JP"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21</a:t>
            </a:fld>
            <a:endParaRPr kumimoji="1" lang="ja-JP" altLang="en-US"/>
          </a:p>
        </p:txBody>
      </p:sp>
    </p:spTree>
    <p:extLst>
      <p:ext uri="{BB962C8B-B14F-4D97-AF65-F5344CB8AC3E}">
        <p14:creationId xmlns:p14="http://schemas.microsoft.com/office/powerpoint/2010/main" val="3816725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テキスト ボックス 6"/>
          <p:cNvSpPr txBox="1"/>
          <p:nvPr/>
        </p:nvSpPr>
        <p:spPr>
          <a:xfrm>
            <a:off x="172279" y="457799"/>
            <a:ext cx="8468138" cy="892552"/>
          </a:xfrm>
          <a:prstGeom prst="rect">
            <a:avLst/>
          </a:prstGeom>
          <a:noFill/>
        </p:spPr>
        <p:txBody>
          <a:bodyPr wrap="square" rtlCol="0">
            <a:spAutoFit/>
          </a:bodyPr>
          <a:lstStyle/>
          <a:p>
            <a:r>
              <a:rPr lang="ja-JP" altLang="ja-JP" sz="2400" b="1" dirty="0">
                <a:latin typeface="+mn-ea"/>
              </a:rPr>
              <a:t>３．１　水道施設の耐震化計画の策定</a:t>
            </a:r>
            <a:r>
              <a:rPr lang="ja-JP" altLang="ja-JP" sz="2400" b="1" dirty="0" smtClean="0">
                <a:latin typeface="+mn-ea"/>
              </a:rPr>
              <a:t>状況</a:t>
            </a:r>
            <a:endParaRPr lang="en-US" altLang="ja-JP" sz="2400" b="1" dirty="0" smtClean="0">
              <a:latin typeface="+mn-ea"/>
            </a:endParaRPr>
          </a:p>
          <a:p>
            <a:r>
              <a:rPr lang="ja-JP" altLang="en-US" sz="2800" dirty="0">
                <a:latin typeface="+mn-ea"/>
              </a:rPr>
              <a:t>　</a:t>
            </a:r>
            <a:r>
              <a:rPr lang="ja-JP" altLang="en-US" sz="2800" dirty="0" smtClean="0">
                <a:latin typeface="+mn-ea"/>
              </a:rPr>
              <a:t>　　　　　　　　　　　</a:t>
            </a:r>
            <a:r>
              <a:rPr lang="ja-JP" altLang="ja-JP" sz="2400" dirty="0" smtClean="0">
                <a:latin typeface="+mn-ea"/>
              </a:rPr>
              <a:t>（</a:t>
            </a:r>
            <a:r>
              <a:rPr lang="en-US" altLang="ja-JP" sz="2400" dirty="0">
                <a:latin typeface="+mn-ea"/>
              </a:rPr>
              <a:t>2018</a:t>
            </a:r>
            <a:r>
              <a:rPr lang="ja-JP" altLang="ja-JP" sz="2400" dirty="0">
                <a:latin typeface="+mn-ea"/>
              </a:rPr>
              <a:t>年度調査結果）</a:t>
            </a:r>
            <a:endParaRPr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22</a:t>
            </a:fld>
            <a:endParaRPr kumimoji="1" lang="ja-JP" altLang="en-US"/>
          </a:p>
        </p:txBody>
      </p:sp>
      <p:sp>
        <p:nvSpPr>
          <p:cNvPr id="6" name="正方形/長方形 5"/>
          <p:cNvSpPr/>
          <p:nvPr/>
        </p:nvSpPr>
        <p:spPr>
          <a:xfrm flipH="1">
            <a:off x="8141804" y="2479331"/>
            <a:ext cx="164216" cy="2880000"/>
          </a:xfrm>
          <a:prstGeom prst="rect">
            <a:avLst/>
          </a:prstGeom>
          <a:no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9" name="図 8"/>
          <p:cNvPicPr>
            <a:picLocks noChangeAspect="1"/>
          </p:cNvPicPr>
          <p:nvPr/>
        </p:nvPicPr>
        <p:blipFill>
          <a:blip r:embed="rId2"/>
          <a:stretch>
            <a:fillRect/>
          </a:stretch>
        </p:blipFill>
        <p:spPr>
          <a:xfrm>
            <a:off x="185926" y="2496007"/>
            <a:ext cx="8879626" cy="2869200"/>
          </a:xfrm>
          <a:prstGeom prst="rect">
            <a:avLst/>
          </a:prstGeom>
        </p:spPr>
      </p:pic>
      <p:sp>
        <p:nvSpPr>
          <p:cNvPr id="10" name="正方形/長方形 9"/>
          <p:cNvSpPr/>
          <p:nvPr/>
        </p:nvSpPr>
        <p:spPr>
          <a:xfrm>
            <a:off x="7347301" y="5603233"/>
            <a:ext cx="1535998" cy="307777"/>
          </a:xfrm>
          <a:prstGeom prst="rect">
            <a:avLst/>
          </a:prstGeom>
        </p:spPr>
        <p:txBody>
          <a:bodyPr wrap="none">
            <a:spAutoFit/>
          </a:bodyPr>
          <a:lstStyle/>
          <a:p>
            <a:r>
              <a:rPr lang="ja-JP" altLang="en-US" sz="1400" dirty="0"/>
              <a:t>◎耐震化率</a:t>
            </a:r>
            <a:r>
              <a:rPr lang="en-US" altLang="ja-JP" sz="1400" dirty="0"/>
              <a:t>100</a:t>
            </a:r>
            <a:r>
              <a:rPr lang="ja-JP" altLang="en-US" sz="1400" dirty="0"/>
              <a:t>％</a:t>
            </a:r>
          </a:p>
        </p:txBody>
      </p:sp>
    </p:spTree>
    <p:extLst>
      <p:ext uri="{BB962C8B-B14F-4D97-AF65-F5344CB8AC3E}">
        <p14:creationId xmlns:p14="http://schemas.microsoft.com/office/powerpoint/2010/main" val="2464632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 name="表 2"/>
          <p:cNvGraphicFramePr>
            <a:graphicFrameLocks noGrp="1"/>
          </p:cNvGraphicFramePr>
          <p:nvPr>
            <p:extLst>
              <p:ext uri="{D42A27DB-BD31-4B8C-83A1-F6EECF244321}">
                <p14:modId xmlns:p14="http://schemas.microsoft.com/office/powerpoint/2010/main" val="3517604593"/>
              </p:ext>
            </p:extLst>
          </p:nvPr>
        </p:nvGraphicFramePr>
        <p:xfrm>
          <a:off x="-1" y="940158"/>
          <a:ext cx="9053847" cy="1743454"/>
        </p:xfrm>
        <a:graphic>
          <a:graphicData uri="http://schemas.openxmlformats.org/drawingml/2006/table">
            <a:tbl>
              <a:tblPr firstRow="1" firstCol="1" bandRow="1">
                <a:tableStyleId>{5C22544A-7EE6-4342-B048-85BDC9FD1C3A}</a:tableStyleId>
              </a:tblPr>
              <a:tblGrid>
                <a:gridCol w="1162051">
                  <a:extLst>
                    <a:ext uri="{9D8B030D-6E8A-4147-A177-3AD203B41FA5}">
                      <a16:colId xmlns:a16="http://schemas.microsoft.com/office/drawing/2014/main" val="2146350481"/>
                    </a:ext>
                  </a:extLst>
                </a:gridCol>
                <a:gridCol w="1619250">
                  <a:extLst>
                    <a:ext uri="{9D8B030D-6E8A-4147-A177-3AD203B41FA5}">
                      <a16:colId xmlns:a16="http://schemas.microsoft.com/office/drawing/2014/main" val="1679125384"/>
                    </a:ext>
                  </a:extLst>
                </a:gridCol>
                <a:gridCol w="1828800">
                  <a:extLst>
                    <a:ext uri="{9D8B030D-6E8A-4147-A177-3AD203B41FA5}">
                      <a16:colId xmlns:a16="http://schemas.microsoft.com/office/drawing/2014/main" val="3439847030"/>
                    </a:ext>
                  </a:extLst>
                </a:gridCol>
                <a:gridCol w="2095500">
                  <a:extLst>
                    <a:ext uri="{9D8B030D-6E8A-4147-A177-3AD203B41FA5}">
                      <a16:colId xmlns:a16="http://schemas.microsoft.com/office/drawing/2014/main" val="1206743638"/>
                    </a:ext>
                  </a:extLst>
                </a:gridCol>
                <a:gridCol w="2348246">
                  <a:extLst>
                    <a:ext uri="{9D8B030D-6E8A-4147-A177-3AD203B41FA5}">
                      <a16:colId xmlns:a16="http://schemas.microsoft.com/office/drawing/2014/main" val="3993777513"/>
                    </a:ext>
                  </a:extLst>
                </a:gridCol>
              </a:tblGrid>
              <a:tr h="618724">
                <a:tc>
                  <a:txBody>
                    <a:bodyPr/>
                    <a:lstStyle/>
                    <a:p>
                      <a:pPr algn="ctr">
                        <a:spcAft>
                          <a:spcPts val="0"/>
                        </a:spcAft>
                      </a:pPr>
                      <a:r>
                        <a:rPr lang="en-US" sz="18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3">
                  <a:txBody>
                    <a:bodyPr/>
                    <a:lstStyle/>
                    <a:p>
                      <a:pPr algn="ctr">
                        <a:spcAft>
                          <a:spcPts val="0"/>
                        </a:spcAft>
                      </a:pPr>
                      <a:r>
                        <a:rPr lang="ja-JP" sz="1800" kern="100" smtClean="0">
                          <a:effectLst/>
                        </a:rPr>
                        <a:t>市町村</a:t>
                      </a:r>
                      <a:r>
                        <a:rPr lang="ja-JP" sz="1800" kern="100" dirty="0">
                          <a:effectLst/>
                        </a:rPr>
                        <a:t>計画</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800" kern="100" dirty="0">
                          <a:effectLst/>
                        </a:rPr>
                        <a:t>今後</a:t>
                      </a:r>
                      <a:r>
                        <a:rPr lang="en-US" sz="1800" kern="100" dirty="0">
                          <a:effectLst/>
                        </a:rPr>
                        <a:t>60</a:t>
                      </a:r>
                      <a:r>
                        <a:rPr lang="ja-JP" sz="1800" kern="100" dirty="0">
                          <a:effectLst/>
                        </a:rPr>
                        <a:t>年周期で管更新するために必要</a:t>
                      </a:r>
                      <a:r>
                        <a:rPr lang="ja-JP" sz="1800" kern="100" dirty="0" smtClean="0">
                          <a:effectLst/>
                        </a:rPr>
                        <a:t>な</a:t>
                      </a:r>
                      <a:r>
                        <a:rPr lang="ja-JP" altLang="en-US" sz="1800" kern="100" dirty="0" smtClean="0">
                          <a:effectLst/>
                        </a:rPr>
                        <a:t>管路</a:t>
                      </a:r>
                      <a:r>
                        <a:rPr lang="ja-JP" sz="1800" kern="100" dirty="0" smtClean="0">
                          <a:effectLst/>
                        </a:rPr>
                        <a:t>更新率</a:t>
                      </a:r>
                      <a:r>
                        <a:rPr lang="ja-JP" sz="18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07826303"/>
                  </a:ext>
                </a:extLst>
              </a:tr>
              <a:tr h="618724">
                <a:tc>
                  <a:txBody>
                    <a:bodyPr/>
                    <a:lstStyle/>
                    <a:p>
                      <a:pPr algn="ctr">
                        <a:spcAft>
                          <a:spcPts val="0"/>
                        </a:spcAft>
                      </a:pPr>
                      <a:r>
                        <a:rPr lang="en-US" sz="18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計画年次</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老朽管率（％）</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計画期間内年平均</a:t>
                      </a:r>
                      <a:endParaRPr lang="ja-JP" sz="2000" kern="100" dirty="0">
                        <a:effectLst/>
                      </a:endParaRPr>
                    </a:p>
                    <a:p>
                      <a:pPr algn="l">
                        <a:spcAft>
                          <a:spcPts val="0"/>
                        </a:spcAft>
                      </a:pPr>
                      <a:r>
                        <a:rPr lang="ja-JP" altLang="en-US" sz="1800" kern="100" dirty="0">
                          <a:effectLst/>
                        </a:rPr>
                        <a:t>管路</a:t>
                      </a:r>
                      <a:r>
                        <a:rPr lang="ja-JP" sz="1800" kern="100" dirty="0" smtClean="0">
                          <a:effectLst/>
                        </a:rPr>
                        <a:t>更新率</a:t>
                      </a:r>
                      <a:r>
                        <a:rPr lang="ja-JP" sz="18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3372936762"/>
                  </a:ext>
                </a:extLst>
              </a:tr>
              <a:tr h="506006">
                <a:tc>
                  <a:txBody>
                    <a:bodyPr/>
                    <a:lstStyle/>
                    <a:p>
                      <a:pPr algn="ctr">
                        <a:spcAft>
                          <a:spcPts val="0"/>
                        </a:spcAft>
                      </a:pPr>
                      <a:r>
                        <a:rPr lang="ja-JP" sz="1800" kern="100" dirty="0">
                          <a:effectLst/>
                        </a:rPr>
                        <a:t>全管路</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gridSpan="2">
                  <a:txBody>
                    <a:bodyPr/>
                    <a:lstStyle/>
                    <a:p>
                      <a:pPr algn="ctr">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hMerge="1">
                  <a:txBody>
                    <a:bodyPr/>
                    <a:lstStyle/>
                    <a:p>
                      <a:pPr algn="ctr">
                        <a:spcAft>
                          <a:spcPts val="0"/>
                        </a:spcAft>
                      </a:pP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latin typeface="+mn-ea"/>
                          <a:ea typeface="+mn-ea"/>
                          <a:cs typeface="Times New Roman" panose="02020603050405020304" pitchFamily="18" charset="0"/>
                        </a:rPr>
                        <a:t>１．６７％</a:t>
                      </a:r>
                    </a:p>
                  </a:txBody>
                  <a:tcPr marL="68580" marR="68580" marT="0" marB="0" anchor="ctr"/>
                </a:tc>
                <a:extLst>
                  <a:ext uri="{0D108BD9-81ED-4DB2-BD59-A6C34878D82A}">
                    <a16:rowId xmlns:a16="http://schemas.microsoft.com/office/drawing/2014/main" val="1224793505"/>
                  </a:ext>
                </a:extLst>
              </a:tr>
            </a:tbl>
          </a:graphicData>
        </a:graphic>
      </p:graphicFrame>
      <p:sp>
        <p:nvSpPr>
          <p:cNvPr id="8" name="テキスト ボックス 7"/>
          <p:cNvSpPr txBox="1"/>
          <p:nvPr/>
        </p:nvSpPr>
        <p:spPr>
          <a:xfrm>
            <a:off x="0" y="2943621"/>
            <a:ext cx="10526332" cy="830997"/>
          </a:xfrm>
          <a:prstGeom prst="rect">
            <a:avLst/>
          </a:prstGeom>
          <a:noFill/>
        </p:spPr>
        <p:txBody>
          <a:bodyPr wrap="square" rtlCol="0">
            <a:spAutoFit/>
          </a:bodyPr>
          <a:lstStyle/>
          <a:p>
            <a:r>
              <a:rPr lang="ja-JP" altLang="ja-JP" sz="2400" b="1" dirty="0">
                <a:latin typeface="+mn-ea"/>
              </a:rPr>
              <a:t>３</a:t>
            </a:r>
            <a:r>
              <a:rPr lang="ja-JP" altLang="en-US" sz="2400" b="1" dirty="0">
                <a:latin typeface="+mn-ea"/>
              </a:rPr>
              <a:t>．３</a:t>
            </a:r>
            <a:r>
              <a:rPr lang="ja-JP" altLang="ja-JP" sz="2400" b="1" dirty="0">
                <a:latin typeface="+mn-ea"/>
              </a:rPr>
              <a:t>　耐震化計画の内容</a:t>
            </a:r>
          </a:p>
          <a:p>
            <a:r>
              <a:rPr lang="ja-JP" altLang="en-US" sz="2400" dirty="0" smtClean="0"/>
              <a:t>       </a:t>
            </a:r>
            <a:endParaRPr lang="ja-JP" altLang="ja-JP" sz="2000" dirty="0"/>
          </a:p>
        </p:txBody>
      </p:sp>
      <p:graphicFrame>
        <p:nvGraphicFramePr>
          <p:cNvPr id="9" name="表 8"/>
          <p:cNvGraphicFramePr>
            <a:graphicFrameLocks noGrp="1"/>
          </p:cNvGraphicFramePr>
          <p:nvPr>
            <p:extLst>
              <p:ext uri="{D42A27DB-BD31-4B8C-83A1-F6EECF244321}">
                <p14:modId xmlns:p14="http://schemas.microsoft.com/office/powerpoint/2010/main" val="794486011"/>
              </p:ext>
            </p:extLst>
          </p:nvPr>
        </p:nvGraphicFramePr>
        <p:xfrm>
          <a:off x="0" y="3774618"/>
          <a:ext cx="9053846" cy="2707026"/>
        </p:xfrm>
        <a:graphic>
          <a:graphicData uri="http://schemas.openxmlformats.org/drawingml/2006/table">
            <a:tbl>
              <a:tblPr firstRow="1" firstCol="1" bandRow="1">
                <a:tableStyleId>{5C22544A-7EE6-4342-B048-85BDC9FD1C3A}</a:tableStyleId>
              </a:tblPr>
              <a:tblGrid>
                <a:gridCol w="1256204">
                  <a:extLst>
                    <a:ext uri="{9D8B030D-6E8A-4147-A177-3AD203B41FA5}">
                      <a16:colId xmlns:a16="http://schemas.microsoft.com/office/drawing/2014/main" val="3316571117"/>
                    </a:ext>
                  </a:extLst>
                </a:gridCol>
                <a:gridCol w="1648768">
                  <a:extLst>
                    <a:ext uri="{9D8B030D-6E8A-4147-A177-3AD203B41FA5}">
                      <a16:colId xmlns:a16="http://schemas.microsoft.com/office/drawing/2014/main" val="2095981847"/>
                    </a:ext>
                  </a:extLst>
                </a:gridCol>
                <a:gridCol w="1903935">
                  <a:extLst>
                    <a:ext uri="{9D8B030D-6E8A-4147-A177-3AD203B41FA5}">
                      <a16:colId xmlns:a16="http://schemas.microsoft.com/office/drawing/2014/main" val="3672234804"/>
                    </a:ext>
                  </a:extLst>
                </a:gridCol>
                <a:gridCol w="2080588">
                  <a:extLst>
                    <a:ext uri="{9D8B030D-6E8A-4147-A177-3AD203B41FA5}">
                      <a16:colId xmlns:a16="http://schemas.microsoft.com/office/drawing/2014/main" val="3453963806"/>
                    </a:ext>
                  </a:extLst>
                </a:gridCol>
                <a:gridCol w="2164351">
                  <a:extLst>
                    <a:ext uri="{9D8B030D-6E8A-4147-A177-3AD203B41FA5}">
                      <a16:colId xmlns:a16="http://schemas.microsoft.com/office/drawing/2014/main" val="3072049620"/>
                    </a:ext>
                  </a:extLst>
                </a:gridCol>
              </a:tblGrid>
              <a:tr h="512466">
                <a:tc>
                  <a:txBody>
                    <a:bodyPr/>
                    <a:lstStyle/>
                    <a:p>
                      <a:pPr algn="ctr">
                        <a:spcAft>
                          <a:spcPts val="0"/>
                        </a:spcAft>
                      </a:pPr>
                      <a:r>
                        <a:rPr lang="en-US" sz="18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3">
                  <a:txBody>
                    <a:bodyPr/>
                    <a:lstStyle/>
                    <a:p>
                      <a:pPr algn="ctr">
                        <a:spcAft>
                          <a:spcPts val="0"/>
                        </a:spcAft>
                      </a:pPr>
                      <a:r>
                        <a:rPr lang="ja-JP" sz="1800" kern="100" dirty="0" smtClean="0">
                          <a:effectLst/>
                        </a:rPr>
                        <a:t>市町村</a:t>
                      </a:r>
                      <a:r>
                        <a:rPr lang="ja-JP" sz="1800" kern="100" dirty="0">
                          <a:effectLst/>
                        </a:rPr>
                        <a:t>目標</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800" kern="100">
                          <a:effectLst/>
                        </a:rPr>
                        <a:t>（参考）</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61357823"/>
                  </a:ext>
                </a:extLst>
              </a:tr>
              <a:tr h="512466">
                <a:tc>
                  <a:txBody>
                    <a:bodyPr/>
                    <a:lstStyle/>
                    <a:p>
                      <a:pPr algn="ctr">
                        <a:spcAft>
                          <a:spcPts val="0"/>
                        </a:spcAft>
                      </a:pPr>
                      <a:r>
                        <a:rPr lang="en-US" sz="1800" kern="100">
                          <a:effectLst/>
                        </a:rPr>
                        <a:t> </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dirty="0">
                          <a:effectLst/>
                        </a:rPr>
                        <a:t>計画年次</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a:effectLst/>
                        </a:rPr>
                        <a:t>耐震化率（％）</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800" kern="100">
                          <a:effectLst/>
                        </a:rPr>
                        <a:t>目標数量</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altLang="ja-JP" sz="1800" kern="100" dirty="0" smtClean="0">
                          <a:effectLst/>
                          <a:latin typeface="+mn-ea"/>
                          <a:ea typeface="+mn-ea"/>
                        </a:rPr>
                        <a:t>2016</a:t>
                      </a:r>
                      <a:r>
                        <a:rPr lang="ja-JP" sz="1800" kern="100" dirty="0" smtClean="0">
                          <a:effectLst/>
                          <a:latin typeface="+mn-ea"/>
                          <a:ea typeface="+mn-ea"/>
                        </a:rPr>
                        <a:t>年度</a:t>
                      </a:r>
                      <a:r>
                        <a:rPr lang="ja-JP" sz="1800" kern="100" dirty="0">
                          <a:effectLst/>
                        </a:rPr>
                        <a:t>末時点</a:t>
                      </a:r>
                      <a:r>
                        <a:rPr lang="ja-JP" sz="1800" kern="100" dirty="0" smtClean="0">
                          <a:effectLst/>
                        </a:rPr>
                        <a:t>の</a:t>
                      </a:r>
                      <a:endParaRPr lang="en-US" altLang="ja-JP" sz="1800" kern="100" dirty="0" smtClean="0">
                        <a:effectLst/>
                      </a:endParaRPr>
                    </a:p>
                    <a:p>
                      <a:pPr algn="ctr">
                        <a:spcAft>
                          <a:spcPts val="0"/>
                        </a:spcAft>
                      </a:pPr>
                      <a:r>
                        <a:rPr lang="ja-JP" sz="1800" kern="100" dirty="0" smtClean="0">
                          <a:effectLst/>
                        </a:rPr>
                        <a:t>施設</a:t>
                      </a:r>
                      <a:r>
                        <a:rPr lang="ja-JP" sz="1800" kern="100" dirty="0">
                          <a:effectLst/>
                        </a:rPr>
                        <a:t>能力等</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83812554"/>
                  </a:ext>
                </a:extLst>
              </a:tr>
              <a:tr h="487097">
                <a:tc>
                  <a:txBody>
                    <a:bodyPr/>
                    <a:lstStyle/>
                    <a:p>
                      <a:pPr algn="ctr">
                        <a:spcAft>
                          <a:spcPts val="0"/>
                        </a:spcAft>
                      </a:pPr>
                      <a:r>
                        <a:rPr lang="ja-JP" sz="1800" kern="100">
                          <a:effectLst/>
                        </a:rPr>
                        <a:t>浄水施設</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rPr>
                        <a:t>施設能力</a:t>
                      </a:r>
                      <a:endParaRPr lang="ja-JP" sz="2000" kern="100" dirty="0">
                        <a:effectLst/>
                      </a:endParaRPr>
                    </a:p>
                    <a:p>
                      <a:pPr algn="r">
                        <a:spcAft>
                          <a:spcPts val="0"/>
                        </a:spcAft>
                      </a:pPr>
                      <a:r>
                        <a:rPr lang="ja-JP" altLang="en-US" sz="1800" kern="100" dirty="0" smtClean="0">
                          <a:effectLst/>
                        </a:rPr>
                        <a:t>０．４２</a:t>
                      </a:r>
                      <a:r>
                        <a:rPr lang="ja-JP" sz="1800" kern="100" dirty="0" smtClean="0">
                          <a:effectLst/>
                        </a:rPr>
                        <a:t>万 </a:t>
                      </a:r>
                      <a:r>
                        <a:rPr lang="ja-JP" sz="1800" kern="100" dirty="0">
                          <a:effectLst/>
                        </a:rPr>
                        <a:t>㎥</a:t>
                      </a:r>
                      <a:r>
                        <a:rPr lang="en-US" sz="1800" kern="100" dirty="0">
                          <a:effectLst/>
                        </a:rPr>
                        <a:t>/</a:t>
                      </a:r>
                      <a:r>
                        <a:rPr lang="ja-JP" sz="1800" kern="100" dirty="0">
                          <a:effectLst/>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07452"/>
                  </a:ext>
                </a:extLst>
              </a:tr>
              <a:tr h="487097">
                <a:tc>
                  <a:txBody>
                    <a:bodyPr/>
                    <a:lstStyle/>
                    <a:p>
                      <a:pPr algn="ctr">
                        <a:spcAft>
                          <a:spcPts val="0"/>
                        </a:spcAft>
                      </a:pPr>
                      <a:r>
                        <a:rPr lang="ja-JP" sz="1800" kern="100">
                          <a:effectLst/>
                        </a:rPr>
                        <a:t>配水施設</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rPr>
                        <a:t>施設容量</a:t>
                      </a:r>
                      <a:endParaRPr lang="ja-JP" sz="2000" kern="100" dirty="0">
                        <a:effectLst/>
                      </a:endParaRPr>
                    </a:p>
                    <a:p>
                      <a:pPr algn="r">
                        <a:spcAft>
                          <a:spcPts val="0"/>
                        </a:spcAft>
                      </a:pPr>
                      <a:r>
                        <a:rPr lang="ja-JP" altLang="en-US" sz="1800" kern="100" dirty="0" smtClean="0">
                          <a:effectLst/>
                        </a:rPr>
                        <a:t>３３，０３０</a:t>
                      </a:r>
                      <a:r>
                        <a:rPr lang="ja-JP" sz="1800" kern="100" dirty="0" smtClean="0">
                          <a:effectLst/>
                        </a:rPr>
                        <a:t> </a:t>
                      </a:r>
                      <a:r>
                        <a:rPr lang="ja-JP" sz="18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455497692"/>
                  </a:ext>
                </a:extLst>
              </a:tr>
              <a:tr h="487097">
                <a:tc>
                  <a:txBody>
                    <a:bodyPr/>
                    <a:lstStyle/>
                    <a:p>
                      <a:pPr algn="ctr">
                        <a:spcAft>
                          <a:spcPts val="0"/>
                        </a:spcAft>
                      </a:pPr>
                      <a:r>
                        <a:rPr lang="ja-JP" sz="1800" kern="100">
                          <a:effectLst/>
                        </a:rPr>
                        <a:t>基幹管路</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1800" kern="100" dirty="0">
                          <a:effectLst/>
                        </a:rPr>
                        <a:t>総延長</a:t>
                      </a:r>
                      <a:endParaRPr lang="ja-JP" sz="2000" kern="100" dirty="0">
                        <a:effectLst/>
                      </a:endParaRPr>
                    </a:p>
                    <a:p>
                      <a:pPr algn="r">
                        <a:spcAft>
                          <a:spcPts val="0"/>
                        </a:spcAft>
                      </a:pPr>
                      <a:r>
                        <a:rPr lang="ja-JP" altLang="en-US" sz="1800" kern="100" dirty="0" smtClean="0">
                          <a:effectLst/>
                        </a:rPr>
                        <a:t>１８．３ｋ</a:t>
                      </a:r>
                      <a:r>
                        <a:rPr lang="ja-JP" sz="1800" kern="100" dirty="0" smtClean="0">
                          <a:effectLst/>
                        </a:rPr>
                        <a:t>ｍ</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484476905"/>
                  </a:ext>
                </a:extLst>
              </a:tr>
            </a:tbl>
          </a:graphicData>
        </a:graphic>
      </p:graphicFrame>
      <p:sp>
        <p:nvSpPr>
          <p:cNvPr id="7" name="テキスト ボックス 2"/>
          <p:cNvSpPr txBox="1">
            <a:spLocks noChangeArrowheads="1"/>
          </p:cNvSpPr>
          <p:nvPr/>
        </p:nvSpPr>
        <p:spPr bwMode="auto">
          <a:xfrm>
            <a:off x="1247804" y="4943059"/>
            <a:ext cx="5630076" cy="13517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90170" indent="-90170" algn="just">
              <a:lnSpc>
                <a:spcPct val="150000"/>
              </a:lnSpc>
              <a:spcAft>
                <a:spcPts val="0"/>
              </a:spcAft>
            </a:pPr>
            <a:endParaRPr lang="en-US" altLang="ja-JP" sz="1600" kern="100" dirty="0" smtClean="0">
              <a:latin typeface="+mn-ea"/>
              <a:cs typeface="Times New Roman" panose="02020603050405020304" pitchFamily="18" charset="0"/>
            </a:endParaRPr>
          </a:p>
          <a:p>
            <a:pPr marL="90170" indent="-90170" algn="just">
              <a:lnSpc>
                <a:spcPct val="150000"/>
              </a:lnSpc>
            </a:pPr>
            <a:r>
              <a:rPr lang="en-US" altLang="ja-JP" sz="1600" kern="100" dirty="0" smtClean="0">
                <a:latin typeface="+mn-ea"/>
                <a:cs typeface="Times New Roman" panose="02020603050405020304" pitchFamily="18" charset="0"/>
              </a:rPr>
              <a:t>2019</a:t>
            </a:r>
            <a:r>
              <a:rPr lang="ja-JP" altLang="en-US" sz="1600" kern="100" dirty="0">
                <a:latin typeface="+mn-ea"/>
                <a:cs typeface="Times New Roman" panose="02020603050405020304" pitchFamily="18" charset="0"/>
              </a:rPr>
              <a:t>年</a:t>
            </a:r>
            <a:r>
              <a:rPr lang="en-US" altLang="ja-JP" sz="1600" kern="100" dirty="0">
                <a:latin typeface="+mn-ea"/>
                <a:cs typeface="Times New Roman" panose="02020603050405020304" pitchFamily="18" charset="0"/>
              </a:rPr>
              <a:t>4</a:t>
            </a:r>
            <a:r>
              <a:rPr lang="ja-JP" altLang="en-US" sz="1600" kern="100" dirty="0">
                <a:latin typeface="+mn-ea"/>
                <a:cs typeface="Times New Roman" panose="02020603050405020304" pitchFamily="18" charset="0"/>
              </a:rPr>
              <a:t>月</a:t>
            </a:r>
            <a:r>
              <a:rPr lang="ja-JP" altLang="en-US" sz="1600" kern="100" dirty="0" smtClean="0">
                <a:latin typeface="+mn-ea"/>
                <a:cs typeface="Times New Roman" panose="02020603050405020304" pitchFamily="18" charset="0"/>
              </a:rPr>
              <a:t>の</a:t>
            </a:r>
            <a:r>
              <a:rPr lang="ja-JP" altLang="en-US" sz="1600" kern="100" dirty="0">
                <a:latin typeface="+mn-ea"/>
                <a:cs typeface="Times New Roman" panose="02020603050405020304" pitchFamily="18" charset="0"/>
              </a:rPr>
              <a:t>大阪広域水道企業団との統合後、策定予定</a:t>
            </a:r>
            <a:r>
              <a:rPr lang="ja-JP" altLang="en-US" sz="1600" kern="100" dirty="0" smtClean="0">
                <a:latin typeface="+mn-ea"/>
                <a:cs typeface="Times New Roman" panose="02020603050405020304" pitchFamily="18" charset="0"/>
              </a:rPr>
              <a:t>。</a:t>
            </a:r>
            <a:endParaRPr lang="ja-JP" altLang="ja-JP" sz="1600" kern="100" dirty="0">
              <a:latin typeface="+mn-ea"/>
              <a:cs typeface="Times New Roman" panose="02020603050405020304" pitchFamily="18" charset="0"/>
            </a:endParaRPr>
          </a:p>
        </p:txBody>
      </p:sp>
      <p:sp>
        <p:nvSpPr>
          <p:cNvPr id="10" name="テキスト ボックス 9"/>
          <p:cNvSpPr txBox="1"/>
          <p:nvPr/>
        </p:nvSpPr>
        <p:spPr>
          <a:xfrm>
            <a:off x="32313" y="154090"/>
            <a:ext cx="8190965" cy="461665"/>
          </a:xfrm>
          <a:prstGeom prst="rect">
            <a:avLst/>
          </a:prstGeom>
          <a:noFill/>
        </p:spPr>
        <p:txBody>
          <a:bodyPr wrap="square" rtlCol="0">
            <a:spAutoFit/>
          </a:bodyPr>
          <a:lstStyle/>
          <a:p>
            <a:r>
              <a:rPr lang="ja-JP" altLang="ja-JP" sz="2400" b="1" dirty="0" smtClean="0"/>
              <a:t>３</a:t>
            </a:r>
            <a:r>
              <a:rPr lang="ja-JP" altLang="en-US" sz="2400" b="1" dirty="0" smtClean="0"/>
              <a:t>．２</a:t>
            </a:r>
            <a:r>
              <a:rPr lang="ja-JP" altLang="ja-JP" sz="2400" b="1" dirty="0"/>
              <a:t>　老朽管の更新に関する状況</a:t>
            </a:r>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23</a:t>
            </a:fld>
            <a:endParaRPr kumimoji="1" lang="ja-JP" altLang="en-US"/>
          </a:p>
        </p:txBody>
      </p:sp>
      <p:sp>
        <p:nvSpPr>
          <p:cNvPr id="11" name="テキスト ボックス 2"/>
          <p:cNvSpPr txBox="1">
            <a:spLocks noChangeArrowheads="1"/>
          </p:cNvSpPr>
          <p:nvPr/>
        </p:nvSpPr>
        <p:spPr bwMode="auto">
          <a:xfrm>
            <a:off x="1170903" y="2188224"/>
            <a:ext cx="5458497" cy="4488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90170" indent="-90170" algn="just">
              <a:lnSpc>
                <a:spcPct val="150000"/>
              </a:lnSpc>
              <a:spcAft>
                <a:spcPts val="0"/>
              </a:spcAft>
            </a:pPr>
            <a:r>
              <a:rPr lang="en-US" altLang="ja-JP" sz="1500" kern="100" dirty="0" smtClean="0">
                <a:effectLst/>
                <a:latin typeface="+mn-ea"/>
                <a:cs typeface="Times New Roman" panose="02020603050405020304" pitchFamily="18" charset="0"/>
              </a:rPr>
              <a:t>2019</a:t>
            </a:r>
            <a:r>
              <a:rPr lang="ja-JP" altLang="en-US" sz="1500" kern="100" dirty="0" smtClean="0">
                <a:effectLst/>
                <a:latin typeface="+mn-ea"/>
                <a:cs typeface="Times New Roman" panose="02020603050405020304" pitchFamily="18" charset="0"/>
              </a:rPr>
              <a:t>年</a:t>
            </a:r>
            <a:r>
              <a:rPr lang="en-US" altLang="ja-JP" sz="1500" kern="100" dirty="0" smtClean="0">
                <a:effectLst/>
                <a:latin typeface="+mn-ea"/>
                <a:cs typeface="Times New Roman" panose="02020603050405020304" pitchFamily="18" charset="0"/>
              </a:rPr>
              <a:t>4</a:t>
            </a:r>
            <a:r>
              <a:rPr lang="ja-JP" altLang="en-US" sz="1500" kern="100" dirty="0" smtClean="0">
                <a:effectLst/>
                <a:latin typeface="+mn-ea"/>
                <a:cs typeface="Times New Roman" panose="02020603050405020304" pitchFamily="18" charset="0"/>
              </a:rPr>
              <a:t>月の大阪広域水道企業団との統合</a:t>
            </a:r>
            <a:r>
              <a:rPr lang="ja-JP" altLang="en-US" sz="1500" kern="100" dirty="0" smtClean="0">
                <a:latin typeface="+mn-ea"/>
                <a:cs typeface="Times New Roman" panose="02020603050405020304" pitchFamily="18" charset="0"/>
              </a:rPr>
              <a:t>後</a:t>
            </a:r>
            <a:r>
              <a:rPr lang="ja-JP" altLang="en-US" sz="1500" kern="100" dirty="0">
                <a:latin typeface="+mn-ea"/>
                <a:cs typeface="Times New Roman" panose="02020603050405020304" pitchFamily="18" charset="0"/>
              </a:rPr>
              <a:t>、</a:t>
            </a:r>
            <a:r>
              <a:rPr lang="ja-JP" altLang="en-US" sz="1500" kern="100" dirty="0" smtClean="0">
                <a:effectLst/>
                <a:latin typeface="+mn-ea"/>
                <a:cs typeface="Times New Roman" panose="02020603050405020304" pitchFamily="18" charset="0"/>
              </a:rPr>
              <a:t>策定予定。</a:t>
            </a:r>
            <a:endParaRPr lang="ja-JP" sz="15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4185940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171615"/>
            <a:ext cx="8880764" cy="1692771"/>
          </a:xfrm>
          <a:prstGeom prst="rect">
            <a:avLst/>
          </a:prstGeom>
          <a:noFill/>
        </p:spPr>
        <p:txBody>
          <a:bodyPr wrap="square" rtlCol="0">
            <a:spAutoFit/>
          </a:bodyPr>
          <a:lstStyle/>
          <a:p>
            <a:r>
              <a:rPr lang="ja-JP" altLang="en-US" sz="2400" b="1" dirty="0"/>
              <a:t>３．４　更新需要見込み額の見通し</a:t>
            </a:r>
          </a:p>
          <a:p>
            <a:endParaRPr lang="ja-JP" altLang="en-US" sz="2400" dirty="0">
              <a:latin typeface="+mn-ea"/>
            </a:endParaRPr>
          </a:p>
          <a:p>
            <a:r>
              <a:rPr lang="en-US" altLang="ja-JP" sz="2000" dirty="0" smtClean="0">
                <a:latin typeface="+mn-ea"/>
              </a:rPr>
              <a:t>【</a:t>
            </a:r>
            <a:r>
              <a:rPr lang="ja-JP" altLang="en-US" sz="2000" dirty="0" smtClean="0">
                <a:latin typeface="+mn-ea"/>
              </a:rPr>
              <a:t>市町村</a:t>
            </a:r>
            <a:r>
              <a:rPr lang="ja-JP" altLang="en-US" sz="2000" dirty="0">
                <a:latin typeface="+mn-ea"/>
              </a:rPr>
              <a:t>計画</a:t>
            </a:r>
            <a:r>
              <a:rPr lang="en-US" altLang="ja-JP" sz="2000" dirty="0" smtClean="0">
                <a:latin typeface="+mn-ea"/>
              </a:rPr>
              <a:t>】</a:t>
            </a:r>
          </a:p>
          <a:p>
            <a:endParaRPr lang="en-US" altLang="ja-JP" dirty="0" smtClean="0">
              <a:latin typeface="+mn-ea"/>
            </a:endParaRPr>
          </a:p>
          <a:p>
            <a:pPr marL="179388" indent="-179388"/>
            <a:r>
              <a:rPr lang="ja-JP" altLang="en-US" dirty="0" smtClean="0">
                <a:latin typeface="+mn-ea"/>
              </a:rPr>
              <a:t>・</a:t>
            </a:r>
            <a:r>
              <a:rPr lang="ja-JP" altLang="en-US" dirty="0"/>
              <a:t>公表可能なデータ</a:t>
            </a:r>
            <a:r>
              <a:rPr lang="ja-JP" altLang="en-US" dirty="0" smtClean="0"/>
              <a:t>なし</a:t>
            </a:r>
            <a:endParaRPr lang="en-US" altLang="ja-JP"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24</a:t>
            </a:fld>
            <a:endParaRPr kumimoji="1" lang="ja-JP" altLang="en-US"/>
          </a:p>
        </p:txBody>
      </p:sp>
    </p:spTree>
    <p:extLst>
      <p:ext uri="{BB962C8B-B14F-4D97-AF65-F5344CB8AC3E}">
        <p14:creationId xmlns:p14="http://schemas.microsoft.com/office/powerpoint/2010/main" val="4028366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単独経営のケース）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25</a:t>
            </a:fld>
            <a:endParaRPr kumimoji="1" lang="ja-JP" altLang="en-US"/>
          </a:p>
        </p:txBody>
      </p:sp>
      <p:pic>
        <p:nvPicPr>
          <p:cNvPr id="2" name="図 1"/>
          <p:cNvPicPr>
            <a:picLocks noChangeAspect="1"/>
          </p:cNvPicPr>
          <p:nvPr/>
        </p:nvPicPr>
        <p:blipFill rotWithShape="1">
          <a:blip r:embed="rId2" cstate="print">
            <a:extLst>
              <a:ext uri="{28A0092B-C50C-407E-A947-70E740481C1C}">
                <a14:useLocalDpi xmlns:a14="http://schemas.microsoft.com/office/drawing/2010/main" val="0"/>
              </a:ext>
            </a:extLst>
          </a:blip>
          <a:srcRect l="1" r="928"/>
          <a:stretch/>
        </p:blipFill>
        <p:spPr>
          <a:xfrm>
            <a:off x="1473959" y="1277176"/>
            <a:ext cx="5827594" cy="4303648"/>
          </a:xfrm>
          <a:prstGeom prst="rect">
            <a:avLst/>
          </a:prstGeom>
        </p:spPr>
      </p:pic>
    </p:spTree>
    <p:extLst>
      <p:ext uri="{BB962C8B-B14F-4D97-AF65-F5344CB8AC3E}">
        <p14:creationId xmlns:p14="http://schemas.microsoft.com/office/powerpoint/2010/main" val="25472688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単独経営のケース）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26</a:t>
            </a:fld>
            <a:endParaRPr kumimoji="1" lang="ja-JP" altLang="en-US"/>
          </a:p>
        </p:txBody>
      </p:sp>
      <p:sp>
        <p:nvSpPr>
          <p:cNvPr id="8" name="テキスト ボックス 7"/>
          <p:cNvSpPr txBox="1"/>
          <p:nvPr/>
        </p:nvSpPr>
        <p:spPr>
          <a:xfrm>
            <a:off x="147378" y="5363683"/>
            <a:ext cx="8778258" cy="1200329"/>
          </a:xfrm>
          <a:prstGeom prst="rect">
            <a:avLst/>
          </a:prstGeom>
          <a:noFill/>
        </p:spPr>
        <p:txBody>
          <a:bodyPr wrap="square" rtlCol="0">
            <a:spAutoFit/>
          </a:bodyPr>
          <a:lstStyle/>
          <a:p>
            <a:r>
              <a:rPr lang="ja-JP" altLang="ja-JP" dirty="0" smtClean="0">
                <a:latin typeface="+mn-ea"/>
              </a:rPr>
              <a:t>・</a:t>
            </a:r>
            <a:r>
              <a:rPr lang="ja-JP" altLang="en-US" dirty="0" smtClean="0">
                <a:latin typeface="+mn-ea"/>
              </a:rPr>
              <a:t>町単独経営のシミュレーション（試算期間</a:t>
            </a:r>
            <a:r>
              <a:rPr lang="en-US" altLang="ja-JP" dirty="0" smtClean="0">
                <a:latin typeface="+mn-ea"/>
              </a:rPr>
              <a:t>2015</a:t>
            </a:r>
            <a:r>
              <a:rPr lang="ja-JP" altLang="en-US" dirty="0" smtClean="0">
                <a:latin typeface="+mn-ea"/>
              </a:rPr>
              <a:t>年度～</a:t>
            </a:r>
            <a:r>
              <a:rPr lang="en-US" altLang="ja-JP" dirty="0" smtClean="0">
                <a:latin typeface="+mn-ea"/>
              </a:rPr>
              <a:t>2054</a:t>
            </a:r>
            <a:r>
              <a:rPr lang="ja-JP" altLang="en-US" dirty="0" smtClean="0">
                <a:latin typeface="+mn-ea"/>
              </a:rPr>
              <a:t>年度）では、</a:t>
            </a:r>
            <a:r>
              <a:rPr lang="en-US" altLang="ja-JP" dirty="0" smtClean="0">
                <a:latin typeface="+mn-ea"/>
              </a:rPr>
              <a:t>2033</a:t>
            </a:r>
            <a:r>
              <a:rPr lang="ja-JP" altLang="en-US" dirty="0" smtClean="0">
                <a:latin typeface="+mn-ea"/>
              </a:rPr>
              <a:t>年度に</a:t>
            </a:r>
            <a:r>
              <a:rPr lang="en-US" altLang="ja-JP" dirty="0" smtClean="0">
                <a:latin typeface="+mn-ea"/>
              </a:rPr>
              <a:t>15%</a:t>
            </a:r>
            <a:r>
              <a:rPr lang="ja-JP" altLang="en-US" dirty="0" err="1" smtClean="0">
                <a:latin typeface="+mn-ea"/>
              </a:rPr>
              <a:t>、</a:t>
            </a:r>
            <a:r>
              <a:rPr lang="en-US" altLang="ja-JP" dirty="0" smtClean="0">
                <a:latin typeface="+mn-ea"/>
              </a:rPr>
              <a:t>2042</a:t>
            </a:r>
            <a:r>
              <a:rPr lang="ja-JP" altLang="en-US" dirty="0" smtClean="0">
                <a:latin typeface="+mn-ea"/>
              </a:rPr>
              <a:t>年度に</a:t>
            </a:r>
            <a:r>
              <a:rPr lang="en-US" altLang="ja-JP" dirty="0" smtClean="0">
                <a:latin typeface="+mn-ea"/>
              </a:rPr>
              <a:t>12%</a:t>
            </a:r>
            <a:r>
              <a:rPr lang="ja-JP" altLang="en-US" dirty="0" err="1" smtClean="0">
                <a:latin typeface="+mn-ea"/>
              </a:rPr>
              <a:t>、</a:t>
            </a:r>
            <a:r>
              <a:rPr lang="en-US" altLang="ja-JP" dirty="0" smtClean="0">
                <a:latin typeface="+mn-ea"/>
              </a:rPr>
              <a:t>2048</a:t>
            </a:r>
            <a:r>
              <a:rPr lang="ja-JP" altLang="en-US" dirty="0" smtClean="0">
                <a:latin typeface="+mn-ea"/>
              </a:rPr>
              <a:t>年度に</a:t>
            </a:r>
            <a:r>
              <a:rPr lang="en-US" altLang="ja-JP" dirty="0">
                <a:latin typeface="+mn-ea"/>
              </a:rPr>
              <a:t>9</a:t>
            </a:r>
            <a:r>
              <a:rPr lang="en-US" altLang="ja-JP" dirty="0" smtClean="0">
                <a:latin typeface="+mn-ea"/>
              </a:rPr>
              <a:t>%</a:t>
            </a:r>
            <a:r>
              <a:rPr lang="ja-JP" altLang="en-US" dirty="0" err="1" smtClean="0">
                <a:latin typeface="+mn-ea"/>
              </a:rPr>
              <a:t>、</a:t>
            </a:r>
            <a:r>
              <a:rPr lang="en-US" altLang="ja-JP" dirty="0" smtClean="0">
                <a:latin typeface="+mn-ea"/>
              </a:rPr>
              <a:t>2053</a:t>
            </a:r>
            <a:r>
              <a:rPr lang="ja-JP" altLang="en-US" dirty="0" smtClean="0">
                <a:latin typeface="+mn-ea"/>
              </a:rPr>
              <a:t>年度に</a:t>
            </a:r>
            <a:r>
              <a:rPr lang="en-US" altLang="ja-JP" dirty="0">
                <a:latin typeface="+mn-ea"/>
              </a:rPr>
              <a:t>8</a:t>
            </a:r>
            <a:r>
              <a:rPr lang="en-US" altLang="ja-JP" dirty="0" smtClean="0">
                <a:latin typeface="+mn-ea"/>
              </a:rPr>
              <a:t>%</a:t>
            </a:r>
            <a:r>
              <a:rPr lang="ja-JP" altLang="en-US" dirty="0" smtClean="0">
                <a:latin typeface="+mn-ea"/>
              </a:rPr>
              <a:t>の料金改定が見込まれています。</a:t>
            </a:r>
            <a:endParaRPr lang="en-US" altLang="ja-JP" dirty="0" smtClean="0">
              <a:latin typeface="+mn-ea"/>
            </a:endParaRPr>
          </a:p>
          <a:p>
            <a:r>
              <a:rPr lang="ja-JP" altLang="en-US" dirty="0" smtClean="0">
                <a:latin typeface="+mn-ea"/>
              </a:rPr>
              <a:t>（</a:t>
            </a:r>
            <a:r>
              <a:rPr lang="en-US" altLang="ja-JP" dirty="0" smtClean="0">
                <a:latin typeface="+mn-ea"/>
              </a:rPr>
              <a:t>2016</a:t>
            </a:r>
            <a:r>
              <a:rPr lang="ja-JP" altLang="en-US" dirty="0" smtClean="0">
                <a:latin typeface="+mn-ea"/>
              </a:rPr>
              <a:t>年度と比べて約</a:t>
            </a:r>
            <a:r>
              <a:rPr lang="en-US" altLang="ja-JP" dirty="0" smtClean="0">
                <a:latin typeface="+mn-ea"/>
              </a:rPr>
              <a:t>1.52</a:t>
            </a:r>
            <a:r>
              <a:rPr lang="ja-JP" altLang="en-US" dirty="0" smtClean="0">
                <a:latin typeface="+mn-ea"/>
              </a:rPr>
              <a:t>倍）</a:t>
            </a:r>
            <a:endParaRPr lang="en-US" altLang="ja-JP" dirty="0">
              <a:latin typeface="+mn-ea"/>
            </a:endParaRPr>
          </a:p>
        </p:txBody>
      </p:sp>
      <p:pic>
        <p:nvPicPr>
          <p:cNvPr id="3" name="図 2"/>
          <p:cNvPicPr>
            <a:picLocks noChangeAspect="1"/>
          </p:cNvPicPr>
          <p:nvPr/>
        </p:nvPicPr>
        <p:blipFill>
          <a:blip r:embed="rId2"/>
          <a:stretch>
            <a:fillRect/>
          </a:stretch>
        </p:blipFill>
        <p:spPr>
          <a:xfrm>
            <a:off x="1282890" y="1120218"/>
            <a:ext cx="6127843" cy="4235420"/>
          </a:xfrm>
          <a:prstGeom prst="rect">
            <a:avLst/>
          </a:prstGeom>
        </p:spPr>
      </p:pic>
    </p:spTree>
    <p:extLst>
      <p:ext uri="{BB962C8B-B14F-4D97-AF65-F5344CB8AC3E}">
        <p14:creationId xmlns:p14="http://schemas.microsoft.com/office/powerpoint/2010/main" val="6585940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収支の見通し</a:t>
            </a:r>
          </a:p>
          <a:p>
            <a:r>
              <a:rPr lang="en-US" altLang="ja-JP" sz="2000" dirty="0" smtClean="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統合ケース）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27</a:t>
            </a:fld>
            <a:endParaRPr kumimoji="1" lang="ja-JP" altLang="en-US"/>
          </a:p>
        </p:txBody>
      </p:sp>
      <p:pic>
        <p:nvPicPr>
          <p:cNvPr id="3" name="図 2"/>
          <p:cNvPicPr>
            <a:picLocks noChangeAspect="1"/>
          </p:cNvPicPr>
          <p:nvPr/>
        </p:nvPicPr>
        <p:blipFill>
          <a:blip r:embed="rId2"/>
          <a:stretch>
            <a:fillRect/>
          </a:stretch>
        </p:blipFill>
        <p:spPr>
          <a:xfrm>
            <a:off x="1637731" y="1331666"/>
            <a:ext cx="5813946" cy="4494924"/>
          </a:xfrm>
          <a:prstGeom prst="rect">
            <a:avLst/>
          </a:prstGeom>
        </p:spPr>
      </p:pic>
    </p:spTree>
    <p:extLst>
      <p:ext uri="{BB962C8B-B14F-4D97-AF65-F5344CB8AC3E}">
        <p14:creationId xmlns:p14="http://schemas.microsoft.com/office/powerpoint/2010/main" val="1273350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087394" y="55605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7"/>
          <p:cNvSpPr>
            <a:spLocks noChangeArrowheads="1"/>
          </p:cNvSpPr>
          <p:nvPr/>
        </p:nvSpPr>
        <p:spPr bwMode="auto">
          <a:xfrm>
            <a:off x="-71491" y="10175"/>
            <a:ext cx="9506433"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ja-JP" altLang="en-US" sz="2400" b="1" dirty="0"/>
              <a:t>３．５　収支の</a:t>
            </a:r>
            <a:r>
              <a:rPr lang="ja-JP" altLang="en-US" sz="2400" b="1" dirty="0" smtClean="0"/>
              <a:t>見通し</a:t>
            </a:r>
            <a:endParaRPr lang="ja-JP" altLang="en-US" sz="2400" dirty="0"/>
          </a:p>
          <a:p>
            <a:r>
              <a:rPr lang="en-US" altLang="ja-JP" sz="2000" dirty="0"/>
              <a:t>【</a:t>
            </a:r>
            <a:r>
              <a:rPr lang="ja-JP" altLang="en-US" sz="2000" dirty="0"/>
              <a:t>市町村計画</a:t>
            </a:r>
            <a:r>
              <a:rPr lang="en-US" altLang="ja-JP" sz="2000" dirty="0"/>
              <a:t>】 </a:t>
            </a:r>
            <a:r>
              <a:rPr lang="ja-JP" altLang="en-US" sz="2000" dirty="0" smtClean="0"/>
              <a:t>大阪広域水道企業団との統合案（</a:t>
            </a:r>
            <a:r>
              <a:rPr lang="en-US" altLang="ja-JP" sz="2000" dirty="0" smtClean="0">
                <a:latin typeface="+mn-ea"/>
              </a:rPr>
              <a:t>2018</a:t>
            </a:r>
            <a:r>
              <a:rPr lang="ja-JP" altLang="en-US" sz="2000" dirty="0" smtClean="0">
                <a:latin typeface="+mn-ea"/>
              </a:rPr>
              <a:t>年度</a:t>
            </a:r>
            <a:r>
              <a:rPr lang="ja-JP" altLang="en-US" sz="2000" dirty="0" smtClean="0"/>
              <a:t>）</a:t>
            </a:r>
            <a:endParaRPr lang="en-US" altLang="ja-JP" sz="2000" dirty="0" smtClean="0"/>
          </a:p>
          <a:p>
            <a:r>
              <a:rPr lang="ja-JP" altLang="en-US" sz="2000" dirty="0">
                <a:latin typeface="+mn-ea"/>
                <a:cs typeface="Times New Roman" panose="02020603050405020304" pitchFamily="18" charset="0"/>
              </a:rPr>
              <a:t>　</a:t>
            </a:r>
            <a:r>
              <a:rPr lang="ja-JP" altLang="en-US" sz="2000" dirty="0" smtClean="0">
                <a:latin typeface="+mn-ea"/>
                <a:cs typeface="Times New Roman" panose="02020603050405020304" pitchFamily="18" charset="0"/>
              </a:rPr>
              <a:t>　　　　　　（経営シミュレーション　統合ケース）</a:t>
            </a:r>
            <a:endParaRPr lang="en-US" altLang="ja-JP" dirty="0">
              <a:latin typeface="+mn-ea"/>
              <a:cs typeface="Times New Roman" panose="02020603050405020304" pitchFamily="18" charset="0"/>
            </a:endParaRPr>
          </a:p>
          <a:p>
            <a:endParaRPr kumimoji="0" lang="en-US" altLang="ja-JP" b="0" i="0" u="none" strike="noStrike" cap="none" normalizeH="0" baseline="0" dirty="0" smtClean="0">
              <a:ln>
                <a:noFill/>
              </a:ln>
              <a:effectLst/>
              <a:latin typeface="+mn-ea"/>
              <a:cs typeface="Times New Roman" panose="02020603050405020304" pitchFamily="18" charset="0"/>
            </a:endParaRPr>
          </a:p>
          <a:p>
            <a:endParaRPr lang="en-US" altLang="ja-JP" dirty="0" smtClean="0">
              <a:latin typeface="+mn-ea"/>
              <a:cs typeface="Times New Roman" panose="02020603050405020304" pitchFamily="18" charset="0"/>
            </a:endParaRPr>
          </a:p>
          <a:p>
            <a:endParaRPr kumimoji="0" lang="ja-JP" altLang="ja-JP" b="0" i="0" u="none" strike="noStrike" cap="none" normalizeH="0" baseline="0" dirty="0" smtClean="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1087394" y="1013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8"/>
          <p:cNvSpPr>
            <a:spLocks noGrp="1"/>
          </p:cNvSpPr>
          <p:nvPr>
            <p:ph type="sldNum" sz="quarter" idx="12"/>
          </p:nvPr>
        </p:nvSpPr>
        <p:spPr/>
        <p:txBody>
          <a:bodyPr/>
          <a:lstStyle/>
          <a:p>
            <a:fld id="{4F0AFDB2-A8C5-4D1A-8CED-847563F61E7C}" type="slidenum">
              <a:rPr kumimoji="1" lang="ja-JP" altLang="en-US" smtClean="0"/>
              <a:t>28</a:t>
            </a:fld>
            <a:endParaRPr kumimoji="1" lang="ja-JP" altLang="en-US"/>
          </a:p>
        </p:txBody>
      </p:sp>
      <p:sp>
        <p:nvSpPr>
          <p:cNvPr id="8" name="テキスト ボックス 7"/>
          <p:cNvSpPr txBox="1"/>
          <p:nvPr/>
        </p:nvSpPr>
        <p:spPr>
          <a:xfrm>
            <a:off x="147378" y="5363683"/>
            <a:ext cx="8996622" cy="1200329"/>
          </a:xfrm>
          <a:prstGeom prst="rect">
            <a:avLst/>
          </a:prstGeom>
          <a:noFill/>
        </p:spPr>
        <p:txBody>
          <a:bodyPr wrap="square" rtlCol="0">
            <a:spAutoFit/>
          </a:bodyPr>
          <a:lstStyle/>
          <a:p>
            <a:pPr marL="177800" indent="-177800"/>
            <a:r>
              <a:rPr lang="ja-JP" altLang="ja-JP" dirty="0" smtClean="0">
                <a:latin typeface="+mn-ea"/>
              </a:rPr>
              <a:t>・</a:t>
            </a:r>
            <a:r>
              <a:rPr lang="ja-JP" altLang="en-US" dirty="0">
                <a:latin typeface="+mn-ea"/>
              </a:rPr>
              <a:t>大阪広域水道企業団</a:t>
            </a:r>
            <a:r>
              <a:rPr lang="ja-JP" altLang="en-US" dirty="0" smtClean="0">
                <a:latin typeface="+mn-ea"/>
              </a:rPr>
              <a:t>と統合した場合のシミュレーション（試算期間</a:t>
            </a:r>
            <a:r>
              <a:rPr lang="en-US" altLang="ja-JP" dirty="0" smtClean="0">
                <a:latin typeface="+mn-ea"/>
              </a:rPr>
              <a:t>2015</a:t>
            </a:r>
            <a:r>
              <a:rPr lang="ja-JP" altLang="en-US" dirty="0" smtClean="0">
                <a:latin typeface="+mn-ea"/>
              </a:rPr>
              <a:t>年度～</a:t>
            </a:r>
            <a:r>
              <a:rPr lang="en-US" altLang="ja-JP" dirty="0" smtClean="0">
                <a:latin typeface="+mn-ea"/>
              </a:rPr>
              <a:t>2054</a:t>
            </a:r>
            <a:r>
              <a:rPr lang="ja-JP" altLang="en-US" dirty="0" smtClean="0">
                <a:latin typeface="+mn-ea"/>
              </a:rPr>
              <a:t>年度）では、</a:t>
            </a:r>
            <a:r>
              <a:rPr lang="en-US" altLang="ja-JP" dirty="0" smtClean="0">
                <a:latin typeface="+mn-ea"/>
              </a:rPr>
              <a:t>2037</a:t>
            </a:r>
            <a:r>
              <a:rPr lang="ja-JP" altLang="en-US" dirty="0" smtClean="0">
                <a:latin typeface="+mn-ea"/>
              </a:rPr>
              <a:t>年度に</a:t>
            </a:r>
            <a:r>
              <a:rPr lang="en-US" altLang="ja-JP" dirty="0" smtClean="0">
                <a:latin typeface="+mn-ea"/>
              </a:rPr>
              <a:t>15%</a:t>
            </a:r>
            <a:r>
              <a:rPr lang="ja-JP" altLang="en-US" dirty="0" err="1" smtClean="0">
                <a:latin typeface="+mn-ea"/>
              </a:rPr>
              <a:t>、</a:t>
            </a:r>
            <a:r>
              <a:rPr lang="en-US" altLang="ja-JP" dirty="0" smtClean="0">
                <a:latin typeface="+mn-ea"/>
              </a:rPr>
              <a:t>2047</a:t>
            </a:r>
            <a:r>
              <a:rPr lang="ja-JP" altLang="en-US" dirty="0" smtClean="0">
                <a:latin typeface="+mn-ea"/>
              </a:rPr>
              <a:t>年度に</a:t>
            </a:r>
            <a:r>
              <a:rPr lang="en-US" altLang="ja-JP" dirty="0" smtClean="0">
                <a:latin typeface="+mn-ea"/>
              </a:rPr>
              <a:t>11%</a:t>
            </a:r>
            <a:r>
              <a:rPr lang="ja-JP" altLang="en-US" dirty="0" err="1" smtClean="0">
                <a:latin typeface="+mn-ea"/>
              </a:rPr>
              <a:t>、</a:t>
            </a:r>
            <a:r>
              <a:rPr lang="en-US" altLang="ja-JP" dirty="0" smtClean="0">
                <a:latin typeface="+mn-ea"/>
              </a:rPr>
              <a:t>2053</a:t>
            </a:r>
            <a:r>
              <a:rPr lang="ja-JP" altLang="en-US" dirty="0" smtClean="0">
                <a:latin typeface="+mn-ea"/>
              </a:rPr>
              <a:t>年度に</a:t>
            </a:r>
            <a:r>
              <a:rPr lang="en-US" altLang="ja-JP" dirty="0" smtClean="0">
                <a:latin typeface="+mn-ea"/>
              </a:rPr>
              <a:t>12%</a:t>
            </a:r>
            <a:r>
              <a:rPr lang="ja-JP" altLang="en-US" dirty="0" smtClean="0">
                <a:latin typeface="+mn-ea"/>
              </a:rPr>
              <a:t>の料金改定が見込まれています。</a:t>
            </a:r>
            <a:endParaRPr lang="en-US" altLang="ja-JP" dirty="0" smtClean="0">
              <a:latin typeface="+mn-ea"/>
            </a:endParaRPr>
          </a:p>
          <a:p>
            <a:r>
              <a:rPr lang="ja-JP" altLang="en-US" dirty="0" smtClean="0">
                <a:latin typeface="+mn-ea"/>
              </a:rPr>
              <a:t>（</a:t>
            </a:r>
            <a:r>
              <a:rPr lang="en-US" altLang="ja-JP" dirty="0" smtClean="0">
                <a:latin typeface="+mn-ea"/>
              </a:rPr>
              <a:t>2016</a:t>
            </a:r>
            <a:r>
              <a:rPr lang="ja-JP" altLang="en-US" dirty="0" smtClean="0">
                <a:latin typeface="+mn-ea"/>
              </a:rPr>
              <a:t>年度と比べて約</a:t>
            </a:r>
            <a:r>
              <a:rPr lang="en-US" altLang="ja-JP" dirty="0" smtClean="0">
                <a:latin typeface="+mn-ea"/>
              </a:rPr>
              <a:t>1.43</a:t>
            </a:r>
            <a:r>
              <a:rPr lang="ja-JP" altLang="en-US" dirty="0" smtClean="0">
                <a:latin typeface="+mn-ea"/>
              </a:rPr>
              <a:t>倍、単独経営時の</a:t>
            </a:r>
            <a:r>
              <a:rPr lang="en-US" altLang="ja-JP" dirty="0" smtClean="0">
                <a:latin typeface="+mn-ea"/>
              </a:rPr>
              <a:t>94%</a:t>
            </a:r>
            <a:r>
              <a:rPr lang="ja-JP" altLang="en-US" dirty="0" smtClean="0">
                <a:latin typeface="+mn-ea"/>
              </a:rPr>
              <a:t>に料金改定が抑制されています。）</a:t>
            </a:r>
            <a:endParaRPr lang="en-US" altLang="ja-JP" dirty="0">
              <a:latin typeface="+mn-ea"/>
            </a:endParaRPr>
          </a:p>
        </p:txBody>
      </p:sp>
      <p:pic>
        <p:nvPicPr>
          <p:cNvPr id="3" name="図 2"/>
          <p:cNvPicPr>
            <a:picLocks noChangeAspect="1"/>
          </p:cNvPicPr>
          <p:nvPr/>
        </p:nvPicPr>
        <p:blipFill>
          <a:blip r:embed="rId2"/>
          <a:stretch>
            <a:fillRect/>
          </a:stretch>
        </p:blipFill>
        <p:spPr>
          <a:xfrm>
            <a:off x="1255595" y="1143309"/>
            <a:ext cx="6297067" cy="4206726"/>
          </a:xfrm>
          <a:prstGeom prst="rect">
            <a:avLst/>
          </a:prstGeom>
        </p:spPr>
      </p:pic>
    </p:spTree>
    <p:extLst>
      <p:ext uri="{BB962C8B-B14F-4D97-AF65-F5344CB8AC3E}">
        <p14:creationId xmlns:p14="http://schemas.microsoft.com/office/powerpoint/2010/main" val="544725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236300" y="2743201"/>
            <a:ext cx="8691790" cy="4462997"/>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テキスト ボックス 15"/>
          <p:cNvSpPr txBox="1"/>
          <p:nvPr/>
        </p:nvSpPr>
        <p:spPr>
          <a:xfrm>
            <a:off x="0" y="0"/>
            <a:ext cx="8190965" cy="461665"/>
          </a:xfrm>
          <a:prstGeom prst="rect">
            <a:avLst/>
          </a:prstGeom>
          <a:noFill/>
        </p:spPr>
        <p:txBody>
          <a:bodyPr wrap="square" rtlCol="0">
            <a:spAutoFit/>
          </a:bodyPr>
          <a:lstStyle/>
          <a:p>
            <a:r>
              <a:rPr lang="ja-JP" altLang="en-US" sz="2400" b="1" dirty="0" smtClean="0"/>
              <a:t>４　まとめ</a:t>
            </a:r>
            <a:endParaRPr lang="ja-JP" altLang="ja-JP" sz="2400" b="1" dirty="0"/>
          </a:p>
        </p:txBody>
      </p:sp>
      <p:sp>
        <p:nvSpPr>
          <p:cNvPr id="3" name="スライド番号プレースホルダー 2"/>
          <p:cNvSpPr>
            <a:spLocks noGrp="1"/>
          </p:cNvSpPr>
          <p:nvPr>
            <p:ph type="sldNum" sz="quarter" idx="12"/>
          </p:nvPr>
        </p:nvSpPr>
        <p:spPr/>
        <p:txBody>
          <a:bodyPr/>
          <a:lstStyle/>
          <a:p>
            <a:fld id="{0AB64387-629B-4E46-93D6-B693036FBE10}" type="slidenum">
              <a:rPr kumimoji="1" lang="ja-JP" altLang="en-US" smtClean="0"/>
              <a:t>29</a:t>
            </a:fld>
            <a:endParaRPr kumimoji="1" lang="ja-JP" altLang="en-US"/>
          </a:p>
        </p:txBody>
      </p:sp>
      <p:pic>
        <p:nvPicPr>
          <p:cNvPr id="8" name="図 7"/>
          <p:cNvPicPr>
            <a:picLocks noChangeAspect="1"/>
          </p:cNvPicPr>
          <p:nvPr/>
        </p:nvPicPr>
        <p:blipFill>
          <a:blip r:embed="rId3"/>
          <a:stretch>
            <a:fillRect/>
          </a:stretch>
        </p:blipFill>
        <p:spPr>
          <a:xfrm>
            <a:off x="222652" y="109181"/>
            <a:ext cx="8550000" cy="2606723"/>
          </a:xfrm>
          <a:prstGeom prst="rect">
            <a:avLst/>
          </a:prstGeom>
        </p:spPr>
      </p:pic>
    </p:spTree>
    <p:extLst>
      <p:ext uri="{BB962C8B-B14F-4D97-AF65-F5344CB8AC3E}">
        <p14:creationId xmlns:p14="http://schemas.microsoft.com/office/powerpoint/2010/main" val="218477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94541"/>
            <a:ext cx="1114022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904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2800" b="1" dirty="0">
                <a:latin typeface="+mn-ea"/>
                <a:cs typeface="Times New Roman" panose="02020603050405020304" pitchFamily="18" charset="0"/>
              </a:rPr>
              <a:t>１　</a:t>
            </a:r>
            <a:r>
              <a:rPr kumimoji="0" lang="ja-JP" altLang="en-US" sz="2800" b="1" dirty="0" smtClean="0">
                <a:latin typeface="+mn-ea"/>
                <a:cs typeface="Times New Roman" panose="02020603050405020304" pitchFamily="18" charset="0"/>
              </a:rPr>
              <a:t>岬町</a:t>
            </a:r>
            <a:r>
              <a:rPr kumimoji="0" lang="ja-JP" altLang="ja-JP" sz="2800" b="1" dirty="0" smtClean="0">
                <a:latin typeface="+mn-ea"/>
                <a:cs typeface="Times New Roman" panose="02020603050405020304" pitchFamily="18" charset="0"/>
              </a:rPr>
              <a:t>の</a:t>
            </a:r>
            <a:r>
              <a:rPr kumimoji="0" lang="ja-JP" altLang="ja-JP" sz="2800" b="1" dirty="0">
                <a:latin typeface="+mn-ea"/>
                <a:cs typeface="Times New Roman" panose="02020603050405020304" pitchFamily="18" charset="0"/>
              </a:rPr>
              <a:t>基本情報</a:t>
            </a:r>
            <a:endParaRPr kumimoji="0" lang="ja-JP" altLang="ja-JP" dirty="0">
              <a:latin typeface="+mn-ea"/>
            </a:endParaRPr>
          </a:p>
          <a:p>
            <a:endParaRPr kumimoji="0" lang="en-US" altLang="ja-JP" b="1" dirty="0" smtClean="0">
              <a:latin typeface="+mn-ea"/>
              <a:cs typeface="Times New Roman" panose="02020603050405020304" pitchFamily="18" charset="0"/>
            </a:endParaRPr>
          </a:p>
          <a:p>
            <a:r>
              <a:rPr kumimoji="0" lang="ja-JP" altLang="ja-JP" sz="2400" b="1" dirty="0" smtClean="0">
                <a:latin typeface="+mn-ea"/>
                <a:cs typeface="Times New Roman" panose="02020603050405020304" pitchFamily="18" charset="0"/>
              </a:rPr>
              <a:t>１</a:t>
            </a:r>
            <a:r>
              <a:rPr kumimoji="0" lang="en-US" altLang="ja-JP" sz="2400" b="1" dirty="0">
                <a:latin typeface="+mn-ea"/>
                <a:cs typeface="Times New Roman" panose="02020603050405020304" pitchFamily="18" charset="0"/>
              </a:rPr>
              <a:t>.</a:t>
            </a:r>
            <a:r>
              <a:rPr kumimoji="0" lang="ja-JP" altLang="en-US" sz="2400" b="1" dirty="0">
                <a:latin typeface="+mn-ea"/>
                <a:cs typeface="Times New Roman" panose="02020603050405020304" pitchFamily="18" charset="0"/>
              </a:rPr>
              <a:t>１　</a:t>
            </a:r>
            <a:r>
              <a:rPr kumimoji="0" lang="ja-JP" altLang="en-US" sz="2400" b="1" dirty="0" smtClean="0">
                <a:latin typeface="+mn-ea"/>
                <a:cs typeface="Times New Roman" panose="02020603050405020304" pitchFamily="18" charset="0"/>
              </a:rPr>
              <a:t>岬町の</a:t>
            </a:r>
            <a:r>
              <a:rPr kumimoji="0" lang="ja-JP" altLang="en-US" sz="2400" b="1" dirty="0">
                <a:latin typeface="+mn-ea"/>
                <a:cs typeface="Times New Roman" panose="02020603050405020304" pitchFamily="18" charset="0"/>
              </a:rPr>
              <a:t>現状（</a:t>
            </a:r>
            <a:r>
              <a:rPr kumimoji="0" lang="en-US" altLang="ja-JP" sz="2400" b="1" dirty="0">
                <a:latin typeface="+mn-ea"/>
                <a:cs typeface="Times New Roman" panose="02020603050405020304" pitchFamily="18" charset="0"/>
              </a:rPr>
              <a:t>2016</a:t>
            </a:r>
            <a:r>
              <a:rPr kumimoji="0" lang="ja-JP" altLang="en-US" sz="2400" b="1" dirty="0">
                <a:latin typeface="+mn-ea"/>
                <a:cs typeface="Times New Roman" panose="02020603050405020304" pitchFamily="18" charset="0"/>
              </a:rPr>
              <a:t>年度</a:t>
            </a:r>
            <a:r>
              <a:rPr kumimoji="0" lang="ja-JP" altLang="en-US" sz="2400" b="1" dirty="0" smtClean="0">
                <a:latin typeface="+mn-ea"/>
                <a:cs typeface="Times New Roman" panose="02020603050405020304" pitchFamily="18" charset="0"/>
              </a:rPr>
              <a:t>）</a:t>
            </a:r>
            <a:endParaRPr kumimoji="0" lang="en-US" altLang="ja-JP" sz="2400" b="1" dirty="0" smtClean="0">
              <a:latin typeface="+mn-ea"/>
              <a:cs typeface="Times New Roman" panose="02020603050405020304" pitchFamily="18" charset="0"/>
            </a:endParaRPr>
          </a:p>
          <a:p>
            <a:endParaRPr kumimoji="0" lang="ja-JP" altLang="en-US" dirty="0">
              <a:latin typeface="+mn-ea"/>
            </a:endParaRPr>
          </a:p>
          <a:p>
            <a:pPr lvl="0"/>
            <a:r>
              <a:rPr kumimoji="0" lang="ja-JP" altLang="en-US" sz="2000" b="1" dirty="0">
                <a:latin typeface="+mn-ea"/>
                <a:cs typeface="Times New Roman" panose="02020603050405020304" pitchFamily="18" charset="0"/>
              </a:rPr>
              <a:t>（１）年間給水量（大阪府の水道の現況より</a:t>
            </a:r>
            <a:r>
              <a:rPr kumimoji="0" lang="ja-JP" altLang="en-US" sz="2000" b="1" dirty="0" smtClean="0">
                <a:latin typeface="+mn-ea"/>
                <a:cs typeface="Times New Roman" panose="02020603050405020304" pitchFamily="18" charset="0"/>
              </a:rPr>
              <a:t>）</a:t>
            </a:r>
            <a:endParaRPr kumimoji="0" lang="en-US" altLang="ja-JP" sz="2000" b="1" dirty="0" smtClean="0">
              <a:latin typeface="+mn-ea"/>
              <a:cs typeface="Times New Roman" panose="02020603050405020304" pitchFamily="18" charset="0"/>
            </a:endParaRPr>
          </a:p>
          <a:p>
            <a:pPr lvl="0"/>
            <a:endParaRPr kumimoji="0" lang="ja-JP" altLang="en-US" dirty="0">
              <a:latin typeface="+mn-ea"/>
              <a:cs typeface="Times New Roman" panose="02020603050405020304" pitchFamily="18" charset="0"/>
            </a:endParaRPr>
          </a:p>
          <a:p>
            <a:pPr lvl="0"/>
            <a:r>
              <a:rPr kumimoji="0" lang="ja-JP" altLang="en-US" dirty="0">
                <a:latin typeface="+mn-ea"/>
                <a:cs typeface="Times New Roman" panose="02020603050405020304" pitchFamily="18" charset="0"/>
              </a:rPr>
              <a:t>・年間給水量</a:t>
            </a:r>
            <a:r>
              <a:rPr kumimoji="0" lang="ja-JP" altLang="en-US" dirty="0" smtClean="0">
                <a:latin typeface="+mn-ea"/>
                <a:cs typeface="Times New Roman" panose="02020603050405020304" pitchFamily="18" charset="0"/>
              </a:rPr>
              <a:t>は</a:t>
            </a:r>
            <a:r>
              <a:rPr lang="en-US" altLang="ja-JP" dirty="0">
                <a:latin typeface="+mn-ea"/>
                <a:cs typeface="Times New Roman" panose="02020603050405020304" pitchFamily="18" charset="0"/>
              </a:rPr>
              <a:t>2.1</a:t>
            </a:r>
            <a:r>
              <a:rPr lang="ja-JP" altLang="en-US" dirty="0" smtClean="0">
                <a:latin typeface="+mn-ea"/>
                <a:cs typeface="Times New Roman" panose="02020603050405020304" pitchFamily="18" charset="0"/>
              </a:rPr>
              <a:t>百万</a:t>
            </a:r>
            <a:r>
              <a:rPr lang="ja-JP" altLang="en-US" dirty="0">
                <a:latin typeface="+mn-ea"/>
                <a:cs typeface="Times New Roman" panose="02020603050405020304" pitchFamily="18" charset="0"/>
              </a:rPr>
              <a:t>㎥</a:t>
            </a:r>
            <a:r>
              <a:rPr lang="ja-JP" altLang="en-US" dirty="0" smtClean="0">
                <a:latin typeface="+mn-ea"/>
                <a:cs typeface="Times New Roman" panose="02020603050405020304" pitchFamily="18" charset="0"/>
              </a:rPr>
              <a:t>です。（</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cs typeface="Times New Roman" panose="02020603050405020304" pitchFamily="18" charset="0"/>
              </a:rPr>
              <a:t>36</a:t>
            </a:r>
            <a:r>
              <a:rPr lang="ja-JP" altLang="en-US" dirty="0" smtClean="0">
                <a:latin typeface="+mn-ea"/>
                <a:cs typeface="Times New Roman" panose="02020603050405020304" pitchFamily="18" charset="0"/>
              </a:rPr>
              <a:t>番目</a:t>
            </a:r>
            <a:r>
              <a:rPr lang="en-US" altLang="ja-JP" dirty="0" smtClean="0">
                <a:latin typeface="+mn-ea"/>
                <a:cs typeface="Times New Roman" panose="02020603050405020304" pitchFamily="18" charset="0"/>
              </a:rPr>
              <a:t>/</a:t>
            </a:r>
            <a:r>
              <a:rPr lang="ja-JP" altLang="en-US" dirty="0" smtClean="0">
                <a:latin typeface="+mn-ea"/>
                <a:cs typeface="Times New Roman" panose="02020603050405020304" pitchFamily="18" charset="0"/>
              </a:rPr>
              <a:t>降順）</a:t>
            </a:r>
            <a:endParaRPr kumimoji="0" lang="ja-JP" altLang="en-US" dirty="0">
              <a:latin typeface="+mn-ea"/>
            </a:endParaRPr>
          </a:p>
          <a:p>
            <a:r>
              <a:rPr kumimoji="0" lang="ja-JP" altLang="en-US" sz="1000" dirty="0">
                <a:latin typeface="+mn-ea"/>
                <a:cs typeface="Times New Roman" panose="02020603050405020304" pitchFamily="18" charset="0"/>
              </a:rPr>
              <a:t>　　</a:t>
            </a:r>
            <a:endParaRPr kumimoji="0" lang="ja-JP" altLang="en-US" dirty="0">
              <a:latin typeface="+mn-ea"/>
            </a:endParaRPr>
          </a:p>
        </p:txBody>
      </p:sp>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3</a:t>
            </a:fld>
            <a:endParaRPr kumimoji="1" lang="ja-JP" altLang="en-US"/>
          </a:p>
        </p:txBody>
      </p:sp>
      <p:pic>
        <p:nvPicPr>
          <p:cNvPr id="2" name="図 1"/>
          <p:cNvPicPr>
            <a:picLocks noChangeAspect="1"/>
          </p:cNvPicPr>
          <p:nvPr/>
        </p:nvPicPr>
        <p:blipFill>
          <a:blip r:embed="rId2"/>
          <a:stretch>
            <a:fillRect/>
          </a:stretch>
        </p:blipFill>
        <p:spPr>
          <a:xfrm>
            <a:off x="433464" y="2740339"/>
            <a:ext cx="8434800" cy="3682687"/>
          </a:xfrm>
          <a:prstGeom prst="rect">
            <a:avLst/>
          </a:prstGeom>
        </p:spPr>
      </p:pic>
    </p:spTree>
    <p:extLst>
      <p:ext uri="{BB962C8B-B14F-4D97-AF65-F5344CB8AC3E}">
        <p14:creationId xmlns:p14="http://schemas.microsoft.com/office/powerpoint/2010/main" val="741908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30</a:t>
            </a:fld>
            <a:endParaRPr kumimoji="1" lang="ja-JP" altLang="en-US"/>
          </a:p>
        </p:txBody>
      </p:sp>
      <p:pic>
        <p:nvPicPr>
          <p:cNvPr id="2" name="図 1"/>
          <p:cNvPicPr>
            <a:picLocks noChangeAspect="1"/>
          </p:cNvPicPr>
          <p:nvPr/>
        </p:nvPicPr>
        <p:blipFill>
          <a:blip r:embed="rId2"/>
          <a:stretch>
            <a:fillRect/>
          </a:stretch>
        </p:blipFill>
        <p:spPr>
          <a:xfrm>
            <a:off x="154366" y="255319"/>
            <a:ext cx="8719178" cy="6350269"/>
          </a:xfrm>
          <a:prstGeom prst="rect">
            <a:avLst/>
          </a:prstGeom>
        </p:spPr>
      </p:pic>
    </p:spTree>
    <p:extLst>
      <p:ext uri="{BB962C8B-B14F-4D97-AF65-F5344CB8AC3E}">
        <p14:creationId xmlns:p14="http://schemas.microsoft.com/office/powerpoint/2010/main" val="335029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1"/>
            <a:ext cx="8963696" cy="1046440"/>
          </a:xfrm>
          <a:prstGeom prst="rect">
            <a:avLst/>
          </a:prstGeom>
          <a:noFill/>
        </p:spPr>
        <p:txBody>
          <a:bodyPr wrap="square" rtlCol="0">
            <a:spAutoFit/>
          </a:bodyPr>
          <a:lstStyle/>
          <a:p>
            <a:r>
              <a:rPr lang="ja-JP" altLang="ja-JP" sz="2000" b="1" dirty="0" smtClean="0"/>
              <a:t>（２）全管路延長（大阪府の水道の現況より）</a:t>
            </a:r>
            <a:endParaRPr lang="en-US" altLang="ja-JP" sz="2000" b="1" dirty="0" smtClean="0"/>
          </a:p>
          <a:p>
            <a:endParaRPr lang="ja-JP" altLang="ja-JP" sz="2400" dirty="0" smtClean="0"/>
          </a:p>
          <a:p>
            <a:r>
              <a:rPr lang="ja-JP" altLang="en-US" dirty="0"/>
              <a:t>・全管路延長は</a:t>
            </a:r>
            <a:r>
              <a:rPr lang="ja-JP" altLang="en-US" dirty="0" smtClean="0">
                <a:latin typeface="+mn-ea"/>
              </a:rPr>
              <a:t>約</a:t>
            </a:r>
            <a:r>
              <a:rPr lang="en-US" altLang="ja-JP" dirty="0" smtClean="0">
                <a:latin typeface="+mn-ea"/>
              </a:rPr>
              <a:t>154km</a:t>
            </a:r>
            <a:r>
              <a:rPr lang="ja-JP" altLang="en-US" dirty="0" smtClean="0">
                <a:latin typeface="+mn-ea"/>
              </a:rPr>
              <a:t>です。（</a:t>
            </a:r>
            <a:r>
              <a:rPr lang="en-US" altLang="ja-JP" dirty="0" smtClean="0">
                <a:latin typeface="+mn-ea"/>
              </a:rPr>
              <a:t>43</a:t>
            </a:r>
            <a:r>
              <a:rPr lang="ja-JP" altLang="en-US" dirty="0" smtClean="0">
                <a:latin typeface="+mn-ea"/>
              </a:rPr>
              <a:t>事業体中</a:t>
            </a:r>
            <a:r>
              <a:rPr lang="en-US" altLang="ja-JP" dirty="0" smtClean="0">
                <a:latin typeface="+mn-ea"/>
              </a:rPr>
              <a:t>36</a:t>
            </a:r>
            <a:r>
              <a:rPr lang="ja-JP" altLang="en-US" dirty="0" smtClean="0">
                <a:latin typeface="+mn-ea"/>
              </a:rPr>
              <a:t>番目</a:t>
            </a:r>
            <a:r>
              <a:rPr lang="en-US" altLang="ja-JP" dirty="0" smtClean="0">
                <a:latin typeface="+mn-ea"/>
              </a:rPr>
              <a:t>/</a:t>
            </a:r>
            <a:r>
              <a:rPr lang="ja-JP" altLang="en-US" dirty="0" smtClean="0">
                <a:latin typeface="+mn-ea"/>
              </a:rPr>
              <a:t>降順）</a:t>
            </a:r>
            <a:endParaRPr lang="en-US" altLang="ja-JP" dirty="0" smtClean="0"/>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4</a:t>
            </a:fld>
            <a:endParaRPr kumimoji="1" lang="ja-JP" altLang="en-US"/>
          </a:p>
        </p:txBody>
      </p:sp>
      <p:pic>
        <p:nvPicPr>
          <p:cNvPr id="3" name="図 2"/>
          <p:cNvPicPr>
            <a:picLocks noChangeAspect="1"/>
          </p:cNvPicPr>
          <p:nvPr/>
        </p:nvPicPr>
        <p:blipFill>
          <a:blip r:embed="rId2"/>
          <a:stretch>
            <a:fillRect/>
          </a:stretch>
        </p:blipFill>
        <p:spPr>
          <a:xfrm>
            <a:off x="340700" y="2526273"/>
            <a:ext cx="8434800" cy="3674645"/>
          </a:xfrm>
          <a:prstGeom prst="rect">
            <a:avLst/>
          </a:prstGeom>
        </p:spPr>
      </p:pic>
    </p:spTree>
    <p:extLst>
      <p:ext uri="{BB962C8B-B14F-4D97-AF65-F5344CB8AC3E}">
        <p14:creationId xmlns:p14="http://schemas.microsoft.com/office/powerpoint/2010/main" val="216146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0"/>
            <a:ext cx="8963696" cy="954107"/>
          </a:xfrm>
          <a:prstGeom prst="rect">
            <a:avLst/>
          </a:prstGeom>
          <a:noFill/>
        </p:spPr>
        <p:txBody>
          <a:bodyPr wrap="square" rtlCol="0">
            <a:spAutoFit/>
          </a:bodyPr>
          <a:lstStyle/>
          <a:p>
            <a:r>
              <a:rPr lang="ja-JP" altLang="ja-JP" sz="2000" b="1" dirty="0"/>
              <a:t>（３）経常収益（地方公営企業決算状況調査より）</a:t>
            </a:r>
            <a:endParaRPr lang="en-US" altLang="ja-JP" sz="2000" b="1" dirty="0"/>
          </a:p>
          <a:p>
            <a:endParaRPr lang="en-US" altLang="ja-JP" dirty="0"/>
          </a:p>
          <a:p>
            <a:r>
              <a:rPr lang="ja-JP" altLang="en-US" dirty="0"/>
              <a:t>・経常収益は</a:t>
            </a:r>
            <a:r>
              <a:rPr lang="ja-JP" altLang="en-US" dirty="0" smtClean="0"/>
              <a:t>約</a:t>
            </a:r>
            <a:r>
              <a:rPr lang="en-US" altLang="ja-JP" dirty="0">
                <a:latin typeface="+mn-ea"/>
              </a:rPr>
              <a:t>5</a:t>
            </a:r>
            <a:r>
              <a:rPr lang="ja-JP" altLang="en-US" dirty="0" smtClean="0">
                <a:latin typeface="+mn-ea"/>
              </a:rPr>
              <a:t>億円です。（</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rPr>
              <a:t>37</a:t>
            </a:r>
            <a:r>
              <a:rPr lang="ja-JP" altLang="en-US" dirty="0" smtClean="0">
                <a:latin typeface="+mn-ea"/>
              </a:rPr>
              <a:t>番目</a:t>
            </a:r>
            <a:r>
              <a:rPr lang="en-US" altLang="ja-JP" dirty="0" smtClean="0">
                <a:latin typeface="+mn-ea"/>
              </a:rPr>
              <a:t>/</a:t>
            </a:r>
            <a:r>
              <a:rPr lang="ja-JP" altLang="en-US" dirty="0" smtClean="0">
                <a:latin typeface="+mn-ea"/>
              </a:rPr>
              <a:t>降順）</a:t>
            </a:r>
            <a:endParaRPr lang="ja-JP" altLang="en-US"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5</a:t>
            </a:fld>
            <a:endParaRPr kumimoji="1" lang="ja-JP" altLang="en-US"/>
          </a:p>
        </p:txBody>
      </p:sp>
      <p:pic>
        <p:nvPicPr>
          <p:cNvPr id="3" name="図 2"/>
          <p:cNvPicPr>
            <a:picLocks noChangeAspect="1"/>
          </p:cNvPicPr>
          <p:nvPr/>
        </p:nvPicPr>
        <p:blipFill>
          <a:blip r:embed="rId2"/>
          <a:stretch>
            <a:fillRect/>
          </a:stretch>
        </p:blipFill>
        <p:spPr>
          <a:xfrm>
            <a:off x="291800" y="2687287"/>
            <a:ext cx="8434800" cy="3624078"/>
          </a:xfrm>
          <a:prstGeom prst="rect">
            <a:avLst/>
          </a:prstGeom>
        </p:spPr>
      </p:pic>
      <p:sp>
        <p:nvSpPr>
          <p:cNvPr id="8" name="テキスト ボックス 2"/>
          <p:cNvSpPr txBox="1">
            <a:spLocks noChangeArrowheads="1"/>
          </p:cNvSpPr>
          <p:nvPr/>
        </p:nvSpPr>
        <p:spPr bwMode="auto">
          <a:xfrm>
            <a:off x="8313116" y="4341528"/>
            <a:ext cx="839470" cy="315595"/>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府平均</a:t>
            </a:r>
            <a:endParaRPr 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962971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0"/>
            <a:ext cx="8963696" cy="1231106"/>
          </a:xfrm>
          <a:prstGeom prst="rect">
            <a:avLst/>
          </a:prstGeom>
          <a:noFill/>
        </p:spPr>
        <p:txBody>
          <a:bodyPr wrap="square" rtlCol="0">
            <a:spAutoFit/>
          </a:bodyPr>
          <a:lstStyle/>
          <a:p>
            <a:r>
              <a:rPr lang="ja-JP" altLang="ja-JP" sz="2000" b="1" dirty="0"/>
              <a:t>（４）水道料金（大阪府の水道の現況より）</a:t>
            </a:r>
          </a:p>
          <a:p>
            <a:endParaRPr lang="en-US" altLang="ja-JP" dirty="0"/>
          </a:p>
          <a:p>
            <a:r>
              <a:rPr lang="ja-JP" altLang="ja-JP" dirty="0" smtClean="0"/>
              <a:t>・</a:t>
            </a:r>
            <a:r>
              <a:rPr lang="ja-JP" altLang="en-US" dirty="0">
                <a:latin typeface="+mn-ea"/>
              </a:rPr>
              <a:t>家庭用</a:t>
            </a:r>
            <a:r>
              <a:rPr lang="en-US" altLang="ja-JP" dirty="0">
                <a:latin typeface="+mn-ea"/>
              </a:rPr>
              <a:t>(</a:t>
            </a:r>
            <a:r>
              <a:rPr lang="ja-JP" altLang="en-US" dirty="0">
                <a:latin typeface="+mn-ea"/>
              </a:rPr>
              <a:t>口径</a:t>
            </a:r>
            <a:r>
              <a:rPr lang="en-US" altLang="ja-JP" dirty="0">
                <a:latin typeface="+mn-ea"/>
              </a:rPr>
              <a:t>13mm </a:t>
            </a:r>
            <a:r>
              <a:rPr lang="en-US" altLang="ja-JP" dirty="0" smtClean="0">
                <a:latin typeface="+mn-ea"/>
              </a:rPr>
              <a:t>20</a:t>
            </a:r>
            <a:r>
              <a:rPr lang="ja-JP" altLang="en-US" dirty="0" smtClean="0">
                <a:latin typeface="+mn-ea"/>
              </a:rPr>
              <a:t>㎥</a:t>
            </a:r>
            <a:r>
              <a:rPr lang="en-US" altLang="ja-JP" dirty="0" smtClean="0">
                <a:latin typeface="+mn-ea"/>
              </a:rPr>
              <a:t>)</a:t>
            </a:r>
            <a:r>
              <a:rPr lang="ja-JP" altLang="en-US" dirty="0">
                <a:latin typeface="+mn-ea"/>
              </a:rPr>
              <a:t>の一月あたりの水道料金</a:t>
            </a:r>
            <a:r>
              <a:rPr lang="ja-JP" altLang="en-US" dirty="0" smtClean="0">
                <a:latin typeface="+mn-ea"/>
              </a:rPr>
              <a:t>は</a:t>
            </a:r>
            <a:r>
              <a:rPr lang="en-US" altLang="ja-JP" dirty="0">
                <a:latin typeface="+mn-ea"/>
              </a:rPr>
              <a:t>3,740</a:t>
            </a:r>
            <a:r>
              <a:rPr lang="ja-JP" altLang="en-US" dirty="0" smtClean="0">
                <a:latin typeface="+mn-ea"/>
              </a:rPr>
              <a:t>円</a:t>
            </a:r>
            <a:r>
              <a:rPr lang="ja-JP" altLang="en-US" dirty="0">
                <a:latin typeface="+mn-ea"/>
              </a:rPr>
              <a:t>であり</a:t>
            </a:r>
            <a:r>
              <a:rPr lang="ja-JP" altLang="en-US" dirty="0" smtClean="0">
                <a:latin typeface="+mn-ea"/>
              </a:rPr>
              <a:t>、</a:t>
            </a:r>
            <a:endParaRPr lang="en-US" altLang="ja-JP" dirty="0" smtClean="0">
              <a:latin typeface="+mn-ea"/>
            </a:endParaRPr>
          </a:p>
          <a:p>
            <a:r>
              <a:rPr lang="ja-JP" altLang="en-US" dirty="0" smtClean="0">
                <a:latin typeface="+mn-ea"/>
              </a:rPr>
              <a:t>　府平均</a:t>
            </a:r>
            <a:r>
              <a:rPr lang="en-US" altLang="ja-JP" dirty="0" smtClean="0">
                <a:latin typeface="+mn-ea"/>
              </a:rPr>
              <a:t>2,813</a:t>
            </a:r>
            <a:r>
              <a:rPr lang="ja-JP" altLang="en-US" dirty="0" smtClean="0">
                <a:latin typeface="+mn-ea"/>
              </a:rPr>
              <a:t>円を上回っています。（</a:t>
            </a:r>
            <a:r>
              <a:rPr lang="en-US" altLang="ja-JP" dirty="0">
                <a:latin typeface="+mn-ea"/>
                <a:cs typeface="Times New Roman" panose="02020603050405020304" pitchFamily="18" charset="0"/>
              </a:rPr>
              <a:t> 43</a:t>
            </a:r>
            <a:r>
              <a:rPr lang="ja-JP" altLang="en-US" dirty="0" smtClean="0">
                <a:latin typeface="+mn-ea"/>
                <a:cs typeface="Times New Roman" panose="02020603050405020304" pitchFamily="18" charset="0"/>
              </a:rPr>
              <a:t>事業体中</a:t>
            </a:r>
            <a:r>
              <a:rPr lang="en-US" altLang="ja-JP" dirty="0" smtClean="0">
                <a:latin typeface="+mn-ea"/>
              </a:rPr>
              <a:t>41</a:t>
            </a:r>
            <a:r>
              <a:rPr lang="ja-JP" altLang="en-US" dirty="0" smtClean="0">
                <a:latin typeface="+mn-ea"/>
              </a:rPr>
              <a:t>番目</a:t>
            </a:r>
            <a:r>
              <a:rPr lang="en-US" altLang="ja-JP" dirty="0" smtClean="0">
                <a:latin typeface="+mn-ea"/>
              </a:rPr>
              <a:t>/</a:t>
            </a:r>
            <a:r>
              <a:rPr lang="ja-JP" altLang="en-US" dirty="0" smtClean="0">
                <a:latin typeface="+mn-ea"/>
              </a:rPr>
              <a:t>昇順）</a:t>
            </a:r>
            <a:endParaRPr lang="ja-JP" altLang="en-US" dirty="0"/>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6</a:t>
            </a:fld>
            <a:endParaRPr kumimoji="1" lang="ja-JP" altLang="en-US"/>
          </a:p>
        </p:txBody>
      </p:sp>
      <p:pic>
        <p:nvPicPr>
          <p:cNvPr id="6" name="図 5"/>
          <p:cNvPicPr>
            <a:picLocks noChangeAspect="1"/>
          </p:cNvPicPr>
          <p:nvPr/>
        </p:nvPicPr>
        <p:blipFill>
          <a:blip r:embed="rId2"/>
          <a:stretch>
            <a:fillRect/>
          </a:stretch>
        </p:blipFill>
        <p:spPr>
          <a:xfrm>
            <a:off x="228646" y="2566029"/>
            <a:ext cx="8434800" cy="3674645"/>
          </a:xfrm>
          <a:prstGeom prst="rect">
            <a:avLst/>
          </a:prstGeom>
        </p:spPr>
      </p:pic>
      <p:sp>
        <p:nvSpPr>
          <p:cNvPr id="8" name="テキスト ボックス 2"/>
          <p:cNvSpPr txBox="1">
            <a:spLocks noChangeArrowheads="1"/>
          </p:cNvSpPr>
          <p:nvPr/>
        </p:nvSpPr>
        <p:spPr bwMode="auto">
          <a:xfrm>
            <a:off x="8321372" y="3418012"/>
            <a:ext cx="993060"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全国平均</a:t>
            </a:r>
            <a:endParaRPr lang="ja-JP" sz="1400" kern="100" dirty="0">
              <a:effectLst/>
              <a:latin typeface="+mn-ea"/>
              <a:cs typeface="Times New Roman" panose="02020603050405020304" pitchFamily="18" charset="0"/>
            </a:endParaRPr>
          </a:p>
        </p:txBody>
      </p:sp>
      <p:sp>
        <p:nvSpPr>
          <p:cNvPr id="9" name="テキスト ボックス 2"/>
          <p:cNvSpPr txBox="1">
            <a:spLocks noChangeArrowheads="1"/>
          </p:cNvSpPr>
          <p:nvPr/>
        </p:nvSpPr>
        <p:spPr bwMode="auto">
          <a:xfrm>
            <a:off x="8422088" y="3708843"/>
            <a:ext cx="993060" cy="30777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a:solidFill>
                  <a:srgbClr val="FF0000"/>
                </a:solidFill>
                <a:effectLst/>
                <a:latin typeface="+mn-ea"/>
                <a:cs typeface="Times New Roman" panose="02020603050405020304" pitchFamily="18" charset="0"/>
              </a:rPr>
              <a:t>府平均</a:t>
            </a:r>
            <a:endParaRPr lang="ja-JP" sz="1400" kern="100">
              <a:effectLst/>
              <a:latin typeface="+mn-ea"/>
              <a:cs typeface="Times New Roman" panose="02020603050405020304" pitchFamily="18" charset="0"/>
            </a:endParaRPr>
          </a:p>
        </p:txBody>
      </p:sp>
    </p:spTree>
    <p:extLst>
      <p:ext uri="{BB962C8B-B14F-4D97-AF65-F5344CB8AC3E}">
        <p14:creationId xmlns:p14="http://schemas.microsoft.com/office/powerpoint/2010/main" val="31898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88890" y="566831"/>
            <a:ext cx="8963696" cy="1508105"/>
          </a:xfrm>
          <a:prstGeom prst="rect">
            <a:avLst/>
          </a:prstGeom>
          <a:noFill/>
        </p:spPr>
        <p:txBody>
          <a:bodyPr wrap="square" rtlCol="0">
            <a:spAutoFit/>
          </a:bodyPr>
          <a:lstStyle/>
          <a:p>
            <a:r>
              <a:rPr lang="ja-JP" altLang="en-US" sz="2000" b="1" dirty="0"/>
              <a:t>（５）技術職員数（大阪府の水道の現況より）</a:t>
            </a:r>
            <a:endParaRPr lang="en-US" altLang="ja-JP" sz="2000" b="1" dirty="0"/>
          </a:p>
          <a:p>
            <a:endParaRPr lang="en-US" altLang="ja-JP" dirty="0"/>
          </a:p>
          <a:p>
            <a:r>
              <a:rPr lang="ja-JP" altLang="ja-JP" dirty="0" smtClean="0"/>
              <a:t>・</a:t>
            </a:r>
            <a:r>
              <a:rPr lang="ja-JP" altLang="en-US" dirty="0"/>
              <a:t>技術職員</a:t>
            </a:r>
            <a:r>
              <a:rPr lang="ja-JP" altLang="en-US" dirty="0" smtClean="0"/>
              <a:t>は</a:t>
            </a:r>
            <a:r>
              <a:rPr lang="en-US" altLang="ja-JP" dirty="0">
                <a:latin typeface="+mn-ea"/>
              </a:rPr>
              <a:t>3</a:t>
            </a:r>
            <a:r>
              <a:rPr lang="ja-JP" altLang="en-US" dirty="0" smtClean="0"/>
              <a:t>人</a:t>
            </a:r>
            <a:r>
              <a:rPr lang="ja-JP" altLang="en-US" dirty="0"/>
              <a:t>であり、府平均を下回って</a:t>
            </a:r>
            <a:r>
              <a:rPr lang="ja-JP" altLang="en-US" dirty="0" smtClean="0"/>
              <a:t>います。</a:t>
            </a:r>
            <a:endParaRPr lang="ja-JP" altLang="ja-JP" dirty="0"/>
          </a:p>
          <a:p>
            <a:endParaRPr lang="ja-JP" altLang="ja-JP" dirty="0"/>
          </a:p>
          <a:p>
            <a:endParaRPr lang="ja-JP" altLang="en-US" dirty="0"/>
          </a:p>
        </p:txBody>
      </p:sp>
      <p:sp>
        <p:nvSpPr>
          <p:cNvPr id="6" name="スライド番号プレースホルダー 5"/>
          <p:cNvSpPr>
            <a:spLocks noGrp="1"/>
          </p:cNvSpPr>
          <p:nvPr>
            <p:ph type="sldNum" sz="quarter" idx="12"/>
          </p:nvPr>
        </p:nvSpPr>
        <p:spPr/>
        <p:txBody>
          <a:bodyPr/>
          <a:lstStyle/>
          <a:p>
            <a:fld id="{0AB64387-629B-4E46-93D6-B693036FBE10}" type="slidenum">
              <a:rPr kumimoji="1" lang="ja-JP" altLang="en-US" smtClean="0"/>
              <a:t>7</a:t>
            </a:fld>
            <a:endParaRPr kumimoji="1" lang="ja-JP" altLang="en-US"/>
          </a:p>
        </p:txBody>
      </p:sp>
      <p:pic>
        <p:nvPicPr>
          <p:cNvPr id="8" name="図 7"/>
          <p:cNvPicPr>
            <a:picLocks noChangeAspect="1"/>
          </p:cNvPicPr>
          <p:nvPr/>
        </p:nvPicPr>
        <p:blipFill>
          <a:blip r:embed="rId2"/>
          <a:stretch>
            <a:fillRect/>
          </a:stretch>
        </p:blipFill>
        <p:spPr>
          <a:xfrm>
            <a:off x="321412" y="2452782"/>
            <a:ext cx="8434800" cy="3634442"/>
          </a:xfrm>
          <a:prstGeom prst="rect">
            <a:avLst/>
          </a:prstGeom>
        </p:spPr>
      </p:pic>
      <p:sp>
        <p:nvSpPr>
          <p:cNvPr id="7" name="テキスト ボックス 2"/>
          <p:cNvSpPr txBox="1">
            <a:spLocks noChangeArrowheads="1"/>
          </p:cNvSpPr>
          <p:nvPr/>
        </p:nvSpPr>
        <p:spPr bwMode="auto">
          <a:xfrm>
            <a:off x="8313116" y="4239760"/>
            <a:ext cx="839470" cy="315595"/>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solidFill>
                  <a:srgbClr val="FF0000"/>
                </a:solidFill>
                <a:effectLst/>
                <a:latin typeface="+mn-ea"/>
                <a:cs typeface="Times New Roman" panose="02020603050405020304" pitchFamily="18" charset="0"/>
              </a:rPr>
              <a:t>府平均</a:t>
            </a:r>
            <a:endParaRPr lang="ja-JP" sz="1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8475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50253" y="257738"/>
            <a:ext cx="8963696" cy="2123658"/>
          </a:xfrm>
          <a:prstGeom prst="rect">
            <a:avLst/>
          </a:prstGeom>
          <a:noFill/>
        </p:spPr>
        <p:txBody>
          <a:bodyPr wrap="square" rtlCol="0">
            <a:spAutoFit/>
          </a:bodyPr>
          <a:lstStyle/>
          <a:p>
            <a:r>
              <a:rPr lang="ja-JP" altLang="ja-JP" sz="2400" b="1" dirty="0"/>
              <a:t>１．２　</a:t>
            </a:r>
            <a:r>
              <a:rPr lang="ja-JP" altLang="en-US" sz="2400" b="1" dirty="0" smtClean="0"/>
              <a:t>一日最大給水量</a:t>
            </a:r>
            <a:r>
              <a:rPr lang="ja-JP" altLang="en-US" sz="2400" b="1" dirty="0"/>
              <a:t>と自己水率</a:t>
            </a:r>
            <a:r>
              <a:rPr lang="ja-JP" altLang="ja-JP" sz="2400" b="1" dirty="0"/>
              <a:t>の概要（</a:t>
            </a:r>
            <a:r>
              <a:rPr lang="en-US" altLang="ja-JP" sz="2400" b="1" dirty="0">
                <a:latin typeface="+mn-ea"/>
              </a:rPr>
              <a:t>2016</a:t>
            </a:r>
            <a:r>
              <a:rPr lang="ja-JP" altLang="ja-JP" sz="2400" b="1" dirty="0"/>
              <a:t>年度）</a:t>
            </a:r>
            <a:endParaRPr lang="en-US" altLang="ja-JP" sz="2400" b="1" dirty="0"/>
          </a:p>
          <a:p>
            <a:endParaRPr lang="ja-JP" altLang="ja-JP" dirty="0"/>
          </a:p>
          <a:p>
            <a:pPr marL="179388" indent="-179388"/>
            <a:r>
              <a:rPr lang="ja-JP" altLang="ja-JP" dirty="0" smtClean="0"/>
              <a:t>・</a:t>
            </a:r>
            <a:r>
              <a:rPr lang="ja-JP" altLang="en-US" dirty="0"/>
              <a:t>水源は</a:t>
            </a:r>
            <a:r>
              <a:rPr lang="ja-JP" altLang="en-US" dirty="0" smtClean="0"/>
              <a:t>、ダムを</a:t>
            </a:r>
            <a:r>
              <a:rPr lang="ja-JP" altLang="en-US" dirty="0"/>
              <a:t>水源とした孝子浄水場</a:t>
            </a:r>
            <a:r>
              <a:rPr lang="ja-JP" altLang="en-US" dirty="0" smtClean="0"/>
              <a:t>と</a:t>
            </a:r>
            <a:r>
              <a:rPr lang="ja-JP" altLang="en-US" dirty="0"/>
              <a:t>、淀川を水源とした大阪広域水道企業団からの浄水受水で賄っており、このうち企業団受水は総配水量の</a:t>
            </a:r>
            <a:r>
              <a:rPr lang="ja-JP" altLang="en-US" dirty="0" smtClean="0"/>
              <a:t>約</a:t>
            </a:r>
            <a:r>
              <a:rPr lang="ja-JP" altLang="en-US" dirty="0"/>
              <a:t>７</a:t>
            </a:r>
            <a:r>
              <a:rPr lang="ja-JP" altLang="en-US" dirty="0" smtClean="0"/>
              <a:t>割を占めています。</a:t>
            </a:r>
            <a:endParaRPr lang="ja-JP" altLang="ja-JP" dirty="0" smtClean="0"/>
          </a:p>
          <a:p>
            <a:endParaRPr lang="ja-JP" altLang="ja-JP" dirty="0"/>
          </a:p>
          <a:p>
            <a:endParaRPr lang="ja-JP" altLang="en-US" dirty="0"/>
          </a:p>
        </p:txBody>
      </p:sp>
      <p:pic>
        <p:nvPicPr>
          <p:cNvPr id="9" name="図 8"/>
          <p:cNvPicPr/>
          <p:nvPr/>
        </p:nvPicPr>
        <p:blipFill>
          <a:blip r:embed="rId2">
            <a:extLst>
              <a:ext uri="{28A0092B-C50C-407E-A947-70E740481C1C}">
                <a14:useLocalDpi xmlns:a14="http://schemas.microsoft.com/office/drawing/2010/main" val="0"/>
              </a:ext>
            </a:extLst>
          </a:blip>
          <a:srcRect/>
          <a:stretch>
            <a:fillRect/>
          </a:stretch>
        </p:blipFill>
        <p:spPr bwMode="auto">
          <a:xfrm>
            <a:off x="2020227" y="5199202"/>
            <a:ext cx="802005" cy="274320"/>
          </a:xfrm>
          <a:prstGeom prst="rect">
            <a:avLst/>
          </a:prstGeom>
          <a:noFill/>
          <a:ln>
            <a:noFill/>
          </a:ln>
        </p:spPr>
      </p:pic>
      <p:pic>
        <p:nvPicPr>
          <p:cNvPr id="10" name="図 9"/>
          <p:cNvPicPr/>
          <p:nvPr/>
        </p:nvPicPr>
        <p:blipFill>
          <a:blip r:embed="rId3">
            <a:extLst>
              <a:ext uri="{28A0092B-C50C-407E-A947-70E740481C1C}">
                <a14:useLocalDpi xmlns:a14="http://schemas.microsoft.com/office/drawing/2010/main" val="0"/>
              </a:ext>
            </a:extLst>
          </a:blip>
          <a:srcRect/>
          <a:stretch>
            <a:fillRect/>
          </a:stretch>
        </p:blipFill>
        <p:spPr bwMode="auto">
          <a:xfrm>
            <a:off x="190791" y="2297428"/>
            <a:ext cx="8631797" cy="4486565"/>
          </a:xfrm>
          <a:prstGeom prst="rect">
            <a:avLst/>
          </a:prstGeom>
          <a:noFill/>
          <a:ln>
            <a:noFill/>
          </a:ln>
        </p:spPr>
      </p:pic>
      <p:sp>
        <p:nvSpPr>
          <p:cNvPr id="7" name="テキスト ボックス 6"/>
          <p:cNvSpPr txBox="1"/>
          <p:nvPr/>
        </p:nvSpPr>
        <p:spPr>
          <a:xfrm>
            <a:off x="173394" y="3535877"/>
            <a:ext cx="400110" cy="1349087"/>
          </a:xfrm>
          <a:prstGeom prst="rect">
            <a:avLst/>
          </a:prstGeom>
          <a:noFill/>
        </p:spPr>
        <p:txBody>
          <a:bodyPr vert="eaVert" wrap="none" rtlCol="0">
            <a:spAutoFit/>
          </a:bodyPr>
          <a:lstStyle/>
          <a:p>
            <a:r>
              <a:rPr kumimoji="1" lang="ja-JP" altLang="en-US" sz="1400" dirty="0"/>
              <a:t>一</a:t>
            </a:r>
            <a:r>
              <a:rPr kumimoji="1" lang="ja-JP" altLang="en-US" sz="1400" dirty="0" smtClean="0"/>
              <a:t>日最大給水量</a:t>
            </a:r>
            <a:endParaRPr kumimoji="1" lang="ja-JP" altLang="en-US" sz="1400" dirty="0"/>
          </a:p>
        </p:txBody>
      </p:sp>
      <p:sp>
        <p:nvSpPr>
          <p:cNvPr id="11" name="テキスト ボックス 10"/>
          <p:cNvSpPr txBox="1"/>
          <p:nvPr/>
        </p:nvSpPr>
        <p:spPr>
          <a:xfrm>
            <a:off x="8692153" y="3535877"/>
            <a:ext cx="400110" cy="810478"/>
          </a:xfrm>
          <a:prstGeom prst="rect">
            <a:avLst/>
          </a:prstGeom>
          <a:noFill/>
        </p:spPr>
        <p:txBody>
          <a:bodyPr vert="eaVert" wrap="none" rtlCol="0">
            <a:spAutoFit/>
          </a:bodyPr>
          <a:lstStyle/>
          <a:p>
            <a:r>
              <a:rPr kumimoji="1" lang="ja-JP" altLang="en-US" sz="1400" dirty="0" smtClean="0"/>
              <a:t>自己水率</a:t>
            </a:r>
            <a:endParaRPr kumimoji="1" lang="ja-JP" altLang="en-US" sz="1400" dirty="0"/>
          </a:p>
        </p:txBody>
      </p:sp>
      <p:sp>
        <p:nvSpPr>
          <p:cNvPr id="12" name="テキスト ボックス 303"/>
          <p:cNvSpPr txBox="1"/>
          <p:nvPr/>
        </p:nvSpPr>
        <p:spPr>
          <a:xfrm>
            <a:off x="7667675" y="6040699"/>
            <a:ext cx="784860" cy="26733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smtClean="0">
                <a:effectLst/>
                <a:latin typeface="+mn-ea"/>
                <a:cs typeface="Times New Roman" panose="02020603050405020304" pitchFamily="18" charset="0"/>
              </a:rPr>
              <a:t>大阪市</a:t>
            </a:r>
            <a:endParaRPr lang="ja-JP" sz="1050" kern="100" dirty="0">
              <a:effectLst/>
              <a:latin typeface="+mn-ea"/>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0AB64387-629B-4E46-93D6-B693036FBE10}" type="slidenum">
              <a:rPr kumimoji="1" lang="ja-JP" altLang="en-US" smtClean="0"/>
              <a:t>8</a:t>
            </a:fld>
            <a:endParaRPr kumimoji="1" lang="ja-JP" altLang="en-US"/>
          </a:p>
        </p:txBody>
      </p:sp>
      <p:sp>
        <p:nvSpPr>
          <p:cNvPr id="8" name="正方形/長方形 7"/>
          <p:cNvSpPr/>
          <p:nvPr/>
        </p:nvSpPr>
        <p:spPr>
          <a:xfrm>
            <a:off x="4691270" y="5658678"/>
            <a:ext cx="159026" cy="76434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2680528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stretch>
            <a:fillRect/>
          </a:stretch>
        </p:blipFill>
        <p:spPr>
          <a:xfrm>
            <a:off x="399711" y="415910"/>
            <a:ext cx="7925736" cy="4977685"/>
          </a:xfrm>
          <a:prstGeom prst="rect">
            <a:avLst/>
          </a:prstGeom>
        </p:spPr>
      </p:pic>
      <p:sp>
        <p:nvSpPr>
          <p:cNvPr id="5" name="Rectangle 3"/>
          <p:cNvSpPr>
            <a:spLocks noChangeArrowheads="1"/>
          </p:cNvSpPr>
          <p:nvPr/>
        </p:nvSpPr>
        <p:spPr bwMode="auto">
          <a:xfrm>
            <a:off x="-1665668" y="198805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0" y="159537"/>
            <a:ext cx="8963696" cy="461665"/>
          </a:xfrm>
          <a:prstGeom prst="rect">
            <a:avLst/>
          </a:prstGeom>
          <a:noFill/>
        </p:spPr>
        <p:txBody>
          <a:bodyPr wrap="square" rtlCol="0">
            <a:spAutoFit/>
          </a:bodyPr>
          <a:lstStyle/>
          <a:p>
            <a:r>
              <a:rPr lang="ja-JP" altLang="ja-JP" sz="2400" b="1" dirty="0"/>
              <a:t>１．３　水道施設の配置</a:t>
            </a:r>
            <a:r>
              <a:rPr lang="ja-JP" altLang="ja-JP" sz="2400" b="1" dirty="0" smtClean="0"/>
              <a:t>状況</a:t>
            </a:r>
            <a:endParaRPr lang="ja-JP" altLang="en-US" sz="2400" dirty="0"/>
          </a:p>
        </p:txBody>
      </p:sp>
      <p:sp>
        <p:nvSpPr>
          <p:cNvPr id="7" name="スライド番号プレースホルダー 6"/>
          <p:cNvSpPr>
            <a:spLocks noGrp="1"/>
          </p:cNvSpPr>
          <p:nvPr>
            <p:ph type="sldNum" sz="quarter" idx="12"/>
          </p:nvPr>
        </p:nvSpPr>
        <p:spPr/>
        <p:txBody>
          <a:bodyPr/>
          <a:lstStyle/>
          <a:p>
            <a:fld id="{0AB64387-629B-4E46-93D6-B693036FBE10}" type="slidenum">
              <a:rPr kumimoji="1" lang="ja-JP" altLang="en-US" smtClean="0"/>
              <a:t>9</a:t>
            </a:fld>
            <a:endParaRPr kumimoji="1" lang="ja-JP" altLang="en-US"/>
          </a:p>
        </p:txBody>
      </p:sp>
      <p:pic>
        <p:nvPicPr>
          <p:cNvPr id="9" name="図 8"/>
          <p:cNvPicPr>
            <a:picLocks noChangeAspect="1"/>
          </p:cNvPicPr>
          <p:nvPr/>
        </p:nvPicPr>
        <p:blipFill>
          <a:blip r:embed="rId3"/>
          <a:stretch>
            <a:fillRect/>
          </a:stretch>
        </p:blipFill>
        <p:spPr>
          <a:xfrm>
            <a:off x="5112026" y="5460043"/>
            <a:ext cx="3409122" cy="1079244"/>
          </a:xfrm>
          <a:prstGeom prst="rect">
            <a:avLst/>
          </a:prstGeom>
        </p:spPr>
      </p:pic>
    </p:spTree>
    <p:extLst>
      <p:ext uri="{BB962C8B-B14F-4D97-AF65-F5344CB8AC3E}">
        <p14:creationId xmlns:p14="http://schemas.microsoft.com/office/powerpoint/2010/main" val="36701018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821</Words>
  <Application>Microsoft Office PowerPoint</Application>
  <PresentationFormat>画面に合わせる (4:3)</PresentationFormat>
  <Paragraphs>255</Paragraphs>
  <Slides>30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30</vt:i4>
      </vt:variant>
    </vt:vector>
  </HeadingPairs>
  <TitlesOfParts>
    <vt:vector size="41" baseType="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2018-12-28T13:07:04Z</dcterms:created>
  <dcterms:modified xsi:type="dcterms:W3CDTF">2019-03-26T09:56:09Z</dcterms:modified>
</cp:coreProperties>
</file>