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sldIdLst>
    <p:sldId id="294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9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314" r:id="rId26"/>
    <p:sldId id="315" r:id="rId27"/>
    <p:sldId id="287" r:id="rId28"/>
    <p:sldId id="297" r:id="rId29"/>
    <p:sldId id="298" r:id="rId30"/>
    <p:sldId id="301" r:id="rId31"/>
    <p:sldId id="316" r:id="rId32"/>
    <p:sldId id="317" r:id="rId3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3" autoAdjust="0"/>
    <p:restoredTop sz="92662" autoAdjust="0"/>
  </p:normalViewPr>
  <p:slideViewPr>
    <p:cSldViewPr snapToGrid="0">
      <p:cViewPr varScale="1">
        <p:scale>
          <a:sx n="69" d="100"/>
          <a:sy n="69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6B5C9-8EDE-4A73-B41E-EF0FA898EF39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B0424-6D22-45B5-A7A0-0EFEB87BD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4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43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1B7E-5B56-447E-9B58-C61C90D45B6B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81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A3BE-EE22-4CB7-B0F5-46C223B75D37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sz="1600"/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2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4C6E-AC6B-42A8-8329-B04B142A4B3F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5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3B91-BA5D-4573-AC67-EAF37D306FF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07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B7AF-C74C-4295-87D6-73E43DDE2C8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15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9AF-E8F8-4D31-95DC-DD8AE6CC9900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50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CEB2-7335-479C-87F1-636093EDAFB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4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780F-18F4-42B6-AC88-252145ED4E9D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5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899-9184-4638-AFD2-56D5ABCD4D1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17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26DE-3742-4621-BD89-2D7FA0AB6C87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7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3BDB-720C-4B66-859C-7F9FE084FCA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8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AE2B-10E1-444A-BF21-F10CDD2015D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75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1A8C3-DB63-499C-9F83-5F1B623E55F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50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/>
              <a:t>箕面</a:t>
            </a:r>
            <a:r>
              <a:rPr lang="ja-JP" altLang="ja-JP" sz="4000" dirty="0" smtClean="0"/>
              <a:t>市</a:t>
            </a:r>
            <a:r>
              <a:rPr lang="ja-JP" altLang="ja-JP" sz="4000" dirty="0"/>
              <a:t>】</a:t>
            </a:r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0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062994"/>
              </p:ext>
            </p:extLst>
          </p:nvPr>
        </p:nvGraphicFramePr>
        <p:xfrm>
          <a:off x="56479" y="1053591"/>
          <a:ext cx="8963695" cy="559983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59801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407812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96082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5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指標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</a:rPr>
                        <a:t>府平均との比較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496417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耐震化関係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法定耐用年数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）を超えた管路の割合。一般的には、低い方が望ましい。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705365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経営関係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一般的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には、低い方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が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4964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企業債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496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効率性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ja-JP" sz="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708" marR="437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</a:t>
            </a:r>
            <a:r>
              <a:rPr lang="ja-JP" altLang="en-US" sz="2400" b="1" dirty="0"/>
              <a:t>箕面</a:t>
            </a:r>
            <a:r>
              <a:rPr lang="ja-JP" altLang="en-US" sz="2400" b="1" dirty="0" smtClean="0"/>
              <a:t>市</a:t>
            </a:r>
            <a:r>
              <a:rPr lang="ja-JP" altLang="en-US" sz="2400" b="1" dirty="0"/>
              <a:t>の状況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各指標の大阪府平均との比較（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/>
              <a:t>年度）</a:t>
            </a: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7173717" y="135333"/>
            <a:ext cx="2060621" cy="87169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35535" y="6605628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52712" y="6538664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7" y="2213009"/>
            <a:ext cx="8435436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32383"/>
            <a:ext cx="91116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</a:t>
            </a:r>
            <a:r>
              <a:rPr lang="ja-JP" altLang="en-US" sz="2400" b="1" dirty="0"/>
              <a:t>箕面</a:t>
            </a:r>
            <a:r>
              <a:rPr lang="ja-JP" altLang="en-US" sz="2400" b="1" dirty="0" smtClean="0"/>
              <a:t>市</a:t>
            </a:r>
            <a:r>
              <a:rPr lang="ja-JP" altLang="en-US" sz="2400" b="1" dirty="0"/>
              <a:t>の各指標の状況（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sz="2000" b="1" dirty="0"/>
          </a:p>
          <a:p>
            <a:r>
              <a:rPr lang="ja-JP" altLang="en-US" dirty="0"/>
              <a:t>・全管路の耐震</a:t>
            </a:r>
            <a:r>
              <a:rPr lang="ja-JP" altLang="en-US" dirty="0">
                <a:latin typeface="+mn-ea"/>
              </a:rPr>
              <a:t>適合率は</a:t>
            </a:r>
            <a:r>
              <a:rPr lang="en-US" altLang="ja-JP" dirty="0" smtClean="0">
                <a:latin typeface="+mn-ea"/>
              </a:rPr>
              <a:t>22.8%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/>
              <a:t>下</a:t>
            </a:r>
            <a:r>
              <a:rPr lang="ja-JP" altLang="en-US" dirty="0" smtClean="0"/>
              <a:t>回って</a:t>
            </a:r>
            <a:r>
              <a:rPr lang="ja-JP" altLang="en-US" dirty="0"/>
              <a:t>います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93850" y="3853516"/>
            <a:ext cx="95412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2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7" y="2446787"/>
            <a:ext cx="8428949" cy="36756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76884"/>
            <a:ext cx="8939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・基幹管路の耐震適合率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42.7%</a:t>
            </a:r>
            <a:r>
              <a:rPr lang="ja-JP" altLang="ja-JP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ja-JP" dirty="0" smtClean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上</a:t>
            </a:r>
            <a:r>
              <a:rPr lang="ja-JP" altLang="ja-JP" dirty="0" smtClean="0">
                <a:latin typeface="+mn-ea"/>
              </a:rPr>
              <a:t>回</a:t>
            </a:r>
            <a:r>
              <a:rPr lang="ja-JP" altLang="en-US" dirty="0" smtClean="0">
                <a:latin typeface="+mn-ea"/>
              </a:rPr>
              <a:t>っています。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ja-JP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降順）</a:t>
            </a:r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40300" y="4211557"/>
            <a:ext cx="984761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2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40300" y="3835421"/>
            <a:ext cx="763302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6004"/>
            <a:ext cx="87511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33.5%</a:t>
            </a:r>
            <a:r>
              <a:rPr lang="ja-JP" altLang="en-US" dirty="0">
                <a:latin typeface="+mn-ea"/>
              </a:rPr>
              <a:t>で</a:t>
            </a:r>
            <a:r>
              <a:rPr lang="ja-JP" altLang="en-US" dirty="0"/>
              <a:t>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 smtClean="0">
                <a:latin typeface="+mn-ea"/>
              </a:rPr>
              <a:t>を上回っています。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10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29" y="2625291"/>
            <a:ext cx="8434800" cy="365856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15274" y="3835375"/>
            <a:ext cx="9049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51722" y="4327858"/>
            <a:ext cx="9049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513384"/>
            <a:ext cx="87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④管路更新率（市町村経営比較分析表より）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・管路</a:t>
            </a:r>
            <a:r>
              <a:rPr lang="ja-JP" altLang="en-US" dirty="0">
                <a:latin typeface="+mn-ea"/>
              </a:rPr>
              <a:t>更新率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0.82%</a:t>
            </a:r>
            <a:r>
              <a:rPr lang="ja-JP" altLang="en-US" dirty="0">
                <a:latin typeface="+mn-ea"/>
              </a:rPr>
              <a:t>であり</a:t>
            </a:r>
            <a:r>
              <a:rPr lang="ja-JP" altLang="en-US" dirty="0" smtClean="0">
                <a:latin typeface="+mn-ea"/>
              </a:rPr>
              <a:t>、府平均並みで</a:t>
            </a:r>
            <a:r>
              <a:rPr lang="ja-JP" altLang="en-US" dirty="0" smtClean="0"/>
              <a:t>す</a:t>
            </a:r>
            <a:r>
              <a:rPr lang="ja-JP" altLang="en-US" dirty="0"/>
              <a:t>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44" y="2536032"/>
            <a:ext cx="8434800" cy="3665217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20773" y="4289128"/>
            <a:ext cx="90495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51489" y="4633841"/>
            <a:ext cx="90495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91704"/>
            <a:ext cx="900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・浄水場の耐震化率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39.7%</a:t>
            </a:r>
            <a:r>
              <a:rPr lang="ja-JP" altLang="en-US" dirty="0"/>
              <a:t>であり</a:t>
            </a:r>
            <a:r>
              <a:rPr lang="ja-JP" altLang="en-US" dirty="0" smtClean="0"/>
              <a:t>、府平均</a:t>
            </a:r>
            <a:r>
              <a:rPr lang="en-US" altLang="ja-JP" dirty="0" smtClean="0">
                <a:latin typeface="+mn-ea"/>
              </a:rPr>
              <a:t>4.5</a:t>
            </a:r>
            <a:r>
              <a:rPr lang="en-US" altLang="ja-JP" dirty="0" smtClean="0"/>
              <a:t>%</a:t>
            </a:r>
            <a:r>
              <a:rPr lang="ja-JP" altLang="en-US" dirty="0" smtClean="0"/>
              <a:t>を上回っています。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41" y="2336400"/>
            <a:ext cx="8434800" cy="3609198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020247" y="4449316"/>
            <a:ext cx="93403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014630" y="3913931"/>
            <a:ext cx="93403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91704"/>
            <a:ext cx="871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⑥配水池耐震化率（大阪府の水道の現況より）</a:t>
            </a:r>
            <a:endParaRPr lang="en-US" altLang="ja-JP" sz="2000" b="1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・配水池の耐震化率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81.2%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 smtClean="0">
                <a:latin typeface="+mn-ea"/>
              </a:rPr>
              <a:t>を上回って</a:t>
            </a:r>
            <a:r>
              <a:rPr lang="ja-JP" altLang="en-US" dirty="0">
                <a:latin typeface="+mn-ea"/>
              </a:rPr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1" y="2486791"/>
            <a:ext cx="8434800" cy="364944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82729" y="4064372"/>
            <a:ext cx="672303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17822" y="3589621"/>
            <a:ext cx="101888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63170"/>
            <a:ext cx="89120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・給水原価は</a:t>
            </a:r>
            <a:r>
              <a:rPr lang="en-US" altLang="ja-JP" dirty="0" smtClean="0">
                <a:latin typeface="+mn-ea"/>
              </a:rPr>
              <a:t>151.9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14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>
                <a:latin typeface="+mn-ea"/>
              </a:rPr>
              <a:t>昇順</a:t>
            </a:r>
            <a:r>
              <a:rPr lang="ja-JP" altLang="en-US" smtClean="0">
                <a:latin typeface="+mn-ea"/>
              </a:rPr>
              <a:t>）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37" y="2421463"/>
            <a:ext cx="8434800" cy="366099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03230" y="3910231"/>
            <a:ext cx="1104853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41960" y="4251960"/>
            <a:ext cx="90805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33212"/>
            <a:ext cx="8939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・経常収支比率は府平均</a:t>
            </a:r>
            <a:r>
              <a:rPr lang="en-US" altLang="ja-JP" dirty="0">
                <a:latin typeface="+mn-ea"/>
              </a:rPr>
              <a:t>111.98</a:t>
            </a:r>
            <a:r>
              <a:rPr lang="ja-JP" altLang="en-US" dirty="0" smtClean="0">
                <a:latin typeface="+mn-ea"/>
              </a:rPr>
              <a:t>を上回り、</a:t>
            </a:r>
            <a:r>
              <a:rPr lang="en-US" altLang="ja-JP" dirty="0" smtClean="0">
                <a:latin typeface="+mn-ea"/>
              </a:rPr>
              <a:t>120.28%</a:t>
            </a:r>
            <a:r>
              <a:rPr lang="ja-JP" altLang="en-US" dirty="0">
                <a:latin typeface="+mn-ea"/>
              </a:rPr>
              <a:t>と単年度黒字を</a:t>
            </a:r>
            <a:r>
              <a:rPr lang="ja-JP" altLang="en-US" dirty="0" smtClean="0">
                <a:latin typeface="+mn-ea"/>
              </a:rPr>
              <a:t>示す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en-US" dirty="0" smtClean="0"/>
              <a:t>を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超えて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14" y="2348292"/>
            <a:ext cx="8434800" cy="365052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62122" y="3431959"/>
            <a:ext cx="96217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74585" y="3173770"/>
            <a:ext cx="96217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487355"/>
            <a:ext cx="8912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⑨企業債残高対給水収益率（市町村経営比較分析表より）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135.3%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 smtClean="0">
                <a:latin typeface="+mn-ea"/>
              </a:rPr>
              <a:t>を下</a:t>
            </a:r>
            <a:r>
              <a:rPr lang="ja-JP" altLang="en-US" dirty="0" smtClean="0"/>
              <a:t>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63" y="2639904"/>
            <a:ext cx="8434800" cy="3200239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93791" y="4485515"/>
            <a:ext cx="98911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38318" y="4083063"/>
            <a:ext cx="98911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</a:t>
            </a:r>
            <a:r>
              <a:rPr lang="ja-JP" altLang="en-US" sz="1600" dirty="0">
                <a:latin typeface="+mn-ea"/>
              </a:rPr>
              <a:t>箕面</a:t>
            </a:r>
            <a:r>
              <a:rPr lang="ja-JP" altLang="en-US" sz="1600" dirty="0" smtClean="0">
                <a:latin typeface="+mn-ea"/>
              </a:rPr>
              <a:t>市</a:t>
            </a:r>
            <a:r>
              <a:rPr lang="ja-JP" altLang="en-US" sz="1600" dirty="0">
                <a:latin typeface="+mn-ea"/>
              </a:rPr>
              <a:t>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</a:t>
            </a:r>
            <a:r>
              <a:rPr lang="ja-JP" altLang="en-US" sz="1600" dirty="0">
                <a:latin typeface="+mn-ea"/>
              </a:rPr>
              <a:t>箕面</a:t>
            </a:r>
            <a:r>
              <a:rPr lang="ja-JP" altLang="en-US" sz="1600" dirty="0" smtClean="0">
                <a:latin typeface="+mn-ea"/>
              </a:rPr>
              <a:t>市</a:t>
            </a:r>
            <a:r>
              <a:rPr lang="ja-JP" altLang="en-US" sz="1600" dirty="0">
                <a:latin typeface="+mn-ea"/>
              </a:rPr>
              <a:t>の各指標の状況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■市の水道ってこれからどうなる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の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？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　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</a:t>
            </a:r>
            <a:r>
              <a:rPr lang="ja-JP" altLang="en-US" b="1" dirty="0" smtClean="0">
                <a:solidFill>
                  <a:schemeClr val="tx2"/>
                </a:solidFill>
                <a:latin typeface="+mn-ea"/>
              </a:rPr>
              <a:t>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  <a:endParaRPr lang="en-US" altLang="ja-JP" b="1" dirty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latin typeface="+mn-ea"/>
              </a:rPr>
              <a:t>箕面</a:t>
            </a:r>
            <a:r>
              <a:rPr lang="ja-JP" altLang="en-US" b="1" dirty="0" smtClean="0">
                <a:latin typeface="+mn-ea"/>
              </a:rPr>
              <a:t>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箕面</a:t>
            </a:r>
            <a:r>
              <a:rPr lang="ja-JP" altLang="en-US" sz="1600" dirty="0" smtClean="0">
                <a:latin typeface="+mn-ea"/>
              </a:rPr>
              <a:t>市</a:t>
            </a:r>
            <a:r>
              <a:rPr lang="ja-JP" altLang="en-US" sz="1600" dirty="0">
                <a:latin typeface="+mn-ea"/>
              </a:rPr>
              <a:t>の今後の計画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大阪府推計による箕面市</a:t>
            </a:r>
            <a:r>
              <a:rPr lang="ja-JP" altLang="en-US" sz="1600" dirty="0">
                <a:latin typeface="+mn-ea"/>
              </a:rPr>
              <a:t>の今後の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3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5" y="2219985"/>
            <a:ext cx="8435436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930" y="582901"/>
            <a:ext cx="8190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⑩施設利用率（市町村経営比較分析表より）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81.6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34188" y="3680205"/>
            <a:ext cx="1096397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59057" y="3301784"/>
            <a:ext cx="1096397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317" y="178467"/>
            <a:ext cx="897368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箕面</a:t>
            </a:r>
            <a:r>
              <a:rPr lang="ja-JP" altLang="en-US" sz="2400" b="1" dirty="0" smtClean="0"/>
              <a:t>市</a:t>
            </a:r>
            <a:r>
              <a:rPr lang="ja-JP" altLang="en-US" sz="2400" b="1" dirty="0"/>
              <a:t>の今後の計画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 smtClean="0"/>
              <a:t>・浄水場</a:t>
            </a:r>
            <a:r>
              <a:rPr lang="ja-JP" altLang="en-US" dirty="0"/>
              <a:t>２</a:t>
            </a:r>
            <a:r>
              <a:rPr lang="ja-JP" altLang="en-US" dirty="0" smtClean="0"/>
              <a:t>箇所のうち、桜ケ丘浄水場については、現在、未耐震ですが、浄水コスト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と受水コストの状況を見極めながら、施設の存続について判断するため、今のとこ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err="1" smtClean="0"/>
              <a:t>ろ</a:t>
            </a:r>
            <a:r>
              <a:rPr lang="ja-JP" altLang="en-US" dirty="0" smtClean="0"/>
              <a:t>耐震化の予定はありません。</a:t>
            </a:r>
            <a:endParaRPr lang="en-US" altLang="ja-JP" dirty="0" smtClean="0"/>
          </a:p>
          <a:p>
            <a:r>
              <a:rPr lang="ja-JP" altLang="en-US" dirty="0" smtClean="0"/>
              <a:t>・箕面浄水場については、耐震化済みです。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・配水池については、桜ケ丘浄水場の関連施設である新稲高区配水池を除き、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２０２０年度には耐震化率が１００％となります。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・全管路は２０３４年度には耐震化率が４０％となります。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72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H="1">
            <a:off x="3577164" y="2543764"/>
            <a:ext cx="193080" cy="28334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4" y="2523717"/>
            <a:ext cx="8768213" cy="2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15409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/>
              <a:t>３</a:t>
            </a:r>
            <a:r>
              <a:rPr lang="ja-JP" altLang="en-US" sz="2400" b="1" dirty="0" smtClean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97993"/>
              </p:ext>
            </p:extLst>
          </p:nvPr>
        </p:nvGraphicFramePr>
        <p:xfrm>
          <a:off x="136113" y="525090"/>
          <a:ext cx="8901636" cy="1673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609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722783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107095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226132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557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ja-JP" sz="1800" kern="100">
                          <a:effectLst/>
                        </a:rPr>
                        <a:t>年周期で管更新するために必要</a:t>
                      </a:r>
                      <a:r>
                        <a:rPr lang="ja-JP" sz="1800" kern="100" smtClean="0">
                          <a:effectLst/>
                        </a:rPr>
                        <a:t>な</a:t>
                      </a:r>
                      <a:r>
                        <a:rPr lang="ja-JP" altLang="en-US" sz="1800" kern="100" smtClean="0">
                          <a:effectLst/>
                        </a:rPr>
                        <a:t>管路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>
                          <a:effectLst/>
                        </a:rPr>
                        <a:t>（％）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59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>
                          <a:effectLst/>
                        </a:rPr>
                        <a:t>管路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456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</a:rPr>
                        <a:t>３４</a:t>
                      </a:r>
                      <a:r>
                        <a:rPr lang="ja-JP" sz="1800" kern="100" dirty="0" smtClean="0">
                          <a:effectLst/>
                        </a:rPr>
                        <a:t>年度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ja-JP" altLang="ja-JP" sz="1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１．６７％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2313" y="2708485"/>
            <a:ext cx="8844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>
                <a:latin typeface="+mn-ea"/>
              </a:rPr>
              <a:t>３</a:t>
            </a:r>
            <a:r>
              <a:rPr lang="ja-JP" altLang="en-US" sz="2400" b="1" dirty="0" smtClean="0">
                <a:latin typeface="+mn-ea"/>
              </a:rPr>
              <a:t>．３</a:t>
            </a:r>
            <a:r>
              <a:rPr lang="ja-JP" altLang="ja-JP" sz="2400" b="1" dirty="0" smtClean="0">
                <a:latin typeface="+mn-ea"/>
              </a:rPr>
              <a:t>　耐震化計画の内容</a:t>
            </a:r>
          </a:p>
          <a:p>
            <a:pPr algn="ctr"/>
            <a:r>
              <a:rPr lang="ja-JP" altLang="ja-JP" sz="2000" dirty="0" smtClean="0"/>
              <a:t>（</a:t>
            </a:r>
            <a:r>
              <a:rPr lang="ja-JP" altLang="en-US" sz="2000" dirty="0" smtClean="0"/>
              <a:t>箕面市上下水道施設整備基本・実施計画（２０１４</a:t>
            </a:r>
            <a:r>
              <a:rPr lang="ja-JP" altLang="ja-JP" sz="2000" dirty="0" smtClean="0"/>
              <a:t>年</a:t>
            </a:r>
            <a:r>
              <a:rPr lang="ja-JP" altLang="en-US" sz="2000" dirty="0" smtClean="0"/>
              <a:t>度</a:t>
            </a:r>
            <a:r>
              <a:rPr lang="ja-JP" altLang="ja-JP" sz="2000" dirty="0" smtClean="0"/>
              <a:t>策定））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5297"/>
              </p:ext>
            </p:extLst>
          </p:nvPr>
        </p:nvGraphicFramePr>
        <p:xfrm>
          <a:off x="136113" y="3400460"/>
          <a:ext cx="8844565" cy="3155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0246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22679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441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耐震化率（％）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末時点の施設能力等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浄水施設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　　　</a:t>
                      </a:r>
                      <a:r>
                        <a:rPr lang="en-US" altLang="ja-JP" dirty="0" smtClean="0"/>
                        <a:t>‐</a:t>
                      </a:r>
                      <a:endParaRPr lang="ja-JP" altLang="en-US" dirty="0"/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　　　</a:t>
                      </a:r>
                      <a:r>
                        <a:rPr lang="ja-JP" altLang="en-US" baseline="0" dirty="0" smtClean="0"/>
                        <a:t>  </a:t>
                      </a:r>
                      <a:r>
                        <a:rPr lang="en-US" altLang="ja-JP" dirty="0" smtClean="0"/>
                        <a:t>‐</a:t>
                      </a:r>
                      <a:endParaRPr lang="ja-JP" altLang="en-US" dirty="0"/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ja-JP" sz="1800" kern="100" dirty="0" smtClean="0">
                          <a:effectLst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-         </a:t>
                      </a:r>
                      <a:r>
                        <a:rPr lang="ja-JP" altLang="ja-JP" sz="1800" kern="100" dirty="0" smtClean="0">
                          <a:effectLst/>
                        </a:rPr>
                        <a:t>㎥</a:t>
                      </a:r>
                      <a:r>
                        <a:rPr lang="en-US" altLang="ja-JP" sz="1800" kern="100" dirty="0" smtClean="0">
                          <a:effectLst/>
                        </a:rPr>
                        <a:t>/</a:t>
                      </a:r>
                      <a:r>
                        <a:rPr lang="ja-JP" altLang="ja-JP" sz="1800" kern="100" dirty="0" smtClean="0">
                          <a:effectLst/>
                        </a:rPr>
                        <a:t>日</a:t>
                      </a:r>
                      <a:endParaRPr lang="ja-JP" altLang="ja-JP" sz="1800" kern="100" dirty="0" smtClean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施設能力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５</a:t>
                      </a:r>
                      <a:r>
                        <a:rPr lang="en-US" altLang="ja-JP" sz="1800" kern="100" dirty="0" smtClean="0">
                          <a:effectLst/>
                        </a:rPr>
                        <a:t>,</a:t>
                      </a:r>
                      <a:r>
                        <a:rPr lang="ja-JP" altLang="en-US" sz="1800" kern="100" dirty="0" smtClean="0">
                          <a:effectLst/>
                        </a:rPr>
                        <a:t>８００</a:t>
                      </a:r>
                      <a:r>
                        <a:rPr lang="ja-JP" sz="1800" kern="100" dirty="0" smtClean="0">
                          <a:effectLst/>
                        </a:rPr>
                        <a:t> </a:t>
                      </a:r>
                      <a:r>
                        <a:rPr lang="ja-JP" sz="1800" kern="100" dirty="0">
                          <a:effectLst/>
                        </a:rPr>
                        <a:t>㎥</a:t>
                      </a:r>
                      <a:r>
                        <a:rPr lang="en-US" sz="1800" kern="100" dirty="0">
                          <a:effectLst/>
                        </a:rPr>
                        <a:t>/</a:t>
                      </a:r>
                      <a:r>
                        <a:rPr lang="ja-JP" sz="1800" kern="100" dirty="0">
                          <a:effectLst/>
                        </a:rPr>
                        <a:t>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dirty="0" smtClean="0"/>
                        <a:t>‐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mtClean="0"/>
                        <a:t>‐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ja-JP" sz="1800" kern="100" dirty="0" smtClean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</a:rPr>
                        <a:t>-</a:t>
                      </a:r>
                      <a:r>
                        <a:rPr lang="en-US" altLang="ja-JP" sz="1800" kern="100" baseline="0" dirty="0" smtClean="0">
                          <a:effectLst/>
                        </a:rPr>
                        <a:t>               </a:t>
                      </a:r>
                      <a:r>
                        <a:rPr lang="ja-JP" altLang="ja-JP" sz="1800" kern="100" dirty="0" smtClean="0">
                          <a:effectLst/>
                        </a:rPr>
                        <a:t>㎥</a:t>
                      </a:r>
                      <a:endParaRPr lang="ja-JP" altLang="ja-JP" sz="1800" kern="100" dirty="0" smtClean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４１</a:t>
                      </a:r>
                      <a:r>
                        <a:rPr lang="en-US" altLang="ja-JP" sz="1800" kern="100" dirty="0" smtClean="0">
                          <a:effectLst/>
                        </a:rPr>
                        <a:t>,</a:t>
                      </a:r>
                      <a:r>
                        <a:rPr lang="ja-JP" altLang="en-US" sz="1800" kern="100" dirty="0" smtClean="0">
                          <a:effectLst/>
                        </a:rPr>
                        <a:t>６</a:t>
                      </a:r>
                      <a:r>
                        <a:rPr lang="ja-JP" sz="1800" kern="100" dirty="0" smtClean="0">
                          <a:effectLst/>
                        </a:rPr>
                        <a:t>０</a:t>
                      </a:r>
                      <a:r>
                        <a:rPr lang="ja-JP" altLang="en-US" sz="1800" kern="100" dirty="0" smtClean="0">
                          <a:effectLst/>
                        </a:rPr>
                        <a:t>８</a:t>
                      </a:r>
                      <a:r>
                        <a:rPr lang="ja-JP" sz="1800" kern="100" dirty="0" smtClean="0">
                          <a:effectLst/>
                        </a:rPr>
                        <a:t> </a:t>
                      </a:r>
                      <a:r>
                        <a:rPr lang="ja-JP" sz="1800" kern="100" dirty="0">
                          <a:effectLst/>
                        </a:rPr>
                        <a:t>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基幹管路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ja-JP" altLang="ja-JP" sz="18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ja-JP" altLang="ja-JP" sz="18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baseline="0" dirty="0" smtClean="0">
                          <a:effectLst/>
                        </a:rPr>
                        <a:t>          </a:t>
                      </a:r>
                      <a:endParaRPr lang="ja-JP" altLang="ja-JP" sz="1800" kern="1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800" kern="100" dirty="0" smtClean="0">
                          <a:effectLst/>
                        </a:rPr>
                        <a:t>延長</a:t>
                      </a:r>
                      <a:r>
                        <a:rPr lang="ja-JP" altLang="en-US" sz="1800" kern="100" dirty="0" smtClean="0">
                          <a:effectLst/>
                        </a:rPr>
                        <a:t>　　</a:t>
                      </a:r>
                      <a:r>
                        <a:rPr lang="en-US" altLang="ja-JP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ja-JP" altLang="en-US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４６</a:t>
                      </a:r>
                      <a:r>
                        <a:rPr lang="en-US" altLang="ja-JP" sz="1800" kern="100" dirty="0" smtClean="0">
                          <a:effectLst/>
                        </a:rPr>
                        <a:t>.</a:t>
                      </a:r>
                      <a:r>
                        <a:rPr lang="ja-JP" altLang="en-US" sz="1800" kern="100" dirty="0" smtClean="0">
                          <a:effectLst/>
                        </a:rPr>
                        <a:t>９ｋ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9773" y="2262935"/>
            <a:ext cx="9346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dirty="0"/>
              <a:t>※計画では耐震化率を目標値として設定して</a:t>
            </a:r>
            <a:r>
              <a:rPr lang="ja-JP" altLang="ja-JP" sz="1600" dirty="0" smtClean="0"/>
              <a:t>い</a:t>
            </a:r>
            <a:r>
              <a:rPr lang="ja-JP" altLang="en-US" sz="1600" dirty="0" smtClean="0"/>
              <a:t>ます</a:t>
            </a:r>
            <a:r>
              <a:rPr lang="ja-JP" altLang="ja-JP" sz="1600" dirty="0" smtClean="0"/>
              <a:t>（</a:t>
            </a:r>
            <a:r>
              <a:rPr lang="ja-JP" altLang="ja-JP" sz="1600" dirty="0"/>
              <a:t>目標値　全管路</a:t>
            </a:r>
            <a:r>
              <a:rPr lang="ja-JP" altLang="ja-JP" sz="1600" dirty="0" smtClean="0"/>
              <a:t>耐震化率４０％</a:t>
            </a:r>
            <a:r>
              <a:rPr lang="ja-JP" altLang="ja-JP" sz="1600" dirty="0"/>
              <a:t>）</a:t>
            </a:r>
            <a:endParaRPr lang="ja-JP" altLang="ja-JP" sz="16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39664" y="6518860"/>
            <a:ext cx="9346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dirty="0"/>
              <a:t>※計画では耐震化率を目標値として設定して</a:t>
            </a:r>
            <a:r>
              <a:rPr lang="ja-JP" altLang="ja-JP" sz="1600" dirty="0" smtClean="0"/>
              <a:t>い</a:t>
            </a:r>
            <a:r>
              <a:rPr lang="ja-JP" altLang="en-US" sz="1600" dirty="0" smtClean="0"/>
              <a:t>ます</a:t>
            </a:r>
            <a:r>
              <a:rPr lang="ja-JP" altLang="ja-JP" sz="1600" dirty="0" smtClean="0"/>
              <a:t>（</a:t>
            </a:r>
            <a:r>
              <a:rPr lang="ja-JP" altLang="ja-JP" sz="1600" dirty="0"/>
              <a:t>目標値　全管路</a:t>
            </a:r>
            <a:r>
              <a:rPr lang="ja-JP" altLang="ja-JP" sz="1600" dirty="0" smtClean="0"/>
              <a:t>耐震化率４０％</a:t>
            </a:r>
            <a:r>
              <a:rPr lang="ja-JP" altLang="ja-JP" sz="1600" dirty="0"/>
              <a:t>）</a:t>
            </a:r>
            <a:endParaRPr lang="ja-JP" altLang="ja-JP" sz="1600" b="1" dirty="0"/>
          </a:p>
        </p:txBody>
      </p:sp>
    </p:spTree>
    <p:extLst>
      <p:ext uri="{BB962C8B-B14F-4D97-AF65-F5344CB8AC3E}">
        <p14:creationId xmlns:p14="http://schemas.microsoft.com/office/powerpoint/2010/main" val="418594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2" y="137821"/>
            <a:ext cx="90261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３．４　更新</a:t>
            </a:r>
            <a:r>
              <a:rPr lang="ja-JP" altLang="en-US" sz="2400" b="1" dirty="0"/>
              <a:t>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</a:t>
            </a:r>
            <a:r>
              <a:rPr lang="ja-JP" altLang="en-US" dirty="0" smtClean="0"/>
              <a:t>（箕面市上下水道施設整備基本・実施計画（２０１４年度策定）</a:t>
            </a:r>
            <a:r>
              <a:rPr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41" y="1202386"/>
            <a:ext cx="6471740" cy="407455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21205" y="5378820"/>
            <a:ext cx="8240903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・計画期間</a:t>
            </a:r>
            <a:r>
              <a:rPr lang="ja-JP" altLang="ja-JP" dirty="0" smtClean="0"/>
              <a:t>（</a:t>
            </a:r>
            <a:r>
              <a:rPr lang="en-US" altLang="ja-JP" dirty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2015</a:t>
            </a:r>
            <a:r>
              <a:rPr lang="ja-JP" altLang="en-US" dirty="0" smtClean="0">
                <a:latin typeface="+mn-ea"/>
              </a:rPr>
              <a:t>年度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 smtClean="0">
                <a:latin typeface="+mn-ea"/>
              </a:rPr>
              <a:t>2034</a:t>
            </a:r>
            <a:r>
              <a:rPr lang="ja-JP" altLang="en-US" dirty="0" smtClean="0">
                <a:latin typeface="+mn-ea"/>
              </a:rPr>
              <a:t>年度</a:t>
            </a:r>
            <a:r>
              <a:rPr lang="ja-JP" altLang="ja-JP" dirty="0" smtClean="0"/>
              <a:t>）</a:t>
            </a:r>
            <a:r>
              <a:rPr lang="ja-JP" altLang="ja-JP" dirty="0"/>
              <a:t>に必要と見込まれる更新需要の合計額は構造物及び設備で約５６億円、管路で約１０６億円、計約１６２億円となる見込みです。</a:t>
            </a:r>
          </a:p>
          <a:p>
            <a:endParaRPr lang="en-US" altLang="ja-JP" sz="1350" dirty="0"/>
          </a:p>
          <a:p>
            <a:r>
              <a:rPr lang="ja-JP" altLang="ja-JP" sz="1600" dirty="0"/>
              <a:t>※期間は当該市町村での試算状況によ</a:t>
            </a:r>
            <a:r>
              <a:rPr lang="ja-JP" altLang="en-US" sz="1600" dirty="0"/>
              <a:t>ります。</a:t>
            </a:r>
            <a:endParaRPr lang="ja-JP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87926"/>
            <a:ext cx="9019309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 </a:t>
            </a:r>
            <a:r>
              <a:rPr lang="ja-JP" altLang="en-US" dirty="0"/>
              <a:t>（箕面市上下水道施設整備基本・実施計画（２０１４年度策定））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・計画</a:t>
            </a:r>
            <a:r>
              <a:rPr lang="ja-JP" altLang="en-US" dirty="0"/>
              <a:t>期間（</a:t>
            </a:r>
            <a:r>
              <a:rPr lang="ja-JP" altLang="en-US" dirty="0" smtClean="0"/>
              <a:t>２０１</a:t>
            </a:r>
            <a:r>
              <a:rPr lang="ja-JP" altLang="en-US" dirty="0"/>
              <a:t>５</a:t>
            </a:r>
            <a:r>
              <a:rPr lang="ja-JP" altLang="en-US" dirty="0" smtClean="0"/>
              <a:t>年度</a:t>
            </a:r>
            <a:r>
              <a:rPr lang="ja-JP" altLang="en-US" dirty="0"/>
              <a:t>から</a:t>
            </a:r>
            <a:r>
              <a:rPr lang="ja-JP" altLang="en-US" dirty="0" smtClean="0"/>
              <a:t>２０３４年度</a:t>
            </a:r>
            <a:r>
              <a:rPr lang="ja-JP" altLang="en-US" dirty="0"/>
              <a:t>まで）では財源は確保される</a:t>
            </a:r>
            <a:r>
              <a:rPr lang="ja-JP" altLang="en-US" dirty="0" smtClean="0"/>
              <a:t>見通しです。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8" name="図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0" y="2599130"/>
            <a:ext cx="8763719" cy="38937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円形吹き出し 8"/>
          <p:cNvSpPr/>
          <p:nvPr/>
        </p:nvSpPr>
        <p:spPr>
          <a:xfrm>
            <a:off x="6141460" y="2090687"/>
            <a:ext cx="3002540" cy="533400"/>
          </a:xfrm>
          <a:prstGeom prst="wedgeEllipseCallout">
            <a:avLst>
              <a:gd name="adj1" fmla="val -4821"/>
              <a:gd name="adj2" fmla="val 1701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1400"/>
              </a:lnSpc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見通し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2034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年度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まで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87926"/>
            <a:ext cx="9019309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 </a:t>
            </a:r>
            <a:r>
              <a:rPr lang="ja-JP" altLang="en-US" dirty="0"/>
              <a:t>（箕面市上下水道施設整備基本・実施計画（２０１４年度策定））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・計画</a:t>
            </a:r>
            <a:r>
              <a:rPr lang="ja-JP" altLang="en-US" dirty="0"/>
              <a:t>期間（</a:t>
            </a:r>
            <a:r>
              <a:rPr lang="ja-JP" altLang="en-US" dirty="0" smtClean="0"/>
              <a:t>２０１</a:t>
            </a:r>
            <a:r>
              <a:rPr lang="ja-JP" altLang="en-US" dirty="0"/>
              <a:t>５</a:t>
            </a:r>
            <a:r>
              <a:rPr lang="ja-JP" altLang="en-US" dirty="0" smtClean="0"/>
              <a:t>年度</a:t>
            </a:r>
            <a:r>
              <a:rPr lang="ja-JP" altLang="en-US" dirty="0"/>
              <a:t>から</a:t>
            </a:r>
            <a:r>
              <a:rPr lang="ja-JP" altLang="en-US" dirty="0" smtClean="0"/>
              <a:t>２０３４年度</a:t>
            </a:r>
            <a:r>
              <a:rPr lang="ja-JP" altLang="en-US" dirty="0"/>
              <a:t>まで）では財源は確保される</a:t>
            </a:r>
            <a:r>
              <a:rPr lang="ja-JP" altLang="en-US" dirty="0" smtClean="0"/>
              <a:t>見通しです。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44" y="2779772"/>
            <a:ext cx="8423492" cy="3713103"/>
          </a:xfrm>
          <a:prstGeom prst="rect">
            <a:avLst/>
          </a:prstGeom>
        </p:spPr>
      </p:pic>
      <p:sp>
        <p:nvSpPr>
          <p:cNvPr id="9" name="円形吹き出し 8"/>
          <p:cNvSpPr/>
          <p:nvPr/>
        </p:nvSpPr>
        <p:spPr>
          <a:xfrm>
            <a:off x="6141460" y="2117368"/>
            <a:ext cx="2877849" cy="533400"/>
          </a:xfrm>
          <a:prstGeom prst="wedgeEllipseCallout">
            <a:avLst>
              <a:gd name="adj1" fmla="val -4821"/>
              <a:gd name="adj2" fmla="val 1701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1400"/>
              </a:lnSpc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見通し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2034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年度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まで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60215"/>
            <a:ext cx="9472465" cy="7065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</a:t>
            </a:r>
            <a:r>
              <a:rPr lang="ja-JP" altLang="en-US" sz="2400" b="1" dirty="0">
                <a:latin typeface="+mn-ea"/>
              </a:rPr>
              <a:t>箕面</a:t>
            </a:r>
            <a:r>
              <a:rPr lang="ja-JP" altLang="en-US" sz="2400" b="1" dirty="0" smtClean="0">
                <a:latin typeface="+mn-ea"/>
              </a:rPr>
              <a:t>市</a:t>
            </a:r>
            <a:r>
              <a:rPr lang="ja-JP" altLang="en-US" sz="2400" b="1" dirty="0">
                <a:latin typeface="+mn-ea"/>
              </a:rPr>
              <a:t>の今後の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（試算方法）</a:t>
            </a:r>
            <a:r>
              <a:rPr lang="ja-JP" altLang="ja-JP" sz="1370" u="sng" dirty="0">
                <a:latin typeface="+mn-ea"/>
              </a:rPr>
              <a:t>下線部分</a:t>
            </a:r>
            <a:r>
              <a:rPr lang="ja-JP" altLang="ja-JP" sz="1370" dirty="0">
                <a:latin typeface="+mn-ea"/>
              </a:rPr>
              <a:t>は</a:t>
            </a:r>
            <a:r>
              <a:rPr lang="ja-JP" altLang="ja-JP" sz="1370" dirty="0" smtClean="0">
                <a:latin typeface="+mn-ea"/>
              </a:rPr>
              <a:t>、</a:t>
            </a:r>
            <a:r>
              <a:rPr lang="ja-JP" altLang="en-US" sz="1370" dirty="0" smtClean="0">
                <a:latin typeface="+mn-ea"/>
              </a:rPr>
              <a:t>大阪府が</a:t>
            </a:r>
            <a:r>
              <a:rPr lang="ja-JP" altLang="ja-JP" sz="1370" dirty="0" smtClean="0">
                <a:latin typeface="+mn-ea"/>
              </a:rPr>
              <a:t>当該</a:t>
            </a:r>
            <a:r>
              <a:rPr lang="ja-JP" altLang="ja-JP" sz="1370" dirty="0">
                <a:latin typeface="+mn-ea"/>
              </a:rPr>
              <a:t>市の試算で行った箇所です。</a:t>
            </a: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１　</a:t>
            </a:r>
            <a:r>
              <a:rPr lang="en-US" altLang="ja-JP" sz="1370" dirty="0">
                <a:latin typeface="+mn-ea"/>
              </a:rPr>
              <a:t>2045</a:t>
            </a:r>
            <a:r>
              <a:rPr lang="ja-JP" altLang="ja-JP" sz="1370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370" dirty="0">
                <a:latin typeface="+mn-ea"/>
              </a:rPr>
              <a:t>1.67</a:t>
            </a:r>
            <a:r>
              <a:rPr lang="ja-JP" altLang="ja-JP" sz="1370" dirty="0" smtClean="0">
                <a:latin typeface="+mn-ea"/>
              </a:rPr>
              <a:t>％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dirty="0" smtClean="0">
                <a:latin typeface="+mn-ea"/>
              </a:rPr>
              <a:t>（</a:t>
            </a:r>
            <a:r>
              <a:rPr lang="en-US" altLang="ja-JP" sz="1370" dirty="0">
                <a:latin typeface="+mn-ea"/>
              </a:rPr>
              <a:t>60</a:t>
            </a:r>
            <a:r>
              <a:rPr lang="ja-JP" altLang="ja-JP" sz="1370" dirty="0">
                <a:latin typeface="+mn-ea"/>
              </a:rPr>
              <a:t>年で全ての水道管を更新する）に設定します。市町村での既存計画が、この更新率を満たしている場合は</a:t>
            </a:r>
            <a:r>
              <a:rPr lang="ja-JP" altLang="ja-JP" sz="1370" dirty="0" smtClean="0">
                <a:latin typeface="+mn-ea"/>
              </a:rPr>
              <a:t>、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dirty="0" smtClean="0">
                <a:latin typeface="+mn-ea"/>
              </a:rPr>
              <a:t>府</a:t>
            </a:r>
            <a:r>
              <a:rPr lang="ja-JP" altLang="ja-JP" sz="1370" dirty="0">
                <a:latin typeface="+mn-ea"/>
              </a:rPr>
              <a:t>での独自推計は行わず、市町村計画をもとに</a:t>
            </a:r>
            <a:r>
              <a:rPr lang="en-US" altLang="ja-JP" sz="1370" dirty="0">
                <a:latin typeface="+mn-ea"/>
              </a:rPr>
              <a:t>2045</a:t>
            </a:r>
            <a:r>
              <a:rPr lang="ja-JP" altLang="ja-JP" sz="1370" dirty="0">
                <a:latin typeface="+mn-ea"/>
              </a:rPr>
              <a:t>年の水道料金を算出します</a:t>
            </a:r>
            <a:r>
              <a:rPr lang="ja-JP" altLang="ja-JP" sz="1370" dirty="0" smtClean="0">
                <a:latin typeface="+mn-ea"/>
              </a:rPr>
              <a:t>。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endParaRPr lang="ja-JP" altLang="ja-JP" sz="137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２　市町村計画がない場合は、大阪府で試算を行いました</a:t>
            </a:r>
            <a:r>
              <a:rPr lang="ja-JP" altLang="ja-JP" sz="1370" dirty="0" smtClean="0">
                <a:latin typeface="+mn-ea"/>
              </a:rPr>
              <a:t>。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○	推計期間は大阪府の将来推計人口の推計期間に合わせ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en-US" sz="1370" u="sng" dirty="0">
                <a:latin typeface="+mn-ea"/>
              </a:rPr>
              <a:t>年度まで</a:t>
            </a:r>
            <a:r>
              <a:rPr lang="ja-JP" altLang="en-US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　〇</a:t>
            </a:r>
            <a:r>
              <a:rPr lang="ja-JP" altLang="ja-JP" sz="1370" u="sng" dirty="0" smtClean="0">
                <a:latin typeface="+mn-ea"/>
              </a:rPr>
              <a:t>収入は推計した料金収入に</a:t>
            </a:r>
            <a:r>
              <a:rPr lang="en-US" altLang="ja-JP" sz="1370" u="sng" dirty="0" smtClean="0">
                <a:latin typeface="+mn-ea"/>
              </a:rPr>
              <a:t>2016</a:t>
            </a:r>
            <a:r>
              <a:rPr lang="ja-JP" altLang="ja-JP" sz="1370" u="sng" dirty="0" smtClean="0">
                <a:latin typeface="+mn-ea"/>
              </a:rPr>
              <a:t>年度決算統計のその他収益を加算しています。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　</a:t>
            </a:r>
            <a:r>
              <a:rPr lang="en-US" altLang="ja-JP" sz="1370" u="sng" dirty="0" smtClean="0">
                <a:latin typeface="+mn-ea"/>
              </a:rPr>
              <a:t>2016</a:t>
            </a:r>
            <a:r>
              <a:rPr lang="ja-JP" altLang="ja-JP" sz="1370" u="sng" dirty="0" smtClean="0">
                <a:latin typeface="+mn-ea"/>
              </a:rPr>
              <a:t>年度の供給単価</a:t>
            </a:r>
            <a:r>
              <a:rPr lang="en-US" altLang="ja-JP" sz="1370" u="sng" dirty="0" smtClean="0">
                <a:latin typeface="+mn-ea"/>
              </a:rPr>
              <a:t>166.0</a:t>
            </a:r>
            <a:r>
              <a:rPr lang="ja-JP" altLang="ja-JP" sz="1370" u="sng" dirty="0" smtClean="0">
                <a:latin typeface="+mn-ea"/>
              </a:rPr>
              <a:t>円</a:t>
            </a:r>
            <a:r>
              <a:rPr lang="en-US" altLang="ja-JP" sz="1370" u="sng" dirty="0" smtClean="0">
                <a:latin typeface="+mn-ea"/>
              </a:rPr>
              <a:t>/m</a:t>
            </a:r>
            <a:r>
              <a:rPr lang="en-US" altLang="ja-JP" sz="1370" u="sng" baseline="30000" dirty="0" smtClean="0">
                <a:latin typeface="+mn-ea"/>
              </a:rPr>
              <a:t>3</a:t>
            </a:r>
            <a:r>
              <a:rPr lang="ja-JP" altLang="ja-JP" sz="1370" u="sng" dirty="0" smtClean="0">
                <a:latin typeface="+mn-ea"/>
              </a:rPr>
              <a:t>を乗じて算出しています。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給水</a:t>
            </a:r>
            <a:r>
              <a:rPr lang="ja-JP" altLang="ja-JP" sz="1370" u="sng" dirty="0">
                <a:latin typeface="+mn-ea"/>
              </a:rPr>
              <a:t>人口の予測については、大阪府の将来推計人口（</a:t>
            </a:r>
            <a:r>
              <a:rPr lang="en-US" altLang="ja-JP" sz="1370" u="sng" dirty="0">
                <a:latin typeface="+mn-ea"/>
              </a:rPr>
              <a:t>2018</a:t>
            </a:r>
            <a:r>
              <a:rPr lang="ja-JP" altLang="ja-JP" sz="1370" u="sng" dirty="0">
                <a:latin typeface="+mn-ea"/>
              </a:rPr>
              <a:t>年</a:t>
            </a:r>
            <a:r>
              <a:rPr lang="en-US" altLang="ja-JP" sz="1370" u="sng" dirty="0">
                <a:latin typeface="+mn-ea"/>
              </a:rPr>
              <a:t>8</a:t>
            </a:r>
            <a:r>
              <a:rPr lang="ja-JP" altLang="ja-JP" sz="1370" u="sng" dirty="0">
                <a:latin typeface="+mn-ea"/>
              </a:rPr>
              <a:t>月大阪府政策企画部企画室計画課）を用い</a:t>
            </a:r>
            <a:r>
              <a:rPr lang="ja-JP" altLang="ja-JP" sz="1370" u="sng" dirty="0" smtClean="0">
                <a:latin typeface="+mn-ea"/>
              </a:rPr>
              <a:t>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府</a:t>
            </a:r>
            <a:r>
              <a:rPr lang="ja-JP" altLang="ja-JP" sz="1370" u="sng" dirty="0">
                <a:latin typeface="+mn-ea"/>
              </a:rPr>
              <a:t>が国立社会保障・人口問題研究所の市町村別予測を補正して推計しています。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有</a:t>
            </a:r>
            <a:r>
              <a:rPr lang="ja-JP" altLang="ja-JP" sz="1370" u="sng" dirty="0">
                <a:latin typeface="+mn-ea"/>
              </a:rPr>
              <a:t>収水量の推計は、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年度の年間有収水量と給水人口から</a:t>
            </a:r>
            <a:r>
              <a:rPr lang="en-US" altLang="ja-JP" sz="1370" u="sng" dirty="0">
                <a:latin typeface="+mn-ea"/>
              </a:rPr>
              <a:t>1</a:t>
            </a:r>
            <a:r>
              <a:rPr lang="ja-JP" altLang="ja-JP" sz="1370" u="sng" dirty="0">
                <a:latin typeface="+mn-ea"/>
              </a:rPr>
              <a:t>人</a:t>
            </a:r>
            <a:r>
              <a:rPr lang="en-US" altLang="ja-JP" sz="1370" u="sng" dirty="0">
                <a:latin typeface="+mn-ea"/>
              </a:rPr>
              <a:t>1</a:t>
            </a:r>
            <a:r>
              <a:rPr lang="ja-JP" altLang="ja-JP" sz="1370" u="sng" dirty="0">
                <a:latin typeface="+mn-ea"/>
              </a:rPr>
              <a:t>日平均有収水量を求め</a:t>
            </a:r>
            <a:r>
              <a:rPr lang="ja-JP" altLang="ja-JP" sz="1370" u="sng" dirty="0" smtClean="0">
                <a:latin typeface="+mn-ea"/>
              </a:rPr>
              <a:t>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予測</a:t>
            </a:r>
            <a:r>
              <a:rPr lang="ja-JP" altLang="ja-JP" sz="1370" u="sng" dirty="0">
                <a:latin typeface="+mn-ea"/>
              </a:rPr>
              <a:t>給水人口を乗じて算出しています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〇</a:t>
            </a:r>
            <a:r>
              <a:rPr lang="ja-JP" altLang="ja-JP" sz="1370" u="sng" dirty="0" smtClean="0">
                <a:latin typeface="+mn-ea"/>
              </a:rPr>
              <a:t>支出</a:t>
            </a:r>
            <a:r>
              <a:rPr lang="ja-JP" altLang="ja-JP" sz="1370" u="sng" dirty="0">
                <a:latin typeface="+mn-ea"/>
              </a:rPr>
              <a:t>は管路更新以外の費用について、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年度の経常費用の決算値の同額を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ja-JP" sz="1370" u="sng" dirty="0">
                <a:latin typeface="+mn-ea"/>
              </a:rPr>
              <a:t>年度まで見込んでいます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370" u="sng" dirty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管</a:t>
            </a:r>
            <a:r>
              <a:rPr lang="ja-JP" altLang="ja-JP" sz="1370" u="sng" dirty="0">
                <a:latin typeface="+mn-ea"/>
              </a:rPr>
              <a:t>路については管路更新率を</a:t>
            </a:r>
            <a:r>
              <a:rPr lang="en-US" altLang="ja-JP" sz="1370" u="sng" dirty="0">
                <a:latin typeface="+mn-ea"/>
              </a:rPr>
              <a:t>1.67</a:t>
            </a:r>
            <a:r>
              <a:rPr lang="ja-JP" altLang="ja-JP" sz="1370" u="sng" dirty="0">
                <a:latin typeface="+mn-ea"/>
              </a:rPr>
              <a:t>％に引き上げた場合</a:t>
            </a:r>
            <a:r>
              <a:rPr lang="ja-JP" altLang="ja-JP" sz="1370" u="sng" dirty="0" smtClean="0">
                <a:latin typeface="+mn-ea"/>
              </a:rPr>
              <a:t>の</a:t>
            </a:r>
            <a:r>
              <a:rPr lang="ja-JP" altLang="en-US" sz="1370" u="sng" dirty="0" smtClean="0">
                <a:latin typeface="+mn-ea"/>
              </a:rPr>
              <a:t>減</a:t>
            </a:r>
            <a:r>
              <a:rPr lang="ja-JP" altLang="ja-JP" sz="1370" u="sng" dirty="0" smtClean="0">
                <a:latin typeface="+mn-ea"/>
              </a:rPr>
              <a:t>価償却費</a:t>
            </a:r>
            <a:r>
              <a:rPr lang="ja-JP" altLang="ja-JP" sz="1370" u="sng" dirty="0">
                <a:latin typeface="+mn-ea"/>
              </a:rPr>
              <a:t>増加を見込んでいます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370" dirty="0" smtClean="0">
                <a:latin typeface="+mn-ea"/>
              </a:rPr>
              <a:t>（</a:t>
            </a:r>
            <a:r>
              <a:rPr lang="ja-JP" altLang="ja-JP" sz="1370" dirty="0">
                <a:latin typeface="+mn-ea"/>
              </a:rPr>
              <a:t>市町村実績の管路更新率が</a:t>
            </a:r>
            <a:r>
              <a:rPr lang="en-US" altLang="ja-JP" sz="1370" dirty="0">
                <a:latin typeface="+mn-ea"/>
              </a:rPr>
              <a:t>1.67%</a:t>
            </a:r>
            <a:r>
              <a:rPr lang="ja-JP" altLang="ja-JP" sz="1370" dirty="0">
                <a:latin typeface="+mn-ea"/>
              </a:rPr>
              <a:t>以上の場合は、その更新率とします。）</a:t>
            </a:r>
          </a:p>
          <a:p>
            <a:pPr lvl="1" indent="-100013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追加</a:t>
            </a:r>
            <a:r>
              <a:rPr lang="ja-JP" altLang="ja-JP" sz="1370" u="sng" dirty="0">
                <a:latin typeface="+mn-ea"/>
              </a:rPr>
              <a:t>減価償却費</a:t>
            </a:r>
            <a:r>
              <a:rPr lang="en-US" altLang="ja-JP" sz="1370" u="sng" dirty="0">
                <a:latin typeface="+mn-ea"/>
              </a:rPr>
              <a:t>/</a:t>
            </a:r>
            <a:r>
              <a:rPr lang="ja-JP" altLang="ja-JP" sz="1370" u="sng" dirty="0">
                <a:latin typeface="+mn-ea"/>
              </a:rPr>
              <a:t>年は、次のとおり算出し、年数経過とともに積み上げています。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①　</a:t>
            </a:r>
            <a:r>
              <a:rPr lang="en-US" altLang="ja-JP" sz="1370" u="sng" dirty="0" smtClean="0">
                <a:latin typeface="+mn-ea"/>
              </a:rPr>
              <a:t>1.67</a:t>
            </a:r>
            <a:r>
              <a:rPr lang="ja-JP" altLang="ja-JP" sz="1370" u="sng" dirty="0">
                <a:latin typeface="+mn-ea"/>
              </a:rPr>
              <a:t>％と管路更新率</a:t>
            </a:r>
            <a:r>
              <a:rPr lang="en-US" altLang="ja-JP" sz="1370" u="sng" dirty="0">
                <a:latin typeface="+mn-ea"/>
              </a:rPr>
              <a:t>(2014-2016</a:t>
            </a:r>
            <a:r>
              <a:rPr lang="ja-JP" altLang="ja-JP" sz="1370" u="sng" dirty="0">
                <a:latin typeface="+mn-ea"/>
              </a:rPr>
              <a:t>年度の平均</a:t>
            </a:r>
            <a:r>
              <a:rPr lang="en-US" altLang="ja-JP" sz="1370" u="sng" dirty="0">
                <a:latin typeface="+mn-ea"/>
              </a:rPr>
              <a:t>)</a:t>
            </a:r>
            <a:r>
              <a:rPr lang="ja-JP" altLang="ja-JP" sz="1370" u="sng" dirty="0">
                <a:latin typeface="+mn-ea"/>
              </a:rPr>
              <a:t>の比率を算出。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②　</a:t>
            </a:r>
            <a:r>
              <a:rPr lang="ja-JP" altLang="ja-JP" sz="1370" u="sng" dirty="0" smtClean="0">
                <a:latin typeface="+mn-ea"/>
              </a:rPr>
              <a:t>配水</a:t>
            </a:r>
            <a:r>
              <a:rPr lang="ja-JP" altLang="ja-JP" sz="1370" u="sng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370" u="sng" dirty="0">
                <a:latin typeface="+mn-ea"/>
              </a:rPr>
              <a:t>(2014-2016</a:t>
            </a:r>
            <a:r>
              <a:rPr lang="ja-JP" altLang="ja-JP" sz="1370" u="sng" dirty="0">
                <a:latin typeface="+mn-ea"/>
              </a:rPr>
              <a:t>年度の平均値</a:t>
            </a:r>
            <a:r>
              <a:rPr lang="en-US" altLang="ja-JP" sz="1370" u="sng" dirty="0">
                <a:latin typeface="+mn-ea"/>
              </a:rPr>
              <a:t>)</a:t>
            </a:r>
            <a:r>
              <a:rPr lang="ja-JP" altLang="ja-JP" sz="1370" u="sng" dirty="0" err="1">
                <a:latin typeface="+mn-ea"/>
              </a:rPr>
              <a:t>。</a:t>
            </a:r>
            <a:endParaRPr lang="ja-JP" altLang="ja-JP" sz="137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※</a:t>
            </a:r>
            <a:r>
              <a:rPr lang="ja-JP" altLang="ja-JP" sz="1370" u="sng" dirty="0">
                <a:latin typeface="+mn-ea"/>
              </a:rPr>
              <a:t>布設替延長比率</a:t>
            </a:r>
            <a:r>
              <a:rPr lang="en-US" altLang="ja-JP" sz="1370" u="sng" dirty="0">
                <a:latin typeface="+mn-ea"/>
              </a:rPr>
              <a:t>=</a:t>
            </a:r>
            <a:r>
              <a:rPr lang="ja-JP" altLang="ja-JP" sz="1370" u="sng" dirty="0">
                <a:latin typeface="+mn-ea"/>
              </a:rPr>
              <a:t>配水管布設替延長</a:t>
            </a:r>
            <a:r>
              <a:rPr lang="en-US" altLang="ja-JP" sz="1370" u="sng" dirty="0">
                <a:latin typeface="+mn-ea"/>
              </a:rPr>
              <a:t>/</a:t>
            </a:r>
            <a:r>
              <a:rPr lang="ja-JP" altLang="ja-JP" sz="1370" u="sng" dirty="0">
                <a:latin typeface="+mn-ea"/>
              </a:rPr>
              <a:t>（配水管新設延長＋配水管布設替延長）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③　</a:t>
            </a:r>
            <a:r>
              <a:rPr lang="ja-JP" altLang="ja-JP" sz="1370" u="sng" dirty="0" smtClean="0">
                <a:latin typeface="+mn-ea"/>
              </a:rPr>
              <a:t>①</a:t>
            </a:r>
            <a:r>
              <a:rPr lang="ja-JP" altLang="ja-JP" sz="1370" u="sng" dirty="0">
                <a:latin typeface="+mn-ea"/>
              </a:rPr>
              <a:t>と②を掛けたうえで税抜き価格を算出し、法定耐用年数</a:t>
            </a:r>
            <a:r>
              <a:rPr lang="en-US" altLang="ja-JP" sz="1370" u="sng" dirty="0">
                <a:latin typeface="+mn-ea"/>
              </a:rPr>
              <a:t>40</a:t>
            </a:r>
            <a:r>
              <a:rPr lang="ja-JP" altLang="ja-JP" sz="1370" u="sng" dirty="0">
                <a:latin typeface="+mn-ea"/>
              </a:rPr>
              <a:t>年で割っています。</a:t>
            </a:r>
          </a:p>
          <a:p>
            <a:pPr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（</a:t>
            </a:r>
            <a:r>
              <a:rPr lang="ja-JP" altLang="ja-JP" sz="1370" u="sng" dirty="0">
                <a:latin typeface="+mn-ea"/>
              </a:rPr>
              <a:t>管路更新率、各延長は大阪府の水道の現況による。）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なお</a:t>
            </a:r>
            <a:r>
              <a:rPr lang="ja-JP" altLang="ja-JP" sz="1370" u="sng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ja-JP" sz="1370" u="sng" dirty="0">
                <a:latin typeface="+mn-ea"/>
              </a:rPr>
              <a:t>年度までの更新時期</a:t>
            </a:r>
            <a:r>
              <a:rPr lang="ja-JP" altLang="ja-JP" sz="1370" u="sng" dirty="0" smtClean="0">
                <a:latin typeface="+mn-ea"/>
              </a:rPr>
              <a:t>や</a:t>
            </a:r>
            <a:endParaRPr lang="en-US" altLang="ja-JP" sz="1370" u="sng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370" u="sng" spc="-30" dirty="0">
                <a:latin typeface="+mn-ea"/>
              </a:rPr>
              <a:t>　</a:t>
            </a:r>
            <a:r>
              <a:rPr lang="ja-JP" altLang="ja-JP" sz="1370" u="sng" spc="-30" dirty="0" smtClean="0">
                <a:latin typeface="+mn-ea"/>
              </a:rPr>
              <a:t>施設</a:t>
            </a:r>
            <a:r>
              <a:rPr lang="ja-JP" altLang="ja-JP" sz="1370" u="sng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370" u="sng" spc="-30" dirty="0">
                <a:latin typeface="+mn-ea"/>
              </a:rPr>
              <a:t>2016</a:t>
            </a:r>
            <a:r>
              <a:rPr lang="ja-JP" altLang="ja-JP" sz="1370" u="sng" spc="-30" dirty="0">
                <a:latin typeface="+mn-ea"/>
              </a:rPr>
              <a:t>年度の決算値を</a:t>
            </a:r>
            <a:r>
              <a:rPr lang="en-US" altLang="ja-JP" sz="1370" u="sng" spc="-30" dirty="0">
                <a:latin typeface="+mn-ea"/>
              </a:rPr>
              <a:t>2045</a:t>
            </a:r>
            <a:r>
              <a:rPr lang="ja-JP" altLang="ja-JP" sz="1370" u="sng" spc="-30" dirty="0">
                <a:latin typeface="+mn-ea"/>
              </a:rPr>
              <a:t>年度まで見込んでいます）。</a:t>
            </a:r>
          </a:p>
          <a:p>
            <a:pPr lvl="1" indent="-277813">
              <a:lnSpc>
                <a:spcPct val="105000"/>
              </a:lnSpc>
            </a:pPr>
            <a:endParaRPr lang="en-US" altLang="ja-JP" sz="137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〇</a:t>
            </a:r>
            <a:r>
              <a:rPr lang="ja-JP" altLang="ja-JP" sz="1370" u="sng" dirty="0">
                <a:latin typeface="+mn-ea"/>
              </a:rPr>
              <a:t>水道料金は、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en-US" sz="1370" u="sng" dirty="0">
                <a:latin typeface="+mn-ea"/>
              </a:rPr>
              <a:t>年度時点で赤字とならないように、収入が何％アップ必要かを求め、</a:t>
            </a:r>
            <a:endParaRPr lang="en-US" altLang="ja-JP" sz="137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その増加分を全て水道料金で補うと仮定し、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en-US" sz="1370" u="sng" dirty="0">
                <a:latin typeface="+mn-ea"/>
              </a:rPr>
              <a:t>年度の水道料金に加算して算出しています。</a:t>
            </a:r>
            <a:endParaRPr lang="en-US" altLang="ja-JP" sz="137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（実際は、今後の更新費用等を考慮して水道料金を設定する必要があります）</a:t>
            </a:r>
            <a:endParaRPr lang="en-US" altLang="ja-JP" sz="1370" b="1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0289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0"/>
            <a:ext cx="90747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</a:t>
            </a:r>
            <a:r>
              <a:rPr lang="ja-JP" altLang="en-US" sz="2400" b="1" dirty="0" smtClean="0"/>
              <a:t>よる箕面市</a:t>
            </a:r>
            <a:r>
              <a:rPr lang="ja-JP" altLang="en-US" sz="2400" b="1" dirty="0"/>
              <a:t>の今後の見通し</a:t>
            </a:r>
            <a:r>
              <a:rPr lang="ja-JP" altLang="en-US" sz="2800" dirty="0"/>
              <a:t>　</a:t>
            </a:r>
            <a:endParaRPr lang="en-US" altLang="ja-JP" sz="2800" dirty="0"/>
          </a:p>
          <a:p>
            <a:endParaRPr lang="en-US" altLang="ja-JP" dirty="0" smtClean="0"/>
          </a:p>
          <a:p>
            <a:r>
              <a:rPr lang="ja-JP" altLang="en-US" sz="2400" b="1" dirty="0" smtClean="0"/>
              <a:t>４．１　給水</a:t>
            </a:r>
            <a:r>
              <a:rPr lang="ja-JP" altLang="en-US" sz="2400" b="1" dirty="0"/>
              <a:t>人口と料金収入の見通し</a:t>
            </a:r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000" dirty="0"/>
              <a:t>　給水人口の減少に伴い有収水量も減少していき、水道料金収入についても減少していくことが見込まれます</a:t>
            </a:r>
            <a:r>
              <a:rPr lang="ja-JP" altLang="en-US" sz="2000" dirty="0" smtClean="0"/>
              <a:t>。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23966" y="2133600"/>
            <a:ext cx="2420034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</a:t>
            </a:r>
            <a:r>
              <a:rPr lang="ja-JP" altLang="ja-JP" sz="1400" dirty="0" smtClean="0"/>
              <a:t>単価</a:t>
            </a:r>
            <a:r>
              <a:rPr lang="en-US" altLang="ja-JP" sz="1400" dirty="0" smtClean="0">
                <a:latin typeface="+mn-ea"/>
              </a:rPr>
              <a:t>166.0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</a:t>
            </a:r>
            <a:r>
              <a:rPr lang="ja-JP" altLang="ja-JP" sz="1400" dirty="0">
                <a:latin typeface="+mn-ea"/>
              </a:rPr>
              <a:t>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</a:t>
            </a:r>
            <a:r>
              <a:rPr lang="ja-JP" altLang="ja-JP" sz="1400" dirty="0"/>
              <a:t>平均有収水量を求め、予測給水人口を乗じて算出しています。</a:t>
            </a:r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5" y="2348292"/>
            <a:ext cx="6602970" cy="40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24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0339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・試算</a:t>
            </a:r>
            <a:r>
              <a:rPr lang="ja-JP" altLang="en-US" dirty="0"/>
              <a:t>するために必要な精度の</a:t>
            </a:r>
            <a:r>
              <a:rPr lang="en-US" altLang="ja-JP" dirty="0">
                <a:latin typeface="+mn-ea"/>
              </a:rPr>
              <a:t>2045</a:t>
            </a:r>
            <a:r>
              <a:rPr lang="ja-JP" altLang="en-US" dirty="0"/>
              <a:t>年度までの更新需要等のデータがないため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未推計です。</a:t>
            </a:r>
            <a:endParaRPr lang="ja-JP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294361" y="1279610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78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13" y="0"/>
            <a:ext cx="8355169" cy="253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67866" defTabSz="685800"/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lang="ja-JP" altLang="en-US" sz="2800" b="1" dirty="0">
                <a:latin typeface="+mn-ea"/>
                <a:cs typeface="Times New Roman" panose="02020603050405020304" pitchFamily="18" charset="0"/>
              </a:rPr>
              <a:t>箕面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市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の基本情報</a:t>
            </a:r>
            <a:endParaRPr kumimoji="0" lang="ja-JP" altLang="ja-JP" sz="2800" dirty="0">
              <a:latin typeface="+mn-ea"/>
            </a:endParaRPr>
          </a:p>
          <a:p>
            <a:pPr indent="67866" defTabSz="685800"/>
            <a:endParaRPr kumimoji="0"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１．１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400" b="1" dirty="0">
                <a:latin typeface="+mn-ea"/>
                <a:cs typeface="Times New Roman" panose="02020603050405020304" pitchFamily="18" charset="0"/>
              </a:rPr>
              <a:t>箕面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市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の現状（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endParaRPr kumimoji="0" lang="ja-JP" altLang="en-US" b="1" dirty="0">
              <a:latin typeface="+mn-ea"/>
            </a:endParaRPr>
          </a:p>
          <a:p>
            <a:pPr indent="67866" defTabSz="68580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indent="67866" defTabSz="685800"/>
            <a:endParaRPr kumimoji="0" lang="ja-JP" altLang="en-US" dirty="0">
              <a:latin typeface="+mn-ea"/>
            </a:endParaRPr>
          </a:p>
          <a:p>
            <a:pPr indent="67866" defTabSz="68580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・年間給水量は</a:t>
            </a:r>
            <a:r>
              <a:rPr kumimoji="0" lang="en-US" altLang="ja-JP" dirty="0" smtClean="0">
                <a:latin typeface="+mn-ea"/>
                <a:cs typeface="Times New Roman" panose="02020603050405020304" pitchFamily="18" charset="0"/>
              </a:rPr>
              <a:t>14.5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百万㎥です。（</a:t>
            </a:r>
            <a:r>
              <a:rPr kumimoji="0" lang="en-US" altLang="ja-JP" dirty="0" smtClean="0">
                <a:latin typeface="+mn-ea"/>
                <a:cs typeface="Times New Roman" panose="02020603050405020304" pitchFamily="18" charset="0"/>
              </a:rPr>
              <a:t>43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kumimoji="0" lang="en-US" altLang="ja-JP" dirty="0" smtClean="0">
                <a:latin typeface="+mn-ea"/>
                <a:cs typeface="Times New Roman" panose="02020603050405020304" pitchFamily="18" charset="0"/>
              </a:rPr>
              <a:t>14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r>
              <a:rPr kumimoji="0" lang="ja-JP" altLang="en-US" sz="7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endParaRPr kumimoji="0" lang="ja-JP" altLang="en-US" sz="135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57" y="2533843"/>
            <a:ext cx="8434800" cy="36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378" y="5604315"/>
            <a:ext cx="877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・管路更新率の目標</a:t>
            </a:r>
            <a:r>
              <a:rPr lang="ja-JP" altLang="ja-JP" dirty="0" smtClean="0"/>
              <a:t>を６０年</a:t>
            </a:r>
            <a:r>
              <a:rPr lang="ja-JP" altLang="ja-JP" dirty="0"/>
              <a:t>周期での管更新となる１．６７％に上昇させた場合、</a:t>
            </a:r>
            <a:endParaRPr lang="en-US" altLang="ja-JP" dirty="0"/>
          </a:p>
          <a:p>
            <a:r>
              <a:rPr lang="ja-JP" altLang="ja-JP" dirty="0"/>
              <a:t>管路更新費用</a:t>
            </a:r>
            <a:r>
              <a:rPr lang="ja-JP" altLang="ja-JP" dirty="0" smtClean="0"/>
              <a:t>は増加が見込まれ、その分支出が増加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その場合</a:t>
            </a:r>
            <a:r>
              <a:rPr lang="ja-JP" altLang="en-US" dirty="0" smtClean="0"/>
              <a:t>でも</a:t>
            </a:r>
            <a:r>
              <a:rPr lang="ja-JP" altLang="ja-JP" dirty="0" smtClean="0"/>
              <a:t>、収入</a:t>
            </a:r>
            <a:r>
              <a:rPr lang="ja-JP" altLang="en-US" dirty="0" smtClean="0"/>
              <a:t>は</a:t>
            </a:r>
            <a:r>
              <a:rPr lang="ja-JP" altLang="ja-JP" dirty="0" smtClean="0"/>
              <a:t>支出</a:t>
            </a:r>
            <a:r>
              <a:rPr lang="ja-JP" altLang="en-US" dirty="0" smtClean="0"/>
              <a:t>を上回る見込みです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 smtClean="0"/>
              <a:t>】</a:t>
            </a:r>
            <a:endParaRPr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8" y="1449356"/>
            <a:ext cx="8568928" cy="3876420"/>
          </a:xfrm>
          <a:prstGeom prst="rect">
            <a:avLst/>
          </a:prstGeom>
        </p:spPr>
      </p:pic>
      <p:sp>
        <p:nvSpPr>
          <p:cNvPr id="10" name="円形吹き出し 9"/>
          <p:cNvSpPr/>
          <p:nvPr/>
        </p:nvSpPr>
        <p:spPr>
          <a:xfrm>
            <a:off x="5527116" y="1009541"/>
            <a:ext cx="3376252" cy="739047"/>
          </a:xfrm>
          <a:prstGeom prst="wedgeEllipseCallout">
            <a:avLst>
              <a:gd name="adj1" fmla="val -13073"/>
              <a:gd name="adj2" fmla="val 82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6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収入が支出を上回り、黒字の見込み</a:t>
            </a:r>
            <a:endParaRPr lang="ja-JP" sz="2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43" y="678205"/>
            <a:ext cx="8053262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9" y="1000891"/>
            <a:ext cx="9604717" cy="47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790" y="383033"/>
            <a:ext cx="7977809" cy="1196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ja-JP" sz="2000" b="1" dirty="0"/>
              <a:t>（２）全管路延長（大阪府の水道の現況より）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en-US" altLang="ja-JP" dirty="0" smtClean="0"/>
              <a:t> </a:t>
            </a:r>
            <a:r>
              <a:rPr lang="ja-JP" altLang="ja-JP" dirty="0" smtClean="0"/>
              <a:t>・</a:t>
            </a:r>
            <a:r>
              <a:rPr lang="ja-JP" altLang="ja-JP" dirty="0"/>
              <a:t>全管路延長は</a:t>
            </a:r>
            <a:r>
              <a:rPr lang="ja-JP" altLang="ja-JP" dirty="0" smtClean="0"/>
              <a:t>約</a:t>
            </a:r>
            <a:r>
              <a:rPr lang="en-US" altLang="ja-JP" dirty="0">
                <a:latin typeface="+mn-ea"/>
              </a:rPr>
              <a:t>504</a:t>
            </a:r>
            <a:r>
              <a:rPr lang="en-US" altLang="ja-JP" dirty="0" smtClean="0"/>
              <a:t>km</a:t>
            </a:r>
            <a:r>
              <a:rPr lang="ja-JP" altLang="ja-JP" dirty="0" smtClean="0"/>
              <a:t>で</a:t>
            </a:r>
            <a:r>
              <a:rPr lang="ja-JP" altLang="en-US" dirty="0"/>
              <a:t>す。 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 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14</a:t>
            </a:r>
            <a:r>
              <a:rPr lang="ja-JP" altLang="ja-JP" dirty="0" smtClean="0"/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 smtClean="0"/>
              <a:t>降順）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57" y="2348292"/>
            <a:ext cx="8434800" cy="3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4209" y="580007"/>
            <a:ext cx="7760201" cy="13619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ja-JP" sz="2000" b="1" dirty="0"/>
              <a:t>（３）経常収益（地方公営企業決算状況調査より）</a:t>
            </a:r>
            <a:endParaRPr lang="en-US" altLang="ja-JP" sz="2000" b="1" dirty="0"/>
          </a:p>
          <a:p>
            <a:endParaRPr lang="en-US" altLang="ja-JP" sz="1350" dirty="0"/>
          </a:p>
          <a:p>
            <a:r>
              <a:rPr lang="ja-JP" altLang="ja-JP" dirty="0"/>
              <a:t>・経常収益は約</a:t>
            </a:r>
            <a:r>
              <a:rPr lang="en-US" altLang="ja-JP" dirty="0" smtClean="0">
                <a:latin typeface="+mn-ea"/>
              </a:rPr>
              <a:t>29</a:t>
            </a:r>
            <a:r>
              <a:rPr lang="ja-JP" altLang="ja-JP" dirty="0" smtClean="0"/>
              <a:t>億円で</a:t>
            </a:r>
            <a:r>
              <a:rPr lang="ja-JP" altLang="en-US" dirty="0" smtClean="0"/>
              <a:t>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 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14</a:t>
            </a:r>
            <a:r>
              <a:rPr lang="ja-JP" altLang="ja-JP" dirty="0" smtClean="0"/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/>
              <a:t>降順</a:t>
            </a:r>
            <a:r>
              <a:rPr lang="ja-JP" altLang="en-US" dirty="0" smtClean="0"/>
              <a:t>）</a:t>
            </a:r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09" y="2123977"/>
            <a:ext cx="8434800" cy="3624078"/>
          </a:xfrm>
          <a:prstGeom prst="rect">
            <a:avLst/>
          </a:prstGeom>
        </p:spPr>
      </p:pic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299361" y="3782127"/>
            <a:ext cx="771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/>
              </a:rPr>
              <a:t>府平均</a:t>
            </a:r>
            <a:endParaRPr lang="ja-JP" sz="1800" kern="100" dirty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29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8296" y="501633"/>
            <a:ext cx="8865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（４）水道料金（大阪府の水道の現況より）</a:t>
            </a:r>
          </a:p>
          <a:p>
            <a:endParaRPr lang="en-US" altLang="ja-JP" sz="1350" dirty="0"/>
          </a:p>
          <a:p>
            <a:r>
              <a:rPr lang="ja-JP" altLang="ja-JP" dirty="0"/>
              <a:t>・</a:t>
            </a:r>
            <a:r>
              <a:rPr lang="ja-JP" altLang="ja-JP" dirty="0">
                <a:latin typeface="+mn-ea"/>
              </a:rPr>
              <a:t>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の一月あたりの水道料金は</a:t>
            </a:r>
            <a:r>
              <a:rPr lang="en-US" altLang="ja-JP" dirty="0" smtClean="0">
                <a:latin typeface="+mn-ea"/>
              </a:rPr>
              <a:t>2,931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ja-JP" dirty="0">
                <a:latin typeface="+mn-ea"/>
              </a:rPr>
              <a:t>であり</a:t>
            </a:r>
            <a:r>
              <a:rPr lang="ja-JP" altLang="ja-JP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府</a:t>
            </a:r>
            <a:r>
              <a:rPr lang="ja-JP" altLang="ja-JP" dirty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上</a:t>
            </a:r>
            <a:r>
              <a:rPr lang="ja-JP" altLang="ja-JP" dirty="0" smtClean="0">
                <a:latin typeface="+mn-ea"/>
              </a:rPr>
              <a:t>回</a:t>
            </a:r>
            <a:r>
              <a:rPr lang="ja-JP" altLang="en-US" dirty="0" smtClean="0">
                <a:latin typeface="+mn-ea"/>
              </a:rPr>
              <a:t>っています。（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31</a:t>
            </a:r>
            <a:r>
              <a:rPr lang="ja-JP" altLang="ja-JP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昇順）</a:t>
            </a:r>
            <a:endParaRPr lang="en-US" altLang="ja-JP" dirty="0" smtClean="0">
              <a:latin typeface="+mn-ea"/>
            </a:endParaRPr>
          </a:p>
          <a:p>
            <a:endParaRPr lang="ja-JP" altLang="ja-JP" dirty="0" smtClean="0">
              <a:latin typeface="+mn-ea"/>
            </a:endParaRPr>
          </a:p>
          <a:p>
            <a:endParaRPr lang="ja-JP" altLang="ja-JP" sz="1350" dirty="0">
              <a:latin typeface="+mn-ea"/>
            </a:endParaRPr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2348292"/>
            <a:ext cx="8434800" cy="3674645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14556" y="3172238"/>
            <a:ext cx="949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374907" y="3674329"/>
            <a:ext cx="949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3761" y="446280"/>
            <a:ext cx="8217141" cy="1508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sz="1350" dirty="0"/>
          </a:p>
          <a:p>
            <a:r>
              <a:rPr lang="ja-JP" altLang="ja-JP" dirty="0"/>
              <a:t>・技術職員</a:t>
            </a:r>
            <a:r>
              <a:rPr lang="ja-JP" altLang="ja-JP" dirty="0" smtClean="0"/>
              <a:t>は</a:t>
            </a:r>
            <a:r>
              <a:rPr lang="en-US" altLang="ja-JP" dirty="0">
                <a:latin typeface="+mn-ea"/>
              </a:rPr>
              <a:t>10</a:t>
            </a:r>
            <a:r>
              <a:rPr lang="ja-JP" altLang="ja-JP" dirty="0" smtClean="0"/>
              <a:t>人</a:t>
            </a:r>
            <a:r>
              <a:rPr lang="ja-JP" altLang="ja-JP" dirty="0"/>
              <a:t>であり、府平均</a:t>
            </a:r>
            <a:r>
              <a:rPr lang="ja-JP" altLang="ja-JP" dirty="0" smtClean="0"/>
              <a:t>を</a:t>
            </a:r>
            <a:r>
              <a:rPr lang="ja-JP" altLang="en-US" dirty="0" smtClean="0"/>
              <a:t>下</a:t>
            </a:r>
            <a:r>
              <a:rPr lang="ja-JP" altLang="ja-JP" dirty="0" smtClean="0"/>
              <a:t>回って</a:t>
            </a:r>
            <a:r>
              <a:rPr lang="ja-JP" altLang="ja-JP" dirty="0"/>
              <a:t>い</a:t>
            </a:r>
            <a:r>
              <a:rPr lang="ja-JP" altLang="en-US" dirty="0"/>
              <a:t>ます</a:t>
            </a:r>
            <a:r>
              <a:rPr lang="ja-JP" altLang="ja-JP" dirty="0"/>
              <a:t>。</a:t>
            </a:r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41" y="2223461"/>
            <a:ext cx="8434800" cy="3634442"/>
          </a:xfrm>
          <a:prstGeom prst="rect">
            <a:avLst/>
          </a:prstGeom>
        </p:spPr>
      </p:pic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331034" y="3886793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2521" y="319526"/>
            <a:ext cx="87596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/>
              <a:t>一日最大給水量と自己水率</a:t>
            </a:r>
            <a:r>
              <a:rPr lang="ja-JP" altLang="ja-JP" sz="2400" b="1" dirty="0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sz="1350" dirty="0"/>
          </a:p>
          <a:p>
            <a:r>
              <a:rPr lang="ja-JP" altLang="ja-JP" dirty="0"/>
              <a:t>・水源は</a:t>
            </a:r>
            <a:r>
              <a:rPr lang="ja-JP" altLang="ja-JP" dirty="0" smtClean="0"/>
              <a:t>、</a:t>
            </a:r>
            <a:r>
              <a:rPr lang="ja-JP" altLang="en-US" dirty="0" smtClean="0"/>
              <a:t>箕面</a:t>
            </a:r>
            <a:r>
              <a:rPr lang="ja-JP" altLang="en-US" dirty="0"/>
              <a:t>川</a:t>
            </a:r>
            <a:r>
              <a:rPr lang="ja-JP" altLang="ja-JP" dirty="0" smtClean="0"/>
              <a:t>を</a:t>
            </a:r>
            <a:r>
              <a:rPr lang="ja-JP" altLang="ja-JP" dirty="0"/>
              <a:t>水源と</a:t>
            </a:r>
            <a:r>
              <a:rPr lang="ja-JP" altLang="ja-JP" dirty="0" smtClean="0"/>
              <a:t>した</a:t>
            </a:r>
            <a:r>
              <a:rPr lang="ja-JP" altLang="en-US" dirty="0" smtClean="0"/>
              <a:t>箕面</a:t>
            </a:r>
            <a:r>
              <a:rPr lang="ja-JP" altLang="ja-JP" dirty="0" smtClean="0"/>
              <a:t>浄水場、</a:t>
            </a:r>
            <a:r>
              <a:rPr lang="ja-JP" altLang="en-US" dirty="0"/>
              <a:t>深井戸</a:t>
            </a:r>
            <a:r>
              <a:rPr lang="ja-JP" altLang="en-US" dirty="0" smtClean="0"/>
              <a:t>を水源とした桜ヶ丘浄水場の自己水と、</a:t>
            </a:r>
            <a:r>
              <a:rPr lang="ja-JP" altLang="ja-JP" dirty="0" smtClean="0"/>
              <a:t>淀川</a:t>
            </a:r>
            <a:r>
              <a:rPr lang="ja-JP" altLang="ja-JP" dirty="0"/>
              <a:t>を水源とした大阪広域水道企業団からの浄水受水で</a:t>
            </a:r>
            <a:r>
              <a:rPr lang="ja-JP" altLang="ja-JP" dirty="0" smtClean="0"/>
              <a:t>賄って</a:t>
            </a:r>
            <a:r>
              <a:rPr lang="ja-JP" altLang="en-US" dirty="0" smtClean="0"/>
              <a:t>おり</a:t>
            </a:r>
            <a:r>
              <a:rPr lang="ja-JP" altLang="ja-JP" dirty="0" smtClean="0"/>
              <a:t>、</a:t>
            </a:r>
            <a:r>
              <a:rPr lang="ja-JP" altLang="ja-JP" dirty="0"/>
              <a:t>このうち企業団受水は総配水量の</a:t>
            </a:r>
            <a:r>
              <a:rPr lang="ja-JP" altLang="ja-JP" dirty="0" smtClean="0"/>
              <a:t>約</a:t>
            </a:r>
            <a:r>
              <a:rPr lang="ja-JP" altLang="en-US" dirty="0" smtClean="0"/>
              <a:t>８７</a:t>
            </a:r>
            <a:r>
              <a:rPr lang="ja-JP" altLang="ja-JP" dirty="0" smtClean="0"/>
              <a:t>％</a:t>
            </a:r>
            <a:r>
              <a:rPr lang="ja-JP" altLang="ja-JP" dirty="0"/>
              <a:t>を占め</a:t>
            </a:r>
            <a:r>
              <a:rPr lang="ja-JP" altLang="en-US" dirty="0"/>
              <a:t>ています。</a:t>
            </a:r>
            <a:endParaRPr lang="ja-JP" altLang="ja-JP" dirty="0"/>
          </a:p>
          <a:p>
            <a:endParaRPr lang="ja-JP" altLang="ja-JP" sz="1350" dirty="0"/>
          </a:p>
          <a:p>
            <a:endParaRPr lang="ja-JP" altLang="ja-JP" sz="1350" dirty="0"/>
          </a:p>
          <a:p>
            <a:endParaRPr lang="ja-JP" altLang="en-US" sz="1350" dirty="0"/>
          </a:p>
        </p:txBody>
      </p:sp>
      <p:pic>
        <p:nvPicPr>
          <p:cNvPr id="7" name="図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8" y="2145942"/>
            <a:ext cx="8640000" cy="4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3965990" y="5256975"/>
            <a:ext cx="185530" cy="10408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35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08" y="4825220"/>
            <a:ext cx="804742" cy="274344"/>
          </a:xfrm>
          <a:prstGeom prst="rect">
            <a:avLst/>
          </a:prstGeom>
        </p:spPr>
      </p:pic>
      <p:pic>
        <p:nvPicPr>
          <p:cNvPr id="9" name="図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7" y="3910151"/>
            <a:ext cx="689610" cy="4210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251" y="159537"/>
            <a:ext cx="5357124" cy="7561385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1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488" y="5449912"/>
            <a:ext cx="3608223" cy="8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1033</Words>
  <Application>Microsoft Office PowerPoint</Application>
  <PresentationFormat>画面に合わせる (4:3)</PresentationFormat>
  <Paragraphs>331</Paragraphs>
  <Slides>32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3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2018-12-28T13:09:01Z</dcterms:created>
  <dcterms:modified xsi:type="dcterms:W3CDTF">2019-03-28T06:17:45Z</dcterms:modified>
</cp:coreProperties>
</file>