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4"/>
  </p:notesMasterIdLst>
  <p:sldIdLst>
    <p:sldId id="300" r:id="rId2"/>
    <p:sldId id="293" r:id="rId3"/>
    <p:sldId id="257" r:id="rId4"/>
    <p:sldId id="287" r:id="rId5"/>
    <p:sldId id="288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2" r:id="rId22"/>
    <p:sldId id="276" r:id="rId23"/>
    <p:sldId id="303" r:id="rId24"/>
    <p:sldId id="279" r:id="rId25"/>
    <p:sldId id="281" r:id="rId26"/>
    <p:sldId id="290" r:id="rId27"/>
    <p:sldId id="294" r:id="rId28"/>
    <p:sldId id="278" r:id="rId29"/>
    <p:sldId id="280" r:id="rId30"/>
    <p:sldId id="282" r:id="rId31"/>
    <p:sldId id="304" r:id="rId32"/>
    <p:sldId id="301" r:id="rId3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2" autoAdjust="0"/>
    <p:restoredTop sz="92662" autoAdjust="0"/>
  </p:normalViewPr>
  <p:slideViewPr>
    <p:cSldViewPr snapToGrid="0">
      <p:cViewPr varScale="1">
        <p:scale>
          <a:sx n="72" d="100"/>
          <a:sy n="72" d="100"/>
        </p:scale>
        <p:origin x="11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4E034-0CFB-4BE0-A22B-71828B07BF2D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C043-90DA-4271-8F60-7FCD2788F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20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68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A70-86CC-49F8-AF6B-4EE4BC5446BC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13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195A-62E0-4C9A-B2A7-30FD5751A43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8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141C-076C-4641-9E9A-0CC867E574F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1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DCE4-8F17-4B0F-BC5C-ADFAEE6BB9B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1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18A-C818-4F92-BB67-F045C1BEF935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68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B54F-1D2D-475D-B332-F4B46EADD232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6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BAB2-8EAB-43F4-900E-C8DC9D2D630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25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F60-9D43-4D8E-8AC8-C5593388D95E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1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F1E-9F49-4F50-AB78-9F2108B0C2D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0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2419-AD64-4068-B452-76B3108644A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AB06-3A82-4D67-96A0-35C17F88CCC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1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BD2D-FD35-43E5-979B-5F9A6C92573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071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9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松原市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04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479" y="13533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おける松原市の</a:t>
            </a:r>
            <a:r>
              <a:rPr lang="ja-JP" altLang="en-US" sz="2400" b="1" dirty="0"/>
              <a:t>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各指標の大阪府平均との比較（</a:t>
            </a:r>
            <a:r>
              <a:rPr lang="en-US" altLang="ja-JP" sz="2400" dirty="0"/>
              <a:t>2016</a:t>
            </a:r>
            <a:r>
              <a:rPr lang="ja-JP" altLang="en-US" sz="2400" dirty="0"/>
              <a:t>年度）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42692"/>
              </p:ext>
            </p:extLst>
          </p:nvPr>
        </p:nvGraphicFramePr>
        <p:xfrm>
          <a:off x="56479" y="1028002"/>
          <a:ext cx="8982747" cy="5653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76118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564833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41796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項目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指標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府平均との比較</a:t>
                      </a:r>
                      <a:endParaRPr lang="ja-JP" sz="1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512686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耐震化関係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法定耐用年数（</a:t>
                      </a:r>
                      <a:r>
                        <a:rPr lang="en-US" sz="1400" kern="100" dirty="0">
                          <a:effectLst/>
                        </a:rPr>
                        <a:t>40</a:t>
                      </a:r>
                      <a:r>
                        <a:rPr lang="ja-JP" sz="1400" kern="100" dirty="0">
                          <a:effectLst/>
                        </a:rPr>
                        <a:t>年）を超えた管路の割合。一般的には、低い方が望ましい。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598408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経営関係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</a:rPr>
                        <a:t>。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一般的</a:t>
                      </a:r>
                      <a:r>
                        <a:rPr lang="ja-JP" sz="1400" kern="100" dirty="0">
                          <a:effectLst/>
                        </a:rPr>
                        <a:t>には、低い</a:t>
                      </a:r>
                      <a:r>
                        <a:rPr lang="ja-JP" sz="1400" kern="100">
                          <a:effectLst/>
                        </a:rPr>
                        <a:t>方</a:t>
                      </a:r>
                      <a:r>
                        <a:rPr lang="ja-JP" sz="1400" kern="100" smtClean="0">
                          <a:effectLst/>
                        </a:rPr>
                        <a:t>が</a:t>
                      </a:r>
                      <a:r>
                        <a:rPr lang="ja-JP" altLang="en-US" sz="1400" kern="100" smtClean="0">
                          <a:effectLst/>
                        </a:rPr>
                        <a:t>望</a:t>
                      </a:r>
                      <a:r>
                        <a:rPr lang="ja-JP" sz="1400" kern="100" smtClean="0">
                          <a:effectLst/>
                        </a:rPr>
                        <a:t>ましい</a:t>
                      </a:r>
                      <a:r>
                        <a:rPr lang="ja-JP" sz="1400" kern="100" dirty="0">
                          <a:effectLst/>
                        </a:rPr>
                        <a:t>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単年度の収支が黒字であれば</a:t>
                      </a:r>
                      <a:r>
                        <a:rPr lang="en-US" sz="1400" kern="100" dirty="0">
                          <a:effectLst/>
                        </a:rPr>
                        <a:t>100%</a:t>
                      </a:r>
                      <a:r>
                        <a:rPr lang="ja-JP" sz="1400" kern="100" dirty="0">
                          <a:effectLst/>
                        </a:rPr>
                        <a:t>以上となる指標。一般的には、高い方が望ましい。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企業債</a:t>
                      </a:r>
                      <a:r>
                        <a:rPr lang="ja-JP" sz="1400" kern="100" dirty="0">
                          <a:effectLst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51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効率性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7" name="テキスト ボックス 1"/>
          <p:cNvSpPr txBox="1"/>
          <p:nvPr/>
        </p:nvSpPr>
        <p:spPr>
          <a:xfrm>
            <a:off x="7083379" y="85319"/>
            <a:ext cx="2060621" cy="78027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73412" y="6630525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600" y="6522408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84" y="2556498"/>
            <a:ext cx="8435436" cy="369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26062"/>
            <a:ext cx="106637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おける松原市の</a:t>
            </a:r>
            <a:r>
              <a:rPr lang="ja-JP" altLang="en-US" sz="2400" b="1" dirty="0"/>
              <a:t>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sz="2400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dirty="0"/>
          </a:p>
          <a:p>
            <a:r>
              <a:rPr lang="ja-JP" altLang="en-US" dirty="0"/>
              <a:t>・全管路の耐震適合率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14.8%</a:t>
            </a:r>
            <a:r>
              <a:rPr lang="ja-JP" altLang="en-US" dirty="0"/>
              <a:t>であり、府平均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 smtClean="0"/>
              <a:t>を</a:t>
            </a:r>
            <a:r>
              <a:rPr lang="ja-JP" altLang="en-US" dirty="0"/>
              <a:t>下</a:t>
            </a:r>
            <a:r>
              <a:rPr lang="ja-JP" altLang="en-US" dirty="0" smtClean="0"/>
              <a:t>回って</a:t>
            </a:r>
            <a:r>
              <a:rPr lang="ja-JP" altLang="en-US" dirty="0"/>
              <a:t>います</a:t>
            </a:r>
            <a:r>
              <a:rPr lang="ja-JP" altLang="en-US" dirty="0" smtClean="0"/>
              <a:t>。</a:t>
            </a:r>
            <a:endParaRPr lang="ja-JP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73736" y="3970851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11" y="2272924"/>
            <a:ext cx="8428949" cy="36756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27759"/>
            <a:ext cx="106637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</a:t>
            </a:r>
            <a:r>
              <a:rPr lang="ja-JP" altLang="ja-JP" dirty="0">
                <a:latin typeface="+mn-ea"/>
              </a:rPr>
              <a:t>適合率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63.6%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41.1%</a:t>
            </a:r>
            <a:r>
              <a:rPr lang="ja-JP" altLang="en-US" dirty="0" smtClean="0">
                <a:latin typeface="+mn-ea"/>
              </a:rPr>
              <a:t>を上回っています。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7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降順）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09811" y="3637229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9811" y="3997358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64" y="2336660"/>
            <a:ext cx="8465777" cy="36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554" y="302342"/>
            <a:ext cx="106637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14.3%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en-US" altLang="ja-JP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37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降順）</a:t>
            </a:r>
            <a:endParaRPr lang="ja-JP" altLang="en-US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14992" y="3499550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414992" y="4028070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4451" y="239058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④管路更新率（市町村経営比較分析表より）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・管路更新率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0.81%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0.82</a:t>
            </a:r>
            <a:r>
              <a:rPr lang="ja-JP" altLang="en-US" dirty="0" smtClean="0">
                <a:latin typeface="+mn-ea"/>
              </a:rPr>
              <a:t>％</a:t>
            </a:r>
            <a:r>
              <a:rPr lang="ja-JP" altLang="en-US" dirty="0" smtClean="0"/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03" y="2397143"/>
            <a:ext cx="8434800" cy="3665217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57938" y="4148594"/>
            <a:ext cx="1004028" cy="31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4929" y="4454258"/>
            <a:ext cx="10040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2300"/>
            <a:ext cx="110457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⑤浄水場耐震化率（大阪府の水道の現況より）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 smtClean="0"/>
              <a:t>・松原市は</a:t>
            </a:r>
            <a:r>
              <a:rPr lang="ja-JP" altLang="en-US" dirty="0"/>
              <a:t>大阪広域水道企業団からの受水のみのため、浄水場は存在して</a:t>
            </a:r>
            <a:r>
              <a:rPr lang="ja-JP" altLang="en-US" dirty="0" smtClean="0"/>
              <a:t>いません。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　　（</a:t>
            </a:r>
            <a:r>
              <a:rPr lang="ja-JP" altLang="en-US" dirty="0"/>
              <a:t>評価対象外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69" y="2207909"/>
            <a:ext cx="8434800" cy="3612626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115300" y="4303602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15300" y="3706445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0" y="2281567"/>
            <a:ext cx="8486941" cy="36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76476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⑥配水池耐震化率（大阪府の水道の現況より）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en-US" dirty="0"/>
              <a:t>・配水池の耐震化率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97.6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 smtClean="0">
                <a:latin typeface="+mn-ea"/>
              </a:rPr>
              <a:t>を大きく上回って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29600" y="3963679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29600" y="3366522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61" y="2362528"/>
            <a:ext cx="8377216" cy="3636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243250"/>
            <a:ext cx="10921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⑦給水原価（市町村経営比較分析表より）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・給水</a:t>
            </a:r>
            <a:r>
              <a:rPr lang="ja-JP" altLang="en-US" dirty="0">
                <a:latin typeface="+mn-ea"/>
              </a:rPr>
              <a:t>原価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157.8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21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smtClean="0">
                <a:latin typeface="+mn-ea"/>
                <a:cs typeface="Times New Roman" panose="02020603050405020304" pitchFamily="18" charset="0"/>
              </a:rPr>
              <a:t>昇順</a:t>
            </a:r>
            <a:r>
              <a:rPr lang="ja-JP" altLang="en-US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dirty="0">
              <a:latin typeface="+mn-ea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44073" y="3875722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44073" y="4152721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0" y="2440517"/>
            <a:ext cx="8401242" cy="3636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59154"/>
            <a:ext cx="10921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⑧経常収支比率（市町村経営比較分析表より）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・経常収支比率は府平</a:t>
            </a:r>
            <a:r>
              <a:rPr lang="ja-JP" altLang="en-US" dirty="0">
                <a:latin typeface="+mn-ea"/>
              </a:rPr>
              <a:t>均</a:t>
            </a:r>
            <a:r>
              <a:rPr lang="en-US" altLang="ja-JP" dirty="0" smtClean="0">
                <a:latin typeface="+mn-ea"/>
              </a:rPr>
              <a:t>111.98%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>
                <a:latin typeface="+mn-ea"/>
              </a:rPr>
              <a:t>上回</a:t>
            </a:r>
            <a:r>
              <a:rPr lang="ja-JP" altLang="en-US" dirty="0" smtClean="0">
                <a:latin typeface="+mn-ea"/>
              </a:rPr>
              <a:t>り、</a:t>
            </a:r>
            <a:r>
              <a:rPr lang="en-US" altLang="ja-JP" dirty="0" smtClean="0">
                <a:latin typeface="+mn-ea"/>
              </a:rPr>
              <a:t>112.46%</a:t>
            </a:r>
            <a:r>
              <a:rPr lang="ja-JP" altLang="en-US" dirty="0">
                <a:latin typeface="+mn-ea"/>
              </a:rPr>
              <a:t>と単年度黒字を</a:t>
            </a:r>
            <a:r>
              <a:rPr lang="ja-JP" altLang="en-US" dirty="0" smtClean="0">
                <a:latin typeface="+mn-ea"/>
              </a:rPr>
              <a:t>示す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 smtClean="0">
                <a:latin typeface="+mn-ea"/>
              </a:rPr>
              <a:t>100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を超えて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61326" y="3595208"/>
            <a:ext cx="99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3062" y="3344713"/>
            <a:ext cx="99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3" y="2567114"/>
            <a:ext cx="8311876" cy="31536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143" y="574862"/>
            <a:ext cx="911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⑨企業債残高対給水収益率（市町村経営比較分析表より）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・企業債残高対給水収益率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24.2%</a:t>
            </a:r>
            <a:r>
              <a:rPr lang="ja-JP" altLang="en-US" dirty="0">
                <a:latin typeface="+mn-ea"/>
              </a:rPr>
              <a:t>であり、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/>
              <a:t>を下回っています。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88810" y="4372790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7557" y="3990026"/>
            <a:ext cx="1021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おける松原市の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おける松原市の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■市の水道ってこれからどうなるの？　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松原市の計画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松原市の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大阪府推計による松原市の</a:t>
            </a:r>
            <a:r>
              <a:rPr lang="ja-JP" altLang="en-US" sz="1600" dirty="0">
                <a:latin typeface="+mn-ea"/>
              </a:rPr>
              <a:t>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74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5" y="2587077"/>
            <a:ext cx="8394288" cy="3672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8435" y="609265"/>
            <a:ext cx="10921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⑩施設利用率（市町村経営比較分析表より）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59.4%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 smtClean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66279" y="3892494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2365" y="3615495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466326"/>
            <a:ext cx="883327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</a:t>
            </a:r>
            <a:r>
              <a:rPr lang="ja-JP" altLang="en-US" sz="2400" b="1" dirty="0" smtClean="0"/>
              <a:t>松原市の</a:t>
            </a:r>
            <a:r>
              <a:rPr lang="ja-JP" altLang="en-US" sz="2400" b="1" dirty="0"/>
              <a:t>今後の計画</a:t>
            </a:r>
          </a:p>
          <a:p>
            <a:endParaRPr lang="en-US" altLang="ja-JP" dirty="0" smtClean="0"/>
          </a:p>
          <a:p>
            <a:endParaRPr lang="ja-JP" altLang="en-US" dirty="0"/>
          </a:p>
          <a:p>
            <a:pPr marL="179388" indent="-179388">
              <a:spcBef>
                <a:spcPts val="600"/>
              </a:spcBef>
            </a:pPr>
            <a:r>
              <a:rPr lang="ja-JP" altLang="en-US" dirty="0"/>
              <a:t>・基幹管路</a:t>
            </a:r>
            <a:r>
              <a:rPr lang="ja-JP" altLang="en-US" dirty="0" smtClean="0"/>
              <a:t>は、２０３４年度</a:t>
            </a:r>
            <a:r>
              <a:rPr lang="ja-JP" altLang="en-US" dirty="0"/>
              <a:t>には</a:t>
            </a:r>
            <a:r>
              <a:rPr lang="ja-JP" altLang="en-US" dirty="0" smtClean="0"/>
              <a:t>耐震適合率が９</a:t>
            </a:r>
            <a:r>
              <a:rPr lang="ja-JP" altLang="en-US" dirty="0"/>
              <a:t>８</a:t>
            </a:r>
            <a:r>
              <a:rPr lang="ja-JP" altLang="en-US" dirty="0" smtClean="0"/>
              <a:t>％となります。</a:t>
            </a:r>
            <a:endParaRPr lang="en-US" altLang="ja-JP" dirty="0" smtClean="0"/>
          </a:p>
          <a:p>
            <a:pPr>
              <a:spcBef>
                <a:spcPts val="600"/>
              </a:spcBef>
            </a:pPr>
            <a:endParaRPr lang="ja-JP" altLang="en-US" dirty="0"/>
          </a:p>
          <a:p>
            <a:pPr>
              <a:spcBef>
                <a:spcPts val="600"/>
              </a:spcBef>
            </a:pP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58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flipH="1">
            <a:off x="4119720" y="2471529"/>
            <a:ext cx="192379" cy="283348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4" y="2496007"/>
            <a:ext cx="8768213" cy="28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72721"/>
            <a:ext cx="109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３</a:t>
            </a:r>
            <a:r>
              <a:rPr lang="ja-JP" altLang="en-US" sz="2400" b="1" dirty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774743"/>
              </p:ext>
            </p:extLst>
          </p:nvPr>
        </p:nvGraphicFramePr>
        <p:xfrm>
          <a:off x="-1" y="940158"/>
          <a:ext cx="9053847" cy="174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051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348246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</a:rPr>
                        <a:t>60</a:t>
                      </a:r>
                      <a:r>
                        <a:rPr lang="ja-JP" sz="1800" kern="100" dirty="0">
                          <a:effectLst/>
                        </a:rPr>
                        <a:t>年周期で管更新するために必要な</a:t>
                      </a:r>
                      <a:r>
                        <a:rPr lang="ja-JP" sz="1800" kern="100" dirty="0" smtClean="0">
                          <a:effectLst/>
                        </a:rPr>
                        <a:t>管</a:t>
                      </a:r>
                      <a:r>
                        <a:rPr lang="ja-JP" altLang="en-US" sz="1800" kern="100" dirty="0" smtClean="0">
                          <a:effectLst/>
                        </a:rPr>
                        <a:t>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smtClean="0">
                          <a:effectLst/>
                        </a:rPr>
                        <a:t>管</a:t>
                      </a:r>
                      <a:r>
                        <a:rPr lang="ja-JP" altLang="en-US" sz="1800" kern="100" smtClean="0">
                          <a:effectLst/>
                        </a:rPr>
                        <a:t>路</a:t>
                      </a:r>
                      <a:r>
                        <a:rPr lang="ja-JP" sz="1800" kern="10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－</a:t>
                      </a:r>
                      <a:endParaRPr lang="ja-JP" altLang="ja-JP" sz="18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－</a:t>
                      </a:r>
                      <a:endParaRPr lang="ja-JP" alt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１．６７％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0" y="294362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</a:t>
            </a:r>
            <a:r>
              <a:rPr lang="ja-JP" altLang="en-US" sz="2400" b="1" dirty="0">
                <a:latin typeface="+mn-ea"/>
              </a:rPr>
              <a:t>．３</a:t>
            </a:r>
            <a:r>
              <a:rPr lang="ja-JP" altLang="ja-JP" sz="2400" b="1" dirty="0">
                <a:latin typeface="+mn-ea"/>
              </a:rPr>
              <a:t>　耐震化計画の内容</a:t>
            </a:r>
          </a:p>
          <a:p>
            <a:r>
              <a:rPr lang="ja-JP" altLang="en-US" sz="2400" dirty="0" smtClean="0"/>
              <a:t>     　　　　　　　</a:t>
            </a:r>
            <a:r>
              <a:rPr lang="ja-JP" altLang="en-US" sz="2000" dirty="0" smtClean="0"/>
              <a:t>  </a:t>
            </a:r>
            <a:r>
              <a:rPr lang="ja-JP" altLang="ja-JP" sz="2000" dirty="0" smtClean="0"/>
              <a:t>（</a:t>
            </a:r>
            <a:r>
              <a:rPr lang="zh-TW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松原市水道</a:t>
            </a:r>
            <a:r>
              <a:rPr lang="zh-TW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施設整備</a:t>
            </a: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基本</a:t>
            </a:r>
            <a:r>
              <a:rPr lang="zh-TW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計画</a:t>
            </a:r>
            <a:r>
              <a:rPr lang="ja-JP" altLang="en-US" sz="2000" dirty="0" smtClean="0"/>
              <a:t>（２０１４年度策定）</a:t>
            </a:r>
            <a:r>
              <a:rPr lang="ja-JP" altLang="ja-JP" sz="2000" dirty="0" smtClean="0"/>
              <a:t>）</a:t>
            </a:r>
            <a:endParaRPr lang="ja-JP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534744"/>
              </p:ext>
            </p:extLst>
          </p:nvPr>
        </p:nvGraphicFramePr>
        <p:xfrm>
          <a:off x="0" y="3774618"/>
          <a:ext cx="9053846" cy="2834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204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48768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903935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080588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64351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549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耐震化率（％）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2016</a:t>
                      </a:r>
                      <a:r>
                        <a:rPr lang="ja-JP" sz="1800" kern="100" dirty="0">
                          <a:effectLst/>
                        </a:rPr>
                        <a:t>年度末時点</a:t>
                      </a:r>
                      <a:r>
                        <a:rPr lang="ja-JP" sz="1800" kern="100" dirty="0" smtClean="0">
                          <a:effectLst/>
                        </a:rPr>
                        <a:t>の</a:t>
                      </a:r>
                      <a:endParaRPr lang="en-US" altLang="ja-JP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>
                          <a:effectLst/>
                        </a:rPr>
                        <a:t>能力等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521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浄水施設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－</a:t>
                      </a:r>
                      <a:endParaRPr lang="ja-JP" alt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－</a:t>
                      </a:r>
                      <a:endParaRPr lang="ja-JP" alt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容量</a:t>
                      </a:r>
                      <a:endParaRPr lang="en-US" altLang="ja-JP" sz="18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－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　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３６，９００ 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基幹管路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３４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９８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１０，９０２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１２．６ ｋ</a:t>
                      </a:r>
                      <a:r>
                        <a:rPr lang="ja-JP" sz="1800" kern="100" dirty="0" smtClean="0">
                          <a:effectLst/>
                        </a:rPr>
                        <a:t>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766887" y="4966787"/>
            <a:ext cx="6981328" cy="428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0170" indent="-90170"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1600" kern="100" dirty="0" smtClean="0">
                <a:latin typeface="+mn-ea"/>
                <a:cs typeface="Times New Roman" panose="02020603050405020304" pitchFamily="18" charset="0"/>
              </a:rPr>
              <a:t>該当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施設なし</a:t>
            </a:r>
            <a:endParaRPr lang="ja-JP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62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71615"/>
            <a:ext cx="10002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３．４　更新需要見込み額の見通し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ja-JP" sz="2000" dirty="0" smtClean="0"/>
              <a:t>（</a:t>
            </a:r>
            <a:r>
              <a:rPr lang="zh-TW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松原市水道施設整備</a:t>
            </a:r>
            <a:r>
              <a:rPr lang="ja-JP" altLang="en-US" sz="2000" dirty="0">
                <a:latin typeface="游ゴシック" panose="020B0400000000000000" pitchFamily="50" charset="-128"/>
              </a:rPr>
              <a:t>基本</a:t>
            </a:r>
            <a:r>
              <a:rPr lang="zh-TW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計画</a:t>
            </a:r>
            <a:r>
              <a:rPr lang="ja-JP" altLang="en-US" sz="2000" dirty="0" smtClean="0"/>
              <a:t>（</a:t>
            </a:r>
            <a:r>
              <a:rPr lang="ja-JP" altLang="en-US" sz="2000" dirty="0"/>
              <a:t>２０１４年度策定）</a:t>
            </a:r>
            <a:r>
              <a:rPr lang="ja-JP" altLang="ja-JP" sz="2000" dirty="0"/>
              <a:t>）</a:t>
            </a:r>
          </a:p>
          <a:p>
            <a:endParaRPr lang="en-US" altLang="ja-JP" sz="20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378" y="5029836"/>
            <a:ext cx="8778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ja-JP" altLang="ja-JP" dirty="0" smtClean="0"/>
              <a:t>・</a:t>
            </a:r>
            <a:r>
              <a:rPr lang="ja-JP" altLang="en-US" dirty="0" smtClean="0"/>
              <a:t>計画期間（２０１</a:t>
            </a:r>
            <a:r>
              <a:rPr lang="ja-JP" altLang="en-US" dirty="0"/>
              <a:t>５</a:t>
            </a:r>
            <a:r>
              <a:rPr lang="ja-JP" altLang="en-US" dirty="0" smtClean="0"/>
              <a:t>年度～２０５４年度）に必要と見込まれる更新需要の合計額は構造物及び設備で約５６億円、管路で約１７</a:t>
            </a:r>
            <a:r>
              <a:rPr lang="ja-JP" altLang="en-US" dirty="0"/>
              <a:t>３</a:t>
            </a:r>
            <a:r>
              <a:rPr lang="ja-JP" altLang="en-US" dirty="0" smtClean="0"/>
              <a:t>億円、計約２２</a:t>
            </a:r>
            <a:r>
              <a:rPr lang="ja-JP" altLang="en-US" dirty="0"/>
              <a:t>９</a:t>
            </a:r>
            <a:r>
              <a:rPr lang="ja-JP" altLang="en-US" dirty="0" smtClean="0"/>
              <a:t>億円となる見込みです。</a:t>
            </a:r>
            <a:endParaRPr lang="en-US" altLang="ja-JP" dirty="0" smtClean="0"/>
          </a:p>
          <a:p>
            <a:pPr marL="185738" indent="-185738"/>
            <a:endParaRPr lang="en-US" altLang="ja-JP" dirty="0"/>
          </a:p>
          <a:p>
            <a:pPr marL="185738" indent="-185738"/>
            <a:r>
              <a:rPr lang="en-US" altLang="ja-JP" dirty="0" smtClean="0"/>
              <a:t>※</a:t>
            </a:r>
            <a:r>
              <a:rPr lang="ja-JP" altLang="en-US" dirty="0" smtClean="0"/>
              <a:t>期間は当該市町村での試算状況によります。</a:t>
            </a: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7" y="1556882"/>
            <a:ext cx="4350560" cy="31341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485" y="1556882"/>
            <a:ext cx="4286151" cy="3134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836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" y="63721"/>
            <a:ext cx="97990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sz="2000" dirty="0" smtClean="0"/>
              <a:t>（</a:t>
            </a:r>
            <a:r>
              <a:rPr lang="zh-TW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松原市水道施設整備</a:t>
            </a:r>
            <a:r>
              <a:rPr lang="ja-JP" altLang="en-US" sz="2000" dirty="0">
                <a:latin typeface="游ゴシック" panose="020B0400000000000000" pitchFamily="50" charset="-128"/>
              </a:rPr>
              <a:t>基本</a:t>
            </a:r>
            <a:r>
              <a:rPr lang="zh-TW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計画</a:t>
            </a:r>
            <a:r>
              <a:rPr lang="ja-JP" altLang="en-US" sz="2000" dirty="0" smtClean="0"/>
              <a:t>（</a:t>
            </a:r>
            <a:r>
              <a:rPr lang="ja-JP" altLang="en-US" sz="2000" dirty="0" smtClean="0">
                <a:latin typeface="+mn-ea"/>
              </a:rPr>
              <a:t>２０１４</a:t>
            </a:r>
            <a:r>
              <a:rPr lang="ja-JP" altLang="en-US" sz="2000" dirty="0" smtClean="0"/>
              <a:t>年度策定</a:t>
            </a:r>
            <a:r>
              <a:rPr lang="ja-JP" altLang="en-US" sz="2000" dirty="0"/>
              <a:t>）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08" y="1292862"/>
            <a:ext cx="7261901" cy="5292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四角形吹き出し 8"/>
          <p:cNvSpPr/>
          <p:nvPr/>
        </p:nvSpPr>
        <p:spPr>
          <a:xfrm>
            <a:off x="2366181" y="3473389"/>
            <a:ext cx="2057400" cy="465729"/>
          </a:xfrm>
          <a:prstGeom prst="wedgeRectCallout">
            <a:avLst>
              <a:gd name="adj1" fmla="val 68677"/>
              <a:gd name="adj2" fmla="val -6474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</a:rPr>
              <a:t>2035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+mn-ea"/>
              </a:rPr>
              <a:t>年に赤字となる</a:t>
            </a:r>
            <a:endParaRPr kumimoji="1" lang="ja-JP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4651358" y="1548592"/>
            <a:ext cx="2650194" cy="1057185"/>
          </a:xfrm>
          <a:prstGeom prst="wedgeRectCallout">
            <a:avLst>
              <a:gd name="adj1" fmla="val -4852"/>
              <a:gd name="adj2" fmla="val 768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+mn-ea"/>
              </a:rPr>
              <a:t>支出が収入の約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</a:rPr>
              <a:t>1.1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+mn-ea"/>
              </a:rPr>
              <a:t>倍</a:t>
            </a:r>
            <a:endParaRPr kumimoji="1" lang="en-US" altLang="ja-JP" sz="16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+mn-ea"/>
              </a:rPr>
              <a:t>赤字回避には収入の約</a:t>
            </a:r>
            <a:r>
              <a:rPr kumimoji="1" lang="ja-JP" altLang="en-US" sz="1600" dirty="0">
                <a:solidFill>
                  <a:schemeClr val="tx1"/>
                </a:solidFill>
                <a:latin typeface="+mn-ea"/>
              </a:rPr>
              <a:t>１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+mn-ea"/>
              </a:rPr>
              <a:t>割アップが必要</a:t>
            </a:r>
            <a:endParaRPr kumimoji="1" lang="en-US" altLang="ja-JP" sz="16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kumimoji="1" lang="ja-JP" altLang="en-US" sz="16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5905688" y="2973702"/>
            <a:ext cx="2528" cy="30710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89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87617"/>
            <a:ext cx="86526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</a:t>
            </a:r>
            <a:r>
              <a:rPr lang="ja-JP" altLang="en-US" sz="2000" dirty="0" smtClean="0"/>
              <a:t>（</a:t>
            </a:r>
            <a:r>
              <a:rPr lang="zh-TW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松原市水道施設整備</a:t>
            </a:r>
            <a:r>
              <a:rPr lang="ja-JP" altLang="en-US" sz="2000" dirty="0">
                <a:latin typeface="游ゴシック" panose="020B0400000000000000" pitchFamily="50" charset="-128"/>
              </a:rPr>
              <a:t>基本</a:t>
            </a:r>
            <a:r>
              <a:rPr lang="zh-TW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計画</a:t>
            </a:r>
            <a:r>
              <a:rPr lang="ja-JP" altLang="en-US" sz="2000" dirty="0" smtClean="0"/>
              <a:t>（</a:t>
            </a:r>
            <a:r>
              <a:rPr lang="ja-JP" altLang="en-US" sz="2000" dirty="0">
                <a:latin typeface="+mn-ea"/>
              </a:rPr>
              <a:t>２０１４</a:t>
            </a:r>
            <a:r>
              <a:rPr lang="ja-JP" altLang="en-US" sz="2000" dirty="0"/>
              <a:t>年度策定） ）</a:t>
            </a:r>
            <a:endParaRPr lang="en-US" altLang="ja-JP" sz="2000" dirty="0"/>
          </a:p>
          <a:p>
            <a:endParaRPr lang="en-US" altLang="ja-JP" sz="1600" dirty="0" smtClean="0"/>
          </a:p>
          <a:p>
            <a:endParaRPr lang="en-US" altLang="ja-JP" dirty="0" smtClean="0"/>
          </a:p>
          <a:p>
            <a:endParaRPr lang="ja-JP" altLang="en-US" sz="1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55" y="1475793"/>
            <a:ext cx="6059545" cy="44664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吹き出し 6"/>
          <p:cNvSpPr/>
          <p:nvPr/>
        </p:nvSpPr>
        <p:spPr>
          <a:xfrm>
            <a:off x="4352844" y="1810037"/>
            <a:ext cx="2057400" cy="465729"/>
          </a:xfrm>
          <a:prstGeom prst="wedgeRectCallout">
            <a:avLst>
              <a:gd name="adj1" fmla="val 919"/>
              <a:gd name="adj2" fmla="val 2165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資金残高がマイナス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27055" y="6045252"/>
            <a:ext cx="752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dirty="0">
                <a:latin typeface="+mn-ea"/>
                <a:cs typeface="Times New Roman" panose="02020603050405020304" pitchFamily="18" charset="0"/>
              </a:rPr>
              <a:t>・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2045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年度には資金残高がマイナスとなります。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12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70340" y="-87925"/>
            <a:ext cx="9472465" cy="695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大阪府推計による松原市の</a:t>
            </a:r>
            <a:r>
              <a:rPr lang="ja-JP" altLang="en-US" sz="2400" b="1" dirty="0">
                <a:latin typeface="+mn-ea"/>
              </a:rPr>
              <a:t>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600" dirty="0">
                <a:latin typeface="+mn-ea"/>
              </a:rPr>
              <a:t>（試算方法）</a:t>
            </a:r>
            <a:r>
              <a:rPr lang="ja-JP" altLang="ja-JP" sz="1400" u="sng" dirty="0">
                <a:latin typeface="+mn-ea"/>
              </a:rPr>
              <a:t>下線部分</a:t>
            </a:r>
            <a:r>
              <a:rPr lang="ja-JP" altLang="ja-JP" sz="1400" dirty="0">
                <a:latin typeface="+mn-ea"/>
              </a:rPr>
              <a:t>は</a:t>
            </a:r>
            <a:r>
              <a:rPr lang="ja-JP" altLang="ja-JP" sz="1400" dirty="0" smtClean="0">
                <a:latin typeface="+mn-ea"/>
              </a:rPr>
              <a:t>、</a:t>
            </a:r>
            <a:r>
              <a:rPr lang="ja-JP" altLang="en-US" sz="1400" dirty="0" smtClean="0">
                <a:latin typeface="+mn-ea"/>
              </a:rPr>
              <a:t>大阪府が</a:t>
            </a:r>
            <a:r>
              <a:rPr lang="ja-JP" altLang="ja-JP" sz="1400" dirty="0" smtClean="0">
                <a:latin typeface="+mn-ea"/>
              </a:rPr>
              <a:t>当該</a:t>
            </a:r>
            <a:r>
              <a:rPr lang="ja-JP" altLang="ja-JP" sz="1400" dirty="0">
                <a:latin typeface="+mn-ea"/>
              </a:rPr>
              <a:t>市の試算で行った箇所です。</a:t>
            </a:r>
            <a:endParaRPr lang="ja-JP" altLang="ja-JP" sz="12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１　</a:t>
            </a:r>
            <a:r>
              <a:rPr lang="ja-JP" altLang="ja-JP" sz="1400" dirty="0" smtClean="0">
                <a:latin typeface="+mn-ea"/>
              </a:rPr>
              <a:t>市町村</a:t>
            </a:r>
            <a:r>
              <a:rPr lang="ja-JP" altLang="ja-JP" sz="1400" dirty="0">
                <a:latin typeface="+mn-ea"/>
              </a:rPr>
              <a:t>での既存計画が、この更新率を満たしている場合は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府</a:t>
            </a:r>
            <a:r>
              <a:rPr lang="ja-JP" altLang="ja-JP" sz="1400" dirty="0">
                <a:latin typeface="+mn-ea"/>
              </a:rPr>
              <a:t>での独自推計は行わず、市町村</a:t>
            </a:r>
            <a:r>
              <a:rPr lang="ja-JP" altLang="ja-JP" sz="1400" dirty="0" smtClean="0">
                <a:latin typeface="+mn-ea"/>
              </a:rPr>
              <a:t>計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年までの市町村での計画がある場合は、その計画を基本に管路</a:t>
            </a:r>
            <a:r>
              <a:rPr lang="ja-JP" altLang="ja-JP" sz="1400" dirty="0" smtClean="0">
                <a:latin typeface="+mn-ea"/>
              </a:rPr>
              <a:t>の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更新率</a:t>
            </a:r>
            <a:r>
              <a:rPr lang="ja-JP" altLang="ja-JP" sz="1400" dirty="0">
                <a:latin typeface="+mn-ea"/>
              </a:rPr>
              <a:t>を</a:t>
            </a:r>
            <a:r>
              <a:rPr lang="en-US" altLang="ja-JP" sz="1400" dirty="0">
                <a:latin typeface="+mn-ea"/>
              </a:rPr>
              <a:t>1.67</a:t>
            </a:r>
            <a:r>
              <a:rPr lang="ja-JP" altLang="ja-JP" sz="1400" dirty="0" smtClean="0">
                <a:latin typeface="+mn-ea"/>
              </a:rPr>
              <a:t>％（</a:t>
            </a:r>
            <a:r>
              <a:rPr lang="en-US" altLang="ja-JP" sz="1400" dirty="0">
                <a:latin typeface="+mn-ea"/>
              </a:rPr>
              <a:t>60</a:t>
            </a:r>
            <a:r>
              <a:rPr lang="ja-JP" altLang="ja-JP" sz="1400" dirty="0">
                <a:latin typeface="+mn-ea"/>
              </a:rPr>
              <a:t>年で全ての水道管を更新する）に設定します。画をもとに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年の水道料金を算出します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ja-JP" altLang="ja-JP" sz="8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２　市町村計画がない場合は、大阪府で試算を行いました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en-US" sz="1400" u="sng" dirty="0">
                <a:latin typeface="+mn-ea"/>
              </a:rPr>
              <a:t>○	推計期間は大阪府の将来推計人口の推計期間に合わせ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年度まで</a:t>
            </a:r>
            <a:r>
              <a:rPr lang="ja-JP" altLang="en-US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収入</a:t>
            </a:r>
            <a:r>
              <a:rPr lang="ja-JP" altLang="ja-JP" sz="1400" u="sng" dirty="0">
                <a:latin typeface="+mn-ea"/>
              </a:rPr>
              <a:t>は推計した料金収入に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年度決算統計のその他収益を加算しています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ja-JP" altLang="ja-JP" sz="12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ja-JP" sz="1400" u="sng" dirty="0" smtClean="0">
                <a:latin typeface="+mn-ea"/>
              </a:rPr>
              <a:t>年度の供給単価</a:t>
            </a:r>
            <a:r>
              <a:rPr lang="en-US" altLang="ja-JP" sz="1400" u="sng" dirty="0">
                <a:latin typeface="+mn-ea"/>
              </a:rPr>
              <a:t>174.0</a:t>
            </a:r>
            <a:r>
              <a:rPr lang="ja-JP" altLang="ja-JP" sz="1400" u="sng" dirty="0" smtClean="0">
                <a:latin typeface="+mn-ea"/>
              </a:rPr>
              <a:t>円</a:t>
            </a:r>
            <a:r>
              <a:rPr lang="en-US" altLang="ja-JP" sz="1400" u="sng" dirty="0" smtClean="0">
                <a:latin typeface="+mn-ea"/>
              </a:rPr>
              <a:t>/m</a:t>
            </a:r>
            <a:r>
              <a:rPr lang="en-US" altLang="ja-JP" sz="1400" u="sng" baseline="30000" dirty="0" smtClean="0">
                <a:latin typeface="+mn-ea"/>
              </a:rPr>
              <a:t>3</a:t>
            </a:r>
            <a:r>
              <a:rPr lang="ja-JP" altLang="ja-JP" sz="1400" u="sng" dirty="0" smtClean="0">
                <a:latin typeface="+mn-ea"/>
              </a:rPr>
              <a:t>を乗じて算出しています。</a:t>
            </a:r>
            <a:endParaRPr lang="ja-JP" altLang="ja-JP" sz="12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給水</a:t>
            </a:r>
            <a:r>
              <a:rPr lang="ja-JP" altLang="ja-JP" sz="1400" u="sng" dirty="0">
                <a:latin typeface="+mn-ea"/>
              </a:rPr>
              <a:t>人口の予測については、大阪府の将来推計人口（</a:t>
            </a:r>
            <a:r>
              <a:rPr lang="en-US" altLang="ja-JP" sz="1400" u="sng" dirty="0">
                <a:latin typeface="+mn-ea"/>
              </a:rPr>
              <a:t>2018</a:t>
            </a:r>
            <a:r>
              <a:rPr lang="ja-JP" altLang="ja-JP" sz="1400" u="sng" dirty="0">
                <a:latin typeface="+mn-ea"/>
              </a:rPr>
              <a:t>年</a:t>
            </a:r>
            <a:r>
              <a:rPr lang="en-US" altLang="ja-JP" sz="1400" u="sng" dirty="0">
                <a:latin typeface="+mn-ea"/>
              </a:rPr>
              <a:t>8</a:t>
            </a:r>
            <a:r>
              <a:rPr lang="ja-JP" altLang="ja-JP" sz="1400" u="sng" dirty="0">
                <a:latin typeface="+mn-ea"/>
              </a:rPr>
              <a:t>月大阪府政策企画部企画室計画課）を用い</a:t>
            </a:r>
            <a:r>
              <a:rPr lang="ja-JP" altLang="ja-JP" sz="1400" u="sng" dirty="0" smtClean="0">
                <a:latin typeface="+mn-ea"/>
              </a:rPr>
              <a:t>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府</a:t>
            </a:r>
            <a:r>
              <a:rPr lang="ja-JP" altLang="ja-JP" sz="1400" u="sng" dirty="0">
                <a:latin typeface="+mn-ea"/>
              </a:rPr>
              <a:t>が国立社会保障・人口問題研究所の市町村別予測を補正して推計しています。</a:t>
            </a:r>
            <a:endParaRPr lang="ja-JP" altLang="ja-JP" sz="120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有</a:t>
            </a:r>
            <a:r>
              <a:rPr lang="ja-JP" altLang="ja-JP" sz="1400" u="sng" dirty="0">
                <a:latin typeface="+mn-ea"/>
              </a:rPr>
              <a:t>収水量の推計は、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年度の年間有収水量と給水人口から</a:t>
            </a:r>
            <a:r>
              <a:rPr lang="en-US" altLang="ja-JP" sz="1400" u="sng" dirty="0">
                <a:latin typeface="+mn-ea"/>
              </a:rPr>
              <a:t>1</a:t>
            </a:r>
            <a:r>
              <a:rPr lang="ja-JP" altLang="ja-JP" sz="1400" u="sng" dirty="0">
                <a:latin typeface="+mn-ea"/>
              </a:rPr>
              <a:t>人</a:t>
            </a:r>
            <a:r>
              <a:rPr lang="en-US" altLang="ja-JP" sz="1400" u="sng" dirty="0">
                <a:latin typeface="+mn-ea"/>
              </a:rPr>
              <a:t>1</a:t>
            </a:r>
            <a:r>
              <a:rPr lang="ja-JP" altLang="ja-JP" sz="1400" u="sng" dirty="0">
                <a:latin typeface="+mn-ea"/>
              </a:rPr>
              <a:t>日平均有収水量を求め</a:t>
            </a:r>
            <a:r>
              <a:rPr lang="ja-JP" altLang="ja-JP" sz="1400" u="sng" dirty="0" smtClean="0">
                <a:latin typeface="+mn-ea"/>
              </a:rPr>
              <a:t>、</a:t>
            </a:r>
            <a:endParaRPr lang="en-US" altLang="ja-JP" sz="140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予測</a:t>
            </a:r>
            <a:r>
              <a:rPr lang="ja-JP" altLang="ja-JP" sz="1400" u="sng" dirty="0">
                <a:latin typeface="+mn-ea"/>
              </a:rPr>
              <a:t>給水人口を乗じて算出しています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20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支出</a:t>
            </a:r>
            <a:r>
              <a:rPr lang="ja-JP" altLang="ja-JP" sz="1400" u="sng" dirty="0">
                <a:latin typeface="+mn-ea"/>
              </a:rPr>
              <a:t>は管路更新以外の費用について、</a:t>
            </a:r>
            <a:r>
              <a:rPr lang="en-US" altLang="ja-JP" sz="1400" u="sng" dirty="0">
                <a:latin typeface="+mn-ea"/>
              </a:rPr>
              <a:t>2016</a:t>
            </a:r>
            <a:r>
              <a:rPr lang="ja-JP" altLang="ja-JP" sz="1400" u="sng" dirty="0">
                <a:latin typeface="+mn-ea"/>
              </a:rPr>
              <a:t>年度の経常費用の決算値の同額を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年度まで見込んでいます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管</a:t>
            </a:r>
            <a:r>
              <a:rPr lang="ja-JP" altLang="ja-JP" sz="1400" u="sng" dirty="0">
                <a:latin typeface="+mn-ea"/>
              </a:rPr>
              <a:t>路については管路更新率を</a:t>
            </a:r>
            <a:r>
              <a:rPr lang="en-US" altLang="ja-JP" sz="1400" u="sng" dirty="0">
                <a:latin typeface="+mn-ea"/>
              </a:rPr>
              <a:t>1.67</a:t>
            </a:r>
            <a:r>
              <a:rPr lang="ja-JP" altLang="ja-JP" sz="1400" u="sng" dirty="0">
                <a:latin typeface="+mn-ea"/>
              </a:rPr>
              <a:t>％に引き上げた場合</a:t>
            </a:r>
            <a:r>
              <a:rPr lang="ja-JP" altLang="ja-JP" sz="1400" u="sng" dirty="0" smtClean="0">
                <a:latin typeface="+mn-ea"/>
              </a:rPr>
              <a:t>の</a:t>
            </a:r>
            <a:r>
              <a:rPr lang="ja-JP" altLang="en-US" sz="1400" u="sng" dirty="0">
                <a:latin typeface="+mn-ea"/>
              </a:rPr>
              <a:t>減価</a:t>
            </a:r>
            <a:r>
              <a:rPr lang="ja-JP" altLang="ja-JP" sz="1400" u="sng" dirty="0" smtClean="0">
                <a:latin typeface="+mn-ea"/>
              </a:rPr>
              <a:t>償却費</a:t>
            </a:r>
            <a:r>
              <a:rPr lang="ja-JP" altLang="ja-JP" sz="1400" u="sng" dirty="0">
                <a:latin typeface="+mn-ea"/>
              </a:rPr>
              <a:t>増加を見込んでいます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400" dirty="0" smtClean="0">
                <a:latin typeface="+mn-ea"/>
              </a:rPr>
              <a:t>（</a:t>
            </a:r>
            <a:r>
              <a:rPr lang="ja-JP" altLang="ja-JP" sz="1400" dirty="0">
                <a:latin typeface="+mn-ea"/>
              </a:rPr>
              <a:t>市町村実績の管路更新率が</a:t>
            </a:r>
            <a:r>
              <a:rPr lang="en-US" altLang="ja-JP" sz="1400" dirty="0">
                <a:latin typeface="+mn-ea"/>
              </a:rPr>
              <a:t>1.67%</a:t>
            </a:r>
            <a:r>
              <a:rPr lang="ja-JP" altLang="ja-JP" sz="1400" dirty="0">
                <a:latin typeface="+mn-ea"/>
              </a:rPr>
              <a:t>以上の場合は、その更新率とします。）</a:t>
            </a:r>
            <a:endParaRPr lang="ja-JP" altLang="ja-JP" sz="1200" dirty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追加</a:t>
            </a:r>
            <a:r>
              <a:rPr lang="ja-JP" altLang="en-US" sz="1400" u="sng" dirty="0">
                <a:latin typeface="+mn-ea"/>
              </a:rPr>
              <a:t>減</a:t>
            </a:r>
            <a:r>
              <a:rPr lang="ja-JP" altLang="en-US" sz="1400" u="sng" dirty="0" smtClean="0">
                <a:latin typeface="+mn-ea"/>
              </a:rPr>
              <a:t>価</a:t>
            </a:r>
            <a:r>
              <a:rPr lang="ja-JP" altLang="ja-JP" sz="1400" u="sng" dirty="0" smtClean="0">
                <a:latin typeface="+mn-ea"/>
              </a:rPr>
              <a:t>償却費</a:t>
            </a:r>
            <a:r>
              <a:rPr lang="en-US" altLang="ja-JP" sz="1400" u="sng" dirty="0">
                <a:latin typeface="+mn-ea"/>
              </a:rPr>
              <a:t>/</a:t>
            </a:r>
            <a:r>
              <a:rPr lang="ja-JP" altLang="ja-JP" sz="1400" u="sng" dirty="0">
                <a:latin typeface="+mn-ea"/>
              </a:rPr>
              <a:t>年は、次のとおり算出し、年数経過とともに積み上げています。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①　</a:t>
            </a:r>
            <a:r>
              <a:rPr lang="en-US" altLang="ja-JP" sz="1400" u="sng" dirty="0" smtClean="0">
                <a:latin typeface="+mn-ea"/>
              </a:rPr>
              <a:t>1.67</a:t>
            </a:r>
            <a:r>
              <a:rPr lang="ja-JP" altLang="ja-JP" sz="1400" u="sng" dirty="0">
                <a:latin typeface="+mn-ea"/>
              </a:rPr>
              <a:t>％と管路更新率</a:t>
            </a:r>
            <a:r>
              <a:rPr lang="en-US" altLang="ja-JP" sz="1400" u="sng" dirty="0">
                <a:latin typeface="+mn-ea"/>
              </a:rPr>
              <a:t>(2014-2016</a:t>
            </a:r>
            <a:r>
              <a:rPr lang="ja-JP" altLang="ja-JP" sz="1400" u="sng" dirty="0">
                <a:latin typeface="+mn-ea"/>
              </a:rPr>
              <a:t>年度の平均</a:t>
            </a:r>
            <a:r>
              <a:rPr lang="en-US" altLang="ja-JP" sz="1400" u="sng" dirty="0">
                <a:latin typeface="+mn-ea"/>
              </a:rPr>
              <a:t>)</a:t>
            </a:r>
            <a:r>
              <a:rPr lang="ja-JP" altLang="ja-JP" sz="1400" u="sng" dirty="0">
                <a:latin typeface="+mn-ea"/>
              </a:rPr>
              <a:t>の比率を算出。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②　</a:t>
            </a:r>
            <a:r>
              <a:rPr lang="ja-JP" altLang="ja-JP" sz="1400" u="sng" dirty="0" smtClean="0">
                <a:latin typeface="+mn-ea"/>
              </a:rPr>
              <a:t>配水</a:t>
            </a:r>
            <a:r>
              <a:rPr lang="ja-JP" altLang="ja-JP" sz="1400" u="sng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400" u="sng" dirty="0">
                <a:latin typeface="+mn-ea"/>
              </a:rPr>
              <a:t>(2014-2016</a:t>
            </a:r>
            <a:r>
              <a:rPr lang="ja-JP" altLang="ja-JP" sz="1400" u="sng" dirty="0">
                <a:latin typeface="+mn-ea"/>
              </a:rPr>
              <a:t>年度の平均値</a:t>
            </a:r>
            <a:r>
              <a:rPr lang="en-US" altLang="ja-JP" sz="1400" u="sng" dirty="0">
                <a:latin typeface="+mn-ea"/>
              </a:rPr>
              <a:t>)</a:t>
            </a:r>
            <a:r>
              <a:rPr lang="ja-JP" altLang="ja-JP" sz="1400" u="sng" dirty="0" err="1">
                <a:latin typeface="+mn-ea"/>
              </a:rPr>
              <a:t>。</a:t>
            </a:r>
            <a:endParaRPr lang="ja-JP" altLang="ja-JP" sz="120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※</a:t>
            </a:r>
            <a:r>
              <a:rPr lang="ja-JP" altLang="ja-JP" sz="1400" u="sng" dirty="0">
                <a:latin typeface="+mn-ea"/>
              </a:rPr>
              <a:t>布設替延長比率</a:t>
            </a:r>
            <a:r>
              <a:rPr lang="en-US" altLang="ja-JP" sz="1400" u="sng" dirty="0">
                <a:latin typeface="+mn-ea"/>
              </a:rPr>
              <a:t>=</a:t>
            </a:r>
            <a:r>
              <a:rPr lang="ja-JP" altLang="ja-JP" sz="1400" u="sng" dirty="0">
                <a:latin typeface="+mn-ea"/>
              </a:rPr>
              <a:t>配水管布設替延長</a:t>
            </a:r>
            <a:r>
              <a:rPr lang="en-US" altLang="ja-JP" sz="1400" u="sng" dirty="0">
                <a:latin typeface="+mn-ea"/>
              </a:rPr>
              <a:t>/</a:t>
            </a:r>
            <a:r>
              <a:rPr lang="ja-JP" altLang="ja-JP" sz="1400" u="sng" dirty="0">
                <a:latin typeface="+mn-ea"/>
              </a:rPr>
              <a:t>（配水管新設延長＋配水管布設替延長）</a:t>
            </a:r>
            <a:endParaRPr lang="ja-JP" altLang="ja-JP" sz="1200" u="sng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③　</a:t>
            </a:r>
            <a:r>
              <a:rPr lang="ja-JP" altLang="ja-JP" sz="1400" u="sng" dirty="0" smtClean="0">
                <a:latin typeface="+mn-ea"/>
              </a:rPr>
              <a:t>①</a:t>
            </a:r>
            <a:r>
              <a:rPr lang="ja-JP" altLang="ja-JP" sz="1400" u="sng" dirty="0">
                <a:latin typeface="+mn-ea"/>
              </a:rPr>
              <a:t>と②を掛けたうえで税抜き価格を算出し、法定耐用年数</a:t>
            </a:r>
            <a:r>
              <a:rPr lang="en-US" altLang="ja-JP" sz="1400" u="sng" dirty="0">
                <a:latin typeface="+mn-ea"/>
              </a:rPr>
              <a:t>40</a:t>
            </a:r>
            <a:r>
              <a:rPr lang="ja-JP" altLang="ja-JP" sz="1400" u="sng" dirty="0">
                <a:latin typeface="+mn-ea"/>
              </a:rPr>
              <a:t>年で割っています。</a:t>
            </a:r>
            <a:endParaRPr lang="ja-JP" altLang="ja-JP" sz="120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u="sng" dirty="0">
                <a:latin typeface="+mn-ea"/>
              </a:rPr>
              <a:t>　</a:t>
            </a:r>
            <a:r>
              <a:rPr lang="ja-JP" altLang="en-US" sz="1400" u="sng" dirty="0" smtClean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（</a:t>
            </a:r>
            <a:r>
              <a:rPr lang="ja-JP" altLang="ja-JP" sz="1400" u="sng" dirty="0">
                <a:latin typeface="+mn-ea"/>
              </a:rPr>
              <a:t>管路更新率、各延長は大阪府の水道の現況による。）</a:t>
            </a:r>
            <a:endParaRPr lang="ja-JP" altLang="ja-JP" sz="1200" u="sng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・</a:t>
            </a:r>
            <a:r>
              <a:rPr lang="ja-JP" altLang="ja-JP" sz="1400" u="sng" dirty="0" smtClean="0">
                <a:latin typeface="+mn-ea"/>
              </a:rPr>
              <a:t>なお</a:t>
            </a:r>
            <a:r>
              <a:rPr lang="ja-JP" altLang="ja-JP" sz="1400" u="sng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年度までの更新時期</a:t>
            </a:r>
            <a:r>
              <a:rPr lang="ja-JP" altLang="ja-JP" sz="1400" u="sng" dirty="0" smtClean="0">
                <a:latin typeface="+mn-ea"/>
              </a:rPr>
              <a:t>や</a:t>
            </a:r>
            <a:endParaRPr lang="en-US" altLang="ja-JP" sz="1400" u="sng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400" u="sng" spc="-30" dirty="0">
                <a:latin typeface="+mn-ea"/>
              </a:rPr>
              <a:t>　</a:t>
            </a:r>
            <a:r>
              <a:rPr lang="ja-JP" altLang="ja-JP" sz="1400" u="sng" spc="-30" dirty="0" smtClean="0">
                <a:latin typeface="+mn-ea"/>
              </a:rPr>
              <a:t>施設</a:t>
            </a:r>
            <a:r>
              <a:rPr lang="ja-JP" altLang="ja-JP" sz="1400" u="sng" spc="-30" dirty="0">
                <a:latin typeface="+mn-ea"/>
              </a:rPr>
              <a:t>能力等の設定が困難であるため、見込んでいません（</a:t>
            </a:r>
            <a:r>
              <a:rPr lang="en-US" altLang="ja-JP" sz="1400" u="sng" spc="-30" dirty="0">
                <a:latin typeface="+mn-ea"/>
              </a:rPr>
              <a:t>2016</a:t>
            </a:r>
            <a:r>
              <a:rPr lang="ja-JP" altLang="ja-JP" sz="1400" u="sng" spc="-30" dirty="0">
                <a:latin typeface="+mn-ea"/>
              </a:rPr>
              <a:t>年度の決算値を</a:t>
            </a:r>
            <a:r>
              <a:rPr lang="en-US" altLang="ja-JP" sz="1400" u="sng" spc="-30" dirty="0">
                <a:latin typeface="+mn-ea"/>
              </a:rPr>
              <a:t>2045</a:t>
            </a:r>
            <a:r>
              <a:rPr lang="ja-JP" altLang="ja-JP" sz="1400" u="sng" spc="-30" dirty="0">
                <a:latin typeface="+mn-ea"/>
              </a:rPr>
              <a:t>年度まで見込んでいます）。</a:t>
            </a:r>
            <a:endParaRPr lang="ja-JP" altLang="ja-JP" sz="1200" u="sng" spc="-3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endParaRPr lang="en-US" altLang="ja-JP" sz="1400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水道</a:t>
            </a:r>
            <a:r>
              <a:rPr lang="ja-JP" altLang="ja-JP" sz="1400" u="sng" dirty="0">
                <a:latin typeface="+mn-ea"/>
              </a:rPr>
              <a:t>料金は</a:t>
            </a:r>
            <a:r>
              <a:rPr lang="ja-JP" altLang="ja-JP" sz="1400" u="sng" dirty="0" smtClean="0">
                <a:latin typeface="+mn-ea"/>
              </a:rPr>
              <a:t>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</a:t>
            </a:r>
            <a:r>
              <a:rPr lang="ja-JP" altLang="en-US" sz="1400" u="sng" dirty="0" smtClean="0">
                <a:latin typeface="+mn-ea"/>
              </a:rPr>
              <a:t>時点で赤字とならないように、収入が何％アップ必要かを求め、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その増加分を全て水道料金で補うと仮定し、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en-US" sz="1400" u="sng" dirty="0" smtClean="0">
                <a:latin typeface="+mn-ea"/>
              </a:rPr>
              <a:t>年度の水道料金に加算して算出しています</a:t>
            </a:r>
            <a:r>
              <a:rPr lang="ja-JP" altLang="en-US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（実際は、今後の更新費用等を考慮して水道料金を設定する必要があります）</a:t>
            </a:r>
            <a:endParaRPr lang="en-US" altLang="ja-JP" sz="1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835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　大阪府推計に</a:t>
            </a:r>
            <a:r>
              <a:rPr lang="ja-JP" altLang="en-US" sz="2400" b="1" dirty="0" smtClean="0"/>
              <a:t>よる松原市の</a:t>
            </a:r>
            <a:r>
              <a:rPr lang="ja-JP" altLang="en-US" sz="2400" b="1" dirty="0"/>
              <a:t>今後の見通し　</a:t>
            </a:r>
            <a:endParaRPr lang="en-US" altLang="ja-JP" sz="2400" b="1" dirty="0" smtClean="0"/>
          </a:p>
          <a:p>
            <a:endParaRPr lang="en-US" altLang="ja-JP" dirty="0"/>
          </a:p>
          <a:p>
            <a:r>
              <a:rPr lang="ja-JP" altLang="en-US" sz="2400" b="1" dirty="0"/>
              <a:t>４．１　給水人口と料金収入の見通し</a:t>
            </a:r>
          </a:p>
          <a:p>
            <a:endParaRPr lang="en-US" altLang="ja-JP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r>
              <a:rPr lang="ja-JP" altLang="en-US" sz="2000" dirty="0" smtClean="0"/>
              <a:t>　給水人口の減少に伴い有収水量も減少していき、水道料金収入についても減少していくことが見込まれます。</a:t>
            </a: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25188" y="1988055"/>
            <a:ext cx="22950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</a:t>
            </a:r>
            <a:r>
              <a:rPr lang="ja-JP" altLang="ja-JP" sz="1400" dirty="0" smtClean="0"/>
              <a:t>単価</a:t>
            </a:r>
            <a:r>
              <a:rPr lang="en-US" altLang="ja-JP" sz="1400" dirty="0">
                <a:latin typeface="+mn-ea"/>
              </a:rPr>
              <a:t>174.0</a:t>
            </a:r>
            <a:r>
              <a:rPr lang="ja-JP" altLang="ja-JP" sz="1400" dirty="0" smtClean="0"/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・有収水量の推計は、２０１６年度の年間有収水量と給水人口から</a:t>
            </a:r>
            <a:r>
              <a:rPr lang="en-US" altLang="ja-JP" sz="1400" dirty="0"/>
              <a:t>1</a:t>
            </a:r>
            <a:r>
              <a:rPr lang="ja-JP" altLang="ja-JP" sz="1400" dirty="0"/>
              <a:t>人</a:t>
            </a:r>
            <a:r>
              <a:rPr lang="en-US" altLang="ja-JP" sz="1400" dirty="0"/>
              <a:t>1</a:t>
            </a:r>
            <a:r>
              <a:rPr lang="ja-JP" altLang="ja-JP" sz="1400" dirty="0"/>
              <a:t>日平均有収水量を求め、予測給水人口を乗じて算出しています。</a:t>
            </a:r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19" y="2620370"/>
            <a:ext cx="6139951" cy="370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6969" y="154755"/>
            <a:ext cx="81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n-ea"/>
              </a:rPr>
              <a:t>４．２　更新</a:t>
            </a:r>
            <a:r>
              <a:rPr lang="ja-JP" altLang="en-US" sz="2400" b="1" dirty="0">
                <a:latin typeface="+mn-ea"/>
              </a:rPr>
              <a:t>需要見込み額の</a:t>
            </a:r>
            <a:r>
              <a:rPr lang="ja-JP" altLang="en-US" sz="2400" b="1" dirty="0" smtClean="0">
                <a:latin typeface="+mn-ea"/>
              </a:rPr>
              <a:t>見通し</a:t>
            </a:r>
            <a:endParaRPr lang="en-US" altLang="ja-JP" sz="2400" b="1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ja-JP" sz="2000" dirty="0" smtClean="0"/>
              <a:t>【</a:t>
            </a:r>
            <a:r>
              <a:rPr lang="ja-JP" altLang="ja-JP" sz="2000" dirty="0"/>
              <a:t>大阪府推計】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30339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・試算</a:t>
            </a:r>
            <a:r>
              <a:rPr lang="ja-JP" altLang="en-US" dirty="0"/>
              <a:t>するために必要な精度</a:t>
            </a:r>
            <a:r>
              <a:rPr lang="ja-JP" altLang="en-US" dirty="0" smtClean="0"/>
              <a:t>の</a:t>
            </a:r>
            <a:r>
              <a:rPr lang="en-US" altLang="ja-JP" dirty="0">
                <a:latin typeface="+mn-ea"/>
              </a:rPr>
              <a:t>2045</a:t>
            </a:r>
            <a:r>
              <a:rPr lang="ja-JP" altLang="en-US" dirty="0" smtClean="0">
                <a:latin typeface="+mn-ea"/>
              </a:rPr>
              <a:t>年度</a:t>
            </a:r>
            <a:r>
              <a:rPr lang="ja-JP" altLang="en-US" dirty="0"/>
              <a:t>までの更新需要等のデータがないため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未推計です。</a:t>
            </a:r>
            <a:endParaRPr lang="ja-JP" altLang="ja-JP" dirty="0"/>
          </a:p>
        </p:txBody>
      </p:sp>
      <p:sp>
        <p:nvSpPr>
          <p:cNvPr id="10" name="正方形/長方形 9"/>
          <p:cNvSpPr/>
          <p:nvPr/>
        </p:nvSpPr>
        <p:spPr>
          <a:xfrm>
            <a:off x="294361" y="1279610"/>
            <a:ext cx="777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推計は市町村計画を基に大阪府が次の条件により実施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しています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・管路更新率を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1.67%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に引き上げ。（今後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年周期で管更新とする）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9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9063"/>
            <a:ext cx="928254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dirty="0" smtClean="0">
                <a:latin typeface="+mn-ea"/>
                <a:cs typeface="Times New Roman" panose="02020603050405020304" pitchFamily="18" charset="0"/>
              </a:rPr>
              <a:t>松原市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基本情報</a:t>
            </a:r>
            <a:endParaRPr kumimoji="0" lang="ja-JP" altLang="ja-JP" dirty="0">
              <a:latin typeface="+mn-ea"/>
            </a:endParaRPr>
          </a:p>
          <a:p>
            <a:endParaRPr kumimoji="0" lang="en-US" altLang="ja-JP" b="1" dirty="0" smtClean="0">
              <a:latin typeface="+mn-ea"/>
              <a:cs typeface="Times New Roman" panose="02020603050405020304" pitchFamily="18" charset="0"/>
            </a:endParaRPr>
          </a:p>
          <a:p>
            <a:r>
              <a:rPr kumimoji="0" lang="ja-JP" altLang="ja-JP" sz="2400" b="1" dirty="0" smtClean="0">
                <a:latin typeface="+mn-ea"/>
                <a:cs typeface="Times New Roman" panose="02020603050405020304" pitchFamily="18" charset="0"/>
              </a:rPr>
              <a:t>１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.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松原市の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en-US" dirty="0">
              <a:latin typeface="+mn-ea"/>
            </a:endParaRPr>
          </a:p>
          <a:p>
            <a:pPr lvl="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/>
            <a:endParaRPr kumimoji="0" lang="ja-JP" altLang="en-US" dirty="0">
              <a:latin typeface="+mn-ea"/>
              <a:cs typeface="Times New Roman" panose="02020603050405020304" pitchFamily="18" charset="0"/>
            </a:endParaRPr>
          </a:p>
          <a:p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kumimoji="0" lang="en-US" altLang="ja-JP" dirty="0" smtClean="0">
                <a:latin typeface="+mn-ea"/>
                <a:cs typeface="Times New Roman" panose="02020603050405020304" pitchFamily="18" charset="0"/>
              </a:rPr>
              <a:t>12.2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百万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㎥です。（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20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降順）</a:t>
            </a:r>
            <a:endParaRPr kumimoji="0" lang="ja-JP" altLang="en-US" dirty="0">
              <a:latin typeface="+mn-ea"/>
            </a:endParaRPr>
          </a:p>
          <a:p>
            <a:r>
              <a:rPr kumimoji="0" lang="ja-JP" altLang="en-US" sz="1000" dirty="0">
                <a:latin typeface="+mn-ea"/>
                <a:cs typeface="Times New Roman" panose="02020603050405020304" pitchFamily="18" charset="0"/>
              </a:rPr>
              <a:t>　　</a:t>
            </a:r>
            <a:endParaRPr kumimoji="0" lang="ja-JP" altLang="en-US" dirty="0"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" y="2745164"/>
            <a:ext cx="8616458" cy="3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10" y="1635808"/>
            <a:ext cx="8136193" cy="360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378" y="5363683"/>
            <a:ext cx="877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・管路更新率の目標</a:t>
            </a:r>
            <a:r>
              <a:rPr lang="ja-JP" altLang="ja-JP" dirty="0" smtClean="0"/>
              <a:t>を６０年</a:t>
            </a:r>
            <a:r>
              <a:rPr lang="ja-JP" altLang="ja-JP" dirty="0"/>
              <a:t>周期での管更新となる１．６７％に上昇させた場合、</a:t>
            </a:r>
            <a:endParaRPr lang="en-US" altLang="ja-JP" dirty="0"/>
          </a:p>
          <a:p>
            <a:r>
              <a:rPr lang="ja-JP" altLang="ja-JP" dirty="0"/>
              <a:t>管路更新費用</a:t>
            </a:r>
            <a:r>
              <a:rPr lang="ja-JP" altLang="ja-JP" dirty="0" smtClean="0"/>
              <a:t>は増加が見込まれ、その分支出が増加</a:t>
            </a:r>
            <a:r>
              <a:rPr lang="ja-JP" altLang="en-US" dirty="0" smtClean="0"/>
              <a:t>します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ja-JP" altLang="ja-JP" dirty="0" smtClean="0"/>
              <a:t>その</a:t>
            </a:r>
            <a:r>
              <a:rPr lang="ja-JP" altLang="ja-JP" dirty="0"/>
              <a:t>場合、支出は収入の約</a:t>
            </a:r>
            <a:r>
              <a:rPr lang="ja-JP" altLang="ja-JP" dirty="0" smtClean="0"/>
              <a:t>１．</a:t>
            </a:r>
            <a:r>
              <a:rPr lang="ja-JP" altLang="en-US" dirty="0"/>
              <a:t>５</a:t>
            </a:r>
            <a:r>
              <a:rPr lang="ja-JP" altLang="ja-JP" dirty="0" smtClean="0"/>
              <a:t>倍</a:t>
            </a:r>
            <a:r>
              <a:rPr lang="ja-JP" altLang="ja-JP" dirty="0"/>
              <a:t>となり、赤字回避には、収入</a:t>
            </a:r>
            <a:r>
              <a:rPr lang="ja-JP" altLang="ja-JP" dirty="0" smtClean="0"/>
              <a:t>の</a:t>
            </a:r>
            <a:r>
              <a:rPr lang="ja-JP" altLang="en-US" dirty="0" smtClean="0"/>
              <a:t>約</a:t>
            </a:r>
            <a:r>
              <a:rPr lang="ja-JP" altLang="en-US" dirty="0"/>
              <a:t>５</a:t>
            </a:r>
            <a:r>
              <a:rPr lang="ja-JP" altLang="ja-JP" dirty="0" smtClean="0"/>
              <a:t>割</a:t>
            </a:r>
            <a:r>
              <a:rPr lang="ja-JP" altLang="ja-JP" dirty="0"/>
              <a:t>アップが必要とな</a:t>
            </a:r>
            <a:r>
              <a:rPr lang="ja-JP" altLang="en-US" dirty="0"/>
              <a:t>ります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6871705" y="2142698"/>
            <a:ext cx="4698" cy="720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形吹き出し 12"/>
          <p:cNvSpPr/>
          <p:nvPr/>
        </p:nvSpPr>
        <p:spPr>
          <a:xfrm>
            <a:off x="5702671" y="955343"/>
            <a:ext cx="3398520" cy="855493"/>
          </a:xfrm>
          <a:prstGeom prst="wedgeEllipseCallout">
            <a:avLst>
              <a:gd name="adj1" fmla="val -13073"/>
              <a:gd name="adj2" fmla="val 82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支出が収入の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1.5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倍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赤字回避には収入の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5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割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アップ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が必要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13" y="41204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022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1" y="507485"/>
            <a:ext cx="8864059" cy="61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37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09" y="748145"/>
            <a:ext cx="9252664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4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1293"/>
            <a:ext cx="812292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（２）全管路延長（大阪府の水道の現況より）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/>
              <a:t>・全管路延長は</a:t>
            </a:r>
            <a:r>
              <a:rPr lang="ja-JP" altLang="ja-JP" dirty="0" smtClean="0"/>
              <a:t>約</a:t>
            </a:r>
            <a:r>
              <a:rPr lang="en-US" altLang="ja-JP" dirty="0" smtClean="0">
                <a:latin typeface="+mn-ea"/>
              </a:rPr>
              <a:t>464km</a:t>
            </a:r>
            <a:r>
              <a:rPr lang="ja-JP" altLang="en-US" dirty="0" smtClean="0">
                <a:latin typeface="+mn-ea"/>
              </a:rPr>
              <a:t>です</a:t>
            </a:r>
            <a:r>
              <a:rPr lang="ja-JP" altLang="en-US" dirty="0" smtClean="0"/>
              <a:t>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16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降順）</a:t>
            </a:r>
            <a:endParaRPr lang="ja-JP" altLang="ja-JP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" y="1855833"/>
            <a:ext cx="8346093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71" y="2348292"/>
            <a:ext cx="8420655" cy="361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465" y="379188"/>
            <a:ext cx="8418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（３）経常収益（地方公営企業決算状況調査より）</a:t>
            </a:r>
            <a:endParaRPr lang="en-US" altLang="ja-JP" sz="2400" b="1" dirty="0"/>
          </a:p>
          <a:p>
            <a:endParaRPr lang="en-US" altLang="ja-JP" dirty="0"/>
          </a:p>
          <a:p>
            <a:r>
              <a:rPr lang="ja-JP" altLang="ja-JP" dirty="0"/>
              <a:t>・経常収益</a:t>
            </a:r>
            <a:r>
              <a:rPr lang="ja-JP" altLang="ja-JP" dirty="0" smtClean="0"/>
              <a:t>は</a:t>
            </a:r>
            <a:r>
              <a:rPr lang="ja-JP" altLang="en-US" dirty="0" smtClean="0"/>
              <a:t>約</a:t>
            </a:r>
            <a:r>
              <a:rPr lang="en-US" altLang="ja-JP" dirty="0" smtClean="0">
                <a:latin typeface="+mn-ea"/>
              </a:rPr>
              <a:t>25</a:t>
            </a:r>
            <a:r>
              <a:rPr lang="ja-JP" altLang="en-US" dirty="0" smtClean="0"/>
              <a:t>億円です。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18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降順）</a:t>
            </a:r>
            <a:endParaRPr lang="ja-JP" altLang="ja-JP" dirty="0"/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473668" y="4364926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32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1" y="2313037"/>
            <a:ext cx="8263458" cy="360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30813"/>
            <a:ext cx="899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（４）水道料金（大阪府の水道の現況より）</a:t>
            </a:r>
          </a:p>
          <a:p>
            <a:endParaRPr lang="en-US" altLang="ja-JP" dirty="0"/>
          </a:p>
          <a:p>
            <a:r>
              <a:rPr lang="ja-JP" altLang="ja-JP" dirty="0"/>
              <a:t>・家庭用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ja-JP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ja-JP" dirty="0">
                <a:latin typeface="+mn-ea"/>
              </a:rPr>
              <a:t>の一月あたりの水道料金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3,011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ja-JP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　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上</a:t>
            </a:r>
            <a:r>
              <a:rPr lang="ja-JP" altLang="ja-JP" dirty="0" smtClean="0">
                <a:latin typeface="+mn-ea"/>
              </a:rPr>
              <a:t>回</a:t>
            </a:r>
            <a:r>
              <a:rPr lang="ja-JP" altLang="en-US" dirty="0" smtClean="0">
                <a:latin typeface="+mn-ea"/>
              </a:rPr>
              <a:t>っています。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34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昇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順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dirty="0">
              <a:latin typeface="+mn-ea"/>
            </a:endParaRPr>
          </a:p>
          <a:p>
            <a:endParaRPr lang="ja-JP" altLang="ja-JP" dirty="0">
              <a:latin typeface="+mn-ea"/>
            </a:endParaRPr>
          </a:p>
          <a:p>
            <a:endParaRPr lang="ja-JP" altLang="ja-JP" dirty="0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37692" y="3157429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466257" y="3542150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43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" y="2304024"/>
            <a:ext cx="8354866" cy="360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1"/>
            <a:ext cx="8963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技術職員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11</a:t>
            </a:r>
            <a:r>
              <a:rPr lang="ja-JP" altLang="en-US" dirty="0" smtClean="0"/>
              <a:t>人</a:t>
            </a:r>
            <a:r>
              <a:rPr lang="ja-JP" altLang="en-US" dirty="0"/>
              <a:t>であり、府平均</a:t>
            </a:r>
            <a:r>
              <a:rPr lang="ja-JP" altLang="en-US" dirty="0" smtClean="0"/>
              <a:t>を下回って</a:t>
            </a:r>
            <a:r>
              <a:rPr lang="ja-JP" altLang="en-US" dirty="0"/>
              <a:t>います</a:t>
            </a:r>
            <a:r>
              <a:rPr lang="ja-JP" altLang="en-US" dirty="0" smtClean="0"/>
              <a:t>。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415532" y="4204046"/>
            <a:ext cx="839470" cy="3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0253" y="257738"/>
            <a:ext cx="89636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</a:t>
            </a:r>
            <a:r>
              <a:rPr lang="ja-JP" altLang="ja-JP" sz="2400" b="1"/>
              <a:t>　</a:t>
            </a:r>
            <a:r>
              <a:rPr lang="ja-JP" altLang="en-US" sz="2400" b="1"/>
              <a:t>一日最大給水量と自己水率</a:t>
            </a:r>
            <a:r>
              <a:rPr lang="ja-JP" altLang="ja-JP" sz="2400" b="1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水源は</a:t>
            </a:r>
            <a:r>
              <a:rPr lang="ja-JP" altLang="en-US" dirty="0" smtClean="0"/>
              <a:t>、淀川</a:t>
            </a:r>
            <a:r>
              <a:rPr lang="ja-JP" altLang="en-US" dirty="0"/>
              <a:t>を水源とした大阪広域水道企業団からの浄水受水</a:t>
            </a:r>
            <a:r>
              <a:rPr lang="ja-JP" altLang="en-US" dirty="0" smtClean="0"/>
              <a:t>で１００％賄っています。</a:t>
            </a:r>
            <a:endParaRPr lang="ja-JP" altLang="ja-JP" dirty="0" smtClean="0"/>
          </a:p>
          <a:p>
            <a:endParaRPr lang="ja-JP" altLang="ja-JP" dirty="0"/>
          </a:p>
          <a:p>
            <a:endParaRPr lang="ja-JP" altLang="en-US" dirty="0"/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27" y="5199202"/>
            <a:ext cx="80200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3" y="2172721"/>
            <a:ext cx="8631797" cy="44865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1669404" y="5292448"/>
            <a:ext cx="242524" cy="1044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67" y="961825"/>
            <a:ext cx="6886296" cy="508462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54" y="5426352"/>
            <a:ext cx="358285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1068</Words>
  <Application>Microsoft Office PowerPoint</Application>
  <PresentationFormat>画面に合わせる (4:3)</PresentationFormat>
  <Paragraphs>313</Paragraphs>
  <Slides>32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3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2018-12-28T13:08:11Z</dcterms:created>
  <dcterms:modified xsi:type="dcterms:W3CDTF">2019-03-28T06:16:11Z</dcterms:modified>
</cp:coreProperties>
</file>