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300" r:id="rId2"/>
    <p:sldId id="293" r:id="rId3"/>
    <p:sldId id="257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2" r:id="rId22"/>
    <p:sldId id="276" r:id="rId23"/>
    <p:sldId id="303" r:id="rId24"/>
    <p:sldId id="279" r:id="rId25"/>
    <p:sldId id="281" r:id="rId26"/>
    <p:sldId id="290" r:id="rId27"/>
    <p:sldId id="294" r:id="rId28"/>
    <p:sldId id="278" r:id="rId29"/>
    <p:sldId id="280" r:id="rId30"/>
    <p:sldId id="282" r:id="rId31"/>
    <p:sldId id="304" r:id="rId32"/>
    <p:sldId id="301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2662" autoAdjust="0"/>
  </p:normalViewPr>
  <p:slideViewPr>
    <p:cSldViewPr snapToGrid="0">
      <p:cViewPr varScale="1">
        <p:scale>
          <a:sx n="74" d="100"/>
          <a:sy n="74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E034-0CFB-4BE0-A22B-71828B07BF2D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C043-90DA-4271-8F60-7FCD2788F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2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68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A70-86CC-49F8-AF6B-4EE4BC5446BC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195A-62E0-4C9A-B2A7-30FD5751A43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141C-076C-4641-9E9A-0CC867E574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DCE4-8F17-4B0F-BC5C-ADFAEE6BB9B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18A-C818-4F92-BB67-F045C1BEF93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B54F-1D2D-475D-B332-F4B46EADD23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BAB2-8EAB-43F4-900E-C8DC9D2D630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F60-9D43-4D8E-8AC8-C5593388D95E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F1E-9F49-4F50-AB78-9F2108B0C2D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2419-AD64-4068-B452-76B3108644A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AB06-3A82-4D67-96A0-35C17F88CCC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D2D-FD35-43E5-979B-5F9A6C92573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07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熊取町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0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おける熊取町の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</a:t>
            </a:r>
            <a:r>
              <a:rPr lang="ja-JP" altLang="en-US" sz="2400" dirty="0">
                <a:latin typeface="+mn-ea"/>
              </a:rPr>
              <a:t>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>
                <a:latin typeface="+mn-ea"/>
              </a:rPr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01872"/>
              </p:ext>
            </p:extLst>
          </p:nvPr>
        </p:nvGraphicFramePr>
        <p:xfrm>
          <a:off x="56479" y="1028002"/>
          <a:ext cx="8982747" cy="5653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564833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1796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項目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指標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府平均との比較</a:t>
                      </a:r>
                      <a:endParaRPr 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耐震化関係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法定耐用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年数（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年）を超えた</a:t>
                      </a:r>
                      <a:r>
                        <a:rPr lang="ja-JP" sz="1400" kern="100" dirty="0">
                          <a:effectLst/>
                        </a:rPr>
                        <a:t>管路の割合。一般的には、低い方が望ましい。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経営関係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</a:rPr>
                        <a:t>。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一般的</a:t>
                      </a:r>
                      <a:r>
                        <a:rPr lang="ja-JP" sz="1400" kern="100" dirty="0">
                          <a:effectLst/>
                        </a:rPr>
                        <a:t>には、低い</a:t>
                      </a:r>
                      <a:r>
                        <a:rPr lang="ja-JP" sz="1400" kern="100">
                          <a:effectLst/>
                        </a:rPr>
                        <a:t>方</a:t>
                      </a:r>
                      <a:r>
                        <a:rPr lang="ja-JP" sz="1400" kern="100" smtClean="0">
                          <a:effectLst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</a:rPr>
                        <a:t>望</a:t>
                      </a:r>
                      <a:r>
                        <a:rPr lang="ja-JP" sz="1400" kern="100" smtClean="0">
                          <a:effectLst/>
                        </a:rPr>
                        <a:t>ましい</a:t>
                      </a:r>
                      <a:r>
                        <a:rPr lang="ja-JP" sz="1400" kern="100" dirty="0">
                          <a:effectLst/>
                        </a:rPr>
                        <a:t>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単年度の収支が黒字で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</a:t>
                      </a:r>
                      <a:r>
                        <a:rPr lang="ja-JP" sz="1400" kern="100" dirty="0">
                          <a:effectLst/>
                        </a:rPr>
                        <a:t>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企業債</a:t>
                      </a:r>
                      <a:r>
                        <a:rPr lang="ja-JP" sz="1400" kern="100" dirty="0">
                          <a:effectLst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効率性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83379" y="85319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80361" y="6610534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600" y="652240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6" y="2331987"/>
            <a:ext cx="843543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おける熊取町の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51.6%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>
                <a:latin typeface="+mn-ea"/>
              </a:rPr>
              <a:t>を上回って</a:t>
            </a:r>
            <a:r>
              <a:rPr lang="ja-JP" altLang="en-US" dirty="0">
                <a:latin typeface="+mn-ea"/>
              </a:rPr>
              <a:t>います</a:t>
            </a:r>
            <a:r>
              <a:rPr lang="ja-JP" altLang="en-US" dirty="0" smtClean="0">
                <a:latin typeface="+mn-ea"/>
              </a:rPr>
              <a:t>。</a:t>
            </a:r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4530" y="3939832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4" y="2296014"/>
            <a:ext cx="8428949" cy="3675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</a:t>
            </a:r>
            <a:r>
              <a:rPr lang="ja-JP" altLang="ja-JP" dirty="0">
                <a:latin typeface="+mn-ea"/>
              </a:rPr>
              <a:t>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89.9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en-US" dirty="0" smtClean="0">
                <a:latin typeface="+mn-ea"/>
              </a:rPr>
              <a:t>を上回っています。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3</a:t>
            </a:r>
            <a:r>
              <a:rPr lang="ja-JP" altLang="en-US" dirty="0" smtClean="0"/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9811" y="3720359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9811" y="3997358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15.5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34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</a:t>
            </a:r>
            <a:r>
              <a:rPr lang="en-US" altLang="ja-JP" dirty="0" smtClean="0">
                <a:latin typeface="+mn-ea"/>
              </a:rPr>
              <a:t>)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48" y="2610338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47019" y="3825762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90279" y="4286191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239058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0.94%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 smtClean="0"/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1" y="2754888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45580" y="4477861"/>
            <a:ext cx="1004028" cy="3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0866" y="4797562"/>
            <a:ext cx="10040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2300"/>
            <a:ext cx="110457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 smtClean="0"/>
              <a:t>・熊取町は</a:t>
            </a:r>
            <a:r>
              <a:rPr lang="ja-JP" altLang="en-US" dirty="0"/>
              <a:t>大阪広域水道企業団からの受水のみのため、浄水場は存在して</a:t>
            </a:r>
            <a:r>
              <a:rPr lang="ja-JP" altLang="en-US" dirty="0" smtClean="0"/>
              <a:t>いません。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（</a:t>
            </a:r>
            <a:r>
              <a:rPr lang="ja-JP" altLang="en-US" dirty="0"/>
              <a:t>評価対象外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9" y="2227416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092418" y="4309230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092418" y="3712073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84.6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1" y="2446736"/>
            <a:ext cx="8434800" cy="364944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29599" y="4063563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9599" y="3466406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</a:t>
            </a:r>
            <a:r>
              <a:rPr lang="ja-JP" altLang="en-US" dirty="0">
                <a:latin typeface="+mn-ea"/>
              </a:rPr>
              <a:t>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156.7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19</a:t>
            </a:r>
            <a:r>
              <a:rPr lang="ja-JP" altLang="en-US" dirty="0" smtClean="0"/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>
                <a:latin typeface="+mn-ea"/>
              </a:rPr>
              <a:t>昇順</a:t>
            </a:r>
            <a:r>
              <a:rPr lang="ja-JP" altLang="en-US" smtClean="0"/>
              <a:t>）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08" y="2183724"/>
            <a:ext cx="8434800" cy="366099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36839" y="3697465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36839" y="3974464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59154"/>
            <a:ext cx="89319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</a:t>
            </a:r>
            <a:r>
              <a:rPr lang="ja-JP" altLang="en-US" dirty="0">
                <a:latin typeface="+mn-ea"/>
              </a:rPr>
              <a:t>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を下回る</a:t>
            </a:r>
            <a:r>
              <a:rPr lang="ja-JP" altLang="en-US" dirty="0">
                <a:latin typeface="+mn-ea"/>
              </a:rPr>
              <a:t>ものの</a:t>
            </a:r>
            <a:r>
              <a:rPr lang="ja-JP" altLang="en-US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+mn-ea"/>
              </a:rPr>
              <a:t>109.01%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を超えて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82" y="2517258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37188" y="3725546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62757" y="3328239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574862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169.6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/>
              <a:t>を下回っています。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9" y="2543794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8810" y="4372790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7557" y="3990026"/>
            <a:ext cx="102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おける熊取町の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おける熊取町の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熊取町の計画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熊取町の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大阪府推計による熊取町の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7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435" y="609265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⑩施設利用率（市町村経営比較分析表より）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83.7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5" y="2505335"/>
            <a:ext cx="8434800" cy="362864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2548" y="3831143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71012" y="3528193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83327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熊取町の</a:t>
            </a:r>
            <a:r>
              <a:rPr lang="ja-JP" altLang="en-US" sz="2400" b="1" dirty="0"/>
              <a:t>今後の計画</a:t>
            </a:r>
          </a:p>
          <a:p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dirty="0" smtClean="0"/>
              <a:t>・配水</a:t>
            </a:r>
            <a:r>
              <a:rPr lang="ja-JP" altLang="en-US" dirty="0"/>
              <a:t>池</a:t>
            </a:r>
            <a:r>
              <a:rPr lang="ja-JP" altLang="en-US" dirty="0" smtClean="0"/>
              <a:t>は、２０２６年度</a:t>
            </a:r>
            <a:r>
              <a:rPr lang="ja-JP" altLang="en-US" dirty="0"/>
              <a:t>に</a:t>
            </a:r>
            <a:r>
              <a:rPr lang="ja-JP" altLang="en-US" dirty="0" smtClean="0"/>
              <a:t>は耐震化率が１０</a:t>
            </a:r>
            <a:r>
              <a:rPr lang="ja-JP" altLang="en-US" dirty="0"/>
              <a:t>０</a:t>
            </a:r>
            <a:r>
              <a:rPr lang="ja-JP" altLang="en-US" dirty="0" smtClean="0"/>
              <a:t>％</a:t>
            </a:r>
            <a:r>
              <a:rPr lang="ja-JP" altLang="en-US" dirty="0"/>
              <a:t>と</a:t>
            </a:r>
            <a:r>
              <a:rPr lang="ja-JP" altLang="en-US" dirty="0" smtClean="0"/>
              <a:t>なります。</a:t>
            </a:r>
            <a:endParaRPr lang="en-US" altLang="ja-JP" dirty="0" smtClean="0"/>
          </a:p>
          <a:p>
            <a:endParaRPr lang="ja-JP" altLang="en-US" dirty="0"/>
          </a:p>
          <a:p>
            <a:pPr marL="179388" indent="-179388">
              <a:spcBef>
                <a:spcPts val="600"/>
              </a:spcBef>
            </a:pPr>
            <a:r>
              <a:rPr lang="ja-JP" altLang="en-US" dirty="0"/>
              <a:t>・基幹管路は</a:t>
            </a:r>
            <a:r>
              <a:rPr lang="ja-JP" altLang="en-US" dirty="0" smtClean="0"/>
              <a:t>、２０２６年度</a:t>
            </a:r>
            <a:r>
              <a:rPr lang="ja-JP" altLang="en-US" dirty="0"/>
              <a:t>には</a:t>
            </a:r>
            <a:r>
              <a:rPr lang="ja-JP" altLang="en-US" dirty="0" smtClean="0"/>
              <a:t>耐震適合率が１０</a:t>
            </a:r>
            <a:r>
              <a:rPr lang="ja-JP" altLang="en-US" dirty="0"/>
              <a:t>０</a:t>
            </a:r>
            <a:r>
              <a:rPr lang="ja-JP" altLang="en-US" dirty="0" smtClean="0"/>
              <a:t>％となります。</a:t>
            </a:r>
            <a:endParaRPr lang="en-US" altLang="ja-JP" dirty="0" smtClean="0"/>
          </a:p>
          <a:p>
            <a:pPr marL="179388" indent="-179388">
              <a:spcBef>
                <a:spcPts val="600"/>
              </a:spcBef>
            </a:pPr>
            <a:endParaRPr lang="en-US" altLang="ja-JP" dirty="0"/>
          </a:p>
          <a:p>
            <a:pPr marL="179388" indent="-179388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２０１８年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１０月に大阪広域水道企業団と「水道事業の統合に向けての検討、協議に関する覚書」を締結し、統合に関し、具体的に検討、協議を開始し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まし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た。</a:t>
            </a:r>
          </a:p>
          <a:p>
            <a:pPr marL="179388" indent="-179388">
              <a:spcBef>
                <a:spcPts val="600"/>
              </a:spcBef>
            </a:pP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219596" y="2480957"/>
            <a:ext cx="176306" cy="287629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9" y="2496007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72721"/>
            <a:ext cx="10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</a:t>
            </a:r>
            <a:r>
              <a:rPr lang="ja-JP" altLang="en-US" sz="2400" b="1" dirty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80545"/>
              </p:ext>
            </p:extLst>
          </p:nvPr>
        </p:nvGraphicFramePr>
        <p:xfrm>
          <a:off x="-1" y="940158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</a:t>
                      </a:r>
                      <a:r>
                        <a:rPr lang="ja-JP" sz="1800" kern="100">
                          <a:effectLst/>
                        </a:rPr>
                        <a:t>必要</a:t>
                      </a:r>
                      <a:r>
                        <a:rPr lang="ja-JP" sz="1800" kern="100" smtClean="0">
                          <a:effectLst/>
                        </a:rPr>
                        <a:t>な</a:t>
                      </a:r>
                      <a:r>
                        <a:rPr lang="ja-JP" altLang="en-US" sz="1800" kern="100" smtClean="0">
                          <a:effectLst/>
                        </a:rPr>
                        <a:t>管路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effectLst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２６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２４．５８％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０．８４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1052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　　　　　　　</a:t>
            </a:r>
            <a:r>
              <a:rPr lang="ja-JP" altLang="en-US" sz="2000" dirty="0" smtClean="0"/>
              <a:t>  </a:t>
            </a:r>
            <a:r>
              <a:rPr lang="ja-JP" altLang="ja-JP" sz="2000" dirty="0" smtClean="0"/>
              <a:t>（</a:t>
            </a:r>
            <a:r>
              <a:rPr lang="ja-JP" altLang="en-US" sz="2000" dirty="0" smtClean="0"/>
              <a:t>熊取町第６次水道事業拡張計画（２０１６年策定）</a:t>
            </a:r>
            <a:r>
              <a:rPr lang="ja-JP" altLang="ja-JP" sz="2000" dirty="0" smtClean="0"/>
              <a:t>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24260"/>
              </p:ext>
            </p:extLst>
          </p:nvPr>
        </p:nvGraphicFramePr>
        <p:xfrm>
          <a:off x="0" y="3774618"/>
          <a:ext cx="9053846" cy="283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4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521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６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１００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施設容量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１３，４００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１３，０００ 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６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耐震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適合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率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１００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３，９１０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３，９１０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766887" y="4966787"/>
            <a:ext cx="6981328" cy="428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該当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施設なし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62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10002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sz="2000" dirty="0"/>
              <a:t>熊取町第６次水道事業拡張計画（２０１６年策定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熊取町アセットマネジメント</a:t>
            </a:r>
            <a:endParaRPr lang="en-US" altLang="ja-JP" sz="20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63675"/>
            <a:ext cx="7030661" cy="36512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7378" y="5363683"/>
            <a:ext cx="8778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ja-JP" altLang="ja-JP" dirty="0" smtClean="0"/>
              <a:t>・</a:t>
            </a:r>
            <a:r>
              <a:rPr lang="ja-JP" altLang="en-US" dirty="0" smtClean="0"/>
              <a:t>計画期間（２０１７年度～２０４０年度）に必要と見込まれる更新需要の合計額は構造物及び設備で約２１億円、管路で約７６億円、計約９７億円となる見込みです。</a:t>
            </a:r>
            <a:endParaRPr lang="en-US" altLang="ja-JP" dirty="0" smtClean="0"/>
          </a:p>
          <a:p>
            <a:pPr marL="185738" indent="-185738"/>
            <a:endParaRPr lang="en-US" altLang="ja-JP" dirty="0"/>
          </a:p>
          <a:p>
            <a:pPr marL="185738" indent="-185738"/>
            <a:r>
              <a:rPr lang="en-US" altLang="ja-JP" dirty="0" smtClean="0"/>
              <a:t>※</a:t>
            </a:r>
            <a:r>
              <a:rPr lang="ja-JP" altLang="en-US" dirty="0" smtClean="0"/>
              <a:t>期間は当該市町村での試算状況によります。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6" y="1812526"/>
            <a:ext cx="8489202" cy="335787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3721"/>
            <a:ext cx="97990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 smtClean="0"/>
              <a:t>（熊取町水道事業経営戦略（</a:t>
            </a:r>
            <a:r>
              <a:rPr lang="ja-JP" altLang="en-US" dirty="0" smtClean="0">
                <a:latin typeface="+mn-ea"/>
              </a:rPr>
              <a:t>２０１７</a:t>
            </a:r>
            <a:r>
              <a:rPr lang="ja-JP" altLang="en-US" dirty="0"/>
              <a:t>年度</a:t>
            </a:r>
            <a:r>
              <a:rPr lang="ja-JP" altLang="en-US" dirty="0" smtClean="0"/>
              <a:t>策定</a:t>
            </a:r>
            <a:r>
              <a:rPr lang="ja-JP" altLang="en-US" dirty="0"/>
              <a:t>）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6" name="円形吹き出し 5"/>
          <p:cNvSpPr/>
          <p:nvPr/>
        </p:nvSpPr>
        <p:spPr>
          <a:xfrm>
            <a:off x="5923096" y="1301586"/>
            <a:ext cx="3002540" cy="533400"/>
          </a:xfrm>
          <a:prstGeom prst="wedgeEllipseCallout">
            <a:avLst>
              <a:gd name="adj1" fmla="val -10164"/>
              <a:gd name="adj2" fmla="val 1581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見通し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2026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年度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まで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378" y="5413063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ja-JP" altLang="ja-JP" dirty="0" smtClean="0"/>
              <a:t>・</a:t>
            </a:r>
            <a:r>
              <a:rPr lang="ja-JP" altLang="en-US" dirty="0" smtClean="0"/>
              <a:t>計画期間（２０１８年度～２０２６年度）において、①単年度赤字とならず、</a:t>
            </a:r>
            <a:endParaRPr lang="en-US" altLang="ja-JP" dirty="0" smtClean="0"/>
          </a:p>
          <a:p>
            <a:pPr marL="185738" indent="-185738"/>
            <a:r>
              <a:rPr lang="ja-JP" altLang="en-US" dirty="0"/>
              <a:t>　</a:t>
            </a:r>
            <a:r>
              <a:rPr lang="ja-JP" altLang="en-US" dirty="0" smtClean="0"/>
              <a:t>②損益勘定留保資金を確保するため、必要最小限度の料金改定を行う予定です。</a:t>
            </a:r>
            <a:endParaRPr lang="en-US" altLang="ja-JP" dirty="0" smtClean="0"/>
          </a:p>
          <a:p>
            <a:pPr marL="185738" indent="-185738"/>
            <a:r>
              <a:rPr lang="ja-JP" altLang="en-US" dirty="0" smtClean="0"/>
              <a:t>・料金改定は２０２２年度に５％の値上げ、２０２５年度に１５％の値上げが見込まれています。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87617"/>
            <a:ext cx="99219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/>
              <a:t>（熊取町水道事業経営戦略（</a:t>
            </a:r>
            <a:r>
              <a:rPr lang="ja-JP" altLang="en-US" dirty="0">
                <a:latin typeface="+mn-ea"/>
              </a:rPr>
              <a:t>２０１７</a:t>
            </a:r>
            <a:r>
              <a:rPr lang="ja-JP" altLang="en-US" dirty="0"/>
              <a:t>年度策定）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74" y="1988055"/>
            <a:ext cx="7979376" cy="35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12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49288"/>
            <a:ext cx="9472465" cy="7080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大阪府推計による熊取町の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（試算方法）</a:t>
            </a:r>
            <a:r>
              <a:rPr lang="ja-JP" altLang="ja-JP" sz="1370" u="sng" dirty="0">
                <a:latin typeface="+mn-ea"/>
              </a:rPr>
              <a:t>下線部分</a:t>
            </a:r>
            <a:r>
              <a:rPr lang="ja-JP" altLang="ja-JP" sz="1370" dirty="0">
                <a:latin typeface="+mn-ea"/>
              </a:rPr>
              <a:t>は</a:t>
            </a:r>
            <a:r>
              <a:rPr lang="ja-JP" altLang="ja-JP" sz="1370" dirty="0" smtClean="0">
                <a:latin typeface="+mn-ea"/>
              </a:rPr>
              <a:t>、</a:t>
            </a:r>
            <a:r>
              <a:rPr lang="ja-JP" altLang="en-US" sz="1370" dirty="0" smtClean="0">
                <a:latin typeface="+mn-ea"/>
              </a:rPr>
              <a:t>大阪府が</a:t>
            </a:r>
            <a:r>
              <a:rPr lang="ja-JP" altLang="ja-JP" sz="1370" dirty="0" smtClean="0">
                <a:latin typeface="+mn-ea"/>
              </a:rPr>
              <a:t>当該</a:t>
            </a:r>
            <a:r>
              <a:rPr lang="ja-JP" altLang="ja-JP" sz="1370" dirty="0">
                <a:latin typeface="+mn-ea"/>
              </a:rPr>
              <a:t>市の試算で行った箇所です。</a:t>
            </a: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１　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370" dirty="0">
                <a:latin typeface="+mn-ea"/>
              </a:rPr>
              <a:t>1.67</a:t>
            </a:r>
            <a:r>
              <a:rPr lang="ja-JP" altLang="ja-JP" sz="1370" dirty="0" smtClean="0">
                <a:latin typeface="+mn-ea"/>
              </a:rPr>
              <a:t>％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（</a:t>
            </a:r>
            <a:r>
              <a:rPr lang="en-US" altLang="ja-JP" sz="1370" dirty="0">
                <a:latin typeface="+mn-ea"/>
              </a:rPr>
              <a:t>60</a:t>
            </a:r>
            <a:r>
              <a:rPr lang="ja-JP" altLang="ja-JP" sz="137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370" dirty="0" smtClean="0">
                <a:latin typeface="+mn-ea"/>
              </a:rPr>
              <a:t>、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府</a:t>
            </a:r>
            <a:r>
              <a:rPr lang="ja-JP" altLang="ja-JP" sz="1370" dirty="0">
                <a:latin typeface="+mn-ea"/>
              </a:rPr>
              <a:t>での独自推計は行わず、市町村計画をもとに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年の水道料金を算出します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endParaRPr lang="ja-JP" altLang="ja-JP" sz="137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２　市町村計画がない場合は、大阪府で試算を行いました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○	推計期間は大阪府の将来推計人口の推計期間に合わせ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年度まで</a:t>
            </a:r>
            <a:r>
              <a:rPr lang="ja-JP" altLang="en-US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収入</a:t>
            </a:r>
            <a:r>
              <a:rPr lang="ja-JP" altLang="ja-JP" sz="1370" u="sng" dirty="0">
                <a:latin typeface="+mn-ea"/>
              </a:rPr>
              <a:t>は推計した料金収入に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年度決算統計のその他収益を加算しています</a:t>
            </a:r>
            <a:r>
              <a:rPr lang="ja-JP" altLang="ja-JP" sz="1370" u="sng" dirty="0" smtClean="0">
                <a:latin typeface="+mn-ea"/>
              </a:rPr>
              <a:t>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r>
              <a:rPr lang="en-US" altLang="ja-JP" sz="1370" u="sng" dirty="0" smtClean="0">
                <a:latin typeface="+mn-ea"/>
              </a:rPr>
              <a:t>2016</a:t>
            </a:r>
            <a:r>
              <a:rPr lang="ja-JP" altLang="ja-JP" sz="1370" u="sng" dirty="0" smtClean="0">
                <a:latin typeface="+mn-ea"/>
              </a:rPr>
              <a:t>年度の供給単価</a:t>
            </a:r>
            <a:r>
              <a:rPr lang="en-US" altLang="ja-JP" sz="1370" u="sng" dirty="0" smtClean="0">
                <a:latin typeface="+mn-ea"/>
              </a:rPr>
              <a:t>165.1</a:t>
            </a:r>
            <a:r>
              <a:rPr lang="ja-JP" altLang="ja-JP" sz="1370" u="sng" dirty="0" smtClean="0">
                <a:latin typeface="+mn-ea"/>
              </a:rPr>
              <a:t>円</a:t>
            </a:r>
            <a:r>
              <a:rPr lang="en-US" altLang="ja-JP" sz="1370" u="sng" dirty="0" smtClean="0">
                <a:latin typeface="+mn-ea"/>
              </a:rPr>
              <a:t>/m</a:t>
            </a:r>
            <a:r>
              <a:rPr lang="en-US" altLang="ja-JP" sz="1370" u="sng" baseline="30000" dirty="0" smtClean="0">
                <a:latin typeface="+mn-ea"/>
              </a:rPr>
              <a:t>3</a:t>
            </a:r>
            <a:r>
              <a:rPr lang="ja-JP" altLang="ja-JP" sz="1370" u="sng" dirty="0" smtClean="0">
                <a:latin typeface="+mn-ea"/>
              </a:rPr>
              <a:t>を乗じて算出しています。</a:t>
            </a:r>
            <a:endParaRPr lang="ja-JP" altLang="ja-JP" sz="137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給水</a:t>
            </a:r>
            <a:r>
              <a:rPr lang="ja-JP" altLang="ja-JP" sz="1370" u="sng" dirty="0">
                <a:latin typeface="+mn-ea"/>
              </a:rPr>
              <a:t>人口の予測については、大阪府の将来推計人口（</a:t>
            </a:r>
            <a:r>
              <a:rPr lang="en-US" altLang="ja-JP" sz="1370" u="sng" dirty="0">
                <a:latin typeface="+mn-ea"/>
              </a:rPr>
              <a:t>2018</a:t>
            </a:r>
            <a:r>
              <a:rPr lang="ja-JP" altLang="ja-JP" sz="1370" u="sng" dirty="0">
                <a:latin typeface="+mn-ea"/>
              </a:rPr>
              <a:t>年</a:t>
            </a:r>
            <a:r>
              <a:rPr lang="en-US" altLang="ja-JP" sz="1370" u="sng" dirty="0">
                <a:latin typeface="+mn-ea"/>
              </a:rPr>
              <a:t>8</a:t>
            </a:r>
            <a:r>
              <a:rPr lang="ja-JP" altLang="ja-JP" sz="1370" u="sng" dirty="0">
                <a:latin typeface="+mn-ea"/>
              </a:rPr>
              <a:t>月大阪府政策企画部企画室計画課）を用い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府</a:t>
            </a:r>
            <a:r>
              <a:rPr lang="ja-JP" altLang="ja-JP" sz="137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37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有</a:t>
            </a:r>
            <a:r>
              <a:rPr lang="ja-JP" altLang="ja-JP" sz="1370" u="sng" dirty="0">
                <a:latin typeface="+mn-ea"/>
              </a:rPr>
              <a:t>収水量の推計は、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年度の年間有収水量と給水人口から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人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日平均有収水量を求め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予測</a:t>
            </a:r>
            <a:r>
              <a:rPr lang="ja-JP" altLang="ja-JP" sz="1370" u="sng" dirty="0">
                <a:latin typeface="+mn-ea"/>
              </a:rPr>
              <a:t>給水人口を乗じて算出しています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支出</a:t>
            </a:r>
            <a:r>
              <a:rPr lang="ja-JP" altLang="ja-JP" sz="1370" u="sng" dirty="0">
                <a:latin typeface="+mn-ea"/>
              </a:rPr>
              <a:t>は管路更新以外の費用について、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年度の経常費用の決算値の同額を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管</a:t>
            </a:r>
            <a:r>
              <a:rPr lang="ja-JP" altLang="ja-JP" sz="1370" u="sng" dirty="0">
                <a:latin typeface="+mn-ea"/>
              </a:rPr>
              <a:t>路については管路更新率を</a:t>
            </a:r>
            <a:r>
              <a:rPr lang="en-US" altLang="ja-JP" sz="1370" u="sng" dirty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％に引き上げた場合</a:t>
            </a:r>
            <a:r>
              <a:rPr lang="ja-JP" altLang="ja-JP" sz="1370" u="sng" dirty="0" smtClean="0">
                <a:latin typeface="+mn-ea"/>
              </a:rPr>
              <a:t>の</a:t>
            </a:r>
            <a:r>
              <a:rPr lang="ja-JP" altLang="en-US" sz="1370" u="sng" dirty="0">
                <a:latin typeface="+mn-ea"/>
              </a:rPr>
              <a:t>減価</a:t>
            </a:r>
            <a:r>
              <a:rPr lang="ja-JP" altLang="ja-JP" sz="1370" u="sng" dirty="0" smtClean="0">
                <a:latin typeface="+mn-ea"/>
              </a:rPr>
              <a:t>償却費</a:t>
            </a:r>
            <a:r>
              <a:rPr lang="ja-JP" altLang="ja-JP" sz="1370" u="sng" dirty="0">
                <a:latin typeface="+mn-ea"/>
              </a:rPr>
              <a:t>増加を見込んでいます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370" dirty="0" smtClean="0">
                <a:latin typeface="+mn-ea"/>
              </a:rPr>
              <a:t>（</a:t>
            </a:r>
            <a:r>
              <a:rPr lang="ja-JP" altLang="ja-JP" sz="1370" dirty="0">
                <a:latin typeface="+mn-ea"/>
              </a:rPr>
              <a:t>市町村実績の管路更新率が</a:t>
            </a:r>
            <a:r>
              <a:rPr lang="en-US" altLang="ja-JP" sz="1370" dirty="0">
                <a:latin typeface="+mn-ea"/>
              </a:rPr>
              <a:t>1.67%</a:t>
            </a:r>
            <a:r>
              <a:rPr lang="ja-JP" altLang="ja-JP" sz="1370" dirty="0">
                <a:latin typeface="+mn-ea"/>
              </a:rPr>
              <a:t>以上の場合は、その更新率とします。）</a:t>
            </a: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追加</a:t>
            </a:r>
            <a:r>
              <a:rPr lang="ja-JP" altLang="ja-JP" sz="1370" u="sng" dirty="0">
                <a:latin typeface="+mn-ea"/>
              </a:rPr>
              <a:t>減価償却費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年は、次のとおり算出し、年数経過とともに積み上げています。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①　</a:t>
            </a:r>
            <a:r>
              <a:rPr lang="en-US" altLang="ja-JP" sz="1370" u="sng" dirty="0" smtClean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％と管路更新率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>
                <a:latin typeface="+mn-ea"/>
              </a:rPr>
              <a:t>の比率を算出。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②　</a:t>
            </a:r>
            <a:r>
              <a:rPr lang="ja-JP" altLang="ja-JP" sz="1370" u="sng" dirty="0" smtClean="0">
                <a:latin typeface="+mn-ea"/>
              </a:rPr>
              <a:t>配水</a:t>
            </a:r>
            <a:r>
              <a:rPr lang="ja-JP" altLang="ja-JP" sz="137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年度の平均値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 err="1">
                <a:latin typeface="+mn-ea"/>
              </a:rPr>
              <a:t>。</a:t>
            </a:r>
            <a:endParaRPr lang="ja-JP" altLang="ja-JP" sz="137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※</a:t>
            </a:r>
            <a:r>
              <a:rPr lang="ja-JP" altLang="ja-JP" sz="1370" u="sng" dirty="0">
                <a:latin typeface="+mn-ea"/>
              </a:rPr>
              <a:t>布設替延長比率</a:t>
            </a:r>
            <a:r>
              <a:rPr lang="en-US" altLang="ja-JP" sz="1370" u="sng" dirty="0">
                <a:latin typeface="+mn-ea"/>
              </a:rPr>
              <a:t>=</a:t>
            </a:r>
            <a:r>
              <a:rPr lang="ja-JP" altLang="ja-JP" sz="1370" u="sng" dirty="0">
                <a:latin typeface="+mn-ea"/>
              </a:rPr>
              <a:t>配水管布設替延長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（配水管新設延長＋配水管布設替延長）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③　</a:t>
            </a:r>
            <a:r>
              <a:rPr lang="ja-JP" altLang="ja-JP" sz="1370" u="sng" dirty="0" smtClean="0">
                <a:latin typeface="+mn-ea"/>
              </a:rPr>
              <a:t>①</a:t>
            </a:r>
            <a:r>
              <a:rPr lang="ja-JP" altLang="ja-JP" sz="137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370" u="sng" dirty="0">
                <a:latin typeface="+mn-ea"/>
              </a:rPr>
              <a:t>40</a:t>
            </a:r>
            <a:r>
              <a:rPr lang="ja-JP" altLang="ja-JP" sz="1370" u="sng" dirty="0">
                <a:latin typeface="+mn-ea"/>
              </a:rPr>
              <a:t>年で割っています。</a:t>
            </a:r>
          </a:p>
          <a:p>
            <a:pPr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（</a:t>
            </a:r>
            <a:r>
              <a:rPr lang="ja-JP" altLang="ja-JP" sz="1370" u="sng" dirty="0">
                <a:latin typeface="+mn-ea"/>
              </a:rPr>
              <a:t>管路更新率、各延長は大阪府の水道の現況による。）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なお</a:t>
            </a:r>
            <a:r>
              <a:rPr lang="ja-JP" altLang="ja-JP" sz="137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年度までの更新時期</a:t>
            </a:r>
            <a:r>
              <a:rPr lang="ja-JP" altLang="ja-JP" sz="1370" u="sng" dirty="0" smtClean="0">
                <a:latin typeface="+mn-ea"/>
              </a:rPr>
              <a:t>や</a:t>
            </a:r>
            <a:endParaRPr lang="en-US" altLang="ja-JP" sz="137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370" u="sng" spc="-30" dirty="0">
                <a:latin typeface="+mn-ea"/>
              </a:rPr>
              <a:t>　</a:t>
            </a:r>
            <a:r>
              <a:rPr lang="ja-JP" altLang="ja-JP" sz="1370" u="sng" spc="-30" dirty="0" smtClean="0">
                <a:latin typeface="+mn-ea"/>
              </a:rPr>
              <a:t>施設</a:t>
            </a:r>
            <a:r>
              <a:rPr lang="ja-JP" altLang="ja-JP" sz="1370" u="sng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370" u="sng" spc="-30" dirty="0">
                <a:latin typeface="+mn-ea"/>
              </a:rPr>
              <a:t>2016</a:t>
            </a:r>
            <a:r>
              <a:rPr lang="ja-JP" altLang="ja-JP" sz="1370" u="sng" spc="-30" dirty="0">
                <a:latin typeface="+mn-ea"/>
              </a:rPr>
              <a:t>年度の決算値を</a:t>
            </a:r>
            <a:r>
              <a:rPr lang="en-US" altLang="ja-JP" sz="1370" u="sng" spc="-30" dirty="0">
                <a:latin typeface="+mn-ea"/>
              </a:rPr>
              <a:t>2045</a:t>
            </a:r>
            <a:r>
              <a:rPr lang="ja-JP" altLang="ja-JP" sz="1370" u="sng" spc="-30" dirty="0">
                <a:latin typeface="+mn-ea"/>
              </a:rPr>
              <a:t>年度まで見込んでいます）。</a:t>
            </a:r>
          </a:p>
          <a:p>
            <a:pPr lvl="1" indent="-277813">
              <a:lnSpc>
                <a:spcPct val="105000"/>
              </a:lnSpc>
            </a:pPr>
            <a:endParaRPr lang="en-US" altLang="ja-JP" sz="1370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〇</a:t>
            </a:r>
            <a:r>
              <a:rPr lang="ja-JP" altLang="ja-JP" sz="1370" u="sng" dirty="0">
                <a:latin typeface="+mn-ea"/>
              </a:rPr>
              <a:t>水道料金は、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年度時点で赤字とならないように、収入が何％アップ必要かを求め、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その増加分を全て水道料金で補うと仮定し、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en-US" sz="1370" u="sng" dirty="0">
                <a:latin typeface="+mn-ea"/>
              </a:rPr>
              <a:t>年度の水道料金に加算して算出しています。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（実際は、今後の更新費用等を考慮して水道料金を設定する必要があります）</a:t>
            </a:r>
            <a:endParaRPr lang="en-US" altLang="ja-JP" sz="1370" b="1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3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よる熊取町の</a:t>
            </a:r>
            <a:r>
              <a:rPr lang="ja-JP" altLang="en-US" sz="2400" b="1" dirty="0"/>
              <a:t>今後の見通し　</a:t>
            </a:r>
            <a:endParaRPr lang="en-US" altLang="ja-JP" sz="2400" b="1" dirty="0" smtClean="0"/>
          </a:p>
          <a:p>
            <a:endParaRPr lang="en-US" altLang="ja-JP" dirty="0"/>
          </a:p>
          <a:p>
            <a:r>
              <a:rPr lang="ja-JP" altLang="en-US" sz="2400" b="1" dirty="0"/>
              <a:t>４．１　給水人口と料金収入の見通し</a:t>
            </a:r>
          </a:p>
          <a:p>
            <a:endParaRPr lang="en-US" altLang="ja-JP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 smtClean="0"/>
              <a:t>　給水人口の減少に伴い有収水量も減少していき、水道料金収入についても減少していくことが見込まれます。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25188" y="1988055"/>
            <a:ext cx="22950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165.1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・有収水量の推計は、２０１６年度の年間有収水量と給水人口から</a:t>
            </a:r>
            <a:r>
              <a:rPr lang="en-US" altLang="ja-JP" sz="1400" dirty="0"/>
              <a:t>1</a:t>
            </a:r>
            <a:r>
              <a:rPr lang="ja-JP" altLang="ja-JP" sz="1400" dirty="0"/>
              <a:t>人</a:t>
            </a:r>
            <a:r>
              <a:rPr lang="en-US" altLang="ja-JP" sz="1400" dirty="0"/>
              <a:t>1</a:t>
            </a:r>
            <a:r>
              <a:rPr lang="ja-JP" altLang="ja-JP" sz="1400" dirty="0"/>
              <a:t>日平均有収水量を求め、予測給水人口を乗じて算出しています。</a:t>
            </a: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28" y="2416133"/>
            <a:ext cx="6555932" cy="40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0339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・試算</a:t>
            </a:r>
            <a:r>
              <a:rPr lang="ja-JP" altLang="en-US" dirty="0"/>
              <a:t>するために必要な</a:t>
            </a:r>
            <a:r>
              <a:rPr lang="ja-JP" altLang="en-US" dirty="0">
                <a:latin typeface="+mn-ea"/>
              </a:rPr>
              <a:t>精度の</a:t>
            </a:r>
            <a:r>
              <a:rPr lang="en-US" altLang="ja-JP" dirty="0">
                <a:latin typeface="+mn-ea"/>
              </a:rPr>
              <a:t>2045</a:t>
            </a:r>
            <a:r>
              <a:rPr lang="ja-JP" altLang="en-US" dirty="0">
                <a:latin typeface="+mn-ea"/>
              </a:rPr>
              <a:t>年度までの更新需要</a:t>
            </a:r>
            <a:r>
              <a:rPr lang="ja-JP" altLang="en-US" dirty="0"/>
              <a:t>等のデータがないため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未推計です。</a:t>
            </a:r>
            <a:endParaRPr lang="ja-JP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294361" y="1279610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007"/>
            <a:ext cx="11140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熊取町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熊取町の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4.9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です。（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34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9" y="2667876"/>
            <a:ext cx="8434800" cy="3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24" y="1420282"/>
            <a:ext cx="8565965" cy="378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363683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/>
              <a:t>３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約</a:t>
            </a:r>
            <a:r>
              <a:rPr lang="ja-JP" altLang="en-US" dirty="0"/>
              <a:t>３</a:t>
            </a:r>
            <a:r>
              <a:rPr lang="ja-JP" altLang="ja-JP" dirty="0" smtClean="0"/>
              <a:t>割</a:t>
            </a:r>
            <a:r>
              <a:rPr lang="ja-JP" altLang="ja-JP" dirty="0"/>
              <a:t>アップが必要とな</a:t>
            </a:r>
            <a:r>
              <a:rPr lang="ja-JP" altLang="en-US" dirty="0"/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968688" y="2255851"/>
            <a:ext cx="0" cy="396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形吹き出し 12"/>
          <p:cNvSpPr/>
          <p:nvPr/>
        </p:nvSpPr>
        <p:spPr>
          <a:xfrm>
            <a:off x="5702671" y="955343"/>
            <a:ext cx="3398520" cy="855493"/>
          </a:xfrm>
          <a:prstGeom prst="wedgeEllipseCallout">
            <a:avLst>
              <a:gd name="adj1" fmla="val -13073"/>
              <a:gd name="adj2" fmla="val 82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1.3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が必要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65" y="678205"/>
            <a:ext cx="8288093" cy="58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7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9" y="812800"/>
            <a:ext cx="880216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1293"/>
            <a:ext cx="8122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（２）全管路延長（大阪府の水道の現況より）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>
                <a:latin typeface="+mn-ea"/>
              </a:rPr>
              <a:t>約</a:t>
            </a:r>
            <a:r>
              <a:rPr lang="en-US" altLang="ja-JP" dirty="0">
                <a:latin typeface="+mn-ea"/>
              </a:rPr>
              <a:t>196</a:t>
            </a:r>
            <a:r>
              <a:rPr lang="en-US" altLang="ja-JP" dirty="0" smtClean="0">
                <a:latin typeface="+mn-ea"/>
              </a:rPr>
              <a:t>km</a:t>
            </a:r>
            <a:r>
              <a:rPr lang="ja-JP" altLang="en-US" dirty="0" smtClean="0">
                <a:latin typeface="+mn-ea"/>
              </a:rPr>
              <a:t>です。（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34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/>
              <a:t>降順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65" y="2348292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465" y="379188"/>
            <a:ext cx="841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（３）経常収益（地方公営企業決算状況調査より）</a:t>
            </a:r>
            <a:endParaRPr lang="en-US" altLang="ja-JP" sz="2400" b="1" dirty="0"/>
          </a:p>
          <a:p>
            <a:endParaRPr lang="en-US" altLang="ja-JP" dirty="0"/>
          </a:p>
          <a:p>
            <a:r>
              <a:rPr lang="ja-JP" altLang="ja-JP" dirty="0"/>
              <a:t>・経常収益</a:t>
            </a:r>
            <a:r>
              <a:rPr lang="ja-JP" altLang="ja-JP" dirty="0" smtClean="0"/>
              <a:t>は</a:t>
            </a:r>
            <a:r>
              <a:rPr lang="ja-JP" altLang="en-US" dirty="0" smtClean="0"/>
              <a:t>約</a:t>
            </a:r>
            <a:r>
              <a:rPr lang="en-US" altLang="ja-JP" dirty="0">
                <a:latin typeface="+mn-ea"/>
              </a:rPr>
              <a:t>9</a:t>
            </a:r>
            <a:r>
              <a:rPr lang="ja-JP" altLang="en-US" dirty="0" smtClean="0"/>
              <a:t>億円です</a:t>
            </a:r>
            <a:r>
              <a:rPr lang="ja-JP" altLang="en-US" dirty="0"/>
              <a:t>。</a:t>
            </a:r>
            <a:r>
              <a:rPr lang="ja-JP" altLang="en-US" dirty="0" smtClean="0"/>
              <a:t>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34</a:t>
            </a:r>
            <a:r>
              <a:rPr lang="ja-JP" altLang="en-US" dirty="0" smtClean="0"/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/>
              <a:t>降順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61" y="2552887"/>
            <a:ext cx="8434800" cy="3624078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04530" y="4211037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0813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/>
              <a:t>・家庭用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2,650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円を下回</a:t>
            </a:r>
            <a:r>
              <a:rPr lang="ja-JP" altLang="en-US" dirty="0" smtClean="0">
                <a:latin typeface="+mn-ea"/>
              </a:rPr>
              <a:t>っています。（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18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昇順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6" y="2486791"/>
            <a:ext cx="8434800" cy="3674645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7935" y="3329707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39753" y="3688687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7</a:t>
            </a:r>
            <a:r>
              <a:rPr lang="ja-JP" altLang="en-US" dirty="0" smtClean="0"/>
              <a:t>人</a:t>
            </a:r>
            <a:r>
              <a:rPr lang="ja-JP" altLang="en-US" dirty="0"/>
              <a:t>であり、府平均</a:t>
            </a:r>
            <a:r>
              <a:rPr lang="ja-JP" altLang="en-US" dirty="0" smtClean="0"/>
              <a:t>を下回っています。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7" y="2357387"/>
            <a:ext cx="8434800" cy="3634442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3116" y="4133252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4495" y="257738"/>
            <a:ext cx="921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ja-JP" dirty="0"/>
              <a:t>水源は、淀川を水源とした大阪広域水道企業団からの</a:t>
            </a:r>
            <a:r>
              <a:rPr lang="ja-JP" altLang="ja-JP" dirty="0">
                <a:latin typeface="+mn-ea"/>
              </a:rPr>
              <a:t>浄水受水</a:t>
            </a:r>
            <a:r>
              <a:rPr lang="ja-JP" altLang="ja-JP" dirty="0" smtClean="0">
                <a:latin typeface="+mn-ea"/>
              </a:rPr>
              <a:t>で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ja-JP" dirty="0">
                <a:latin typeface="+mn-ea"/>
              </a:rPr>
              <a:t>賄って</a:t>
            </a:r>
            <a:r>
              <a:rPr lang="ja-JP" altLang="ja-JP" dirty="0" smtClean="0"/>
              <a:t>い</a:t>
            </a:r>
            <a:r>
              <a:rPr lang="ja-JP" altLang="en-US" dirty="0" smtClean="0"/>
              <a:t>ま</a:t>
            </a:r>
            <a:r>
              <a:rPr lang="ja-JP" altLang="en-US" dirty="0"/>
              <a:t>す</a:t>
            </a:r>
            <a:r>
              <a:rPr lang="ja-JP" altLang="ja-JP" dirty="0" smtClean="0"/>
              <a:t>。</a:t>
            </a:r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2172721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2617253" y="5473522"/>
            <a:ext cx="178475" cy="9670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853" y="5376332"/>
            <a:ext cx="3360471" cy="90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764010"/>
            <a:ext cx="3800414" cy="57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1026</Words>
  <Application>Microsoft Office PowerPoint</Application>
  <PresentationFormat>画面に合わせる (4:3)</PresentationFormat>
  <Paragraphs>317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2018-12-28T13:08:11Z</dcterms:created>
  <dcterms:modified xsi:type="dcterms:W3CDTF">2019-03-28T06:02:04Z</dcterms:modified>
</cp:coreProperties>
</file>