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33"/>
  </p:notesMasterIdLst>
  <p:sldIdLst>
    <p:sldId id="287" r:id="rId2"/>
    <p:sldId id="288"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9" r:id="rId25"/>
    <p:sldId id="281" r:id="rId26"/>
    <p:sldId id="289" r:id="rId27"/>
    <p:sldId id="278" r:id="rId28"/>
    <p:sldId id="280" r:id="rId29"/>
    <p:sldId id="282" r:id="rId30"/>
    <p:sldId id="283" r:id="rId31"/>
    <p:sldId id="295" r:id="rId32"/>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42" autoAdjust="0"/>
    <p:restoredTop sz="92662" autoAdjust="0"/>
  </p:normalViewPr>
  <p:slideViewPr>
    <p:cSldViewPr snapToGrid="0">
      <p:cViewPr varScale="1">
        <p:scale>
          <a:sx n="72" d="100"/>
          <a:sy n="72" d="100"/>
        </p:scale>
        <p:origin x="116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F7C2ADDB-8233-4F67-8EE3-3BA9F636898B}" type="datetimeFigureOut">
              <a:rPr kumimoji="1" lang="ja-JP" altLang="en-US" smtClean="0"/>
              <a:t>2019/3/28</a:t>
            </a:fld>
            <a:endParaRPr kumimoji="1" lang="ja-JP" altLang="en-US"/>
          </a:p>
        </p:txBody>
      </p:sp>
      <p:sp>
        <p:nvSpPr>
          <p:cNvPr id="4" name="スライド イメージ プレースホルダー 3"/>
          <p:cNvSpPr>
            <a:spLocks noGrp="1" noRot="1" noChangeAspect="1"/>
          </p:cNvSpPr>
          <p:nvPr>
            <p:ph type="sldImg" idx="2"/>
          </p:nvPr>
        </p:nvSpPr>
        <p:spPr>
          <a:xfrm>
            <a:off x="1166813" y="1243013"/>
            <a:ext cx="4473575"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01E5CD24-37E8-4BFE-B4D0-0F30306C59B8}" type="slidenum">
              <a:rPr kumimoji="1" lang="ja-JP" altLang="en-US" smtClean="0"/>
              <a:t>‹#›</a:t>
            </a:fld>
            <a:endParaRPr kumimoji="1" lang="ja-JP" altLang="en-US"/>
          </a:p>
        </p:txBody>
      </p:sp>
    </p:spTree>
    <p:extLst>
      <p:ext uri="{BB962C8B-B14F-4D97-AF65-F5344CB8AC3E}">
        <p14:creationId xmlns:p14="http://schemas.microsoft.com/office/powerpoint/2010/main" val="136999516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59B0424-6D22-45B5-A7A0-0EFEB87BD482}" type="slidenum">
              <a:rPr kumimoji="1" lang="ja-JP" altLang="en-US" smtClean="0"/>
              <a:t>26</a:t>
            </a:fld>
            <a:endParaRPr kumimoji="1" lang="ja-JP" altLang="en-US"/>
          </a:p>
        </p:txBody>
      </p:sp>
    </p:spTree>
    <p:extLst>
      <p:ext uri="{BB962C8B-B14F-4D97-AF65-F5344CB8AC3E}">
        <p14:creationId xmlns:p14="http://schemas.microsoft.com/office/powerpoint/2010/main" val="3260013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8F8AC888-B4E3-4114-8A8B-B17FA163DB9B}" type="datetime1">
              <a:rPr kumimoji="1" lang="ja-JP" altLang="en-US" smtClean="0"/>
              <a:t>2019/3/28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7086600" y="6324602"/>
            <a:ext cx="2057400" cy="365125"/>
          </a:xfrm>
        </p:spPr>
        <p:txBody>
          <a:bodyPr/>
          <a:lstStyle>
            <a:lvl1pPr>
              <a:defRPr sz="2000"/>
            </a:lvl1pPr>
          </a:lstStyle>
          <a:p>
            <a:fld id="{0AB64387-629B-4E46-93D6-B693036FBE10}" type="slidenum">
              <a:rPr kumimoji="1" lang="ja-JP" altLang="en-US" smtClean="0"/>
              <a:pPr/>
              <a:t>‹#›</a:t>
            </a:fld>
            <a:endParaRPr kumimoji="1" lang="ja-JP" altLang="en-US"/>
          </a:p>
        </p:txBody>
      </p:sp>
    </p:spTree>
    <p:extLst>
      <p:ext uri="{BB962C8B-B14F-4D97-AF65-F5344CB8AC3E}">
        <p14:creationId xmlns:p14="http://schemas.microsoft.com/office/powerpoint/2010/main" val="1002134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8978EA7B-4108-4993-89A9-5E4AD8420DB4}" type="datetime1">
              <a:rPr kumimoji="1" lang="ja-JP" altLang="en-US" smtClean="0"/>
              <a:t>2019/3/28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AB64387-629B-4E46-93D6-B693036FBE10}" type="slidenum">
              <a:rPr kumimoji="1" lang="ja-JP" altLang="en-US" smtClean="0"/>
              <a:t>‹#›</a:t>
            </a:fld>
            <a:endParaRPr kumimoji="1" lang="ja-JP" altLang="en-US"/>
          </a:p>
        </p:txBody>
      </p:sp>
    </p:spTree>
    <p:extLst>
      <p:ext uri="{BB962C8B-B14F-4D97-AF65-F5344CB8AC3E}">
        <p14:creationId xmlns:p14="http://schemas.microsoft.com/office/powerpoint/2010/main" val="28374804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CDB34145-A06F-49B0-817E-FF7315E479B3}" type="datetime1">
              <a:rPr kumimoji="1" lang="ja-JP" altLang="en-US" smtClean="0"/>
              <a:t>2019/3/28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AB64387-629B-4E46-93D6-B693036FBE10}" type="slidenum">
              <a:rPr kumimoji="1" lang="ja-JP" altLang="en-US" smtClean="0"/>
              <a:t>‹#›</a:t>
            </a:fld>
            <a:endParaRPr kumimoji="1" lang="ja-JP" altLang="en-US"/>
          </a:p>
        </p:txBody>
      </p:sp>
    </p:spTree>
    <p:extLst>
      <p:ext uri="{BB962C8B-B14F-4D97-AF65-F5344CB8AC3E}">
        <p14:creationId xmlns:p14="http://schemas.microsoft.com/office/powerpoint/2010/main" val="4104812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A6C66D92-4FDA-45C3-9CEF-BB1A44D68DDE}" type="datetime1">
              <a:rPr kumimoji="1" lang="ja-JP" altLang="en-US" smtClean="0"/>
              <a:t>2019/3/28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AB64387-629B-4E46-93D6-B693036FBE10}" type="slidenum">
              <a:rPr kumimoji="1" lang="ja-JP" altLang="en-US" smtClean="0"/>
              <a:t>‹#›</a:t>
            </a:fld>
            <a:endParaRPr kumimoji="1" lang="ja-JP" altLang="en-US"/>
          </a:p>
        </p:txBody>
      </p:sp>
    </p:spTree>
    <p:extLst>
      <p:ext uri="{BB962C8B-B14F-4D97-AF65-F5344CB8AC3E}">
        <p14:creationId xmlns:p14="http://schemas.microsoft.com/office/powerpoint/2010/main" val="3195149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11C1B6DA-03D5-40C1-A730-4F43B4ED0F49}" type="datetime1">
              <a:rPr kumimoji="1" lang="ja-JP" altLang="en-US" smtClean="0"/>
              <a:t>2019/3/28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AB64387-629B-4E46-93D6-B693036FBE10}" type="slidenum">
              <a:rPr kumimoji="1" lang="ja-JP" altLang="en-US" smtClean="0"/>
              <a:t>‹#›</a:t>
            </a:fld>
            <a:endParaRPr kumimoji="1" lang="ja-JP" altLang="en-US"/>
          </a:p>
        </p:txBody>
      </p:sp>
    </p:spTree>
    <p:extLst>
      <p:ext uri="{BB962C8B-B14F-4D97-AF65-F5344CB8AC3E}">
        <p14:creationId xmlns:p14="http://schemas.microsoft.com/office/powerpoint/2010/main" val="1699681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8AA460CE-C2C4-4502-B171-A4F05B04F25D}" type="datetime1">
              <a:rPr kumimoji="1" lang="ja-JP" altLang="en-US" smtClean="0"/>
              <a:t>2019/3/28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AB64387-629B-4E46-93D6-B693036FBE10}" type="slidenum">
              <a:rPr kumimoji="1" lang="ja-JP" altLang="en-US" smtClean="0"/>
              <a:t>‹#›</a:t>
            </a:fld>
            <a:endParaRPr kumimoji="1" lang="ja-JP" altLang="en-US"/>
          </a:p>
        </p:txBody>
      </p:sp>
    </p:spTree>
    <p:extLst>
      <p:ext uri="{BB962C8B-B14F-4D97-AF65-F5344CB8AC3E}">
        <p14:creationId xmlns:p14="http://schemas.microsoft.com/office/powerpoint/2010/main" val="2230611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DBBA4934-3BA0-4523-AC41-B9C4D8306A1B}" type="datetime1">
              <a:rPr kumimoji="1" lang="ja-JP" altLang="en-US" smtClean="0"/>
              <a:t>2019/3/28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AB64387-629B-4E46-93D6-B693036FBE10}" type="slidenum">
              <a:rPr kumimoji="1" lang="ja-JP" altLang="en-US" smtClean="0"/>
              <a:t>‹#›</a:t>
            </a:fld>
            <a:endParaRPr kumimoji="1" lang="ja-JP" altLang="en-US"/>
          </a:p>
        </p:txBody>
      </p:sp>
    </p:spTree>
    <p:extLst>
      <p:ext uri="{BB962C8B-B14F-4D97-AF65-F5344CB8AC3E}">
        <p14:creationId xmlns:p14="http://schemas.microsoft.com/office/powerpoint/2010/main" val="22342533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1CBD95FA-0BE7-4388-BF32-7909F1F5C6DD}" type="datetime1">
              <a:rPr kumimoji="1" lang="ja-JP" altLang="en-US" smtClean="0"/>
              <a:t>2019/3/28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AB64387-629B-4E46-93D6-B693036FBE10}" type="slidenum">
              <a:rPr kumimoji="1" lang="ja-JP" altLang="en-US" smtClean="0"/>
              <a:t>‹#›</a:t>
            </a:fld>
            <a:endParaRPr kumimoji="1" lang="ja-JP" altLang="en-US"/>
          </a:p>
        </p:txBody>
      </p:sp>
    </p:spTree>
    <p:extLst>
      <p:ext uri="{BB962C8B-B14F-4D97-AF65-F5344CB8AC3E}">
        <p14:creationId xmlns:p14="http://schemas.microsoft.com/office/powerpoint/2010/main" val="1137107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3B16F0-9CCA-4C4B-B7E5-764B1BC86FB7}" type="datetime1">
              <a:rPr kumimoji="1" lang="ja-JP" altLang="en-US" smtClean="0"/>
              <a:t>2019/3/28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AB64387-629B-4E46-93D6-B693036FBE10}" type="slidenum">
              <a:rPr kumimoji="1" lang="ja-JP" altLang="en-US" smtClean="0"/>
              <a:t>‹#›</a:t>
            </a:fld>
            <a:endParaRPr kumimoji="1" lang="ja-JP" altLang="en-US"/>
          </a:p>
        </p:txBody>
      </p:sp>
    </p:spTree>
    <p:extLst>
      <p:ext uri="{BB962C8B-B14F-4D97-AF65-F5344CB8AC3E}">
        <p14:creationId xmlns:p14="http://schemas.microsoft.com/office/powerpoint/2010/main" val="2763604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7E73E7E7-A08F-4860-A7AC-A684205B0B11}" type="datetime1">
              <a:rPr kumimoji="1" lang="ja-JP" altLang="en-US" smtClean="0"/>
              <a:t>2019/3/28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AB64387-629B-4E46-93D6-B693036FBE10}" type="slidenum">
              <a:rPr kumimoji="1" lang="ja-JP" altLang="en-US" smtClean="0"/>
              <a:t>‹#›</a:t>
            </a:fld>
            <a:endParaRPr kumimoji="1" lang="ja-JP" altLang="en-US"/>
          </a:p>
        </p:txBody>
      </p:sp>
    </p:spTree>
    <p:extLst>
      <p:ext uri="{BB962C8B-B14F-4D97-AF65-F5344CB8AC3E}">
        <p14:creationId xmlns:p14="http://schemas.microsoft.com/office/powerpoint/2010/main" val="572605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255E790A-019D-4862-8D28-0BE9EC1F2E93}" type="datetime1">
              <a:rPr kumimoji="1" lang="ja-JP" altLang="en-US" smtClean="0"/>
              <a:t>2019/3/28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AB64387-629B-4E46-93D6-B693036FBE10}" type="slidenum">
              <a:rPr kumimoji="1" lang="ja-JP" altLang="en-US" smtClean="0"/>
              <a:t>‹#›</a:t>
            </a:fld>
            <a:endParaRPr kumimoji="1" lang="ja-JP" altLang="en-US"/>
          </a:p>
        </p:txBody>
      </p:sp>
    </p:spTree>
    <p:extLst>
      <p:ext uri="{BB962C8B-B14F-4D97-AF65-F5344CB8AC3E}">
        <p14:creationId xmlns:p14="http://schemas.microsoft.com/office/powerpoint/2010/main" val="2183185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21721F-5B6B-4510-B733-6AFD04FF5104}" type="datetime1">
              <a:rPr kumimoji="1" lang="ja-JP" altLang="en-US" smtClean="0"/>
              <a:t>2019/3/28</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7086600" y="6423026"/>
            <a:ext cx="20574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0AB64387-629B-4E46-93D6-B693036FBE10}" type="slidenum">
              <a:rPr kumimoji="1" lang="ja-JP" altLang="en-US" smtClean="0"/>
              <a:pPr/>
              <a:t>‹#›</a:t>
            </a:fld>
            <a:endParaRPr kumimoji="1" lang="ja-JP" altLang="en-US" dirty="0"/>
          </a:p>
        </p:txBody>
      </p:sp>
    </p:spTree>
    <p:extLst>
      <p:ext uri="{BB962C8B-B14F-4D97-AF65-F5344CB8AC3E}">
        <p14:creationId xmlns:p14="http://schemas.microsoft.com/office/powerpoint/2010/main" val="20439835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9050" y="846589"/>
            <a:ext cx="9163050" cy="6078587"/>
          </a:xfrm>
          <a:prstGeom prst="rect">
            <a:avLst/>
          </a:prstGeom>
          <a:noFill/>
        </p:spPr>
        <p:txBody>
          <a:bodyPr wrap="square" rtlCol="0">
            <a:spAutoFit/>
          </a:bodyPr>
          <a:lstStyle/>
          <a:p>
            <a:r>
              <a:rPr lang="en-US" altLang="ja-JP" dirty="0">
                <a:latin typeface="+mn-ea"/>
              </a:rPr>
              <a:t> </a:t>
            </a:r>
            <a:endParaRPr lang="ja-JP" altLang="ja-JP" dirty="0">
              <a:latin typeface="+mn-ea"/>
            </a:endParaRPr>
          </a:p>
          <a:p>
            <a:r>
              <a:rPr lang="en-US" altLang="ja-JP" dirty="0">
                <a:latin typeface="+mn-ea"/>
              </a:rPr>
              <a:t> </a:t>
            </a:r>
            <a:endParaRPr lang="ja-JP" altLang="ja-JP" dirty="0">
              <a:latin typeface="+mn-ea"/>
            </a:endParaRPr>
          </a:p>
          <a:p>
            <a:r>
              <a:rPr lang="en-US" altLang="ja-JP" dirty="0">
                <a:latin typeface="+mn-ea"/>
              </a:rPr>
              <a:t> </a:t>
            </a:r>
            <a:endParaRPr lang="ja-JP" altLang="ja-JP" sz="3200" dirty="0">
              <a:latin typeface="+mn-ea"/>
            </a:endParaRPr>
          </a:p>
          <a:p>
            <a:pPr algn="ctr">
              <a:spcBef>
                <a:spcPts val="1200"/>
              </a:spcBef>
            </a:pPr>
            <a:r>
              <a:rPr lang="ja-JP" altLang="ja-JP" sz="4000" b="1" dirty="0" smtClean="0"/>
              <a:t>水道</a:t>
            </a:r>
            <a:r>
              <a:rPr lang="ja-JP" altLang="ja-JP" sz="4000" b="1" dirty="0"/>
              <a:t>事業の現状と課題、将来に</a:t>
            </a:r>
            <a:r>
              <a:rPr lang="ja-JP" altLang="ja-JP" sz="4000" b="1" dirty="0" smtClean="0"/>
              <a:t>ついて</a:t>
            </a:r>
            <a:endParaRPr lang="en-US" altLang="ja-JP" sz="4000" b="1" dirty="0" smtClean="0"/>
          </a:p>
          <a:p>
            <a:pPr algn="ctr">
              <a:spcBef>
                <a:spcPts val="3000"/>
              </a:spcBef>
            </a:pPr>
            <a:r>
              <a:rPr lang="ja-JP" altLang="ja-JP" sz="4000" dirty="0" smtClean="0"/>
              <a:t>【</a:t>
            </a:r>
            <a:r>
              <a:rPr lang="ja-JP" altLang="en-US" sz="4000" dirty="0" smtClean="0"/>
              <a:t>岸和田市</a:t>
            </a:r>
            <a:r>
              <a:rPr lang="ja-JP" altLang="ja-JP" sz="4000" dirty="0" smtClean="0"/>
              <a:t>】</a:t>
            </a:r>
            <a:endParaRPr lang="ja-JP" altLang="ja-JP" sz="4000" dirty="0"/>
          </a:p>
          <a:p>
            <a:endParaRPr lang="ja-JP" altLang="ja-JP" sz="3200" dirty="0"/>
          </a:p>
          <a:p>
            <a:endParaRPr lang="en-US" altLang="ja-JP" sz="3200" dirty="0">
              <a:latin typeface="+mn-ea"/>
            </a:endParaRPr>
          </a:p>
          <a:p>
            <a:endParaRPr lang="en-US" altLang="ja-JP" sz="3200" dirty="0" smtClean="0">
              <a:latin typeface="+mn-ea"/>
            </a:endParaRPr>
          </a:p>
          <a:p>
            <a:endParaRPr lang="en-US" altLang="ja-JP" sz="3200" dirty="0">
              <a:latin typeface="+mn-ea"/>
            </a:endParaRPr>
          </a:p>
          <a:p>
            <a:endParaRPr lang="en-US" altLang="ja-JP" sz="3200" dirty="0">
              <a:latin typeface="+mn-ea"/>
            </a:endParaRPr>
          </a:p>
          <a:p>
            <a:pPr algn="ctr"/>
            <a:r>
              <a:rPr lang="ja-JP" altLang="ja-JP" sz="2400" dirty="0">
                <a:latin typeface="+mn-ea"/>
              </a:rPr>
              <a:t>大阪府健康</a:t>
            </a:r>
            <a:r>
              <a:rPr lang="ja-JP" altLang="ja-JP" sz="2400" dirty="0" smtClean="0">
                <a:latin typeface="+mn-ea"/>
              </a:rPr>
              <a:t>医療部</a:t>
            </a:r>
            <a:r>
              <a:rPr lang="ja-JP" altLang="en-US" sz="2400" dirty="0" smtClean="0">
                <a:latin typeface="+mn-ea"/>
              </a:rPr>
              <a:t>環境衛生課</a:t>
            </a:r>
            <a:endParaRPr lang="en-US" altLang="ja-JP" sz="2400" dirty="0" smtClean="0">
              <a:latin typeface="+mn-ea"/>
            </a:endParaRPr>
          </a:p>
          <a:p>
            <a:r>
              <a:rPr lang="en-US" altLang="ja-JP" dirty="0">
                <a:latin typeface="+mn-ea"/>
              </a:rPr>
              <a:t> </a:t>
            </a:r>
            <a:endParaRPr lang="ja-JP" altLang="ja-JP" dirty="0">
              <a:latin typeface="+mn-ea"/>
            </a:endParaRPr>
          </a:p>
          <a:p>
            <a:endParaRPr lang="ja-JP" altLang="ja-JP" dirty="0">
              <a:latin typeface="+mn-ea"/>
            </a:endParaRPr>
          </a:p>
        </p:txBody>
      </p:sp>
      <p:sp>
        <p:nvSpPr>
          <p:cNvPr id="4" name="スライド番号プレースホルダー 3"/>
          <p:cNvSpPr>
            <a:spLocks noGrp="1"/>
          </p:cNvSpPr>
          <p:nvPr>
            <p:ph type="sldNum" sz="quarter" idx="12"/>
          </p:nvPr>
        </p:nvSpPr>
        <p:spPr/>
        <p:txBody>
          <a:bodyPr/>
          <a:lstStyle/>
          <a:p>
            <a:fld id="{0AB64387-629B-4E46-93D6-B693036FBE10}" type="slidenum">
              <a:rPr kumimoji="1" lang="ja-JP" altLang="en-US" smtClean="0"/>
              <a:t>1</a:t>
            </a:fld>
            <a:endParaRPr kumimoji="1" lang="ja-JP" altLang="en-US" dirty="0"/>
          </a:p>
        </p:txBody>
      </p:sp>
    </p:spTree>
    <p:extLst>
      <p:ext uri="{BB962C8B-B14F-4D97-AF65-F5344CB8AC3E}">
        <p14:creationId xmlns:p14="http://schemas.microsoft.com/office/powerpoint/2010/main" val="39924956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665668" y="198805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 name="テキスト ボックス 1"/>
          <p:cNvSpPr txBox="1"/>
          <p:nvPr/>
        </p:nvSpPr>
        <p:spPr>
          <a:xfrm>
            <a:off x="132178" y="55123"/>
            <a:ext cx="8963696" cy="907941"/>
          </a:xfrm>
          <a:prstGeom prst="rect">
            <a:avLst/>
          </a:prstGeom>
          <a:noFill/>
        </p:spPr>
        <p:txBody>
          <a:bodyPr wrap="square" rtlCol="0">
            <a:spAutoFit/>
          </a:bodyPr>
          <a:lstStyle/>
          <a:p>
            <a:r>
              <a:rPr lang="ja-JP" altLang="en-US" sz="2400" b="1" dirty="0"/>
              <a:t>２　府域に</a:t>
            </a:r>
            <a:r>
              <a:rPr lang="ja-JP" altLang="en-US" sz="2400" b="1" dirty="0" smtClean="0"/>
              <a:t>おける岸和田市の</a:t>
            </a:r>
            <a:r>
              <a:rPr lang="ja-JP" altLang="en-US" sz="2400" b="1" dirty="0"/>
              <a:t>状況</a:t>
            </a:r>
          </a:p>
          <a:p>
            <a:pPr>
              <a:spcBef>
                <a:spcPts val="600"/>
              </a:spcBef>
            </a:pPr>
            <a:r>
              <a:rPr lang="ja-JP" altLang="en-US" sz="2400" dirty="0"/>
              <a:t>２．１　各指標の大阪府平均との比較（</a:t>
            </a:r>
            <a:r>
              <a:rPr lang="en-US" altLang="ja-JP" sz="2400" dirty="0">
                <a:latin typeface="+mn-ea"/>
              </a:rPr>
              <a:t>2016</a:t>
            </a:r>
            <a:r>
              <a:rPr lang="ja-JP" altLang="en-US" sz="2400" dirty="0"/>
              <a:t>年度）</a:t>
            </a:r>
          </a:p>
        </p:txBody>
      </p:sp>
      <p:graphicFrame>
        <p:nvGraphicFramePr>
          <p:cNvPr id="4" name="表 3"/>
          <p:cNvGraphicFramePr>
            <a:graphicFrameLocks noGrp="1"/>
          </p:cNvGraphicFramePr>
          <p:nvPr>
            <p:extLst>
              <p:ext uri="{D42A27DB-BD31-4B8C-83A1-F6EECF244321}">
                <p14:modId xmlns:p14="http://schemas.microsoft.com/office/powerpoint/2010/main" val="451337630"/>
              </p:ext>
            </p:extLst>
          </p:nvPr>
        </p:nvGraphicFramePr>
        <p:xfrm>
          <a:off x="132178" y="944485"/>
          <a:ext cx="8963696" cy="5680974"/>
        </p:xfrm>
        <a:graphic>
          <a:graphicData uri="http://schemas.openxmlformats.org/drawingml/2006/table">
            <a:tbl>
              <a:tblPr firstRow="1" firstCol="1">
                <a:tableStyleId>{5C22544A-7EE6-4342-B048-85BDC9FD1C3A}</a:tableStyleId>
              </a:tblPr>
              <a:tblGrid>
                <a:gridCol w="681458">
                  <a:extLst>
                    <a:ext uri="{9D8B030D-6E8A-4147-A177-3AD203B41FA5}">
                      <a16:colId xmlns:a16="http://schemas.microsoft.com/office/drawing/2014/main" val="4249513469"/>
                    </a:ext>
                  </a:extLst>
                </a:gridCol>
                <a:gridCol w="7442228">
                  <a:extLst>
                    <a:ext uri="{9D8B030D-6E8A-4147-A177-3AD203B41FA5}">
                      <a16:colId xmlns:a16="http://schemas.microsoft.com/office/drawing/2014/main" val="2373518121"/>
                    </a:ext>
                  </a:extLst>
                </a:gridCol>
                <a:gridCol w="840010">
                  <a:extLst>
                    <a:ext uri="{9D8B030D-6E8A-4147-A177-3AD203B41FA5}">
                      <a16:colId xmlns:a16="http://schemas.microsoft.com/office/drawing/2014/main" val="2789846183"/>
                    </a:ext>
                  </a:extLst>
                </a:gridCol>
              </a:tblGrid>
              <a:tr h="398939">
                <a:tc>
                  <a:txBody>
                    <a:bodyPr/>
                    <a:lstStyle/>
                    <a:p>
                      <a:pPr algn="ctr">
                        <a:spcAft>
                          <a:spcPts val="0"/>
                        </a:spcAft>
                      </a:pPr>
                      <a:r>
                        <a:rPr lang="ja-JP" sz="1400" kern="100" dirty="0">
                          <a:effectLst/>
                          <a:latin typeface="+mn-ea"/>
                          <a:ea typeface="+mn-ea"/>
                        </a:rPr>
                        <a:t>項目</a:t>
                      </a:r>
                      <a:endParaRPr lang="ja-JP" sz="1400" kern="100" dirty="0">
                        <a:effectLst/>
                        <a:latin typeface="+mn-ea"/>
                        <a:ea typeface="+mn-ea"/>
                        <a:cs typeface="Times New Roman" panose="02020603050405020304" pitchFamily="18" charset="0"/>
                      </a:endParaRPr>
                    </a:p>
                  </a:txBody>
                  <a:tcPr marL="58277" marR="58277" marT="0" marB="0" anchor="ctr"/>
                </a:tc>
                <a:tc>
                  <a:txBody>
                    <a:bodyPr/>
                    <a:lstStyle/>
                    <a:p>
                      <a:pPr algn="ctr">
                        <a:spcAft>
                          <a:spcPts val="0"/>
                        </a:spcAft>
                      </a:pPr>
                      <a:r>
                        <a:rPr lang="ja-JP" sz="1400" kern="100" dirty="0">
                          <a:effectLst/>
                          <a:latin typeface="+mn-ea"/>
                          <a:ea typeface="+mn-ea"/>
                        </a:rPr>
                        <a:t>指標</a:t>
                      </a:r>
                      <a:endParaRPr lang="ja-JP" sz="1400" kern="100" dirty="0">
                        <a:effectLst/>
                        <a:latin typeface="+mn-ea"/>
                        <a:ea typeface="+mn-ea"/>
                        <a:cs typeface="Times New Roman" panose="02020603050405020304" pitchFamily="18" charset="0"/>
                      </a:endParaRPr>
                    </a:p>
                  </a:txBody>
                  <a:tcPr marL="58277" marR="58277" marT="0" marB="0" anchor="ctr">
                    <a:lnR w="12700" cap="flat" cmpd="sng" algn="ctr">
                      <a:solidFill>
                        <a:schemeClr val="tx1"/>
                      </a:solidFill>
                      <a:prstDash val="solid"/>
                      <a:round/>
                      <a:headEnd type="none" w="med" len="med"/>
                      <a:tailEnd type="none" w="med" len="med"/>
                    </a:lnR>
                  </a:tcPr>
                </a:tc>
                <a:tc>
                  <a:txBody>
                    <a:bodyPr/>
                    <a:lstStyle/>
                    <a:p>
                      <a:pPr algn="ctr">
                        <a:spcAft>
                          <a:spcPts val="0"/>
                        </a:spcAft>
                      </a:pPr>
                      <a:r>
                        <a:rPr lang="ja-JP" sz="1400" kern="100" dirty="0">
                          <a:effectLst/>
                          <a:latin typeface="+mn-ea"/>
                          <a:ea typeface="+mn-ea"/>
                        </a:rPr>
                        <a:t>府平均との比較</a:t>
                      </a:r>
                      <a:endParaRPr lang="ja-JP" sz="1400" kern="100" dirty="0">
                        <a:effectLst/>
                        <a:latin typeface="+mn-ea"/>
                        <a:ea typeface="+mn-ea"/>
                        <a:cs typeface="Times New Roman" panose="02020603050405020304" pitchFamily="18" charset="0"/>
                      </a:endParaRPr>
                    </a:p>
                  </a:txBody>
                  <a:tcPr marL="58277" marR="582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96791944"/>
                  </a:ext>
                </a:extLst>
              </a:tr>
              <a:tr h="512686">
                <a:tc rowSpan="6">
                  <a:txBody>
                    <a:bodyPr/>
                    <a:lstStyle/>
                    <a:p>
                      <a:pPr marL="71755" marR="71755" algn="ctr">
                        <a:spcAft>
                          <a:spcPts val="0"/>
                        </a:spcAft>
                      </a:pPr>
                      <a:r>
                        <a:rPr lang="ja-JP" sz="1400" kern="100" dirty="0">
                          <a:effectLst/>
                          <a:latin typeface="+mn-ea"/>
                          <a:ea typeface="+mn-ea"/>
                        </a:rPr>
                        <a:t>耐震化関係</a:t>
                      </a:r>
                      <a:endParaRPr lang="ja-JP" sz="1400" kern="100" dirty="0">
                        <a:effectLst/>
                        <a:latin typeface="+mn-ea"/>
                        <a:ea typeface="+mn-ea"/>
                        <a:cs typeface="Times New Roman" panose="02020603050405020304" pitchFamily="18" charset="0"/>
                      </a:endParaRPr>
                    </a:p>
                  </a:txBody>
                  <a:tcPr marL="58277" marR="58277" marT="0" marB="0" vert="eaVert" anchor="ctr"/>
                </a:tc>
                <a:tc>
                  <a:txBody>
                    <a:bodyPr/>
                    <a:lstStyle/>
                    <a:p>
                      <a:pPr algn="just">
                        <a:spcAft>
                          <a:spcPts val="0"/>
                        </a:spcAft>
                      </a:pPr>
                      <a:r>
                        <a:rPr lang="ja-JP" sz="1400" kern="100" dirty="0">
                          <a:effectLst/>
                          <a:latin typeface="+mn-ea"/>
                          <a:ea typeface="+mn-ea"/>
                        </a:rPr>
                        <a:t>①全管路耐震適合率</a:t>
                      </a:r>
                    </a:p>
                    <a:p>
                      <a:pPr algn="just">
                        <a:spcAft>
                          <a:spcPts val="0"/>
                        </a:spcAft>
                      </a:pPr>
                      <a:r>
                        <a:rPr lang="ja-JP" sz="1400" kern="100" dirty="0">
                          <a:effectLst/>
                          <a:latin typeface="+mn-ea"/>
                          <a:ea typeface="+mn-ea"/>
                        </a:rPr>
                        <a:t>　管路の地震災害に対する安全性、信頼性を表す指標。高い方が</a:t>
                      </a:r>
                      <a:r>
                        <a:rPr lang="ja-JP" sz="1400" kern="100" dirty="0" smtClean="0">
                          <a:effectLst/>
                          <a:latin typeface="+mn-ea"/>
                          <a:ea typeface="+mn-ea"/>
                        </a:rPr>
                        <a:t>望ましい。</a:t>
                      </a:r>
                      <a:endParaRPr lang="ja-JP" sz="1400" kern="100" dirty="0">
                        <a:effectLst/>
                        <a:latin typeface="+mn-ea"/>
                        <a:ea typeface="+mn-ea"/>
                        <a:cs typeface="Times New Roman" panose="02020603050405020304" pitchFamily="18" charset="0"/>
                      </a:endParaRPr>
                    </a:p>
                  </a:txBody>
                  <a:tcPr marL="58277" marR="58277" marT="0" marB="0" anchor="ctr">
                    <a:lnR w="12700" cap="flat" cmpd="sng" algn="ctr">
                      <a:solidFill>
                        <a:schemeClr val="tx1"/>
                      </a:solidFill>
                      <a:prstDash val="solid"/>
                      <a:round/>
                      <a:headEnd type="none" w="med" len="med"/>
                      <a:tailEnd type="none" w="med" len="med"/>
                    </a:lnR>
                  </a:tcPr>
                </a:tc>
                <a:tc>
                  <a:txBody>
                    <a:bodyPr/>
                    <a:lstStyle/>
                    <a:p>
                      <a:pPr algn="just">
                        <a:spcAft>
                          <a:spcPts val="0"/>
                        </a:spcAft>
                      </a:pPr>
                      <a:r>
                        <a:rPr lang="en-US" sz="1400" kern="100" dirty="0">
                          <a:effectLst/>
                          <a:latin typeface="+mn-ea"/>
                          <a:ea typeface="+mn-ea"/>
                        </a:rPr>
                        <a:t> </a:t>
                      </a:r>
                      <a:endParaRPr lang="ja-JP" sz="1400" kern="100" dirty="0">
                        <a:effectLst/>
                        <a:latin typeface="+mn-ea"/>
                        <a:ea typeface="+mn-ea"/>
                        <a:cs typeface="Times New Roman" panose="02020603050405020304" pitchFamily="18" charset="0"/>
                      </a:endParaRPr>
                    </a:p>
                  </a:txBody>
                  <a:tcPr marL="58277" marR="582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1149581923"/>
                  </a:ext>
                </a:extLst>
              </a:tr>
              <a:tr h="512686">
                <a:tc vMerge="1">
                  <a:txBody>
                    <a:bodyPr/>
                    <a:lstStyle/>
                    <a:p>
                      <a:endParaRPr kumimoji="1" lang="ja-JP" altLang="en-US"/>
                    </a:p>
                  </a:txBody>
                  <a:tcPr/>
                </a:tc>
                <a:tc>
                  <a:txBody>
                    <a:bodyPr/>
                    <a:lstStyle/>
                    <a:p>
                      <a:pPr algn="just">
                        <a:spcAft>
                          <a:spcPts val="0"/>
                        </a:spcAft>
                      </a:pPr>
                      <a:r>
                        <a:rPr lang="ja-JP" sz="1400" kern="100" dirty="0">
                          <a:effectLst/>
                          <a:latin typeface="+mn-ea"/>
                          <a:ea typeface="+mn-ea"/>
                        </a:rPr>
                        <a:t>②基幹管路耐震適合率</a:t>
                      </a:r>
                    </a:p>
                    <a:p>
                      <a:pPr algn="just">
                        <a:spcAft>
                          <a:spcPts val="0"/>
                        </a:spcAft>
                      </a:pPr>
                      <a:r>
                        <a:rPr lang="ja-JP" sz="1400" kern="100" dirty="0">
                          <a:effectLst/>
                          <a:latin typeface="+mn-ea"/>
                          <a:ea typeface="+mn-ea"/>
                        </a:rPr>
                        <a:t>　基幹管路の地震災害に対する安全性、信頼性を表す指標。高い方が</a:t>
                      </a:r>
                      <a:r>
                        <a:rPr lang="ja-JP" sz="1400" kern="100" dirty="0" smtClean="0">
                          <a:effectLst/>
                          <a:latin typeface="+mn-ea"/>
                          <a:ea typeface="+mn-ea"/>
                        </a:rPr>
                        <a:t>望ましい。</a:t>
                      </a:r>
                      <a:endParaRPr lang="ja-JP" sz="1400" kern="100" dirty="0">
                        <a:effectLst/>
                        <a:latin typeface="+mn-ea"/>
                        <a:ea typeface="+mn-ea"/>
                        <a:cs typeface="Times New Roman" panose="02020603050405020304" pitchFamily="18" charset="0"/>
                      </a:endParaRPr>
                    </a:p>
                  </a:txBody>
                  <a:tcPr marL="58277" marR="58277" marT="0" marB="0" anchor="ctr">
                    <a:lnR w="12700" cap="flat" cmpd="sng" algn="ctr">
                      <a:solidFill>
                        <a:schemeClr val="tx1"/>
                      </a:solidFill>
                      <a:prstDash val="solid"/>
                      <a:round/>
                      <a:headEnd type="none" w="med" len="med"/>
                      <a:tailEnd type="none" w="med" len="med"/>
                    </a:lnR>
                  </a:tcPr>
                </a:tc>
                <a:tc>
                  <a:txBody>
                    <a:bodyPr/>
                    <a:lstStyle/>
                    <a:p>
                      <a:pPr algn="just">
                        <a:spcAft>
                          <a:spcPts val="0"/>
                        </a:spcAft>
                      </a:pPr>
                      <a:r>
                        <a:rPr lang="en-US" sz="1400" kern="100" dirty="0">
                          <a:effectLst/>
                          <a:latin typeface="+mn-ea"/>
                          <a:ea typeface="+mn-ea"/>
                        </a:rPr>
                        <a:t> </a:t>
                      </a:r>
                      <a:endParaRPr lang="ja-JP" sz="1400" kern="100" dirty="0">
                        <a:effectLst/>
                        <a:latin typeface="+mn-ea"/>
                        <a:ea typeface="+mn-ea"/>
                        <a:cs typeface="Times New Roman" panose="02020603050405020304" pitchFamily="18" charset="0"/>
                      </a:endParaRPr>
                    </a:p>
                  </a:txBody>
                  <a:tcPr marL="58277" marR="582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796984733"/>
                  </a:ext>
                </a:extLst>
              </a:tr>
              <a:tr h="512686">
                <a:tc vMerge="1">
                  <a:txBody>
                    <a:bodyPr/>
                    <a:lstStyle/>
                    <a:p>
                      <a:endParaRPr kumimoji="1" lang="ja-JP" altLang="en-US"/>
                    </a:p>
                  </a:txBody>
                  <a:tcPr/>
                </a:tc>
                <a:tc>
                  <a:txBody>
                    <a:bodyPr/>
                    <a:lstStyle/>
                    <a:p>
                      <a:pPr algn="just">
                        <a:spcAft>
                          <a:spcPts val="0"/>
                        </a:spcAft>
                      </a:pPr>
                      <a:r>
                        <a:rPr lang="ja-JP" sz="1400" kern="100" dirty="0">
                          <a:effectLst/>
                          <a:latin typeface="+mn-ea"/>
                          <a:ea typeface="+mn-ea"/>
                        </a:rPr>
                        <a:t>③老朽管率　※</a:t>
                      </a:r>
                    </a:p>
                    <a:p>
                      <a:pPr algn="just">
                        <a:spcAft>
                          <a:spcPts val="0"/>
                        </a:spcAft>
                      </a:pPr>
                      <a:r>
                        <a:rPr lang="ja-JP" sz="1400" kern="100" dirty="0">
                          <a:effectLst/>
                          <a:latin typeface="+mn-ea"/>
                          <a:ea typeface="+mn-ea"/>
                        </a:rPr>
                        <a:t>　法定耐用年数（</a:t>
                      </a:r>
                      <a:r>
                        <a:rPr lang="en-US" sz="1400" kern="100" dirty="0">
                          <a:effectLst/>
                          <a:latin typeface="+mn-ea"/>
                          <a:ea typeface="+mn-ea"/>
                        </a:rPr>
                        <a:t>40</a:t>
                      </a:r>
                      <a:r>
                        <a:rPr lang="ja-JP" sz="1400" kern="100" dirty="0">
                          <a:effectLst/>
                          <a:latin typeface="+mn-ea"/>
                          <a:ea typeface="+mn-ea"/>
                        </a:rPr>
                        <a:t>年）を超えた管路の割合。一般的には、低い方が望ましい。</a:t>
                      </a:r>
                      <a:endParaRPr lang="ja-JP" sz="1400" kern="100" dirty="0">
                        <a:effectLst/>
                        <a:latin typeface="+mn-ea"/>
                        <a:ea typeface="+mn-ea"/>
                        <a:cs typeface="Times New Roman" panose="02020603050405020304" pitchFamily="18" charset="0"/>
                      </a:endParaRPr>
                    </a:p>
                  </a:txBody>
                  <a:tcPr marL="58277" marR="58277" marT="0" marB="0" anchor="ctr">
                    <a:lnR w="12700" cap="flat" cmpd="sng" algn="ctr">
                      <a:solidFill>
                        <a:schemeClr val="tx1"/>
                      </a:solidFill>
                      <a:prstDash val="solid"/>
                      <a:round/>
                      <a:headEnd type="none" w="med" len="med"/>
                      <a:tailEnd type="none" w="med" len="med"/>
                    </a:lnR>
                  </a:tcPr>
                </a:tc>
                <a:tc>
                  <a:txBody>
                    <a:bodyPr/>
                    <a:lstStyle/>
                    <a:p>
                      <a:pPr algn="just">
                        <a:spcAft>
                          <a:spcPts val="0"/>
                        </a:spcAft>
                      </a:pPr>
                      <a:r>
                        <a:rPr lang="en-US" sz="1400" kern="100" dirty="0">
                          <a:effectLst/>
                          <a:latin typeface="+mn-ea"/>
                          <a:ea typeface="+mn-ea"/>
                        </a:rPr>
                        <a:t> </a:t>
                      </a:r>
                      <a:endParaRPr lang="ja-JP" sz="1400" kern="100" dirty="0">
                        <a:effectLst/>
                        <a:latin typeface="+mn-ea"/>
                        <a:ea typeface="+mn-ea"/>
                        <a:cs typeface="Times New Roman" panose="02020603050405020304" pitchFamily="18" charset="0"/>
                      </a:endParaRPr>
                    </a:p>
                  </a:txBody>
                  <a:tcPr marL="58277" marR="582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extLst>
                  <a:ext uri="{0D108BD9-81ED-4DB2-BD59-A6C34878D82A}">
                    <a16:rowId xmlns:a16="http://schemas.microsoft.com/office/drawing/2014/main" val="3745599325"/>
                  </a:ext>
                </a:extLst>
              </a:tr>
              <a:tr h="512686">
                <a:tc vMerge="1">
                  <a:txBody>
                    <a:bodyPr/>
                    <a:lstStyle/>
                    <a:p>
                      <a:endParaRPr kumimoji="1" lang="ja-JP" altLang="en-US"/>
                    </a:p>
                  </a:txBody>
                  <a:tcPr/>
                </a:tc>
                <a:tc>
                  <a:txBody>
                    <a:bodyPr/>
                    <a:lstStyle/>
                    <a:p>
                      <a:pPr algn="just">
                        <a:spcAft>
                          <a:spcPts val="0"/>
                        </a:spcAft>
                      </a:pPr>
                      <a:r>
                        <a:rPr lang="ja-JP" sz="1400" kern="100" dirty="0">
                          <a:effectLst/>
                          <a:latin typeface="+mn-ea"/>
                          <a:ea typeface="+mn-ea"/>
                        </a:rPr>
                        <a:t>④管路更新率</a:t>
                      </a:r>
                    </a:p>
                    <a:p>
                      <a:pPr algn="just">
                        <a:spcAft>
                          <a:spcPts val="0"/>
                        </a:spcAft>
                      </a:pPr>
                      <a:r>
                        <a:rPr lang="ja-JP" sz="1400" kern="100" dirty="0">
                          <a:effectLst/>
                          <a:latin typeface="+mn-ea"/>
                          <a:ea typeface="+mn-ea"/>
                        </a:rPr>
                        <a:t>　管路更新の度合いを表す指標。一般的には、高い方が望ましい。</a:t>
                      </a:r>
                      <a:endParaRPr lang="ja-JP" sz="1400" kern="100" dirty="0">
                        <a:effectLst/>
                        <a:latin typeface="+mn-ea"/>
                        <a:ea typeface="+mn-ea"/>
                        <a:cs typeface="Times New Roman" panose="02020603050405020304" pitchFamily="18" charset="0"/>
                      </a:endParaRPr>
                    </a:p>
                  </a:txBody>
                  <a:tcPr marL="58277" marR="58277" marT="0" marB="0" anchor="ctr">
                    <a:lnR w="12700" cap="flat" cmpd="sng" algn="ctr">
                      <a:solidFill>
                        <a:schemeClr val="tx1"/>
                      </a:solidFill>
                      <a:prstDash val="solid"/>
                      <a:round/>
                      <a:headEnd type="none" w="med" len="med"/>
                      <a:tailEnd type="none" w="med" len="med"/>
                    </a:lnR>
                  </a:tcPr>
                </a:tc>
                <a:tc>
                  <a:txBody>
                    <a:bodyPr/>
                    <a:lstStyle/>
                    <a:p>
                      <a:pPr algn="just">
                        <a:spcAft>
                          <a:spcPts val="0"/>
                        </a:spcAft>
                      </a:pPr>
                      <a:r>
                        <a:rPr lang="en-US" sz="1400" kern="100" dirty="0">
                          <a:effectLst/>
                          <a:latin typeface="+mn-ea"/>
                          <a:ea typeface="+mn-ea"/>
                        </a:rPr>
                        <a:t> </a:t>
                      </a:r>
                      <a:endParaRPr lang="ja-JP" sz="1400" kern="100" dirty="0">
                        <a:effectLst/>
                        <a:latin typeface="+mn-ea"/>
                        <a:ea typeface="+mn-ea"/>
                        <a:cs typeface="Times New Roman" panose="02020603050405020304" pitchFamily="18" charset="0"/>
                      </a:endParaRPr>
                    </a:p>
                  </a:txBody>
                  <a:tcPr marL="58277" marR="582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439384232"/>
                  </a:ext>
                </a:extLst>
              </a:tr>
              <a:tr h="512686">
                <a:tc vMerge="1">
                  <a:txBody>
                    <a:bodyPr/>
                    <a:lstStyle/>
                    <a:p>
                      <a:endParaRPr kumimoji="1" lang="ja-JP" altLang="en-US"/>
                    </a:p>
                  </a:txBody>
                  <a:tcPr/>
                </a:tc>
                <a:tc>
                  <a:txBody>
                    <a:bodyPr/>
                    <a:lstStyle/>
                    <a:p>
                      <a:pPr algn="just">
                        <a:spcAft>
                          <a:spcPts val="0"/>
                        </a:spcAft>
                      </a:pPr>
                      <a:r>
                        <a:rPr lang="ja-JP" sz="1400" kern="100" dirty="0">
                          <a:effectLst/>
                          <a:latin typeface="+mn-ea"/>
                          <a:ea typeface="+mn-ea"/>
                        </a:rPr>
                        <a:t>⑤浄水場耐震化率</a:t>
                      </a:r>
                    </a:p>
                    <a:p>
                      <a:pPr algn="just">
                        <a:spcAft>
                          <a:spcPts val="0"/>
                        </a:spcAft>
                      </a:pPr>
                      <a:r>
                        <a:rPr lang="ja-JP" sz="1400" kern="100" dirty="0">
                          <a:effectLst/>
                          <a:latin typeface="+mn-ea"/>
                          <a:ea typeface="+mn-ea"/>
                        </a:rPr>
                        <a:t>　浄水施設の地震災害に対する安全性、信頼性を表す指標。高い方が望ましい。</a:t>
                      </a:r>
                      <a:endParaRPr lang="ja-JP" sz="1400" kern="100" dirty="0">
                        <a:effectLst/>
                        <a:latin typeface="+mn-ea"/>
                        <a:ea typeface="+mn-ea"/>
                        <a:cs typeface="Times New Roman" panose="02020603050405020304" pitchFamily="18" charset="0"/>
                      </a:endParaRPr>
                    </a:p>
                  </a:txBody>
                  <a:tcPr marL="58277" marR="58277" marT="0" marB="0" anchor="ctr">
                    <a:lnR w="12700" cap="flat" cmpd="sng" algn="ctr">
                      <a:solidFill>
                        <a:schemeClr val="tx1"/>
                      </a:solidFill>
                      <a:prstDash val="solid"/>
                      <a:round/>
                      <a:headEnd type="none" w="med" len="med"/>
                      <a:tailEnd type="none" w="med" len="med"/>
                    </a:lnR>
                  </a:tcPr>
                </a:tc>
                <a:tc>
                  <a:txBody>
                    <a:bodyPr/>
                    <a:lstStyle/>
                    <a:p>
                      <a:pPr algn="just">
                        <a:spcAft>
                          <a:spcPts val="0"/>
                        </a:spcAft>
                      </a:pPr>
                      <a:r>
                        <a:rPr lang="en-US" sz="1400" kern="100" dirty="0">
                          <a:effectLst/>
                          <a:latin typeface="+mn-ea"/>
                          <a:ea typeface="+mn-ea"/>
                        </a:rPr>
                        <a:t> </a:t>
                      </a:r>
                      <a:endParaRPr lang="ja-JP" sz="1400" kern="100" dirty="0">
                        <a:effectLst/>
                        <a:latin typeface="+mn-ea"/>
                        <a:ea typeface="+mn-ea"/>
                        <a:cs typeface="Times New Roman" panose="02020603050405020304" pitchFamily="18" charset="0"/>
                      </a:endParaRPr>
                    </a:p>
                  </a:txBody>
                  <a:tcPr marL="58277" marR="582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2782233633"/>
                  </a:ext>
                </a:extLst>
              </a:tr>
              <a:tr h="512686">
                <a:tc vMerge="1">
                  <a:txBody>
                    <a:bodyPr/>
                    <a:lstStyle/>
                    <a:p>
                      <a:endParaRPr kumimoji="1" lang="ja-JP" altLang="en-US"/>
                    </a:p>
                  </a:txBody>
                  <a:tcPr/>
                </a:tc>
                <a:tc>
                  <a:txBody>
                    <a:bodyPr/>
                    <a:lstStyle/>
                    <a:p>
                      <a:pPr algn="just">
                        <a:spcAft>
                          <a:spcPts val="0"/>
                        </a:spcAft>
                      </a:pPr>
                      <a:r>
                        <a:rPr lang="ja-JP" sz="1400" kern="100" dirty="0">
                          <a:effectLst/>
                          <a:latin typeface="+mn-ea"/>
                          <a:ea typeface="+mn-ea"/>
                        </a:rPr>
                        <a:t>⑥配水池耐震化率</a:t>
                      </a:r>
                    </a:p>
                    <a:p>
                      <a:pPr algn="just">
                        <a:spcAft>
                          <a:spcPts val="0"/>
                        </a:spcAft>
                      </a:pPr>
                      <a:r>
                        <a:rPr lang="ja-JP" sz="1400" kern="100" dirty="0">
                          <a:effectLst/>
                          <a:latin typeface="+mn-ea"/>
                          <a:ea typeface="+mn-ea"/>
                        </a:rPr>
                        <a:t>　配水施設の地震災害に対する安全性、信頼性を表す指標。高い方が望ましい。</a:t>
                      </a:r>
                      <a:endParaRPr lang="ja-JP" sz="1400" kern="100" dirty="0">
                        <a:effectLst/>
                        <a:latin typeface="+mn-ea"/>
                        <a:ea typeface="+mn-ea"/>
                        <a:cs typeface="Times New Roman" panose="02020603050405020304" pitchFamily="18" charset="0"/>
                      </a:endParaRPr>
                    </a:p>
                  </a:txBody>
                  <a:tcPr marL="58277" marR="58277" marT="0" marB="0" anchor="ctr">
                    <a:lnR w="12700" cap="flat" cmpd="sng" algn="ctr">
                      <a:solidFill>
                        <a:schemeClr val="tx1"/>
                      </a:solidFill>
                      <a:prstDash val="solid"/>
                      <a:round/>
                      <a:headEnd type="none" w="med" len="med"/>
                      <a:tailEnd type="none" w="med" len="med"/>
                    </a:lnR>
                  </a:tcPr>
                </a:tc>
                <a:tc>
                  <a:txBody>
                    <a:bodyPr/>
                    <a:lstStyle/>
                    <a:p>
                      <a:pPr algn="just">
                        <a:spcAft>
                          <a:spcPts val="0"/>
                        </a:spcAft>
                      </a:pPr>
                      <a:r>
                        <a:rPr lang="en-US" sz="1400" kern="100" dirty="0">
                          <a:effectLst/>
                          <a:latin typeface="+mn-ea"/>
                          <a:ea typeface="+mn-ea"/>
                        </a:rPr>
                        <a:t> </a:t>
                      </a:r>
                      <a:endParaRPr lang="ja-JP" sz="1400" kern="100" dirty="0">
                        <a:effectLst/>
                        <a:latin typeface="+mn-ea"/>
                        <a:ea typeface="+mn-ea"/>
                        <a:cs typeface="Times New Roman" panose="02020603050405020304" pitchFamily="18" charset="0"/>
                      </a:endParaRPr>
                    </a:p>
                  </a:txBody>
                  <a:tcPr marL="58277" marR="582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2130794521"/>
                  </a:ext>
                </a:extLst>
              </a:tr>
              <a:tr h="598408">
                <a:tc rowSpan="3">
                  <a:txBody>
                    <a:bodyPr/>
                    <a:lstStyle/>
                    <a:p>
                      <a:pPr marL="71755" marR="71755" algn="ctr">
                        <a:spcAft>
                          <a:spcPts val="0"/>
                        </a:spcAft>
                      </a:pPr>
                      <a:r>
                        <a:rPr lang="ja-JP" sz="1400" kern="100" dirty="0" smtClean="0">
                          <a:effectLst/>
                          <a:latin typeface="+mn-ea"/>
                          <a:ea typeface="+mn-ea"/>
                        </a:rPr>
                        <a:t>経営関係</a:t>
                      </a:r>
                      <a:endParaRPr lang="ja-JP" sz="1400" kern="100" dirty="0">
                        <a:effectLst/>
                        <a:latin typeface="+mn-ea"/>
                        <a:ea typeface="+mn-ea"/>
                        <a:cs typeface="Times New Roman" panose="02020603050405020304" pitchFamily="18" charset="0"/>
                      </a:endParaRPr>
                    </a:p>
                  </a:txBody>
                  <a:tcPr marL="58277" marR="58277" marT="0" marB="0" vert="eaVert" anchor="ctr"/>
                </a:tc>
                <a:tc>
                  <a:txBody>
                    <a:bodyPr/>
                    <a:lstStyle/>
                    <a:p>
                      <a:pPr algn="just">
                        <a:spcAft>
                          <a:spcPts val="0"/>
                        </a:spcAft>
                      </a:pPr>
                      <a:r>
                        <a:rPr lang="ja-JP" sz="1400" kern="100" dirty="0">
                          <a:effectLst/>
                          <a:latin typeface="+mn-ea"/>
                          <a:ea typeface="+mn-ea"/>
                        </a:rPr>
                        <a:t>⑦給水原価　※</a:t>
                      </a:r>
                    </a:p>
                    <a:p>
                      <a:pPr algn="just">
                        <a:spcAft>
                          <a:spcPts val="0"/>
                        </a:spcAft>
                      </a:pPr>
                      <a:r>
                        <a:rPr lang="ja-JP" sz="1400" kern="100" dirty="0">
                          <a:effectLst/>
                          <a:latin typeface="+mn-ea"/>
                          <a:ea typeface="+mn-ea"/>
                        </a:rPr>
                        <a:t>　有収水量（料金の対象となった水量）１㎥あたりにかかる費用を表す指標</a:t>
                      </a:r>
                      <a:r>
                        <a:rPr lang="ja-JP" sz="1400" kern="100" dirty="0" smtClean="0">
                          <a:effectLst/>
                          <a:latin typeface="+mn-ea"/>
                          <a:ea typeface="+mn-ea"/>
                        </a:rPr>
                        <a:t>。</a:t>
                      </a:r>
                      <a:endParaRPr lang="en-US" altLang="ja-JP" sz="1400" kern="100" dirty="0" smtClean="0">
                        <a:effectLst/>
                        <a:latin typeface="+mn-ea"/>
                        <a:ea typeface="+mn-ea"/>
                      </a:endParaRPr>
                    </a:p>
                    <a:p>
                      <a:pPr algn="just">
                        <a:spcAft>
                          <a:spcPts val="0"/>
                        </a:spcAft>
                      </a:pPr>
                      <a:r>
                        <a:rPr lang="ja-JP" altLang="en-US" sz="1400" kern="100" dirty="0" smtClean="0">
                          <a:effectLst/>
                          <a:latin typeface="+mn-ea"/>
                          <a:ea typeface="+mn-ea"/>
                        </a:rPr>
                        <a:t>　</a:t>
                      </a:r>
                      <a:r>
                        <a:rPr lang="ja-JP" sz="1400" kern="100" dirty="0" smtClean="0">
                          <a:effectLst/>
                          <a:latin typeface="+mn-ea"/>
                          <a:ea typeface="+mn-ea"/>
                        </a:rPr>
                        <a:t>一般的</a:t>
                      </a:r>
                      <a:r>
                        <a:rPr lang="ja-JP" sz="1400" kern="100" dirty="0">
                          <a:effectLst/>
                          <a:latin typeface="+mn-ea"/>
                          <a:ea typeface="+mn-ea"/>
                        </a:rPr>
                        <a:t>には、低い方</a:t>
                      </a:r>
                      <a:r>
                        <a:rPr lang="ja-JP" sz="1400" kern="100" dirty="0" smtClean="0">
                          <a:effectLst/>
                          <a:latin typeface="+mn-ea"/>
                          <a:ea typeface="+mn-ea"/>
                        </a:rPr>
                        <a:t>が</a:t>
                      </a:r>
                      <a:r>
                        <a:rPr lang="ja-JP" altLang="en-US" sz="1400" kern="100" dirty="0" smtClean="0">
                          <a:effectLst/>
                          <a:latin typeface="+mn-ea"/>
                          <a:ea typeface="+mn-ea"/>
                        </a:rPr>
                        <a:t>望ましい</a:t>
                      </a:r>
                      <a:r>
                        <a:rPr lang="ja-JP" sz="1400" kern="100" dirty="0" smtClean="0">
                          <a:effectLst/>
                          <a:latin typeface="+mn-ea"/>
                          <a:ea typeface="+mn-ea"/>
                        </a:rPr>
                        <a:t>。</a:t>
                      </a:r>
                      <a:endParaRPr lang="ja-JP" sz="1400" kern="100" dirty="0">
                        <a:effectLst/>
                        <a:latin typeface="+mn-ea"/>
                        <a:ea typeface="+mn-ea"/>
                        <a:cs typeface="Times New Roman" panose="02020603050405020304" pitchFamily="18" charset="0"/>
                      </a:endParaRPr>
                    </a:p>
                  </a:txBody>
                  <a:tcPr marL="58277" marR="58277" marT="0" marB="0" anchor="ctr">
                    <a:lnR w="12700" cap="flat" cmpd="sng" algn="ctr">
                      <a:solidFill>
                        <a:schemeClr val="tx1"/>
                      </a:solidFill>
                      <a:prstDash val="solid"/>
                      <a:round/>
                      <a:headEnd type="none" w="med" len="med"/>
                      <a:tailEnd type="none" w="med" len="med"/>
                    </a:lnR>
                  </a:tcPr>
                </a:tc>
                <a:tc>
                  <a:txBody>
                    <a:bodyPr/>
                    <a:lstStyle/>
                    <a:p>
                      <a:pPr algn="just">
                        <a:spcAft>
                          <a:spcPts val="0"/>
                        </a:spcAft>
                      </a:pPr>
                      <a:r>
                        <a:rPr lang="en-US" sz="1400" kern="100" dirty="0">
                          <a:effectLst/>
                          <a:latin typeface="+mn-ea"/>
                          <a:ea typeface="+mn-ea"/>
                        </a:rPr>
                        <a:t> </a:t>
                      </a:r>
                      <a:endParaRPr lang="ja-JP" sz="1400" kern="100" dirty="0">
                        <a:effectLst/>
                        <a:latin typeface="+mn-ea"/>
                        <a:ea typeface="+mn-ea"/>
                        <a:cs typeface="Times New Roman" panose="02020603050405020304" pitchFamily="18" charset="0"/>
                      </a:endParaRPr>
                    </a:p>
                  </a:txBody>
                  <a:tcPr marL="58277" marR="582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45946675"/>
                  </a:ext>
                </a:extLst>
              </a:tr>
              <a:tr h="512686">
                <a:tc vMerge="1">
                  <a:txBody>
                    <a:bodyPr/>
                    <a:lstStyle/>
                    <a:p>
                      <a:endParaRPr kumimoji="1" lang="ja-JP" altLang="en-US"/>
                    </a:p>
                  </a:txBody>
                  <a:tcPr/>
                </a:tc>
                <a:tc>
                  <a:txBody>
                    <a:bodyPr/>
                    <a:lstStyle/>
                    <a:p>
                      <a:pPr algn="just">
                        <a:spcAft>
                          <a:spcPts val="0"/>
                        </a:spcAft>
                      </a:pPr>
                      <a:r>
                        <a:rPr lang="ja-JP" sz="1400" kern="100" dirty="0">
                          <a:effectLst/>
                          <a:latin typeface="+mn-ea"/>
                          <a:ea typeface="+mn-ea"/>
                        </a:rPr>
                        <a:t>⑧経常収支比率</a:t>
                      </a:r>
                    </a:p>
                    <a:p>
                      <a:pPr algn="just">
                        <a:spcAft>
                          <a:spcPts val="0"/>
                        </a:spcAft>
                      </a:pPr>
                      <a:r>
                        <a:rPr lang="ja-JP" sz="1400" kern="100" dirty="0">
                          <a:effectLst/>
                          <a:latin typeface="+mn-ea"/>
                          <a:ea typeface="+mn-ea"/>
                        </a:rPr>
                        <a:t>　単年度の収支が黒字であれば</a:t>
                      </a:r>
                      <a:r>
                        <a:rPr lang="en-US" sz="1400" kern="100" dirty="0">
                          <a:effectLst/>
                          <a:latin typeface="+mn-ea"/>
                          <a:ea typeface="+mn-ea"/>
                        </a:rPr>
                        <a:t>100%</a:t>
                      </a:r>
                      <a:r>
                        <a:rPr lang="ja-JP" sz="1400" kern="100" dirty="0">
                          <a:effectLst/>
                          <a:latin typeface="+mn-ea"/>
                          <a:ea typeface="+mn-ea"/>
                        </a:rPr>
                        <a:t>以上となる指標。一般的には、高い方が望ましい。</a:t>
                      </a:r>
                      <a:endParaRPr lang="ja-JP" sz="1400" kern="100" dirty="0">
                        <a:effectLst/>
                        <a:latin typeface="+mn-ea"/>
                        <a:ea typeface="+mn-ea"/>
                        <a:cs typeface="Times New Roman" panose="02020603050405020304" pitchFamily="18" charset="0"/>
                      </a:endParaRPr>
                    </a:p>
                  </a:txBody>
                  <a:tcPr marL="58277" marR="58277" marT="0" marB="0" anchor="ctr">
                    <a:lnR w="12700" cap="flat" cmpd="sng" algn="ctr">
                      <a:solidFill>
                        <a:schemeClr val="tx1"/>
                      </a:solidFill>
                      <a:prstDash val="solid"/>
                      <a:round/>
                      <a:headEnd type="none" w="med" len="med"/>
                      <a:tailEnd type="none" w="med" len="med"/>
                    </a:lnR>
                  </a:tcPr>
                </a:tc>
                <a:tc>
                  <a:txBody>
                    <a:bodyPr/>
                    <a:lstStyle/>
                    <a:p>
                      <a:pPr algn="just">
                        <a:spcAft>
                          <a:spcPts val="0"/>
                        </a:spcAft>
                      </a:pPr>
                      <a:r>
                        <a:rPr lang="en-US" sz="1400" kern="100" dirty="0">
                          <a:effectLst/>
                          <a:latin typeface="+mn-ea"/>
                          <a:ea typeface="+mn-ea"/>
                        </a:rPr>
                        <a:t> </a:t>
                      </a:r>
                      <a:endParaRPr lang="ja-JP" sz="1400" kern="100" dirty="0">
                        <a:effectLst/>
                        <a:latin typeface="+mn-ea"/>
                        <a:ea typeface="+mn-ea"/>
                        <a:cs typeface="Times New Roman" panose="02020603050405020304" pitchFamily="18" charset="0"/>
                      </a:endParaRPr>
                    </a:p>
                  </a:txBody>
                  <a:tcPr marL="58277" marR="582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extLst>
                  <a:ext uri="{0D108BD9-81ED-4DB2-BD59-A6C34878D82A}">
                    <a16:rowId xmlns:a16="http://schemas.microsoft.com/office/drawing/2014/main" val="4234140534"/>
                  </a:ext>
                </a:extLst>
              </a:tr>
              <a:tr h="512686">
                <a:tc vMerge="1">
                  <a:txBody>
                    <a:bodyPr/>
                    <a:lstStyle/>
                    <a:p>
                      <a:endParaRPr kumimoji="1" lang="ja-JP" altLang="en-US"/>
                    </a:p>
                  </a:txBody>
                  <a:tcPr/>
                </a:tc>
                <a:tc>
                  <a:txBody>
                    <a:bodyPr/>
                    <a:lstStyle/>
                    <a:p>
                      <a:pPr algn="just">
                        <a:spcAft>
                          <a:spcPts val="0"/>
                        </a:spcAft>
                      </a:pPr>
                      <a:r>
                        <a:rPr lang="ja-JP" sz="1400" kern="100" dirty="0">
                          <a:effectLst/>
                          <a:latin typeface="+mn-ea"/>
                          <a:ea typeface="+mn-ea"/>
                        </a:rPr>
                        <a:t>⑨企業債残高対給水収益率　※</a:t>
                      </a:r>
                    </a:p>
                    <a:p>
                      <a:pPr algn="just">
                        <a:spcAft>
                          <a:spcPts val="0"/>
                        </a:spcAft>
                      </a:pPr>
                      <a:r>
                        <a:rPr lang="ja-JP" altLang="en-US" sz="1400" kern="100" dirty="0" smtClean="0">
                          <a:effectLst/>
                          <a:latin typeface="+mn-ea"/>
                          <a:ea typeface="+mn-ea"/>
                        </a:rPr>
                        <a:t>　</a:t>
                      </a:r>
                      <a:r>
                        <a:rPr lang="ja-JP" sz="1400" kern="100" dirty="0" smtClean="0">
                          <a:effectLst/>
                          <a:latin typeface="+mn-ea"/>
                          <a:ea typeface="+mn-ea"/>
                        </a:rPr>
                        <a:t>企業債</a:t>
                      </a:r>
                      <a:r>
                        <a:rPr lang="ja-JP" sz="1400" kern="100" dirty="0">
                          <a:effectLst/>
                          <a:latin typeface="+mn-ea"/>
                          <a:ea typeface="+mn-ea"/>
                        </a:rPr>
                        <a:t>残高の規模を表す指標。一般的には、低い方が望ましい。</a:t>
                      </a:r>
                      <a:endParaRPr lang="ja-JP" sz="1400" kern="100" dirty="0">
                        <a:effectLst/>
                        <a:latin typeface="+mn-ea"/>
                        <a:ea typeface="+mn-ea"/>
                        <a:cs typeface="Times New Roman" panose="02020603050405020304" pitchFamily="18" charset="0"/>
                      </a:endParaRPr>
                    </a:p>
                  </a:txBody>
                  <a:tcPr marL="58277" marR="58277" marT="0" marB="0" anchor="ctr">
                    <a:lnR w="12700" cap="flat" cmpd="sng" algn="ctr">
                      <a:solidFill>
                        <a:schemeClr val="tx1"/>
                      </a:solidFill>
                      <a:prstDash val="solid"/>
                      <a:round/>
                      <a:headEnd type="none" w="med" len="med"/>
                      <a:tailEnd type="none" w="med" len="med"/>
                    </a:lnR>
                  </a:tcPr>
                </a:tc>
                <a:tc>
                  <a:txBody>
                    <a:bodyPr/>
                    <a:lstStyle/>
                    <a:p>
                      <a:pPr algn="just">
                        <a:spcAft>
                          <a:spcPts val="0"/>
                        </a:spcAft>
                      </a:pPr>
                      <a:r>
                        <a:rPr lang="en-US" sz="1400" kern="100" dirty="0">
                          <a:effectLst/>
                          <a:latin typeface="+mn-ea"/>
                          <a:ea typeface="+mn-ea"/>
                        </a:rPr>
                        <a:t> </a:t>
                      </a:r>
                      <a:endParaRPr lang="ja-JP" sz="1400" kern="100" dirty="0">
                        <a:effectLst/>
                        <a:latin typeface="+mn-ea"/>
                        <a:ea typeface="+mn-ea"/>
                        <a:cs typeface="Times New Roman" panose="02020603050405020304" pitchFamily="18" charset="0"/>
                      </a:endParaRPr>
                    </a:p>
                  </a:txBody>
                  <a:tcPr marL="58277" marR="582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128609603"/>
                  </a:ext>
                </a:extLst>
              </a:tr>
              <a:tr h="512686">
                <a:tc>
                  <a:txBody>
                    <a:bodyPr/>
                    <a:lstStyle/>
                    <a:p>
                      <a:pPr algn="just">
                        <a:spcAft>
                          <a:spcPts val="0"/>
                        </a:spcAft>
                      </a:pPr>
                      <a:r>
                        <a:rPr lang="ja-JP" sz="1400" kern="100" dirty="0">
                          <a:effectLst/>
                          <a:latin typeface="+mn-ea"/>
                          <a:ea typeface="+mn-ea"/>
                        </a:rPr>
                        <a:t>効率性</a:t>
                      </a:r>
                      <a:endParaRPr lang="ja-JP" sz="1400" kern="100" dirty="0">
                        <a:effectLst/>
                        <a:latin typeface="+mn-ea"/>
                        <a:ea typeface="+mn-ea"/>
                        <a:cs typeface="Times New Roman" panose="02020603050405020304" pitchFamily="18" charset="0"/>
                      </a:endParaRPr>
                    </a:p>
                  </a:txBody>
                  <a:tcPr marL="58277" marR="58277" marT="0" marB="0" anchor="ctr"/>
                </a:tc>
                <a:tc>
                  <a:txBody>
                    <a:bodyPr/>
                    <a:lstStyle/>
                    <a:p>
                      <a:pPr algn="just">
                        <a:spcAft>
                          <a:spcPts val="0"/>
                        </a:spcAft>
                      </a:pPr>
                      <a:r>
                        <a:rPr lang="ja-JP" sz="1400" kern="100" dirty="0">
                          <a:effectLst/>
                          <a:latin typeface="+mn-ea"/>
                          <a:ea typeface="+mn-ea"/>
                        </a:rPr>
                        <a:t>⑩施設利用率</a:t>
                      </a:r>
                    </a:p>
                    <a:p>
                      <a:pPr algn="just">
                        <a:spcAft>
                          <a:spcPts val="0"/>
                        </a:spcAft>
                      </a:pPr>
                      <a:r>
                        <a:rPr lang="ja-JP" sz="1400" kern="100" dirty="0">
                          <a:effectLst/>
                          <a:latin typeface="+mn-ea"/>
                          <a:ea typeface="+mn-ea"/>
                        </a:rPr>
                        <a:t>　水道施設の利用状況や適正規模を判断する指標。一般的には、高い方が望ましい。</a:t>
                      </a:r>
                      <a:endParaRPr lang="ja-JP" sz="1400" kern="100" dirty="0">
                        <a:effectLst/>
                        <a:latin typeface="+mn-ea"/>
                        <a:ea typeface="+mn-ea"/>
                        <a:cs typeface="Times New Roman" panose="02020603050405020304" pitchFamily="18" charset="0"/>
                      </a:endParaRPr>
                    </a:p>
                  </a:txBody>
                  <a:tcPr marL="58277" marR="58277" marT="0" marB="0" anchor="ctr">
                    <a:lnR w="12700" cap="flat" cmpd="sng" algn="ctr">
                      <a:solidFill>
                        <a:schemeClr val="tx1"/>
                      </a:solidFill>
                      <a:prstDash val="solid"/>
                      <a:round/>
                      <a:headEnd type="none" w="med" len="med"/>
                      <a:tailEnd type="none" w="med" len="med"/>
                    </a:lnR>
                  </a:tcPr>
                </a:tc>
                <a:tc>
                  <a:txBody>
                    <a:bodyPr/>
                    <a:lstStyle/>
                    <a:p>
                      <a:pPr algn="just">
                        <a:spcAft>
                          <a:spcPts val="0"/>
                        </a:spcAft>
                      </a:pPr>
                      <a:r>
                        <a:rPr lang="en-US" sz="1400" kern="100" dirty="0">
                          <a:effectLst/>
                          <a:latin typeface="+mn-ea"/>
                          <a:ea typeface="+mn-ea"/>
                        </a:rPr>
                        <a:t> </a:t>
                      </a:r>
                      <a:endParaRPr lang="ja-JP" sz="1400" kern="100" dirty="0">
                        <a:effectLst/>
                        <a:latin typeface="+mn-ea"/>
                        <a:ea typeface="+mn-ea"/>
                        <a:cs typeface="Times New Roman" panose="02020603050405020304" pitchFamily="18" charset="0"/>
                      </a:endParaRPr>
                    </a:p>
                  </a:txBody>
                  <a:tcPr marL="58277" marR="5827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38763230"/>
                  </a:ext>
                </a:extLst>
              </a:tr>
            </a:tbl>
          </a:graphicData>
        </a:graphic>
      </p:graphicFrame>
      <p:sp>
        <p:nvSpPr>
          <p:cNvPr id="7" name="テキスト ボックス 1"/>
          <p:cNvSpPr txBox="1"/>
          <p:nvPr/>
        </p:nvSpPr>
        <p:spPr>
          <a:xfrm>
            <a:off x="7254471" y="87207"/>
            <a:ext cx="2060621" cy="780276"/>
          </a:xfrm>
          <a:prstGeom prst="rect">
            <a:avLst/>
          </a:prstGeom>
        </p:spPr>
        <p:txBody>
          <a:bodyPr wrap="square" rtlCol="0">
            <a:noAutofit/>
          </a:bodyPr>
          <a:lstStyle/>
          <a:p>
            <a:pPr>
              <a:lnSpc>
                <a:spcPts val="1200"/>
              </a:lnSpc>
            </a:pPr>
            <a:r>
              <a:rPr lang="ja-JP" altLang="en-US" sz="1000" dirty="0">
                <a:latin typeface="+mn-ea"/>
                <a:cs typeface="Times New Roman" panose="02020603050405020304" pitchFamily="18" charset="0"/>
              </a:rPr>
              <a:t>黒：府平均を下回っている</a:t>
            </a:r>
            <a:endParaRPr lang="en-US" altLang="ja-JP" sz="1000" dirty="0">
              <a:latin typeface="+mn-ea"/>
              <a:cs typeface="Times New Roman" panose="02020603050405020304" pitchFamily="18" charset="0"/>
            </a:endParaRPr>
          </a:p>
          <a:p>
            <a:pPr>
              <a:lnSpc>
                <a:spcPts val="1200"/>
              </a:lnSpc>
            </a:pPr>
            <a:r>
              <a:rPr lang="ja-JP" altLang="en-US" sz="1000" dirty="0">
                <a:latin typeface="+mn-ea"/>
                <a:cs typeface="Times New Roman" panose="02020603050405020304" pitchFamily="18" charset="0"/>
              </a:rPr>
              <a:t>　（</a:t>
            </a:r>
            <a:r>
              <a:rPr lang="en-US" sz="1000" dirty="0">
                <a:latin typeface="+mn-ea"/>
                <a:cs typeface="Times New Roman" panose="02020603050405020304" pitchFamily="18" charset="0"/>
              </a:rPr>
              <a:t>25</a:t>
            </a:r>
            <a:r>
              <a:rPr lang="ja-JP" altLang="en-US" sz="1000" dirty="0">
                <a:latin typeface="+mn-ea"/>
                <a:cs typeface="Times New Roman" panose="02020603050405020304" pitchFamily="18" charset="0"/>
              </a:rPr>
              <a:t>％以上）</a:t>
            </a:r>
            <a:endParaRPr lang="ja-JP" altLang="en-US" sz="1600" dirty="0">
              <a:latin typeface="+mn-ea"/>
              <a:cs typeface="ＭＳ Ｐゴシック" panose="020B0600070205080204" pitchFamily="50" charset="-128"/>
            </a:endParaRPr>
          </a:p>
          <a:p>
            <a:pPr>
              <a:lnSpc>
                <a:spcPts val="1200"/>
              </a:lnSpc>
            </a:pPr>
            <a:r>
              <a:rPr lang="ja-JP" altLang="en-US" sz="1000" dirty="0">
                <a:latin typeface="+mn-ea"/>
                <a:cs typeface="Times New Roman" panose="02020603050405020304" pitchFamily="18" charset="0"/>
              </a:rPr>
              <a:t>灰：府平均をやや下回っている</a:t>
            </a:r>
            <a:endParaRPr lang="en-US" altLang="ja-JP" sz="1000" dirty="0">
              <a:latin typeface="+mn-ea"/>
              <a:cs typeface="Times New Roman" panose="02020603050405020304" pitchFamily="18" charset="0"/>
            </a:endParaRPr>
          </a:p>
          <a:p>
            <a:pPr>
              <a:lnSpc>
                <a:spcPts val="1200"/>
              </a:lnSpc>
            </a:pPr>
            <a:r>
              <a:rPr lang="ja-JP" altLang="en-US" sz="1000" dirty="0">
                <a:latin typeface="+mn-ea"/>
                <a:cs typeface="Times New Roman" panose="02020603050405020304" pitchFamily="18" charset="0"/>
              </a:rPr>
              <a:t>　（</a:t>
            </a:r>
            <a:r>
              <a:rPr lang="en-US" sz="1000" dirty="0">
                <a:latin typeface="+mn-ea"/>
                <a:cs typeface="Times New Roman" panose="02020603050405020304" pitchFamily="18" charset="0"/>
              </a:rPr>
              <a:t>0</a:t>
            </a:r>
            <a:r>
              <a:rPr lang="ja-JP" altLang="en-US" sz="1000" dirty="0">
                <a:latin typeface="+mn-ea"/>
                <a:cs typeface="Times New Roman" panose="02020603050405020304" pitchFamily="18" charset="0"/>
              </a:rPr>
              <a:t>～</a:t>
            </a:r>
            <a:r>
              <a:rPr lang="en-US" sz="1000" dirty="0">
                <a:latin typeface="+mn-ea"/>
                <a:cs typeface="Times New Roman" panose="02020603050405020304" pitchFamily="18" charset="0"/>
              </a:rPr>
              <a:t>25%</a:t>
            </a:r>
            <a:r>
              <a:rPr lang="ja-JP" altLang="en-US" sz="1000" dirty="0">
                <a:latin typeface="+mn-ea"/>
                <a:cs typeface="Times New Roman" panose="02020603050405020304" pitchFamily="18" charset="0"/>
              </a:rPr>
              <a:t>）</a:t>
            </a:r>
            <a:endParaRPr lang="ja-JP" altLang="en-US" sz="1600" dirty="0">
              <a:latin typeface="+mn-ea"/>
              <a:cs typeface="ＭＳ Ｐゴシック" panose="020B0600070205080204" pitchFamily="50" charset="-128"/>
            </a:endParaRPr>
          </a:p>
          <a:p>
            <a:pPr>
              <a:lnSpc>
                <a:spcPts val="1200"/>
              </a:lnSpc>
            </a:pPr>
            <a:r>
              <a:rPr lang="ja-JP" altLang="en-US" sz="1000" dirty="0">
                <a:latin typeface="+mn-ea"/>
                <a:cs typeface="Times New Roman" panose="02020603050405020304" pitchFamily="18" charset="0"/>
              </a:rPr>
              <a:t>白：府平均を上回って</a:t>
            </a:r>
            <a:r>
              <a:rPr lang="ja-JP" altLang="en-US" sz="1000" dirty="0" smtClean="0">
                <a:latin typeface="+mn-ea"/>
                <a:cs typeface="Times New Roman" panose="02020603050405020304" pitchFamily="18" charset="0"/>
              </a:rPr>
              <a:t>いる</a:t>
            </a:r>
            <a:endParaRPr lang="ja-JP" altLang="en-US" sz="1600" dirty="0">
              <a:latin typeface="+mn-ea"/>
              <a:cs typeface="ＭＳ Ｐゴシック" panose="020B0600070205080204" pitchFamily="50" charset="-128"/>
            </a:endParaRPr>
          </a:p>
        </p:txBody>
      </p:sp>
      <p:sp>
        <p:nvSpPr>
          <p:cNvPr id="8" name="テキスト ボックス 7"/>
          <p:cNvSpPr txBox="1"/>
          <p:nvPr/>
        </p:nvSpPr>
        <p:spPr>
          <a:xfrm>
            <a:off x="3370933" y="6581001"/>
            <a:ext cx="5594801" cy="276999"/>
          </a:xfrm>
          <a:prstGeom prst="rect">
            <a:avLst/>
          </a:prstGeom>
          <a:noFill/>
        </p:spPr>
        <p:txBody>
          <a:bodyPr wrap="none" rtlCol="0">
            <a:spAutoFit/>
          </a:bodyPr>
          <a:lstStyle/>
          <a:p>
            <a:r>
              <a:rPr lang="ja-JP" altLang="ja-JP" sz="1200" dirty="0" smtClean="0">
                <a:latin typeface="+mn-ea"/>
                <a:cs typeface="ＭＳ Ｐゴシック" panose="020B0600070205080204" pitchFamily="50" charset="-128"/>
              </a:rPr>
              <a:t>※</a:t>
            </a:r>
            <a:r>
              <a:rPr lang="ja-JP" altLang="en-US" sz="1200" dirty="0">
                <a:latin typeface="+mn-ea"/>
                <a:cs typeface="ＭＳ Ｐゴシック" panose="020B0600070205080204" pitchFamily="50" charset="-128"/>
              </a:rPr>
              <a:t> ③、⑦、⑨については、</a:t>
            </a:r>
            <a:r>
              <a:rPr lang="ja-JP" altLang="ja-JP" sz="1200" dirty="0" smtClean="0">
                <a:latin typeface="+mn-ea"/>
                <a:cs typeface="ＭＳ Ｐゴシック" panose="020B0600070205080204" pitchFamily="50" charset="-128"/>
              </a:rPr>
              <a:t>府</a:t>
            </a:r>
            <a:r>
              <a:rPr lang="ja-JP" altLang="ja-JP" sz="1200" dirty="0">
                <a:latin typeface="+mn-ea"/>
                <a:cs typeface="ＭＳ Ｐゴシック" panose="020B0600070205080204" pitchFamily="50" charset="-128"/>
              </a:rPr>
              <a:t>平均を上回っているものを黒、灰として</a:t>
            </a:r>
            <a:r>
              <a:rPr lang="ja-JP" altLang="ja-JP" sz="1200" dirty="0" smtClean="0">
                <a:latin typeface="+mn-ea"/>
                <a:cs typeface="ＭＳ Ｐゴシック" panose="020B0600070205080204" pitchFamily="50" charset="-128"/>
              </a:rPr>
              <a:t>い</a:t>
            </a:r>
            <a:r>
              <a:rPr lang="ja-JP" altLang="en-US" sz="1200" dirty="0" smtClean="0">
                <a:latin typeface="+mn-ea"/>
                <a:cs typeface="ＭＳ Ｐゴシック" panose="020B0600070205080204" pitchFamily="50" charset="-128"/>
              </a:rPr>
              <a:t>ます</a:t>
            </a:r>
            <a:r>
              <a:rPr lang="ja-JP" altLang="ja-JP" sz="1050" dirty="0" smtClean="0">
                <a:latin typeface="+mn-ea"/>
                <a:cs typeface="ＭＳ Ｐゴシック" panose="020B0600070205080204" pitchFamily="50" charset="-128"/>
              </a:rPr>
              <a:t>。</a:t>
            </a:r>
            <a:endParaRPr lang="ja-JP" altLang="ja-JP" dirty="0">
              <a:latin typeface="+mn-ea"/>
              <a:cs typeface="ＭＳ Ｐゴシック" panose="020B0600070205080204" pitchFamily="50" charset="-128"/>
            </a:endParaRPr>
          </a:p>
        </p:txBody>
      </p:sp>
      <p:sp>
        <p:nvSpPr>
          <p:cNvPr id="6" name="スライド番号プレースホルダー 5"/>
          <p:cNvSpPr>
            <a:spLocks noGrp="1"/>
          </p:cNvSpPr>
          <p:nvPr>
            <p:ph type="sldNum" sz="quarter" idx="12"/>
          </p:nvPr>
        </p:nvSpPr>
        <p:spPr>
          <a:xfrm>
            <a:off x="7112585" y="6519898"/>
            <a:ext cx="2057400" cy="365125"/>
          </a:xfrm>
        </p:spPr>
        <p:txBody>
          <a:bodyPr/>
          <a:lstStyle/>
          <a:p>
            <a:fld id="{0AB64387-629B-4E46-93D6-B693036FBE10}" type="slidenum">
              <a:rPr kumimoji="1" lang="ja-JP" altLang="en-US" smtClean="0"/>
              <a:t>10</a:t>
            </a:fld>
            <a:endParaRPr kumimoji="1" lang="ja-JP" altLang="en-US" dirty="0"/>
          </a:p>
        </p:txBody>
      </p:sp>
    </p:spTree>
    <p:extLst>
      <p:ext uri="{BB962C8B-B14F-4D97-AF65-F5344CB8AC3E}">
        <p14:creationId xmlns:p14="http://schemas.microsoft.com/office/powerpoint/2010/main" val="30838755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240336" y="2172721"/>
            <a:ext cx="8435436" cy="3690000"/>
          </a:xfrm>
          <a:prstGeom prst="rect">
            <a:avLst/>
          </a:prstGeom>
        </p:spPr>
      </p:pic>
      <p:sp>
        <p:nvSpPr>
          <p:cNvPr id="5" name="Rectangle 3"/>
          <p:cNvSpPr>
            <a:spLocks noChangeArrowheads="1"/>
          </p:cNvSpPr>
          <p:nvPr/>
        </p:nvSpPr>
        <p:spPr bwMode="auto">
          <a:xfrm>
            <a:off x="-1665668" y="198805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 name="テキスト ボックス 1"/>
          <p:cNvSpPr txBox="1"/>
          <p:nvPr/>
        </p:nvSpPr>
        <p:spPr>
          <a:xfrm>
            <a:off x="0" y="326062"/>
            <a:ext cx="9144000" cy="1969770"/>
          </a:xfrm>
          <a:prstGeom prst="rect">
            <a:avLst/>
          </a:prstGeom>
          <a:noFill/>
        </p:spPr>
        <p:txBody>
          <a:bodyPr wrap="square" rtlCol="0">
            <a:spAutoFit/>
          </a:bodyPr>
          <a:lstStyle/>
          <a:p>
            <a:r>
              <a:rPr lang="ja-JP" altLang="en-US" sz="2400" b="1" dirty="0"/>
              <a:t> ２．２　府域に</a:t>
            </a:r>
            <a:r>
              <a:rPr lang="ja-JP" altLang="en-US" sz="2400" b="1" dirty="0" smtClean="0"/>
              <a:t>おける岸和田市の</a:t>
            </a:r>
            <a:r>
              <a:rPr lang="ja-JP" altLang="en-US" sz="2400" b="1" dirty="0"/>
              <a:t>各指標の状況（</a:t>
            </a:r>
            <a:r>
              <a:rPr lang="en-US" altLang="ja-JP" sz="2400" b="1" dirty="0">
                <a:latin typeface="+mn-ea"/>
              </a:rPr>
              <a:t>2016</a:t>
            </a:r>
            <a:r>
              <a:rPr lang="ja-JP" altLang="en-US" sz="2400" b="1" dirty="0"/>
              <a:t>年度）</a:t>
            </a:r>
          </a:p>
          <a:p>
            <a:endParaRPr lang="ja-JP" altLang="en-US" sz="2400" dirty="0"/>
          </a:p>
          <a:p>
            <a:r>
              <a:rPr lang="ja-JP" altLang="en-US" sz="2000" b="1" dirty="0"/>
              <a:t>①全管路耐震適合率（大阪府の水道の現況より</a:t>
            </a:r>
            <a:r>
              <a:rPr lang="ja-JP" altLang="en-US" sz="2000" b="1" dirty="0" smtClean="0"/>
              <a:t>）</a:t>
            </a:r>
            <a:endParaRPr lang="en-US" altLang="ja-JP" sz="2000" b="1" dirty="0" smtClean="0"/>
          </a:p>
          <a:p>
            <a:endParaRPr lang="ja-JP" altLang="en-US" dirty="0"/>
          </a:p>
          <a:p>
            <a:r>
              <a:rPr lang="ja-JP" altLang="en-US" dirty="0"/>
              <a:t>・全管路の耐震適合率</a:t>
            </a:r>
            <a:r>
              <a:rPr lang="ja-JP" altLang="en-US" dirty="0" smtClean="0"/>
              <a:t>は</a:t>
            </a:r>
            <a:r>
              <a:rPr lang="en-US" altLang="ja-JP" dirty="0">
                <a:latin typeface="+mn-ea"/>
              </a:rPr>
              <a:t>14.8</a:t>
            </a:r>
            <a:r>
              <a:rPr lang="en-US" altLang="ja-JP" dirty="0" smtClean="0">
                <a:latin typeface="+mn-ea"/>
              </a:rPr>
              <a:t>%</a:t>
            </a:r>
            <a:r>
              <a:rPr lang="ja-JP" altLang="en-US" dirty="0">
                <a:latin typeface="+mn-ea"/>
              </a:rPr>
              <a:t>であり、府平均</a:t>
            </a:r>
            <a:r>
              <a:rPr lang="en-US" altLang="ja-JP" dirty="0" smtClean="0">
                <a:latin typeface="+mn-ea"/>
              </a:rPr>
              <a:t>25.6%</a:t>
            </a:r>
            <a:r>
              <a:rPr lang="ja-JP" altLang="en-US" dirty="0" smtClean="0"/>
              <a:t>を下回って</a:t>
            </a:r>
            <a:r>
              <a:rPr lang="ja-JP" altLang="en-US" dirty="0"/>
              <a:t>います</a:t>
            </a:r>
            <a:r>
              <a:rPr lang="ja-JP" altLang="en-US" dirty="0" smtClean="0"/>
              <a:t>。</a:t>
            </a:r>
            <a:endParaRPr lang="ja-JP" altLang="ja-JP" dirty="0"/>
          </a:p>
          <a:p>
            <a:endParaRPr lang="ja-JP" altLang="en-US" dirty="0"/>
          </a:p>
        </p:txBody>
      </p:sp>
      <p:sp>
        <p:nvSpPr>
          <p:cNvPr id="4" name="スライド番号プレースホルダー 3"/>
          <p:cNvSpPr>
            <a:spLocks noGrp="1"/>
          </p:cNvSpPr>
          <p:nvPr>
            <p:ph type="sldNum" sz="quarter" idx="12"/>
          </p:nvPr>
        </p:nvSpPr>
        <p:spPr/>
        <p:txBody>
          <a:bodyPr/>
          <a:lstStyle/>
          <a:p>
            <a:fld id="{0AB64387-629B-4E46-93D6-B693036FBE10}" type="slidenum">
              <a:rPr kumimoji="1" lang="ja-JP" altLang="en-US" smtClean="0"/>
              <a:t>11</a:t>
            </a:fld>
            <a:endParaRPr kumimoji="1" lang="ja-JP" altLang="en-US"/>
          </a:p>
        </p:txBody>
      </p:sp>
      <p:sp>
        <p:nvSpPr>
          <p:cNvPr id="9" name="テキスト ボックス 2"/>
          <p:cNvSpPr txBox="1">
            <a:spLocks noChangeArrowheads="1"/>
          </p:cNvSpPr>
          <p:nvPr/>
        </p:nvSpPr>
        <p:spPr bwMode="auto">
          <a:xfrm>
            <a:off x="8304530" y="3796347"/>
            <a:ext cx="839470" cy="307777"/>
          </a:xfrm>
          <a:prstGeom prst="rect">
            <a:avLst/>
          </a:prstGeom>
          <a:noFill/>
          <a:ln w="9525">
            <a:noFill/>
            <a:miter lim="800000"/>
            <a:headEnd/>
            <a:tailEnd/>
          </a:ln>
        </p:spPr>
        <p:txBody>
          <a:bodyPr rot="0" vert="horz" wrap="square" lIns="91440" tIns="45720" rIns="91440" bIns="45720" anchor="t" anchorCtr="0">
            <a:spAutoFit/>
          </a:bodyPr>
          <a:lstStyle/>
          <a:p>
            <a:pPr algn="just"/>
            <a:r>
              <a:rPr lang="ja-JP" altLang="en-US" sz="1400" b="1" kern="100" dirty="0">
                <a:solidFill>
                  <a:srgbClr val="FF0000"/>
                </a:solidFill>
                <a:latin typeface="+mn-ea"/>
                <a:cs typeface="Times New Roman" panose="02020603050405020304" pitchFamily="18" charset="0"/>
              </a:rPr>
              <a:t>府平均</a:t>
            </a:r>
            <a:endParaRPr lang="ja-JP" altLang="en-US" sz="1400" kern="100" dirty="0">
              <a:latin typeface="+mn-ea"/>
              <a:cs typeface="Times New Roman" panose="02020603050405020304" pitchFamily="18" charset="0"/>
            </a:endParaRPr>
          </a:p>
        </p:txBody>
      </p:sp>
    </p:spTree>
    <p:extLst>
      <p:ext uri="{BB962C8B-B14F-4D97-AF65-F5344CB8AC3E}">
        <p14:creationId xmlns:p14="http://schemas.microsoft.com/office/powerpoint/2010/main" val="10049721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2"/>
          <a:stretch>
            <a:fillRect/>
          </a:stretch>
        </p:blipFill>
        <p:spPr>
          <a:xfrm>
            <a:off x="227486" y="2400536"/>
            <a:ext cx="8461971" cy="3690000"/>
          </a:xfrm>
          <a:prstGeom prst="rect">
            <a:avLst/>
          </a:prstGeom>
        </p:spPr>
      </p:pic>
      <p:sp>
        <p:nvSpPr>
          <p:cNvPr id="5" name="Rectangle 3"/>
          <p:cNvSpPr>
            <a:spLocks noChangeArrowheads="1"/>
          </p:cNvSpPr>
          <p:nvPr/>
        </p:nvSpPr>
        <p:spPr bwMode="auto">
          <a:xfrm>
            <a:off x="-1665668" y="198805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 name="テキスト ボックス 1"/>
          <p:cNvSpPr txBox="1"/>
          <p:nvPr/>
        </p:nvSpPr>
        <p:spPr>
          <a:xfrm>
            <a:off x="0" y="427759"/>
            <a:ext cx="9144000" cy="1231106"/>
          </a:xfrm>
          <a:prstGeom prst="rect">
            <a:avLst/>
          </a:prstGeom>
          <a:noFill/>
        </p:spPr>
        <p:txBody>
          <a:bodyPr wrap="square" rtlCol="0">
            <a:spAutoFit/>
          </a:bodyPr>
          <a:lstStyle/>
          <a:p>
            <a:r>
              <a:rPr lang="ja-JP" altLang="ja-JP" sz="2000" b="1" dirty="0"/>
              <a:t>②基幹管路耐震適合率（大阪府の水道の現況より）</a:t>
            </a:r>
            <a:endParaRPr lang="en-US" altLang="ja-JP" sz="2000" b="1" dirty="0"/>
          </a:p>
          <a:p>
            <a:endParaRPr lang="ja-JP" altLang="ja-JP" dirty="0"/>
          </a:p>
          <a:p>
            <a:r>
              <a:rPr lang="ja-JP" altLang="ja-JP" dirty="0"/>
              <a:t>・基幹管路の耐震適合率</a:t>
            </a:r>
            <a:r>
              <a:rPr lang="ja-JP" altLang="ja-JP" dirty="0" smtClean="0"/>
              <a:t>は</a:t>
            </a:r>
            <a:r>
              <a:rPr lang="en-US" altLang="ja-JP" dirty="0">
                <a:latin typeface="+mn-ea"/>
              </a:rPr>
              <a:t>9.3</a:t>
            </a:r>
            <a:r>
              <a:rPr lang="en-US" altLang="ja-JP" dirty="0" smtClean="0">
                <a:latin typeface="+mn-ea"/>
              </a:rPr>
              <a:t>%</a:t>
            </a:r>
            <a:r>
              <a:rPr lang="ja-JP" altLang="en-US" dirty="0">
                <a:latin typeface="+mn-ea"/>
              </a:rPr>
              <a:t>であり、府平均</a:t>
            </a:r>
            <a:r>
              <a:rPr lang="en-US" altLang="ja-JP" dirty="0" smtClean="0">
                <a:latin typeface="+mn-ea"/>
              </a:rPr>
              <a:t>41.1%</a:t>
            </a:r>
            <a:r>
              <a:rPr lang="ja-JP" altLang="en-US" dirty="0" smtClean="0">
                <a:latin typeface="+mn-ea"/>
              </a:rPr>
              <a:t>を下回っています。</a:t>
            </a:r>
            <a:endParaRPr lang="en-US" altLang="ja-JP" dirty="0" smtClean="0">
              <a:latin typeface="+mn-ea"/>
            </a:endParaRPr>
          </a:p>
          <a:p>
            <a:r>
              <a:rPr lang="ja-JP" altLang="en-US" dirty="0">
                <a:latin typeface="+mn-ea"/>
                <a:cs typeface="Times New Roman" panose="02020603050405020304" pitchFamily="18" charset="0"/>
              </a:rPr>
              <a:t>　</a:t>
            </a:r>
            <a:r>
              <a:rPr lang="ja-JP" altLang="en-US" dirty="0" smtClean="0">
                <a:latin typeface="+mn-ea"/>
                <a:cs typeface="Times New Roman" panose="02020603050405020304" pitchFamily="18" charset="0"/>
              </a:rPr>
              <a:t>（</a:t>
            </a:r>
            <a:r>
              <a:rPr lang="en-US" altLang="ja-JP" dirty="0">
                <a:latin typeface="+mn-ea"/>
                <a:cs typeface="Times New Roman" panose="02020603050405020304" pitchFamily="18" charset="0"/>
              </a:rPr>
              <a:t>43</a:t>
            </a:r>
            <a:r>
              <a:rPr lang="ja-JP" altLang="en-US" dirty="0" smtClean="0">
                <a:latin typeface="+mn-ea"/>
                <a:cs typeface="Times New Roman" panose="02020603050405020304" pitchFamily="18" charset="0"/>
              </a:rPr>
              <a:t>事業体中</a:t>
            </a:r>
            <a:r>
              <a:rPr lang="en-US" altLang="ja-JP" dirty="0" smtClean="0">
                <a:latin typeface="+mn-ea"/>
                <a:cs typeface="Times New Roman" panose="02020603050405020304" pitchFamily="18" charset="0"/>
              </a:rPr>
              <a:t>42</a:t>
            </a:r>
            <a:r>
              <a:rPr lang="ja-JP" altLang="en-US" dirty="0" smtClean="0">
                <a:latin typeface="+mn-ea"/>
                <a:cs typeface="Times New Roman" panose="02020603050405020304" pitchFamily="18" charset="0"/>
              </a:rPr>
              <a:t>番目</a:t>
            </a:r>
            <a:r>
              <a:rPr lang="en-US" altLang="ja-JP" dirty="0">
                <a:latin typeface="+mn-ea"/>
                <a:cs typeface="Times New Roman" panose="02020603050405020304" pitchFamily="18" charset="0"/>
              </a:rPr>
              <a:t>/</a:t>
            </a:r>
            <a:r>
              <a:rPr lang="ja-JP" altLang="en-US" dirty="0">
                <a:latin typeface="+mn-ea"/>
                <a:cs typeface="Times New Roman" panose="02020603050405020304" pitchFamily="18" charset="0"/>
              </a:rPr>
              <a:t>降順）</a:t>
            </a:r>
            <a:endParaRPr lang="ja-JP" altLang="en-US" dirty="0">
              <a:latin typeface="+mn-ea"/>
            </a:endParaRPr>
          </a:p>
        </p:txBody>
      </p:sp>
      <p:sp>
        <p:nvSpPr>
          <p:cNvPr id="4" name="スライド番号プレースホルダー 3"/>
          <p:cNvSpPr>
            <a:spLocks noGrp="1"/>
          </p:cNvSpPr>
          <p:nvPr>
            <p:ph type="sldNum" sz="quarter" idx="12"/>
          </p:nvPr>
        </p:nvSpPr>
        <p:spPr/>
        <p:txBody>
          <a:bodyPr/>
          <a:lstStyle/>
          <a:p>
            <a:fld id="{0AB64387-629B-4E46-93D6-B693036FBE10}" type="slidenum">
              <a:rPr kumimoji="1" lang="ja-JP" altLang="en-US" smtClean="0"/>
              <a:t>12</a:t>
            </a:fld>
            <a:endParaRPr kumimoji="1" lang="ja-JP" altLang="en-US"/>
          </a:p>
        </p:txBody>
      </p:sp>
      <p:sp>
        <p:nvSpPr>
          <p:cNvPr id="9" name="テキスト ボックス 2"/>
          <p:cNvSpPr txBox="1">
            <a:spLocks noChangeArrowheads="1"/>
          </p:cNvSpPr>
          <p:nvPr/>
        </p:nvSpPr>
        <p:spPr bwMode="auto">
          <a:xfrm>
            <a:off x="8308226" y="3730304"/>
            <a:ext cx="969728" cy="307777"/>
          </a:xfrm>
          <a:prstGeom prst="rect">
            <a:avLst/>
          </a:prstGeom>
          <a:noFill/>
          <a:ln w="9525">
            <a:noFill/>
            <a:miter lim="800000"/>
            <a:headEnd/>
            <a:tailEnd/>
          </a:ln>
        </p:spPr>
        <p:txBody>
          <a:bodyPr rot="0" vert="horz" wrap="square" lIns="91440" tIns="45720" rIns="91440" bIns="45720" anchor="t" anchorCtr="0">
            <a:spAutoFit/>
          </a:bodyPr>
          <a:lstStyle/>
          <a:p>
            <a:pPr algn="just"/>
            <a:r>
              <a:rPr lang="ja-JP" altLang="en-US" sz="1400" b="1" kern="100" dirty="0">
                <a:solidFill>
                  <a:srgbClr val="FF0000"/>
                </a:solidFill>
                <a:latin typeface="+mn-ea"/>
                <a:cs typeface="Times New Roman" panose="02020603050405020304" pitchFamily="18" charset="0"/>
              </a:rPr>
              <a:t>府平均</a:t>
            </a:r>
            <a:endParaRPr lang="ja-JP" altLang="en-US" sz="1400" kern="100" dirty="0">
              <a:latin typeface="+mn-ea"/>
              <a:cs typeface="Times New Roman" panose="02020603050405020304" pitchFamily="18" charset="0"/>
            </a:endParaRPr>
          </a:p>
        </p:txBody>
      </p:sp>
      <p:sp>
        <p:nvSpPr>
          <p:cNvPr id="7" name="テキスト ボックス 2"/>
          <p:cNvSpPr txBox="1">
            <a:spLocks noChangeArrowheads="1"/>
          </p:cNvSpPr>
          <p:nvPr/>
        </p:nvSpPr>
        <p:spPr bwMode="auto">
          <a:xfrm>
            <a:off x="8308226" y="4162406"/>
            <a:ext cx="969728" cy="307777"/>
          </a:xfrm>
          <a:prstGeom prst="rect">
            <a:avLst/>
          </a:prstGeom>
          <a:noFill/>
          <a:ln w="9525">
            <a:noFill/>
            <a:miter lim="800000"/>
            <a:headEnd/>
            <a:tailEnd/>
          </a:ln>
        </p:spPr>
        <p:txBody>
          <a:bodyPr rot="0" vert="horz" wrap="square" lIns="91440" tIns="45720" rIns="91440" bIns="45720" anchor="t" anchorCtr="0">
            <a:spAutoFit/>
          </a:bodyPr>
          <a:lstStyle/>
          <a:p>
            <a:pPr algn="just"/>
            <a:r>
              <a:rPr lang="ja-JP" altLang="en-US" sz="1400" b="1" kern="100" dirty="0">
                <a:solidFill>
                  <a:srgbClr val="FF0000"/>
                </a:solidFill>
                <a:latin typeface="+mn-ea"/>
                <a:cs typeface="Times New Roman" panose="02020603050405020304" pitchFamily="18" charset="0"/>
              </a:rPr>
              <a:t>全国平均</a:t>
            </a:r>
            <a:endParaRPr lang="ja-JP" altLang="en-US" sz="1400" kern="100" dirty="0">
              <a:latin typeface="+mn-ea"/>
              <a:cs typeface="Times New Roman" panose="02020603050405020304" pitchFamily="18" charset="0"/>
            </a:endParaRPr>
          </a:p>
        </p:txBody>
      </p:sp>
    </p:spTree>
    <p:extLst>
      <p:ext uri="{BB962C8B-B14F-4D97-AF65-F5344CB8AC3E}">
        <p14:creationId xmlns:p14="http://schemas.microsoft.com/office/powerpoint/2010/main" val="12176683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665668" y="198805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 name="テキスト ボックス 1"/>
          <p:cNvSpPr txBox="1"/>
          <p:nvPr/>
        </p:nvSpPr>
        <p:spPr>
          <a:xfrm>
            <a:off x="178554" y="302342"/>
            <a:ext cx="8965446" cy="1508105"/>
          </a:xfrm>
          <a:prstGeom prst="rect">
            <a:avLst/>
          </a:prstGeom>
          <a:noFill/>
        </p:spPr>
        <p:txBody>
          <a:bodyPr wrap="square" rtlCol="0">
            <a:spAutoFit/>
          </a:bodyPr>
          <a:lstStyle/>
          <a:p>
            <a:r>
              <a:rPr lang="ja-JP" altLang="en-US" sz="2000" b="1" dirty="0"/>
              <a:t>③老朽管率（大阪府の水道の現況より）</a:t>
            </a:r>
            <a:endParaRPr lang="en-US" altLang="ja-JP" sz="2000" b="1" dirty="0"/>
          </a:p>
          <a:p>
            <a:endParaRPr lang="ja-JP" altLang="en-US" dirty="0"/>
          </a:p>
          <a:p>
            <a:r>
              <a:rPr lang="ja-JP" altLang="en-US" dirty="0"/>
              <a:t>・老朽管率</a:t>
            </a:r>
            <a:r>
              <a:rPr lang="ja-JP" altLang="en-US" dirty="0" smtClean="0">
                <a:latin typeface="+mn-ea"/>
              </a:rPr>
              <a:t>は</a:t>
            </a:r>
            <a:r>
              <a:rPr lang="en-US" altLang="ja-JP" dirty="0">
                <a:latin typeface="+mn-ea"/>
              </a:rPr>
              <a:t>28.8</a:t>
            </a:r>
            <a:r>
              <a:rPr lang="en-US" altLang="ja-JP" dirty="0" smtClean="0">
                <a:latin typeface="+mn-ea"/>
              </a:rPr>
              <a:t>%</a:t>
            </a:r>
            <a:r>
              <a:rPr lang="ja-JP" altLang="en-US" dirty="0">
                <a:latin typeface="+mn-ea"/>
              </a:rPr>
              <a:t>であり、府平均</a:t>
            </a:r>
            <a:r>
              <a:rPr lang="en-US" altLang="ja-JP" dirty="0">
                <a:latin typeface="+mn-ea"/>
              </a:rPr>
              <a:t>28.6%</a:t>
            </a:r>
            <a:r>
              <a:rPr lang="ja-JP" altLang="en-US" dirty="0">
                <a:latin typeface="+mn-ea"/>
              </a:rPr>
              <a:t>を</a:t>
            </a:r>
            <a:r>
              <a:rPr lang="ja-JP" altLang="en-US" dirty="0" smtClean="0">
                <a:latin typeface="+mn-ea"/>
              </a:rPr>
              <a:t>上回っています。</a:t>
            </a:r>
            <a:endParaRPr lang="en-US" altLang="ja-JP" dirty="0" smtClean="0">
              <a:latin typeface="+mn-ea"/>
            </a:endParaRPr>
          </a:p>
          <a:p>
            <a:r>
              <a:rPr lang="ja-JP" altLang="en-US" dirty="0">
                <a:latin typeface="+mn-ea"/>
                <a:cs typeface="Times New Roman" panose="02020603050405020304" pitchFamily="18" charset="0"/>
              </a:rPr>
              <a:t>　</a:t>
            </a:r>
            <a:r>
              <a:rPr lang="ja-JP" altLang="en-US" dirty="0" smtClean="0">
                <a:latin typeface="+mn-ea"/>
                <a:cs typeface="Times New Roman" panose="02020603050405020304" pitchFamily="18" charset="0"/>
              </a:rPr>
              <a:t>（</a:t>
            </a:r>
            <a:r>
              <a:rPr lang="en-US" altLang="ja-JP" dirty="0">
                <a:latin typeface="+mn-ea"/>
                <a:cs typeface="Times New Roman" panose="02020603050405020304" pitchFamily="18" charset="0"/>
              </a:rPr>
              <a:t>43</a:t>
            </a:r>
            <a:r>
              <a:rPr lang="ja-JP" altLang="en-US" dirty="0">
                <a:latin typeface="+mn-ea"/>
                <a:cs typeface="Times New Roman" panose="02020603050405020304" pitchFamily="18" charset="0"/>
              </a:rPr>
              <a:t>事業体中</a:t>
            </a:r>
            <a:r>
              <a:rPr lang="en-US" altLang="ja-JP" dirty="0" smtClean="0">
                <a:latin typeface="+mn-ea"/>
                <a:cs typeface="Times New Roman" panose="02020603050405020304" pitchFamily="18" charset="0"/>
              </a:rPr>
              <a:t>16</a:t>
            </a:r>
            <a:r>
              <a:rPr lang="ja-JP" altLang="en-US" dirty="0" smtClean="0">
                <a:latin typeface="+mn-ea"/>
                <a:cs typeface="Times New Roman" panose="02020603050405020304" pitchFamily="18" charset="0"/>
              </a:rPr>
              <a:t>番目</a:t>
            </a:r>
            <a:r>
              <a:rPr lang="en-US" altLang="ja-JP" dirty="0">
                <a:latin typeface="+mn-ea"/>
                <a:cs typeface="Times New Roman" panose="02020603050405020304" pitchFamily="18" charset="0"/>
              </a:rPr>
              <a:t>/</a:t>
            </a:r>
            <a:r>
              <a:rPr lang="ja-JP" altLang="en-US" dirty="0">
                <a:latin typeface="+mn-ea"/>
                <a:cs typeface="Times New Roman" panose="02020603050405020304" pitchFamily="18" charset="0"/>
              </a:rPr>
              <a:t>降順）</a:t>
            </a:r>
            <a:endParaRPr lang="ja-JP" altLang="en-US" dirty="0"/>
          </a:p>
          <a:p>
            <a:endParaRPr lang="ja-JP" altLang="ja-JP" dirty="0"/>
          </a:p>
        </p:txBody>
      </p:sp>
      <p:sp>
        <p:nvSpPr>
          <p:cNvPr id="6" name="スライド番号プレースホルダー 5"/>
          <p:cNvSpPr>
            <a:spLocks noGrp="1"/>
          </p:cNvSpPr>
          <p:nvPr>
            <p:ph type="sldNum" sz="quarter" idx="12"/>
          </p:nvPr>
        </p:nvSpPr>
        <p:spPr/>
        <p:txBody>
          <a:bodyPr/>
          <a:lstStyle/>
          <a:p>
            <a:fld id="{0AB64387-629B-4E46-93D6-B693036FBE10}" type="slidenum">
              <a:rPr kumimoji="1" lang="ja-JP" altLang="en-US" smtClean="0"/>
              <a:t>13</a:t>
            </a:fld>
            <a:endParaRPr kumimoji="1" lang="ja-JP" altLang="en-US"/>
          </a:p>
        </p:txBody>
      </p:sp>
      <p:pic>
        <p:nvPicPr>
          <p:cNvPr id="4" name="図 3"/>
          <p:cNvPicPr>
            <a:picLocks noChangeAspect="1"/>
          </p:cNvPicPr>
          <p:nvPr/>
        </p:nvPicPr>
        <p:blipFill>
          <a:blip r:embed="rId2"/>
          <a:stretch>
            <a:fillRect/>
          </a:stretch>
        </p:blipFill>
        <p:spPr>
          <a:xfrm>
            <a:off x="178554" y="2499488"/>
            <a:ext cx="8434800" cy="3658564"/>
          </a:xfrm>
          <a:prstGeom prst="rect">
            <a:avLst/>
          </a:prstGeom>
        </p:spPr>
      </p:pic>
      <p:sp>
        <p:nvSpPr>
          <p:cNvPr id="9" name="テキスト ボックス 2"/>
          <p:cNvSpPr txBox="1">
            <a:spLocks noChangeArrowheads="1"/>
          </p:cNvSpPr>
          <p:nvPr/>
        </p:nvSpPr>
        <p:spPr bwMode="auto">
          <a:xfrm>
            <a:off x="8374289" y="3708598"/>
            <a:ext cx="952324" cy="307777"/>
          </a:xfrm>
          <a:prstGeom prst="rect">
            <a:avLst/>
          </a:prstGeom>
          <a:noFill/>
          <a:ln w="9525">
            <a:noFill/>
            <a:miter lim="800000"/>
            <a:headEnd/>
            <a:tailEnd/>
          </a:ln>
        </p:spPr>
        <p:txBody>
          <a:bodyPr rot="0" vert="horz" wrap="square" lIns="91440" tIns="45720" rIns="91440" bIns="45720" anchor="t" anchorCtr="0">
            <a:spAutoFit/>
          </a:bodyPr>
          <a:lstStyle/>
          <a:p>
            <a:pPr algn="just"/>
            <a:r>
              <a:rPr lang="ja-JP" altLang="en-US" sz="1400" b="1" kern="100" dirty="0">
                <a:solidFill>
                  <a:srgbClr val="FF0000"/>
                </a:solidFill>
                <a:latin typeface="+mn-ea"/>
                <a:cs typeface="Times New Roman" panose="02020603050405020304" pitchFamily="18" charset="0"/>
              </a:rPr>
              <a:t>府平均</a:t>
            </a:r>
            <a:endParaRPr lang="ja-JP" altLang="en-US" sz="1400" kern="100" dirty="0">
              <a:latin typeface="+mn-ea"/>
              <a:cs typeface="Times New Roman" panose="02020603050405020304" pitchFamily="18" charset="0"/>
            </a:endParaRPr>
          </a:p>
        </p:txBody>
      </p:sp>
      <p:sp>
        <p:nvSpPr>
          <p:cNvPr id="7" name="テキスト ボックス 2"/>
          <p:cNvSpPr txBox="1">
            <a:spLocks noChangeArrowheads="1"/>
          </p:cNvSpPr>
          <p:nvPr/>
        </p:nvSpPr>
        <p:spPr bwMode="auto">
          <a:xfrm>
            <a:off x="8294247" y="4214638"/>
            <a:ext cx="952324" cy="307777"/>
          </a:xfrm>
          <a:prstGeom prst="rect">
            <a:avLst/>
          </a:prstGeom>
          <a:noFill/>
          <a:ln w="9525">
            <a:noFill/>
            <a:miter lim="800000"/>
            <a:headEnd/>
            <a:tailEnd/>
          </a:ln>
        </p:spPr>
        <p:txBody>
          <a:bodyPr rot="0" vert="horz" wrap="square" lIns="91440" tIns="45720" rIns="91440" bIns="45720" anchor="t" anchorCtr="0">
            <a:spAutoFit/>
          </a:bodyPr>
          <a:lstStyle/>
          <a:p>
            <a:pPr algn="just"/>
            <a:r>
              <a:rPr lang="ja-JP" altLang="en-US" sz="1400" b="1" kern="100" dirty="0">
                <a:solidFill>
                  <a:srgbClr val="FF0000"/>
                </a:solidFill>
                <a:latin typeface="+mn-ea"/>
                <a:cs typeface="Times New Roman" panose="02020603050405020304" pitchFamily="18" charset="0"/>
              </a:rPr>
              <a:t>全国平均</a:t>
            </a:r>
            <a:endParaRPr lang="ja-JP" altLang="en-US" sz="1400" kern="100" dirty="0">
              <a:latin typeface="+mn-ea"/>
              <a:cs typeface="Times New Roman" panose="02020603050405020304" pitchFamily="18" charset="0"/>
            </a:endParaRPr>
          </a:p>
        </p:txBody>
      </p:sp>
    </p:spTree>
    <p:extLst>
      <p:ext uri="{BB962C8B-B14F-4D97-AF65-F5344CB8AC3E}">
        <p14:creationId xmlns:p14="http://schemas.microsoft.com/office/powerpoint/2010/main" val="26490059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665668" y="198805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 name="テキスト ボックス 1"/>
          <p:cNvSpPr txBox="1"/>
          <p:nvPr/>
        </p:nvSpPr>
        <p:spPr>
          <a:xfrm>
            <a:off x="204451" y="434898"/>
            <a:ext cx="10663708" cy="954107"/>
          </a:xfrm>
          <a:prstGeom prst="rect">
            <a:avLst/>
          </a:prstGeom>
          <a:noFill/>
        </p:spPr>
        <p:txBody>
          <a:bodyPr wrap="square" rtlCol="0">
            <a:spAutoFit/>
          </a:bodyPr>
          <a:lstStyle/>
          <a:p>
            <a:r>
              <a:rPr lang="ja-JP" altLang="en-US" sz="2000" b="1" dirty="0">
                <a:latin typeface="+mn-ea"/>
              </a:rPr>
              <a:t>④管路更新率（市町村経営比較分析表より）</a:t>
            </a:r>
            <a:endParaRPr lang="en-US" altLang="ja-JP" sz="2000" b="1" dirty="0">
              <a:latin typeface="+mn-ea"/>
            </a:endParaRPr>
          </a:p>
          <a:p>
            <a:endParaRPr lang="ja-JP" altLang="en-US" dirty="0"/>
          </a:p>
          <a:p>
            <a:r>
              <a:rPr lang="ja-JP" altLang="en-US" dirty="0"/>
              <a:t>・管路更新率</a:t>
            </a:r>
            <a:r>
              <a:rPr lang="ja-JP" altLang="en-US" dirty="0" smtClean="0"/>
              <a:t>は</a:t>
            </a:r>
            <a:r>
              <a:rPr lang="en-US" altLang="ja-JP" dirty="0">
                <a:latin typeface="+mn-ea"/>
              </a:rPr>
              <a:t>0.53</a:t>
            </a:r>
            <a:r>
              <a:rPr lang="en-US" altLang="ja-JP" dirty="0" smtClean="0">
                <a:latin typeface="+mn-ea"/>
              </a:rPr>
              <a:t>%</a:t>
            </a:r>
            <a:r>
              <a:rPr lang="ja-JP" altLang="en-US" dirty="0" smtClean="0">
                <a:latin typeface="+mn-ea"/>
              </a:rPr>
              <a:t>で</a:t>
            </a:r>
            <a:r>
              <a:rPr lang="ja-JP" altLang="en-US" dirty="0">
                <a:latin typeface="+mn-ea"/>
              </a:rPr>
              <a:t>あり、府平均</a:t>
            </a:r>
            <a:r>
              <a:rPr lang="en-US" altLang="ja-JP" dirty="0" smtClean="0">
                <a:latin typeface="+mn-ea"/>
              </a:rPr>
              <a:t>0.82</a:t>
            </a:r>
            <a:r>
              <a:rPr lang="ja-JP" altLang="en-US" dirty="0" smtClean="0"/>
              <a:t>％を</a:t>
            </a:r>
            <a:r>
              <a:rPr lang="ja-JP" altLang="en-US" dirty="0"/>
              <a:t>下</a:t>
            </a:r>
            <a:r>
              <a:rPr lang="ja-JP" altLang="en-US" dirty="0" smtClean="0"/>
              <a:t>回って</a:t>
            </a:r>
            <a:r>
              <a:rPr lang="ja-JP" altLang="en-US" dirty="0"/>
              <a:t>います。</a:t>
            </a:r>
          </a:p>
        </p:txBody>
      </p:sp>
      <p:sp>
        <p:nvSpPr>
          <p:cNvPr id="6" name="スライド番号プレースホルダー 5"/>
          <p:cNvSpPr>
            <a:spLocks noGrp="1"/>
          </p:cNvSpPr>
          <p:nvPr>
            <p:ph type="sldNum" sz="quarter" idx="12"/>
          </p:nvPr>
        </p:nvSpPr>
        <p:spPr/>
        <p:txBody>
          <a:bodyPr/>
          <a:lstStyle/>
          <a:p>
            <a:fld id="{0AB64387-629B-4E46-93D6-B693036FBE10}" type="slidenum">
              <a:rPr kumimoji="1" lang="ja-JP" altLang="en-US" smtClean="0"/>
              <a:t>14</a:t>
            </a:fld>
            <a:endParaRPr kumimoji="1" lang="ja-JP" altLang="en-US"/>
          </a:p>
        </p:txBody>
      </p:sp>
      <p:pic>
        <p:nvPicPr>
          <p:cNvPr id="3" name="図 2"/>
          <p:cNvPicPr>
            <a:picLocks noChangeAspect="1"/>
          </p:cNvPicPr>
          <p:nvPr/>
        </p:nvPicPr>
        <p:blipFill>
          <a:blip r:embed="rId2"/>
          <a:stretch>
            <a:fillRect/>
          </a:stretch>
        </p:blipFill>
        <p:spPr>
          <a:xfrm>
            <a:off x="204451" y="2397141"/>
            <a:ext cx="8434800" cy="3665217"/>
          </a:xfrm>
          <a:prstGeom prst="rect">
            <a:avLst/>
          </a:prstGeom>
        </p:spPr>
      </p:pic>
      <p:sp>
        <p:nvSpPr>
          <p:cNvPr id="9" name="テキスト ボックス 2"/>
          <p:cNvSpPr txBox="1">
            <a:spLocks noChangeArrowheads="1"/>
          </p:cNvSpPr>
          <p:nvPr/>
        </p:nvSpPr>
        <p:spPr bwMode="auto">
          <a:xfrm>
            <a:off x="8325854" y="4075862"/>
            <a:ext cx="1036112" cy="307777"/>
          </a:xfrm>
          <a:prstGeom prst="rect">
            <a:avLst/>
          </a:prstGeom>
          <a:noFill/>
          <a:ln w="9525">
            <a:noFill/>
            <a:miter lim="800000"/>
            <a:headEnd/>
            <a:tailEnd/>
          </a:ln>
        </p:spPr>
        <p:txBody>
          <a:bodyPr rot="0" vert="horz" wrap="square" lIns="91440" tIns="45720" rIns="91440" bIns="45720" anchor="t" anchorCtr="0">
            <a:spAutoFit/>
          </a:bodyPr>
          <a:lstStyle/>
          <a:p>
            <a:pPr algn="just"/>
            <a:r>
              <a:rPr lang="ja-JP" altLang="en-US" sz="1400" b="1" kern="100" dirty="0">
                <a:solidFill>
                  <a:srgbClr val="FF0000"/>
                </a:solidFill>
                <a:latin typeface="+mn-ea"/>
                <a:cs typeface="Times New Roman" panose="02020603050405020304" pitchFamily="18" charset="0"/>
              </a:rPr>
              <a:t>府平均</a:t>
            </a:r>
            <a:endParaRPr lang="ja-JP" altLang="en-US" sz="1400" kern="100" dirty="0">
              <a:latin typeface="+mn-ea"/>
              <a:cs typeface="Times New Roman" panose="02020603050405020304" pitchFamily="18" charset="0"/>
            </a:endParaRPr>
          </a:p>
        </p:txBody>
      </p:sp>
      <p:sp>
        <p:nvSpPr>
          <p:cNvPr id="7" name="テキスト ボックス 2"/>
          <p:cNvSpPr txBox="1">
            <a:spLocks noChangeArrowheads="1"/>
          </p:cNvSpPr>
          <p:nvPr/>
        </p:nvSpPr>
        <p:spPr bwMode="auto">
          <a:xfrm>
            <a:off x="8325854" y="4436530"/>
            <a:ext cx="1036112" cy="307777"/>
          </a:xfrm>
          <a:prstGeom prst="rect">
            <a:avLst/>
          </a:prstGeom>
          <a:noFill/>
          <a:ln w="9525">
            <a:noFill/>
            <a:miter lim="800000"/>
            <a:headEnd/>
            <a:tailEnd/>
          </a:ln>
        </p:spPr>
        <p:txBody>
          <a:bodyPr rot="0" vert="horz" wrap="square" lIns="91440" tIns="45720" rIns="91440" bIns="45720" anchor="t" anchorCtr="0">
            <a:spAutoFit/>
          </a:bodyPr>
          <a:lstStyle/>
          <a:p>
            <a:pPr algn="just"/>
            <a:r>
              <a:rPr lang="ja-JP" altLang="en-US" sz="1400" b="1" kern="100" dirty="0">
                <a:solidFill>
                  <a:srgbClr val="FF0000"/>
                </a:solidFill>
                <a:latin typeface="+mn-ea"/>
                <a:cs typeface="Times New Roman" panose="02020603050405020304" pitchFamily="18" charset="0"/>
              </a:rPr>
              <a:t>全国平均</a:t>
            </a:r>
            <a:endParaRPr lang="ja-JP" altLang="en-US" sz="1400" kern="100" dirty="0">
              <a:latin typeface="+mn-ea"/>
              <a:cs typeface="Times New Roman" panose="02020603050405020304" pitchFamily="18" charset="0"/>
            </a:endParaRPr>
          </a:p>
        </p:txBody>
      </p:sp>
    </p:spTree>
    <p:extLst>
      <p:ext uri="{BB962C8B-B14F-4D97-AF65-F5344CB8AC3E}">
        <p14:creationId xmlns:p14="http://schemas.microsoft.com/office/powerpoint/2010/main" val="11693995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665668" y="198805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 name="テキスト ボックス 1"/>
          <p:cNvSpPr txBox="1"/>
          <p:nvPr/>
        </p:nvSpPr>
        <p:spPr>
          <a:xfrm>
            <a:off x="0" y="475991"/>
            <a:ext cx="11045781" cy="954107"/>
          </a:xfrm>
          <a:prstGeom prst="rect">
            <a:avLst/>
          </a:prstGeom>
          <a:noFill/>
        </p:spPr>
        <p:txBody>
          <a:bodyPr wrap="square" rtlCol="0">
            <a:spAutoFit/>
          </a:bodyPr>
          <a:lstStyle/>
          <a:p>
            <a:r>
              <a:rPr lang="ja-JP" altLang="en-US" sz="2000" b="1" dirty="0">
                <a:latin typeface="+mn-ea"/>
              </a:rPr>
              <a:t>⑤浄水場耐震化率（大阪府の水道の現況より）</a:t>
            </a:r>
            <a:endParaRPr lang="en-US" altLang="ja-JP" sz="2000" b="1" dirty="0">
              <a:latin typeface="+mn-ea"/>
            </a:endParaRPr>
          </a:p>
          <a:p>
            <a:endParaRPr lang="ja-JP" altLang="en-US" dirty="0"/>
          </a:p>
          <a:p>
            <a:r>
              <a:rPr lang="ja-JP" altLang="en-US" dirty="0"/>
              <a:t>・浄水場の耐震化率</a:t>
            </a:r>
            <a:r>
              <a:rPr lang="ja-JP" altLang="en-US" dirty="0" smtClean="0">
                <a:latin typeface="+mn-ea"/>
              </a:rPr>
              <a:t>は</a:t>
            </a:r>
            <a:r>
              <a:rPr lang="en-US" altLang="ja-JP" dirty="0" smtClean="0">
                <a:latin typeface="+mn-ea"/>
              </a:rPr>
              <a:t>0%</a:t>
            </a:r>
            <a:r>
              <a:rPr lang="ja-JP" altLang="en-US" dirty="0" smtClean="0">
                <a:latin typeface="+mn-ea"/>
              </a:rPr>
              <a:t>ですが</a:t>
            </a:r>
            <a:r>
              <a:rPr lang="ja-JP" altLang="en-US" dirty="0">
                <a:latin typeface="+mn-ea"/>
              </a:rPr>
              <a:t>、耐震化が進められ、</a:t>
            </a:r>
            <a:r>
              <a:rPr lang="en-US" altLang="ja-JP" dirty="0">
                <a:latin typeface="+mn-ea"/>
              </a:rPr>
              <a:t>2019</a:t>
            </a:r>
            <a:r>
              <a:rPr lang="ja-JP" altLang="en-US" dirty="0">
                <a:latin typeface="+mn-ea"/>
              </a:rPr>
              <a:t>年３月には完了予定です。</a:t>
            </a:r>
            <a:endParaRPr lang="ja-JP" altLang="en-US" dirty="0"/>
          </a:p>
        </p:txBody>
      </p:sp>
      <p:sp>
        <p:nvSpPr>
          <p:cNvPr id="6" name="スライド番号プレースホルダー 5"/>
          <p:cNvSpPr>
            <a:spLocks noGrp="1"/>
          </p:cNvSpPr>
          <p:nvPr>
            <p:ph type="sldNum" sz="quarter" idx="12"/>
          </p:nvPr>
        </p:nvSpPr>
        <p:spPr/>
        <p:txBody>
          <a:bodyPr/>
          <a:lstStyle/>
          <a:p>
            <a:fld id="{0AB64387-629B-4E46-93D6-B693036FBE10}" type="slidenum">
              <a:rPr kumimoji="1" lang="ja-JP" altLang="en-US" smtClean="0"/>
              <a:t>15</a:t>
            </a:fld>
            <a:endParaRPr kumimoji="1" lang="ja-JP" altLang="en-US"/>
          </a:p>
        </p:txBody>
      </p:sp>
      <p:pic>
        <p:nvPicPr>
          <p:cNvPr id="4" name="図 3"/>
          <p:cNvPicPr>
            <a:picLocks noChangeAspect="1"/>
          </p:cNvPicPr>
          <p:nvPr/>
        </p:nvPicPr>
        <p:blipFill>
          <a:blip r:embed="rId2"/>
          <a:stretch>
            <a:fillRect/>
          </a:stretch>
        </p:blipFill>
        <p:spPr>
          <a:xfrm>
            <a:off x="351282" y="2236787"/>
            <a:ext cx="8434800" cy="3609198"/>
          </a:xfrm>
          <a:prstGeom prst="rect">
            <a:avLst/>
          </a:prstGeom>
        </p:spPr>
      </p:pic>
      <p:sp>
        <p:nvSpPr>
          <p:cNvPr id="9" name="テキスト ボックス 2"/>
          <p:cNvSpPr txBox="1">
            <a:spLocks noChangeArrowheads="1"/>
          </p:cNvSpPr>
          <p:nvPr/>
        </p:nvSpPr>
        <p:spPr bwMode="auto">
          <a:xfrm>
            <a:off x="8216347" y="4284147"/>
            <a:ext cx="953943" cy="307777"/>
          </a:xfrm>
          <a:prstGeom prst="rect">
            <a:avLst/>
          </a:prstGeom>
          <a:noFill/>
          <a:ln w="9525">
            <a:noFill/>
            <a:miter lim="800000"/>
            <a:headEnd/>
            <a:tailEnd/>
          </a:ln>
        </p:spPr>
        <p:txBody>
          <a:bodyPr rot="0" vert="horz" wrap="square" lIns="91440" tIns="45720" rIns="91440" bIns="45720" anchor="t" anchorCtr="0">
            <a:spAutoFit/>
          </a:bodyPr>
          <a:lstStyle/>
          <a:p>
            <a:pPr algn="just"/>
            <a:r>
              <a:rPr lang="ja-JP" altLang="en-US" sz="1400" b="1" kern="100" dirty="0">
                <a:solidFill>
                  <a:srgbClr val="FF0000"/>
                </a:solidFill>
                <a:latin typeface="+mn-ea"/>
                <a:cs typeface="Times New Roman" panose="02020603050405020304" pitchFamily="18" charset="0"/>
              </a:rPr>
              <a:t>府平均</a:t>
            </a:r>
            <a:endParaRPr lang="ja-JP" altLang="en-US" sz="1400" kern="100" dirty="0">
              <a:latin typeface="+mn-ea"/>
              <a:cs typeface="Times New Roman" panose="02020603050405020304" pitchFamily="18" charset="0"/>
            </a:endParaRPr>
          </a:p>
        </p:txBody>
      </p:sp>
      <p:sp>
        <p:nvSpPr>
          <p:cNvPr id="7" name="テキスト ボックス 2"/>
          <p:cNvSpPr txBox="1">
            <a:spLocks noChangeArrowheads="1"/>
          </p:cNvSpPr>
          <p:nvPr/>
        </p:nvSpPr>
        <p:spPr bwMode="auto">
          <a:xfrm>
            <a:off x="8190057" y="3794733"/>
            <a:ext cx="953943" cy="307777"/>
          </a:xfrm>
          <a:prstGeom prst="rect">
            <a:avLst/>
          </a:prstGeom>
          <a:noFill/>
          <a:ln w="9525">
            <a:noFill/>
            <a:miter lim="800000"/>
            <a:headEnd/>
            <a:tailEnd/>
          </a:ln>
        </p:spPr>
        <p:txBody>
          <a:bodyPr rot="0" vert="horz" wrap="square" lIns="91440" tIns="45720" rIns="91440" bIns="45720" anchor="t" anchorCtr="0">
            <a:spAutoFit/>
          </a:bodyPr>
          <a:lstStyle/>
          <a:p>
            <a:pPr algn="just"/>
            <a:r>
              <a:rPr lang="ja-JP" altLang="en-US" sz="1400" b="1" kern="100" dirty="0">
                <a:solidFill>
                  <a:srgbClr val="FF0000"/>
                </a:solidFill>
                <a:latin typeface="+mn-ea"/>
                <a:cs typeface="Times New Roman" panose="02020603050405020304" pitchFamily="18" charset="0"/>
              </a:rPr>
              <a:t>全国平均</a:t>
            </a:r>
            <a:endParaRPr lang="ja-JP" altLang="en-US" sz="1400" kern="100" dirty="0">
              <a:latin typeface="+mn-ea"/>
              <a:cs typeface="Times New Roman" panose="02020603050405020304" pitchFamily="18" charset="0"/>
            </a:endParaRPr>
          </a:p>
        </p:txBody>
      </p:sp>
    </p:spTree>
    <p:extLst>
      <p:ext uri="{BB962C8B-B14F-4D97-AF65-F5344CB8AC3E}">
        <p14:creationId xmlns:p14="http://schemas.microsoft.com/office/powerpoint/2010/main" val="23781113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665668" y="198805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 name="テキスト ボックス 1"/>
          <p:cNvSpPr txBox="1"/>
          <p:nvPr/>
        </p:nvSpPr>
        <p:spPr>
          <a:xfrm>
            <a:off x="0" y="376476"/>
            <a:ext cx="10663708" cy="954107"/>
          </a:xfrm>
          <a:prstGeom prst="rect">
            <a:avLst/>
          </a:prstGeom>
          <a:noFill/>
        </p:spPr>
        <p:txBody>
          <a:bodyPr wrap="square" rtlCol="0">
            <a:spAutoFit/>
          </a:bodyPr>
          <a:lstStyle/>
          <a:p>
            <a:r>
              <a:rPr lang="ja-JP" altLang="en-US" sz="2000" b="1" dirty="0"/>
              <a:t>⑥配水池耐震化率（大阪府の水道の現況より）</a:t>
            </a:r>
            <a:endParaRPr lang="en-US" altLang="ja-JP" sz="2000" b="1" dirty="0"/>
          </a:p>
          <a:p>
            <a:endParaRPr lang="en-US" altLang="ja-JP" dirty="0"/>
          </a:p>
          <a:p>
            <a:r>
              <a:rPr lang="ja-JP" altLang="en-US" dirty="0"/>
              <a:t>・配水池の耐震化率</a:t>
            </a:r>
            <a:r>
              <a:rPr lang="ja-JP" altLang="en-US" dirty="0" smtClean="0">
                <a:latin typeface="+mn-ea"/>
              </a:rPr>
              <a:t>は</a:t>
            </a:r>
            <a:r>
              <a:rPr lang="en-US" altLang="ja-JP" dirty="0">
                <a:latin typeface="+mn-ea"/>
              </a:rPr>
              <a:t>14.9</a:t>
            </a:r>
            <a:r>
              <a:rPr lang="en-US" altLang="ja-JP" dirty="0" smtClean="0">
                <a:latin typeface="+mn-ea"/>
              </a:rPr>
              <a:t>%</a:t>
            </a:r>
            <a:r>
              <a:rPr lang="ja-JP" altLang="en-US" dirty="0">
                <a:latin typeface="+mn-ea"/>
              </a:rPr>
              <a:t>であり、府平均</a:t>
            </a:r>
            <a:r>
              <a:rPr lang="en-US" altLang="ja-JP" dirty="0">
                <a:latin typeface="+mn-ea"/>
              </a:rPr>
              <a:t>48.0%</a:t>
            </a:r>
            <a:r>
              <a:rPr lang="ja-JP" altLang="en-US" dirty="0" smtClean="0"/>
              <a:t>を下回って</a:t>
            </a:r>
            <a:r>
              <a:rPr lang="ja-JP" altLang="en-US" dirty="0"/>
              <a:t>います。</a:t>
            </a:r>
          </a:p>
        </p:txBody>
      </p:sp>
      <p:sp>
        <p:nvSpPr>
          <p:cNvPr id="6" name="スライド番号プレースホルダー 5"/>
          <p:cNvSpPr>
            <a:spLocks noGrp="1"/>
          </p:cNvSpPr>
          <p:nvPr>
            <p:ph type="sldNum" sz="quarter" idx="12"/>
          </p:nvPr>
        </p:nvSpPr>
        <p:spPr/>
        <p:txBody>
          <a:bodyPr/>
          <a:lstStyle/>
          <a:p>
            <a:fld id="{0AB64387-629B-4E46-93D6-B693036FBE10}" type="slidenum">
              <a:rPr kumimoji="1" lang="ja-JP" altLang="en-US" smtClean="0"/>
              <a:t>16</a:t>
            </a:fld>
            <a:endParaRPr kumimoji="1" lang="ja-JP" altLang="en-US"/>
          </a:p>
        </p:txBody>
      </p:sp>
      <p:pic>
        <p:nvPicPr>
          <p:cNvPr id="3" name="図 2"/>
          <p:cNvPicPr>
            <a:picLocks noChangeAspect="1"/>
          </p:cNvPicPr>
          <p:nvPr/>
        </p:nvPicPr>
        <p:blipFill>
          <a:blip r:embed="rId2"/>
          <a:stretch>
            <a:fillRect/>
          </a:stretch>
        </p:blipFill>
        <p:spPr>
          <a:xfrm>
            <a:off x="240035" y="2357387"/>
            <a:ext cx="8434800" cy="3649440"/>
          </a:xfrm>
          <a:prstGeom prst="rect">
            <a:avLst/>
          </a:prstGeom>
        </p:spPr>
      </p:pic>
      <p:sp>
        <p:nvSpPr>
          <p:cNvPr id="9" name="テキスト ボックス 2"/>
          <p:cNvSpPr txBox="1">
            <a:spLocks noChangeArrowheads="1"/>
          </p:cNvSpPr>
          <p:nvPr/>
        </p:nvSpPr>
        <p:spPr bwMode="auto">
          <a:xfrm>
            <a:off x="8205884" y="3979245"/>
            <a:ext cx="937901" cy="307777"/>
          </a:xfrm>
          <a:prstGeom prst="rect">
            <a:avLst/>
          </a:prstGeom>
          <a:noFill/>
          <a:ln w="9525">
            <a:noFill/>
            <a:miter lim="800000"/>
            <a:headEnd/>
            <a:tailEnd/>
          </a:ln>
        </p:spPr>
        <p:txBody>
          <a:bodyPr rot="0" vert="horz" wrap="square" lIns="91440" tIns="45720" rIns="91440" bIns="45720" anchor="t" anchorCtr="0">
            <a:spAutoFit/>
          </a:bodyPr>
          <a:lstStyle/>
          <a:p>
            <a:pPr algn="just"/>
            <a:r>
              <a:rPr lang="ja-JP" altLang="en-US" sz="1400" b="1" kern="100" dirty="0">
                <a:solidFill>
                  <a:srgbClr val="FF0000"/>
                </a:solidFill>
                <a:latin typeface="+mn-ea"/>
                <a:cs typeface="Times New Roman" panose="02020603050405020304" pitchFamily="18" charset="0"/>
              </a:rPr>
              <a:t>府平均</a:t>
            </a:r>
            <a:endParaRPr lang="ja-JP" altLang="en-US" sz="1400" kern="100" dirty="0">
              <a:latin typeface="+mn-ea"/>
              <a:cs typeface="Times New Roman" panose="02020603050405020304" pitchFamily="18" charset="0"/>
            </a:endParaRPr>
          </a:p>
        </p:txBody>
      </p:sp>
      <p:sp>
        <p:nvSpPr>
          <p:cNvPr id="7" name="テキスト ボックス 2"/>
          <p:cNvSpPr txBox="1">
            <a:spLocks noChangeArrowheads="1"/>
          </p:cNvSpPr>
          <p:nvPr/>
        </p:nvSpPr>
        <p:spPr bwMode="auto">
          <a:xfrm>
            <a:off x="8205884" y="3466586"/>
            <a:ext cx="937901" cy="307777"/>
          </a:xfrm>
          <a:prstGeom prst="rect">
            <a:avLst/>
          </a:prstGeom>
          <a:noFill/>
          <a:ln w="9525">
            <a:noFill/>
            <a:miter lim="800000"/>
            <a:headEnd/>
            <a:tailEnd/>
          </a:ln>
        </p:spPr>
        <p:txBody>
          <a:bodyPr rot="0" vert="horz" wrap="square" lIns="91440" tIns="45720" rIns="91440" bIns="45720" anchor="t" anchorCtr="0">
            <a:spAutoFit/>
          </a:bodyPr>
          <a:lstStyle/>
          <a:p>
            <a:pPr algn="just"/>
            <a:r>
              <a:rPr lang="ja-JP" altLang="en-US" sz="1400" b="1" kern="100" dirty="0">
                <a:solidFill>
                  <a:srgbClr val="FF0000"/>
                </a:solidFill>
                <a:latin typeface="+mn-ea"/>
                <a:cs typeface="Times New Roman" panose="02020603050405020304" pitchFamily="18" charset="0"/>
              </a:rPr>
              <a:t>全国平均</a:t>
            </a:r>
            <a:endParaRPr lang="ja-JP" altLang="en-US" sz="1400" kern="100" dirty="0">
              <a:latin typeface="+mn-ea"/>
              <a:cs typeface="Times New Roman" panose="02020603050405020304" pitchFamily="18" charset="0"/>
            </a:endParaRPr>
          </a:p>
        </p:txBody>
      </p:sp>
    </p:spTree>
    <p:extLst>
      <p:ext uri="{BB962C8B-B14F-4D97-AF65-F5344CB8AC3E}">
        <p14:creationId xmlns:p14="http://schemas.microsoft.com/office/powerpoint/2010/main" val="13602136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665668" y="198805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 name="テキスト ボックス 1"/>
          <p:cNvSpPr txBox="1"/>
          <p:nvPr/>
        </p:nvSpPr>
        <p:spPr>
          <a:xfrm>
            <a:off x="166351" y="243250"/>
            <a:ext cx="8871632" cy="1231106"/>
          </a:xfrm>
          <a:prstGeom prst="rect">
            <a:avLst/>
          </a:prstGeom>
          <a:noFill/>
        </p:spPr>
        <p:txBody>
          <a:bodyPr wrap="square" rtlCol="0">
            <a:spAutoFit/>
          </a:bodyPr>
          <a:lstStyle/>
          <a:p>
            <a:r>
              <a:rPr lang="ja-JP" altLang="en-US" sz="2000" b="1" dirty="0">
                <a:latin typeface="+mn-ea"/>
              </a:rPr>
              <a:t>⑦給水原価（市町村経営比較分析表より）</a:t>
            </a:r>
            <a:endParaRPr lang="en-US" altLang="ja-JP" sz="2000" b="1" dirty="0">
              <a:latin typeface="+mn-ea"/>
            </a:endParaRPr>
          </a:p>
          <a:p>
            <a:endParaRPr lang="ja-JP" altLang="en-US" dirty="0"/>
          </a:p>
          <a:p>
            <a:r>
              <a:rPr lang="ja-JP" altLang="en-US" dirty="0"/>
              <a:t>・</a:t>
            </a:r>
            <a:r>
              <a:rPr lang="ja-JP" altLang="en-US" dirty="0">
                <a:latin typeface="+mn-ea"/>
              </a:rPr>
              <a:t>給水原価</a:t>
            </a:r>
            <a:r>
              <a:rPr lang="ja-JP" altLang="en-US" dirty="0" smtClean="0">
                <a:latin typeface="+mn-ea"/>
              </a:rPr>
              <a:t>は</a:t>
            </a:r>
            <a:r>
              <a:rPr lang="en-US" altLang="ja-JP" dirty="0">
                <a:latin typeface="+mn-ea"/>
              </a:rPr>
              <a:t>148.3</a:t>
            </a:r>
            <a:r>
              <a:rPr lang="ja-JP" altLang="en-US" dirty="0" smtClean="0">
                <a:latin typeface="+mn-ea"/>
              </a:rPr>
              <a:t>円</a:t>
            </a:r>
            <a:r>
              <a:rPr lang="ja-JP" altLang="en-US" dirty="0">
                <a:latin typeface="+mn-ea"/>
              </a:rPr>
              <a:t>であり、府平均</a:t>
            </a:r>
            <a:r>
              <a:rPr lang="en-US" altLang="ja-JP" dirty="0">
                <a:latin typeface="+mn-ea"/>
              </a:rPr>
              <a:t>170.8</a:t>
            </a:r>
            <a:r>
              <a:rPr lang="ja-JP" altLang="en-US" dirty="0">
                <a:latin typeface="+mn-ea"/>
              </a:rPr>
              <a:t>円を</a:t>
            </a:r>
            <a:r>
              <a:rPr lang="ja-JP" altLang="en-US" dirty="0" smtClean="0">
                <a:latin typeface="+mn-ea"/>
              </a:rPr>
              <a:t>下回っています。</a:t>
            </a:r>
            <a:endParaRPr lang="en-US" altLang="ja-JP" dirty="0" smtClean="0">
              <a:latin typeface="+mn-ea"/>
            </a:endParaRPr>
          </a:p>
          <a:p>
            <a:r>
              <a:rPr lang="ja-JP" altLang="en-US" dirty="0" smtClean="0">
                <a:latin typeface="+mn-ea"/>
                <a:cs typeface="Times New Roman" panose="02020603050405020304" pitchFamily="18" charset="0"/>
              </a:rPr>
              <a:t> （</a:t>
            </a:r>
            <a:r>
              <a:rPr lang="en-US" altLang="ja-JP" dirty="0">
                <a:latin typeface="+mn-ea"/>
                <a:cs typeface="Times New Roman" panose="02020603050405020304" pitchFamily="18" charset="0"/>
              </a:rPr>
              <a:t>43</a:t>
            </a:r>
            <a:r>
              <a:rPr lang="ja-JP" altLang="en-US" dirty="0">
                <a:latin typeface="+mn-ea"/>
                <a:cs typeface="Times New Roman" panose="02020603050405020304" pitchFamily="18" charset="0"/>
              </a:rPr>
              <a:t>事業体中</a:t>
            </a:r>
            <a:r>
              <a:rPr lang="en-US" altLang="ja-JP" dirty="0" smtClean="0">
                <a:latin typeface="+mn-ea"/>
                <a:cs typeface="Times New Roman" panose="02020603050405020304" pitchFamily="18" charset="0"/>
              </a:rPr>
              <a:t>12</a:t>
            </a:r>
            <a:r>
              <a:rPr lang="ja-JP" altLang="en-US" dirty="0" smtClean="0">
                <a:latin typeface="+mn-ea"/>
                <a:cs typeface="Times New Roman" panose="02020603050405020304" pitchFamily="18" charset="0"/>
              </a:rPr>
              <a:t>番目</a:t>
            </a:r>
            <a:r>
              <a:rPr lang="en-US" altLang="ja-JP" dirty="0" smtClean="0">
                <a:latin typeface="+mn-ea"/>
                <a:cs typeface="Times New Roman" panose="02020603050405020304" pitchFamily="18" charset="0"/>
              </a:rPr>
              <a:t>/</a:t>
            </a:r>
            <a:r>
              <a:rPr lang="ja-JP" altLang="en-US" dirty="0" smtClean="0">
                <a:latin typeface="+mn-ea"/>
                <a:cs typeface="Times New Roman" panose="02020603050405020304" pitchFamily="18" charset="0"/>
              </a:rPr>
              <a:t>昇順</a:t>
            </a:r>
            <a:r>
              <a:rPr lang="ja-JP" altLang="en-US" dirty="0">
                <a:latin typeface="+mn-ea"/>
                <a:cs typeface="Times New Roman" panose="02020603050405020304" pitchFamily="18" charset="0"/>
              </a:rPr>
              <a:t>）</a:t>
            </a:r>
            <a:endParaRPr lang="ja-JP" altLang="en-US" dirty="0">
              <a:latin typeface="+mn-ea"/>
            </a:endParaRPr>
          </a:p>
        </p:txBody>
      </p:sp>
      <p:sp>
        <p:nvSpPr>
          <p:cNvPr id="6" name="スライド番号プレースホルダー 5"/>
          <p:cNvSpPr>
            <a:spLocks noGrp="1"/>
          </p:cNvSpPr>
          <p:nvPr>
            <p:ph type="sldNum" sz="quarter" idx="12"/>
          </p:nvPr>
        </p:nvSpPr>
        <p:spPr/>
        <p:txBody>
          <a:bodyPr/>
          <a:lstStyle/>
          <a:p>
            <a:fld id="{0AB64387-629B-4E46-93D6-B693036FBE10}" type="slidenum">
              <a:rPr kumimoji="1" lang="ja-JP" altLang="en-US" smtClean="0"/>
              <a:t>17</a:t>
            </a:fld>
            <a:endParaRPr kumimoji="1" lang="ja-JP" altLang="en-US"/>
          </a:p>
        </p:txBody>
      </p:sp>
      <p:pic>
        <p:nvPicPr>
          <p:cNvPr id="4" name="図 3"/>
          <p:cNvPicPr>
            <a:picLocks noChangeAspect="1"/>
          </p:cNvPicPr>
          <p:nvPr/>
        </p:nvPicPr>
        <p:blipFill>
          <a:blip r:embed="rId2"/>
          <a:stretch>
            <a:fillRect/>
          </a:stretch>
        </p:blipFill>
        <p:spPr>
          <a:xfrm>
            <a:off x="166351" y="2436356"/>
            <a:ext cx="8434800" cy="3660993"/>
          </a:xfrm>
          <a:prstGeom prst="rect">
            <a:avLst/>
          </a:prstGeom>
        </p:spPr>
      </p:pic>
      <p:sp>
        <p:nvSpPr>
          <p:cNvPr id="9" name="テキスト ボックス 2"/>
          <p:cNvSpPr txBox="1">
            <a:spLocks noChangeArrowheads="1"/>
          </p:cNvSpPr>
          <p:nvPr/>
        </p:nvSpPr>
        <p:spPr bwMode="auto">
          <a:xfrm>
            <a:off x="8298652" y="3912183"/>
            <a:ext cx="937901" cy="307777"/>
          </a:xfrm>
          <a:prstGeom prst="rect">
            <a:avLst/>
          </a:prstGeom>
          <a:noFill/>
          <a:ln w="9525">
            <a:noFill/>
            <a:miter lim="800000"/>
            <a:headEnd/>
            <a:tailEnd/>
          </a:ln>
        </p:spPr>
        <p:txBody>
          <a:bodyPr rot="0" vert="horz" wrap="square" lIns="91440" tIns="45720" rIns="91440" bIns="45720" anchor="t" anchorCtr="0">
            <a:spAutoFit/>
          </a:bodyPr>
          <a:lstStyle/>
          <a:p>
            <a:pPr algn="just"/>
            <a:r>
              <a:rPr lang="ja-JP" altLang="en-US" sz="1400" b="1" kern="100" dirty="0">
                <a:solidFill>
                  <a:srgbClr val="FF0000"/>
                </a:solidFill>
                <a:latin typeface="+mn-ea"/>
                <a:cs typeface="Times New Roman" panose="02020603050405020304" pitchFamily="18" charset="0"/>
              </a:rPr>
              <a:t>府平均</a:t>
            </a:r>
            <a:endParaRPr lang="ja-JP" altLang="en-US" sz="1400" kern="100" dirty="0">
              <a:latin typeface="+mn-ea"/>
              <a:cs typeface="Times New Roman" panose="02020603050405020304" pitchFamily="18" charset="0"/>
            </a:endParaRPr>
          </a:p>
        </p:txBody>
      </p:sp>
      <p:sp>
        <p:nvSpPr>
          <p:cNvPr id="7" name="テキスト ボックス 2"/>
          <p:cNvSpPr txBox="1">
            <a:spLocks noChangeArrowheads="1"/>
          </p:cNvSpPr>
          <p:nvPr/>
        </p:nvSpPr>
        <p:spPr bwMode="auto">
          <a:xfrm>
            <a:off x="8298652" y="4251253"/>
            <a:ext cx="937901" cy="307777"/>
          </a:xfrm>
          <a:prstGeom prst="rect">
            <a:avLst/>
          </a:prstGeom>
          <a:noFill/>
          <a:ln w="9525">
            <a:noFill/>
            <a:miter lim="800000"/>
            <a:headEnd/>
            <a:tailEnd/>
          </a:ln>
        </p:spPr>
        <p:txBody>
          <a:bodyPr rot="0" vert="horz" wrap="square" lIns="91440" tIns="45720" rIns="91440" bIns="45720" anchor="t" anchorCtr="0">
            <a:spAutoFit/>
          </a:bodyPr>
          <a:lstStyle/>
          <a:p>
            <a:pPr algn="just"/>
            <a:r>
              <a:rPr lang="ja-JP" altLang="en-US" sz="1400" b="1" kern="100" dirty="0">
                <a:solidFill>
                  <a:srgbClr val="FF0000"/>
                </a:solidFill>
                <a:latin typeface="+mn-ea"/>
                <a:cs typeface="Times New Roman" panose="02020603050405020304" pitchFamily="18" charset="0"/>
              </a:rPr>
              <a:t>全国平均</a:t>
            </a:r>
            <a:endParaRPr lang="ja-JP" altLang="en-US" sz="1400" kern="100" dirty="0">
              <a:latin typeface="+mn-ea"/>
              <a:cs typeface="Times New Roman" panose="02020603050405020304" pitchFamily="18" charset="0"/>
            </a:endParaRPr>
          </a:p>
        </p:txBody>
      </p:sp>
    </p:spTree>
    <p:extLst>
      <p:ext uri="{BB962C8B-B14F-4D97-AF65-F5344CB8AC3E}">
        <p14:creationId xmlns:p14="http://schemas.microsoft.com/office/powerpoint/2010/main" val="6831457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665668" y="198805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 name="テキスト ボックス 1"/>
          <p:cNvSpPr txBox="1"/>
          <p:nvPr/>
        </p:nvSpPr>
        <p:spPr>
          <a:xfrm>
            <a:off x="0" y="231269"/>
            <a:ext cx="10921286" cy="1231106"/>
          </a:xfrm>
          <a:prstGeom prst="rect">
            <a:avLst/>
          </a:prstGeom>
          <a:noFill/>
        </p:spPr>
        <p:txBody>
          <a:bodyPr wrap="square" rtlCol="0">
            <a:spAutoFit/>
          </a:bodyPr>
          <a:lstStyle/>
          <a:p>
            <a:r>
              <a:rPr lang="ja-JP" altLang="en-US" sz="2000" b="1" dirty="0">
                <a:latin typeface="+mn-ea"/>
              </a:rPr>
              <a:t>⑧経常収支比率（市町村経営比較分析表より）</a:t>
            </a:r>
            <a:endParaRPr lang="en-US" altLang="ja-JP" sz="2000" b="1" dirty="0">
              <a:latin typeface="+mn-ea"/>
            </a:endParaRPr>
          </a:p>
          <a:p>
            <a:endParaRPr lang="ja-JP" altLang="en-US" dirty="0"/>
          </a:p>
          <a:p>
            <a:r>
              <a:rPr lang="ja-JP" altLang="en-US" dirty="0"/>
              <a:t>・経常収支比率は府平均</a:t>
            </a:r>
            <a:r>
              <a:rPr lang="en-US" altLang="ja-JP" dirty="0" smtClean="0">
                <a:latin typeface="+mn-ea"/>
              </a:rPr>
              <a:t>111.98%</a:t>
            </a:r>
            <a:r>
              <a:rPr lang="ja-JP" altLang="en-US" dirty="0" smtClean="0">
                <a:latin typeface="+mn-ea"/>
              </a:rPr>
              <a:t>を</a:t>
            </a:r>
            <a:r>
              <a:rPr lang="ja-JP" altLang="en-US" dirty="0">
                <a:latin typeface="+mn-ea"/>
              </a:rPr>
              <a:t>下回</a:t>
            </a:r>
            <a:r>
              <a:rPr lang="ja-JP" altLang="en-US" dirty="0" smtClean="0">
                <a:latin typeface="+mn-ea"/>
              </a:rPr>
              <a:t>るもの</a:t>
            </a:r>
            <a:r>
              <a:rPr lang="ja-JP" altLang="en-US" dirty="0">
                <a:latin typeface="+mn-ea"/>
              </a:rPr>
              <a:t>の</a:t>
            </a:r>
            <a:r>
              <a:rPr lang="ja-JP" altLang="en-US" dirty="0" smtClean="0">
                <a:latin typeface="+mn-ea"/>
              </a:rPr>
              <a:t>、</a:t>
            </a:r>
            <a:r>
              <a:rPr lang="en-US" altLang="ja-JP" dirty="0">
                <a:latin typeface="+mn-ea"/>
              </a:rPr>
              <a:t>108.08</a:t>
            </a:r>
            <a:r>
              <a:rPr lang="en-US" altLang="ja-JP" dirty="0" smtClean="0">
                <a:latin typeface="+mn-ea"/>
              </a:rPr>
              <a:t>%</a:t>
            </a:r>
            <a:r>
              <a:rPr lang="ja-JP" altLang="en-US" dirty="0" smtClean="0">
                <a:latin typeface="+mn-ea"/>
              </a:rPr>
              <a:t>と</a:t>
            </a:r>
            <a:r>
              <a:rPr lang="ja-JP" altLang="en-US" dirty="0">
                <a:latin typeface="+mn-ea"/>
              </a:rPr>
              <a:t>単年度黒字を示す</a:t>
            </a:r>
            <a:r>
              <a:rPr lang="en-US" altLang="ja-JP" dirty="0">
                <a:latin typeface="+mn-ea"/>
              </a:rPr>
              <a:t>100%</a:t>
            </a:r>
            <a:r>
              <a:rPr lang="ja-JP" altLang="en-US" dirty="0" smtClean="0">
                <a:latin typeface="+mn-ea"/>
              </a:rPr>
              <a:t>を</a:t>
            </a:r>
            <a:endParaRPr lang="en-US" altLang="ja-JP" dirty="0" smtClean="0">
              <a:latin typeface="+mn-ea"/>
            </a:endParaRPr>
          </a:p>
          <a:p>
            <a:r>
              <a:rPr lang="ja-JP" altLang="en-US" dirty="0">
                <a:latin typeface="+mn-ea"/>
              </a:rPr>
              <a:t>　</a:t>
            </a:r>
            <a:r>
              <a:rPr lang="ja-JP" altLang="en-US" dirty="0" smtClean="0">
                <a:latin typeface="+mn-ea"/>
              </a:rPr>
              <a:t>超えて</a:t>
            </a:r>
            <a:r>
              <a:rPr lang="ja-JP" altLang="en-US" dirty="0"/>
              <a:t>います。</a:t>
            </a:r>
          </a:p>
        </p:txBody>
      </p:sp>
      <p:sp>
        <p:nvSpPr>
          <p:cNvPr id="6" name="スライド番号プレースホルダー 5"/>
          <p:cNvSpPr>
            <a:spLocks noGrp="1"/>
          </p:cNvSpPr>
          <p:nvPr>
            <p:ph type="sldNum" sz="quarter" idx="12"/>
          </p:nvPr>
        </p:nvSpPr>
        <p:spPr/>
        <p:txBody>
          <a:bodyPr/>
          <a:lstStyle/>
          <a:p>
            <a:fld id="{0AB64387-629B-4E46-93D6-B693036FBE10}" type="slidenum">
              <a:rPr kumimoji="1" lang="ja-JP" altLang="en-US" smtClean="0"/>
              <a:t>18</a:t>
            </a:fld>
            <a:endParaRPr kumimoji="1" lang="ja-JP" altLang="en-US"/>
          </a:p>
        </p:txBody>
      </p:sp>
      <p:pic>
        <p:nvPicPr>
          <p:cNvPr id="4" name="図 3"/>
          <p:cNvPicPr>
            <a:picLocks noChangeAspect="1"/>
          </p:cNvPicPr>
          <p:nvPr/>
        </p:nvPicPr>
        <p:blipFill>
          <a:blip r:embed="rId2"/>
          <a:stretch>
            <a:fillRect/>
          </a:stretch>
        </p:blipFill>
        <p:spPr>
          <a:xfrm>
            <a:off x="287692" y="2588427"/>
            <a:ext cx="8434800" cy="3650524"/>
          </a:xfrm>
          <a:prstGeom prst="rect">
            <a:avLst/>
          </a:prstGeom>
        </p:spPr>
      </p:pic>
      <p:sp>
        <p:nvSpPr>
          <p:cNvPr id="9" name="テキスト ボックス 2"/>
          <p:cNvSpPr txBox="1">
            <a:spLocks noChangeArrowheads="1"/>
          </p:cNvSpPr>
          <p:nvPr/>
        </p:nvSpPr>
        <p:spPr bwMode="auto">
          <a:xfrm>
            <a:off x="8251351" y="3815315"/>
            <a:ext cx="995291" cy="307777"/>
          </a:xfrm>
          <a:prstGeom prst="rect">
            <a:avLst/>
          </a:prstGeom>
          <a:noFill/>
          <a:ln w="9525">
            <a:noFill/>
            <a:miter lim="800000"/>
            <a:headEnd/>
            <a:tailEnd/>
          </a:ln>
        </p:spPr>
        <p:txBody>
          <a:bodyPr rot="0" vert="horz" wrap="square" lIns="91440" tIns="45720" rIns="91440" bIns="45720" anchor="t" anchorCtr="0">
            <a:spAutoFit/>
          </a:bodyPr>
          <a:lstStyle/>
          <a:p>
            <a:pPr algn="just"/>
            <a:r>
              <a:rPr lang="ja-JP" altLang="en-US" sz="1400" b="1" kern="100" dirty="0">
                <a:solidFill>
                  <a:srgbClr val="FF0000"/>
                </a:solidFill>
                <a:latin typeface="Century" panose="02040604050505020304" pitchFamily="18" charset="0"/>
                <a:ea typeface="ＭＳ ゴシック" panose="020B0609070205080204" pitchFamily="49" charset="-128"/>
                <a:cs typeface="Times New Roman" panose="02020603050405020304" pitchFamily="18" charset="0"/>
              </a:rPr>
              <a:t>府平均</a:t>
            </a:r>
            <a:endParaRPr lang="ja-JP" altLang="en-US" sz="1400" kern="100" dirty="0">
              <a:latin typeface="Century" panose="02040604050505020304" pitchFamily="18" charset="0"/>
              <a:ea typeface="ＭＳ 明朝" panose="02020609040205080304" pitchFamily="17" charset="-128"/>
              <a:cs typeface="Times New Roman" panose="02020603050405020304" pitchFamily="18" charset="0"/>
            </a:endParaRPr>
          </a:p>
        </p:txBody>
      </p:sp>
      <p:sp>
        <p:nvSpPr>
          <p:cNvPr id="7" name="テキスト ボックス 2"/>
          <p:cNvSpPr txBox="1">
            <a:spLocks noChangeArrowheads="1"/>
          </p:cNvSpPr>
          <p:nvPr/>
        </p:nvSpPr>
        <p:spPr bwMode="auto">
          <a:xfrm>
            <a:off x="8224847" y="3401522"/>
            <a:ext cx="995291" cy="307777"/>
          </a:xfrm>
          <a:prstGeom prst="rect">
            <a:avLst/>
          </a:prstGeom>
          <a:noFill/>
          <a:ln w="9525">
            <a:noFill/>
            <a:miter lim="800000"/>
            <a:headEnd/>
            <a:tailEnd/>
          </a:ln>
        </p:spPr>
        <p:txBody>
          <a:bodyPr rot="0" vert="horz" wrap="square" lIns="91440" tIns="45720" rIns="91440" bIns="45720" anchor="t" anchorCtr="0">
            <a:spAutoFit/>
          </a:bodyPr>
          <a:lstStyle/>
          <a:p>
            <a:pPr algn="just"/>
            <a:r>
              <a:rPr lang="ja-JP" altLang="en-US" sz="1400" b="1" kern="100" dirty="0">
                <a:solidFill>
                  <a:srgbClr val="FF0000"/>
                </a:solidFill>
                <a:latin typeface="Century" panose="02040604050505020304" pitchFamily="18" charset="0"/>
                <a:ea typeface="ＭＳ ゴシック" panose="020B0609070205080204" pitchFamily="49" charset="-128"/>
                <a:cs typeface="Times New Roman" panose="02020603050405020304" pitchFamily="18" charset="0"/>
              </a:rPr>
              <a:t>全国平均</a:t>
            </a:r>
            <a:endParaRPr lang="ja-JP" altLang="en-US" sz="1400" kern="100" dirty="0">
              <a:latin typeface="Century" panose="02040604050505020304" pitchFamily="18" charset="0"/>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37415749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665668" y="198805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 name="テキスト ボックス 1"/>
          <p:cNvSpPr txBox="1"/>
          <p:nvPr/>
        </p:nvSpPr>
        <p:spPr>
          <a:xfrm>
            <a:off x="30143" y="446986"/>
            <a:ext cx="9113857" cy="954107"/>
          </a:xfrm>
          <a:prstGeom prst="rect">
            <a:avLst/>
          </a:prstGeom>
          <a:noFill/>
        </p:spPr>
        <p:txBody>
          <a:bodyPr wrap="square" rtlCol="0">
            <a:spAutoFit/>
          </a:bodyPr>
          <a:lstStyle/>
          <a:p>
            <a:r>
              <a:rPr lang="ja-JP" altLang="en-US" sz="2000" b="1" dirty="0">
                <a:latin typeface="+mn-ea"/>
              </a:rPr>
              <a:t>⑨企業債残高対給水収益率（市町村経営比較分析表より）</a:t>
            </a:r>
            <a:endParaRPr lang="en-US" altLang="ja-JP" sz="2000" b="1" dirty="0">
              <a:latin typeface="+mn-ea"/>
            </a:endParaRPr>
          </a:p>
          <a:p>
            <a:endParaRPr lang="ja-JP" altLang="en-US" dirty="0"/>
          </a:p>
          <a:p>
            <a:r>
              <a:rPr lang="ja-JP" altLang="en-US" dirty="0"/>
              <a:t>・企業債残高対</a:t>
            </a:r>
            <a:r>
              <a:rPr lang="ja-JP" altLang="en-US" dirty="0">
                <a:latin typeface="+mn-ea"/>
              </a:rPr>
              <a:t>給水収益率</a:t>
            </a:r>
            <a:r>
              <a:rPr lang="ja-JP" altLang="en-US" dirty="0" smtClean="0">
                <a:latin typeface="+mn-ea"/>
              </a:rPr>
              <a:t>は</a:t>
            </a:r>
            <a:r>
              <a:rPr lang="en-US" altLang="ja-JP" dirty="0">
                <a:latin typeface="+mn-ea"/>
              </a:rPr>
              <a:t>320.4</a:t>
            </a:r>
            <a:r>
              <a:rPr lang="en-US" altLang="ja-JP" dirty="0" smtClean="0">
                <a:latin typeface="+mn-ea"/>
              </a:rPr>
              <a:t>%</a:t>
            </a:r>
            <a:r>
              <a:rPr lang="ja-JP" altLang="en-US" dirty="0" smtClean="0">
                <a:latin typeface="+mn-ea"/>
              </a:rPr>
              <a:t>で</a:t>
            </a:r>
            <a:r>
              <a:rPr lang="ja-JP" altLang="en-US" dirty="0">
                <a:latin typeface="+mn-ea"/>
              </a:rPr>
              <a:t>あり、 府平均</a:t>
            </a:r>
            <a:r>
              <a:rPr lang="en-US" altLang="ja-JP" dirty="0">
                <a:latin typeface="+mn-ea"/>
              </a:rPr>
              <a:t>250.5%</a:t>
            </a:r>
            <a:r>
              <a:rPr lang="ja-JP" altLang="en-US" dirty="0" smtClean="0"/>
              <a:t>を上回って</a:t>
            </a:r>
            <a:r>
              <a:rPr lang="ja-JP" altLang="en-US" dirty="0"/>
              <a:t>います。</a:t>
            </a:r>
          </a:p>
        </p:txBody>
      </p:sp>
      <p:sp>
        <p:nvSpPr>
          <p:cNvPr id="6" name="スライド番号プレースホルダー 5"/>
          <p:cNvSpPr>
            <a:spLocks noGrp="1"/>
          </p:cNvSpPr>
          <p:nvPr>
            <p:ph type="sldNum" sz="quarter" idx="12"/>
          </p:nvPr>
        </p:nvSpPr>
        <p:spPr/>
        <p:txBody>
          <a:bodyPr/>
          <a:lstStyle/>
          <a:p>
            <a:fld id="{0AB64387-629B-4E46-93D6-B693036FBE10}" type="slidenum">
              <a:rPr kumimoji="1" lang="ja-JP" altLang="en-US" smtClean="0"/>
              <a:t>19</a:t>
            </a:fld>
            <a:endParaRPr kumimoji="1" lang="ja-JP" altLang="en-US"/>
          </a:p>
        </p:txBody>
      </p:sp>
      <p:pic>
        <p:nvPicPr>
          <p:cNvPr id="4" name="図 3"/>
          <p:cNvPicPr>
            <a:picLocks noChangeAspect="1"/>
          </p:cNvPicPr>
          <p:nvPr/>
        </p:nvPicPr>
        <p:blipFill>
          <a:blip r:embed="rId2"/>
          <a:stretch>
            <a:fillRect/>
          </a:stretch>
        </p:blipFill>
        <p:spPr>
          <a:xfrm>
            <a:off x="181675" y="2847325"/>
            <a:ext cx="8434800" cy="3200239"/>
          </a:xfrm>
          <a:prstGeom prst="rect">
            <a:avLst/>
          </a:prstGeom>
        </p:spPr>
      </p:pic>
      <p:sp>
        <p:nvSpPr>
          <p:cNvPr id="9" name="テキスト ボックス 2"/>
          <p:cNvSpPr txBox="1">
            <a:spLocks noChangeArrowheads="1"/>
          </p:cNvSpPr>
          <p:nvPr/>
        </p:nvSpPr>
        <p:spPr bwMode="auto">
          <a:xfrm>
            <a:off x="8337710" y="4669017"/>
            <a:ext cx="966596" cy="307777"/>
          </a:xfrm>
          <a:prstGeom prst="rect">
            <a:avLst/>
          </a:prstGeom>
          <a:noFill/>
          <a:ln w="9525">
            <a:noFill/>
            <a:miter lim="800000"/>
            <a:headEnd/>
            <a:tailEnd/>
          </a:ln>
        </p:spPr>
        <p:txBody>
          <a:bodyPr rot="0" vert="horz" wrap="square" lIns="91440" tIns="45720" rIns="91440" bIns="45720" anchor="t" anchorCtr="0">
            <a:spAutoFit/>
          </a:bodyPr>
          <a:lstStyle/>
          <a:p>
            <a:pPr algn="just"/>
            <a:r>
              <a:rPr lang="ja-JP" altLang="en-US" sz="1400" b="1" kern="100" dirty="0">
                <a:solidFill>
                  <a:srgbClr val="FF0000"/>
                </a:solidFill>
                <a:latin typeface="+mn-ea"/>
                <a:cs typeface="Times New Roman" panose="02020603050405020304" pitchFamily="18" charset="0"/>
              </a:rPr>
              <a:t>府平均</a:t>
            </a:r>
            <a:endParaRPr lang="ja-JP" altLang="en-US" sz="1400" kern="100" dirty="0">
              <a:latin typeface="+mn-ea"/>
              <a:cs typeface="Times New Roman" panose="02020603050405020304" pitchFamily="18" charset="0"/>
            </a:endParaRPr>
          </a:p>
        </p:txBody>
      </p:sp>
      <p:sp>
        <p:nvSpPr>
          <p:cNvPr id="7" name="テキスト ボックス 2"/>
          <p:cNvSpPr txBox="1">
            <a:spLocks noChangeArrowheads="1"/>
          </p:cNvSpPr>
          <p:nvPr/>
        </p:nvSpPr>
        <p:spPr bwMode="auto">
          <a:xfrm>
            <a:off x="8311206" y="4297803"/>
            <a:ext cx="966596" cy="307777"/>
          </a:xfrm>
          <a:prstGeom prst="rect">
            <a:avLst/>
          </a:prstGeom>
          <a:noFill/>
          <a:ln w="9525">
            <a:noFill/>
            <a:miter lim="800000"/>
            <a:headEnd/>
            <a:tailEnd/>
          </a:ln>
        </p:spPr>
        <p:txBody>
          <a:bodyPr rot="0" vert="horz" wrap="square" lIns="91440" tIns="45720" rIns="91440" bIns="45720" anchor="t" anchorCtr="0">
            <a:spAutoFit/>
          </a:bodyPr>
          <a:lstStyle/>
          <a:p>
            <a:pPr algn="just"/>
            <a:r>
              <a:rPr lang="ja-JP" altLang="en-US" sz="1400" b="1" kern="100" dirty="0">
                <a:solidFill>
                  <a:srgbClr val="FF0000"/>
                </a:solidFill>
                <a:latin typeface="+mn-ea"/>
                <a:cs typeface="Times New Roman" panose="02020603050405020304" pitchFamily="18" charset="0"/>
              </a:rPr>
              <a:t>全国平均</a:t>
            </a:r>
            <a:endParaRPr lang="ja-JP" altLang="en-US" sz="1400" kern="100" dirty="0">
              <a:latin typeface="+mn-ea"/>
              <a:cs typeface="Times New Roman" panose="02020603050405020304" pitchFamily="18" charset="0"/>
            </a:endParaRPr>
          </a:p>
        </p:txBody>
      </p:sp>
    </p:spTree>
    <p:extLst>
      <p:ext uri="{BB962C8B-B14F-4D97-AF65-F5344CB8AC3E}">
        <p14:creationId xmlns:p14="http://schemas.microsoft.com/office/powerpoint/2010/main" val="20553758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0" y="0"/>
            <a:ext cx="9144000" cy="7725192"/>
          </a:xfrm>
          <a:prstGeom prst="rect">
            <a:avLst/>
          </a:prstGeom>
          <a:noFill/>
        </p:spPr>
        <p:txBody>
          <a:bodyPr wrap="square" rtlCol="0">
            <a:spAutoFit/>
          </a:bodyPr>
          <a:lstStyle/>
          <a:p>
            <a:r>
              <a:rPr lang="ja-JP" altLang="en-US" b="1" dirty="0">
                <a:solidFill>
                  <a:schemeClr val="tx2"/>
                </a:solidFill>
                <a:latin typeface="+mn-ea"/>
              </a:rPr>
              <a:t>■市の水道の状態をのぞいてみよう</a:t>
            </a:r>
            <a:r>
              <a:rPr lang="en-US" altLang="ja-JP" b="1" dirty="0">
                <a:solidFill>
                  <a:schemeClr val="tx2"/>
                </a:solidFill>
                <a:latin typeface="+mn-ea"/>
              </a:rPr>
              <a:t>~</a:t>
            </a:r>
            <a:r>
              <a:rPr lang="ja-JP" altLang="en-US" b="1" dirty="0">
                <a:solidFill>
                  <a:schemeClr val="tx2"/>
                </a:solidFill>
                <a:latin typeface="+mn-ea"/>
              </a:rPr>
              <a:t>施設の耐震化状況や財政的な指標を府内で比較</a:t>
            </a:r>
            <a:r>
              <a:rPr lang="en-US" altLang="ja-JP" b="1" dirty="0">
                <a:solidFill>
                  <a:schemeClr val="tx2"/>
                </a:solidFill>
                <a:latin typeface="+mn-ea"/>
              </a:rPr>
              <a:t>~</a:t>
            </a:r>
          </a:p>
          <a:p>
            <a:r>
              <a:rPr lang="ja-JP" altLang="en-US" b="1" dirty="0" smtClean="0">
                <a:latin typeface="+mn-ea"/>
              </a:rPr>
              <a:t>現状</a:t>
            </a:r>
            <a:r>
              <a:rPr lang="ja-JP" altLang="en-US" b="1" dirty="0">
                <a:latin typeface="+mn-ea"/>
              </a:rPr>
              <a:t>と課題</a:t>
            </a:r>
            <a:endParaRPr lang="en-US" altLang="ja-JP" b="1" dirty="0">
              <a:latin typeface="+mn-ea"/>
            </a:endParaRPr>
          </a:p>
          <a:p>
            <a:r>
              <a:rPr lang="ja-JP" altLang="en-US" sz="1600" dirty="0">
                <a:latin typeface="+mn-ea"/>
              </a:rPr>
              <a:t>１　基本情報</a:t>
            </a:r>
            <a:br>
              <a:rPr lang="ja-JP" altLang="en-US" sz="1600" dirty="0">
                <a:latin typeface="+mn-ea"/>
              </a:rPr>
            </a:br>
            <a:r>
              <a:rPr lang="ja-JP" altLang="en-US" sz="1600" dirty="0">
                <a:latin typeface="+mn-ea"/>
              </a:rPr>
              <a:t>　１．１　現状</a:t>
            </a:r>
            <a:br>
              <a:rPr lang="ja-JP" altLang="en-US" sz="1600" dirty="0">
                <a:latin typeface="+mn-ea"/>
              </a:rPr>
            </a:br>
            <a:r>
              <a:rPr lang="ja-JP" altLang="en-US" sz="1600" dirty="0">
                <a:latin typeface="+mn-ea"/>
              </a:rPr>
              <a:t>　</a:t>
            </a:r>
            <a:r>
              <a:rPr lang="ja-JP" altLang="en-US" sz="1600" dirty="0" smtClean="0">
                <a:latin typeface="+mn-ea"/>
              </a:rPr>
              <a:t>１．２</a:t>
            </a:r>
            <a:r>
              <a:rPr lang="ja-JP" altLang="en-US" sz="1600" dirty="0">
                <a:latin typeface="+mn-ea"/>
              </a:rPr>
              <a:t>　一日最大給水量と自己</a:t>
            </a:r>
            <a:r>
              <a:rPr lang="ja-JP" altLang="en-US" sz="1600" dirty="0" smtClean="0">
                <a:latin typeface="+mn-ea"/>
              </a:rPr>
              <a:t>水率の</a:t>
            </a:r>
            <a:r>
              <a:rPr lang="ja-JP" altLang="en-US" sz="1600" dirty="0">
                <a:latin typeface="+mn-ea"/>
              </a:rPr>
              <a:t>概要</a:t>
            </a:r>
            <a:br>
              <a:rPr lang="ja-JP" altLang="en-US" sz="1600" dirty="0">
                <a:latin typeface="+mn-ea"/>
              </a:rPr>
            </a:br>
            <a:r>
              <a:rPr lang="ja-JP" altLang="en-US" sz="1600" dirty="0">
                <a:latin typeface="+mn-ea"/>
              </a:rPr>
              <a:t>　１．３　水道施設の配置</a:t>
            </a:r>
            <a:r>
              <a:rPr lang="ja-JP" altLang="en-US" sz="1600" dirty="0" smtClean="0">
                <a:latin typeface="+mn-ea"/>
              </a:rPr>
              <a:t>状況</a:t>
            </a:r>
            <a:endParaRPr lang="en-US" altLang="ja-JP" sz="1600" dirty="0" smtClean="0">
              <a:latin typeface="+mn-ea"/>
            </a:endParaRPr>
          </a:p>
          <a:p>
            <a:r>
              <a:rPr lang="ja-JP" altLang="en-US" sz="1600" dirty="0">
                <a:latin typeface="+mn-ea"/>
              </a:rPr>
              <a:t/>
            </a:r>
            <a:br>
              <a:rPr lang="ja-JP" altLang="en-US" sz="1600" dirty="0">
                <a:latin typeface="+mn-ea"/>
              </a:rPr>
            </a:br>
            <a:r>
              <a:rPr lang="ja-JP" altLang="en-US" sz="1600" dirty="0">
                <a:latin typeface="+mn-ea"/>
              </a:rPr>
              <a:t>２　府域に</a:t>
            </a:r>
            <a:r>
              <a:rPr lang="ja-JP" altLang="en-US" sz="1600" dirty="0" smtClean="0">
                <a:latin typeface="+mn-ea"/>
              </a:rPr>
              <a:t>おける岸和田市の</a:t>
            </a:r>
            <a:r>
              <a:rPr lang="ja-JP" altLang="en-US" sz="1600" dirty="0">
                <a:latin typeface="+mn-ea"/>
              </a:rPr>
              <a:t>状況</a:t>
            </a:r>
            <a:br>
              <a:rPr lang="ja-JP" altLang="en-US" sz="1600" dirty="0">
                <a:latin typeface="+mn-ea"/>
              </a:rPr>
            </a:br>
            <a:r>
              <a:rPr lang="ja-JP" altLang="en-US" sz="1600" dirty="0">
                <a:latin typeface="+mn-ea"/>
              </a:rPr>
              <a:t>　２．１　各指標の大阪府平均との比較</a:t>
            </a:r>
            <a:br>
              <a:rPr lang="ja-JP" altLang="en-US" sz="1600" dirty="0">
                <a:latin typeface="+mn-ea"/>
              </a:rPr>
            </a:br>
            <a:r>
              <a:rPr lang="ja-JP" altLang="en-US" sz="1600" dirty="0">
                <a:latin typeface="+mn-ea"/>
              </a:rPr>
              <a:t>　２．２　府域に</a:t>
            </a:r>
            <a:r>
              <a:rPr lang="ja-JP" altLang="en-US" sz="1600" dirty="0" smtClean="0">
                <a:latin typeface="+mn-ea"/>
              </a:rPr>
              <a:t>おける岸和田市の</a:t>
            </a:r>
            <a:r>
              <a:rPr lang="ja-JP" altLang="en-US" sz="1600" dirty="0">
                <a:latin typeface="+mn-ea"/>
              </a:rPr>
              <a:t>各指標の状況</a:t>
            </a:r>
            <a:br>
              <a:rPr lang="ja-JP" altLang="en-US" sz="1600" dirty="0">
                <a:latin typeface="+mn-ea"/>
              </a:rPr>
            </a:br>
            <a:r>
              <a:rPr lang="ja-JP" altLang="en-US" sz="1600" dirty="0">
                <a:latin typeface="+mn-ea"/>
              </a:rPr>
              <a:t>　</a:t>
            </a:r>
            <a:endParaRPr lang="en-US" altLang="ja-JP" sz="700" b="1" dirty="0" smtClean="0">
              <a:solidFill>
                <a:schemeClr val="tx2"/>
              </a:solidFill>
              <a:latin typeface="+mn-ea"/>
            </a:endParaRPr>
          </a:p>
          <a:p>
            <a:r>
              <a:rPr lang="ja-JP" altLang="en-US" b="1" dirty="0">
                <a:solidFill>
                  <a:schemeClr val="tx2"/>
                </a:solidFill>
                <a:latin typeface="+mn-ea"/>
              </a:rPr>
              <a:t>■市の水道ってこれからどうなるの？　</a:t>
            </a:r>
            <a:r>
              <a:rPr lang="en-US" altLang="ja-JP" b="1" dirty="0">
                <a:solidFill>
                  <a:schemeClr val="tx2"/>
                </a:solidFill>
                <a:latin typeface="+mn-ea"/>
              </a:rPr>
              <a:t>~</a:t>
            </a:r>
            <a:r>
              <a:rPr lang="ja-JP" altLang="en-US" b="1" dirty="0">
                <a:solidFill>
                  <a:schemeClr val="tx2"/>
                </a:solidFill>
                <a:latin typeface="+mn-ea"/>
              </a:rPr>
              <a:t>今後の計画や水道料金のイメージを確認</a:t>
            </a:r>
            <a:r>
              <a:rPr lang="en-US" altLang="ja-JP" b="1" dirty="0" smtClean="0">
                <a:solidFill>
                  <a:schemeClr val="tx2"/>
                </a:solidFill>
                <a:latin typeface="+mn-ea"/>
              </a:rPr>
              <a:t>~</a:t>
            </a:r>
          </a:p>
          <a:p>
            <a:r>
              <a:rPr lang="ja-JP" altLang="en-US" b="1" dirty="0" smtClean="0">
                <a:latin typeface="+mn-ea"/>
              </a:rPr>
              <a:t>岸和田市の計画</a:t>
            </a:r>
            <a:endParaRPr lang="en-US" altLang="ja-JP" b="1" dirty="0" smtClean="0">
              <a:latin typeface="+mn-ea"/>
            </a:endParaRPr>
          </a:p>
          <a:p>
            <a:r>
              <a:rPr lang="en-US" altLang="ja-JP" sz="1600" dirty="0" smtClean="0">
                <a:latin typeface="+mn-ea"/>
              </a:rPr>
              <a:t>3</a:t>
            </a:r>
            <a:r>
              <a:rPr lang="ja-JP" altLang="en-US" sz="1600" dirty="0">
                <a:latin typeface="+mn-ea"/>
              </a:rPr>
              <a:t>　</a:t>
            </a:r>
            <a:r>
              <a:rPr lang="ja-JP" altLang="en-US" sz="1600" dirty="0" smtClean="0">
                <a:latin typeface="+mn-ea"/>
              </a:rPr>
              <a:t>岸和田市の</a:t>
            </a:r>
            <a:r>
              <a:rPr lang="ja-JP" altLang="en-US" sz="1600" dirty="0">
                <a:latin typeface="+mn-ea"/>
              </a:rPr>
              <a:t>今後の計画</a:t>
            </a:r>
            <a:br>
              <a:rPr lang="ja-JP" altLang="en-US" sz="1600" dirty="0">
                <a:latin typeface="+mn-ea"/>
              </a:rPr>
            </a:br>
            <a:r>
              <a:rPr lang="ja-JP" altLang="en-US" sz="1600" dirty="0">
                <a:latin typeface="+mn-ea"/>
              </a:rPr>
              <a:t>　３．１　水道施設の耐震化計画の策定状況</a:t>
            </a:r>
            <a:br>
              <a:rPr lang="ja-JP" altLang="en-US" sz="1600" dirty="0">
                <a:latin typeface="+mn-ea"/>
              </a:rPr>
            </a:br>
            <a:r>
              <a:rPr lang="ja-JP" altLang="en-US" sz="1600" dirty="0">
                <a:latin typeface="+mn-ea"/>
              </a:rPr>
              <a:t>　</a:t>
            </a:r>
            <a:r>
              <a:rPr lang="ja-JP" altLang="en-US" sz="1600" dirty="0" smtClean="0">
                <a:latin typeface="+mn-ea"/>
              </a:rPr>
              <a:t>３．２</a:t>
            </a:r>
            <a:r>
              <a:rPr lang="ja-JP" altLang="en-US" sz="1600" dirty="0">
                <a:latin typeface="+mn-ea"/>
              </a:rPr>
              <a:t>　老朽管の更新に関する状況</a:t>
            </a:r>
            <a:br>
              <a:rPr lang="ja-JP" altLang="en-US" sz="1600" dirty="0">
                <a:latin typeface="+mn-ea"/>
              </a:rPr>
            </a:br>
            <a:r>
              <a:rPr lang="ja-JP" altLang="en-US" sz="1600" dirty="0">
                <a:latin typeface="+mn-ea"/>
              </a:rPr>
              <a:t>　</a:t>
            </a:r>
            <a:r>
              <a:rPr lang="ja-JP" altLang="en-US" sz="1600" dirty="0" smtClean="0">
                <a:latin typeface="+mn-ea"/>
              </a:rPr>
              <a:t>３．３</a:t>
            </a:r>
            <a:r>
              <a:rPr lang="ja-JP" altLang="en-US" sz="1600" dirty="0">
                <a:latin typeface="+mn-ea"/>
              </a:rPr>
              <a:t>　耐震化計画の</a:t>
            </a:r>
            <a:r>
              <a:rPr lang="ja-JP" altLang="en-US" sz="1600" dirty="0" smtClean="0">
                <a:latin typeface="+mn-ea"/>
              </a:rPr>
              <a:t>内容</a:t>
            </a:r>
            <a:endParaRPr lang="en-US" altLang="ja-JP" sz="1600" dirty="0" smtClean="0">
              <a:latin typeface="+mn-ea"/>
            </a:endParaRPr>
          </a:p>
          <a:p>
            <a:r>
              <a:rPr lang="ja-JP" altLang="en-US" sz="1600" dirty="0">
                <a:latin typeface="+mn-ea"/>
              </a:rPr>
              <a:t>　</a:t>
            </a:r>
            <a:r>
              <a:rPr lang="ja-JP" altLang="en-US" sz="1600" dirty="0" smtClean="0">
                <a:latin typeface="+mn-ea"/>
              </a:rPr>
              <a:t>３．４　更新</a:t>
            </a:r>
            <a:r>
              <a:rPr lang="ja-JP" altLang="en-US" sz="1600" dirty="0">
                <a:latin typeface="+mn-ea"/>
              </a:rPr>
              <a:t>需要見込み額の見通し</a:t>
            </a:r>
            <a:br>
              <a:rPr lang="ja-JP" altLang="en-US" sz="1600" dirty="0">
                <a:latin typeface="+mn-ea"/>
              </a:rPr>
            </a:br>
            <a:r>
              <a:rPr lang="ja-JP" altLang="en-US" sz="1600" dirty="0">
                <a:latin typeface="+mn-ea"/>
              </a:rPr>
              <a:t>　</a:t>
            </a:r>
            <a:r>
              <a:rPr lang="ja-JP" altLang="en-US" sz="1600" dirty="0" smtClean="0">
                <a:latin typeface="+mn-ea"/>
              </a:rPr>
              <a:t>３．５　収支</a:t>
            </a:r>
            <a:r>
              <a:rPr lang="ja-JP" altLang="en-US" sz="1600" dirty="0">
                <a:latin typeface="+mn-ea"/>
              </a:rPr>
              <a:t>の</a:t>
            </a:r>
            <a:r>
              <a:rPr lang="ja-JP" altLang="en-US" sz="1600" dirty="0" smtClean="0">
                <a:latin typeface="+mn-ea"/>
              </a:rPr>
              <a:t>見通し</a:t>
            </a:r>
            <a:endParaRPr lang="en-US" altLang="ja-JP" sz="1600" dirty="0" smtClean="0">
              <a:latin typeface="+mn-ea"/>
            </a:endParaRPr>
          </a:p>
          <a:p>
            <a:endParaRPr lang="en-US" altLang="ja-JP" sz="1600" dirty="0" smtClean="0">
              <a:latin typeface="+mn-ea"/>
            </a:endParaRPr>
          </a:p>
          <a:p>
            <a:r>
              <a:rPr lang="ja-JP" altLang="en-US" b="1" dirty="0" smtClean="0">
                <a:latin typeface="+mn-ea"/>
              </a:rPr>
              <a:t>大阪府による推計</a:t>
            </a:r>
            <a:endParaRPr lang="en-US" altLang="ja-JP" b="1" dirty="0">
              <a:latin typeface="+mn-ea"/>
            </a:endParaRPr>
          </a:p>
          <a:p>
            <a:r>
              <a:rPr lang="ja-JP" altLang="en-US" sz="1600" dirty="0">
                <a:latin typeface="+mn-ea"/>
              </a:rPr>
              <a:t>４　</a:t>
            </a:r>
            <a:r>
              <a:rPr lang="ja-JP" altLang="en-US" sz="1600" dirty="0" smtClean="0">
                <a:latin typeface="+mn-ea"/>
              </a:rPr>
              <a:t>大阪府推計による岸和田市の</a:t>
            </a:r>
            <a:r>
              <a:rPr lang="ja-JP" altLang="en-US" sz="1600" dirty="0">
                <a:latin typeface="+mn-ea"/>
              </a:rPr>
              <a:t>今後の</a:t>
            </a:r>
            <a:r>
              <a:rPr lang="ja-JP" altLang="en-US" sz="1600" dirty="0" smtClean="0">
                <a:latin typeface="+mn-ea"/>
              </a:rPr>
              <a:t>見通し</a:t>
            </a:r>
            <a:r>
              <a:rPr lang="ja-JP" altLang="en-US" sz="1600" dirty="0">
                <a:latin typeface="+mn-ea"/>
              </a:rPr>
              <a:t/>
            </a:r>
            <a:br>
              <a:rPr lang="ja-JP" altLang="en-US" sz="1600" dirty="0">
                <a:latin typeface="+mn-ea"/>
              </a:rPr>
            </a:br>
            <a:r>
              <a:rPr lang="ja-JP" altLang="en-US" sz="1600" dirty="0">
                <a:latin typeface="+mn-ea"/>
              </a:rPr>
              <a:t>　</a:t>
            </a:r>
            <a:r>
              <a:rPr lang="ja-JP" altLang="en-US" sz="1600" dirty="0" smtClean="0">
                <a:latin typeface="+mn-ea"/>
              </a:rPr>
              <a:t>４．１　給水</a:t>
            </a:r>
            <a:r>
              <a:rPr lang="ja-JP" altLang="en-US" sz="1600" dirty="0">
                <a:latin typeface="+mn-ea"/>
              </a:rPr>
              <a:t>人口と料金収入の見通し</a:t>
            </a:r>
            <a:br>
              <a:rPr lang="ja-JP" altLang="en-US" sz="1600" dirty="0">
                <a:latin typeface="+mn-ea"/>
              </a:rPr>
            </a:br>
            <a:r>
              <a:rPr lang="ja-JP" altLang="en-US" sz="1600" dirty="0">
                <a:latin typeface="+mn-ea"/>
              </a:rPr>
              <a:t>　</a:t>
            </a:r>
            <a:r>
              <a:rPr lang="ja-JP" altLang="en-US" sz="1600" dirty="0" smtClean="0">
                <a:latin typeface="+mn-ea"/>
              </a:rPr>
              <a:t>４．２　更新</a:t>
            </a:r>
            <a:r>
              <a:rPr lang="ja-JP" altLang="en-US" sz="1600" dirty="0">
                <a:latin typeface="+mn-ea"/>
              </a:rPr>
              <a:t>需要見込み額の見通し</a:t>
            </a:r>
            <a:br>
              <a:rPr lang="ja-JP" altLang="en-US" sz="1600" dirty="0">
                <a:latin typeface="+mn-ea"/>
              </a:rPr>
            </a:br>
            <a:r>
              <a:rPr lang="ja-JP" altLang="en-US" sz="1600" dirty="0">
                <a:latin typeface="+mn-ea"/>
              </a:rPr>
              <a:t>　</a:t>
            </a:r>
            <a:r>
              <a:rPr lang="ja-JP" altLang="en-US" sz="1600" dirty="0" smtClean="0">
                <a:latin typeface="+mn-ea"/>
              </a:rPr>
              <a:t>４．３　収支</a:t>
            </a:r>
            <a:r>
              <a:rPr lang="ja-JP" altLang="en-US" sz="1600" dirty="0">
                <a:latin typeface="+mn-ea"/>
              </a:rPr>
              <a:t>の</a:t>
            </a:r>
            <a:r>
              <a:rPr lang="ja-JP" altLang="en-US" sz="1600" dirty="0" smtClean="0">
                <a:latin typeface="+mn-ea"/>
              </a:rPr>
              <a:t>見通し</a:t>
            </a:r>
            <a:endParaRPr lang="en-US" altLang="ja-JP" sz="1600" dirty="0" smtClean="0">
              <a:latin typeface="+mn-ea"/>
            </a:endParaRPr>
          </a:p>
          <a:p>
            <a:r>
              <a:rPr lang="ja-JP" altLang="en-US" sz="1600" dirty="0">
                <a:latin typeface="+mn-ea"/>
              </a:rPr>
              <a:t/>
            </a:r>
            <a:br>
              <a:rPr lang="ja-JP" altLang="en-US" sz="1600" dirty="0">
                <a:latin typeface="+mn-ea"/>
              </a:rPr>
            </a:br>
            <a:r>
              <a:rPr lang="ja-JP" altLang="en-US" sz="1600" dirty="0" smtClean="0">
                <a:latin typeface="+mn-ea"/>
              </a:rPr>
              <a:t>５　まとめ</a:t>
            </a:r>
            <a:endParaRPr lang="ja-JP" altLang="en-US" sz="1600" dirty="0">
              <a:latin typeface="+mn-ea"/>
            </a:endParaRPr>
          </a:p>
          <a:p>
            <a:endParaRPr lang="ja-JP" altLang="en-US" dirty="0">
              <a:latin typeface="+mn-ea"/>
            </a:endParaRPr>
          </a:p>
          <a:p>
            <a:endParaRPr lang="ja-JP" altLang="en-US" dirty="0">
              <a:latin typeface="+mn-ea"/>
            </a:endParaRPr>
          </a:p>
        </p:txBody>
      </p:sp>
      <p:sp>
        <p:nvSpPr>
          <p:cNvPr id="3" name="スライド番号プレースホルダー 2"/>
          <p:cNvSpPr>
            <a:spLocks noGrp="1"/>
          </p:cNvSpPr>
          <p:nvPr>
            <p:ph type="sldNum" sz="quarter" idx="12"/>
          </p:nvPr>
        </p:nvSpPr>
        <p:spPr/>
        <p:txBody>
          <a:bodyPr/>
          <a:lstStyle/>
          <a:p>
            <a:fld id="{0AB64387-629B-4E46-93D6-B693036FBE10}" type="slidenum">
              <a:rPr kumimoji="1" lang="ja-JP" altLang="en-US" smtClean="0"/>
              <a:t>2</a:t>
            </a:fld>
            <a:endParaRPr kumimoji="1" lang="ja-JP" altLang="en-US"/>
          </a:p>
        </p:txBody>
      </p:sp>
    </p:spTree>
    <p:extLst>
      <p:ext uri="{BB962C8B-B14F-4D97-AF65-F5344CB8AC3E}">
        <p14:creationId xmlns:p14="http://schemas.microsoft.com/office/powerpoint/2010/main" val="14165270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665668" y="198805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 name="テキスト ボックス 1"/>
          <p:cNvSpPr txBox="1"/>
          <p:nvPr/>
        </p:nvSpPr>
        <p:spPr>
          <a:xfrm>
            <a:off x="182393" y="429659"/>
            <a:ext cx="10921286" cy="954107"/>
          </a:xfrm>
          <a:prstGeom prst="rect">
            <a:avLst/>
          </a:prstGeom>
          <a:noFill/>
        </p:spPr>
        <p:txBody>
          <a:bodyPr wrap="square" rtlCol="0">
            <a:spAutoFit/>
          </a:bodyPr>
          <a:lstStyle/>
          <a:p>
            <a:r>
              <a:rPr lang="ja-JP" altLang="en-US" sz="2000" b="1" dirty="0"/>
              <a:t>⑩施設利用率（市町村経営比較分析表より）</a:t>
            </a:r>
            <a:endParaRPr lang="en-US" altLang="ja-JP" sz="2000" b="1" dirty="0"/>
          </a:p>
          <a:p>
            <a:endParaRPr lang="ja-JP" altLang="en-US" dirty="0"/>
          </a:p>
          <a:p>
            <a:r>
              <a:rPr lang="ja-JP" altLang="en-US" dirty="0"/>
              <a:t>・施設利用率</a:t>
            </a:r>
            <a:r>
              <a:rPr lang="ja-JP" altLang="en-US" dirty="0" smtClean="0">
                <a:latin typeface="+mn-ea"/>
              </a:rPr>
              <a:t>は</a:t>
            </a:r>
            <a:r>
              <a:rPr lang="en-US" altLang="ja-JP" dirty="0" smtClean="0">
                <a:latin typeface="+mn-ea"/>
              </a:rPr>
              <a:t>59.9%</a:t>
            </a:r>
            <a:r>
              <a:rPr lang="ja-JP" altLang="en-US" dirty="0" smtClean="0">
                <a:latin typeface="+mn-ea"/>
              </a:rPr>
              <a:t>で</a:t>
            </a:r>
            <a:r>
              <a:rPr lang="ja-JP" altLang="en-US" dirty="0">
                <a:latin typeface="+mn-ea"/>
              </a:rPr>
              <a:t>あり、府</a:t>
            </a:r>
            <a:r>
              <a:rPr lang="ja-JP" altLang="en-US" dirty="0" smtClean="0">
                <a:latin typeface="+mn-ea"/>
              </a:rPr>
              <a:t>平均</a:t>
            </a:r>
            <a:r>
              <a:rPr lang="en-US" altLang="ja-JP" dirty="0" smtClean="0">
                <a:latin typeface="+mn-ea"/>
              </a:rPr>
              <a:t>58.4%</a:t>
            </a:r>
            <a:r>
              <a:rPr lang="ja-JP" altLang="en-US" dirty="0" smtClean="0"/>
              <a:t>を上回って</a:t>
            </a:r>
            <a:r>
              <a:rPr lang="ja-JP" altLang="en-US" dirty="0"/>
              <a:t>います。</a:t>
            </a:r>
          </a:p>
        </p:txBody>
      </p:sp>
      <p:sp>
        <p:nvSpPr>
          <p:cNvPr id="6" name="スライド番号プレースホルダー 5"/>
          <p:cNvSpPr>
            <a:spLocks noGrp="1"/>
          </p:cNvSpPr>
          <p:nvPr>
            <p:ph type="sldNum" sz="quarter" idx="12"/>
          </p:nvPr>
        </p:nvSpPr>
        <p:spPr/>
        <p:txBody>
          <a:bodyPr/>
          <a:lstStyle/>
          <a:p>
            <a:fld id="{0AB64387-629B-4E46-93D6-B693036FBE10}" type="slidenum">
              <a:rPr kumimoji="1" lang="ja-JP" altLang="en-US" smtClean="0"/>
              <a:t>20</a:t>
            </a:fld>
            <a:endParaRPr kumimoji="1" lang="ja-JP" altLang="en-US"/>
          </a:p>
        </p:txBody>
      </p:sp>
      <p:pic>
        <p:nvPicPr>
          <p:cNvPr id="3" name="図 2"/>
          <p:cNvPicPr>
            <a:picLocks noChangeAspect="1"/>
          </p:cNvPicPr>
          <p:nvPr/>
        </p:nvPicPr>
        <p:blipFill>
          <a:blip r:embed="rId2"/>
          <a:stretch>
            <a:fillRect/>
          </a:stretch>
        </p:blipFill>
        <p:spPr>
          <a:xfrm>
            <a:off x="266876" y="2503161"/>
            <a:ext cx="8434800" cy="3689722"/>
          </a:xfrm>
          <a:prstGeom prst="rect">
            <a:avLst/>
          </a:prstGeom>
        </p:spPr>
      </p:pic>
      <p:sp>
        <p:nvSpPr>
          <p:cNvPr id="9" name="テキスト ボックス 2"/>
          <p:cNvSpPr txBox="1">
            <a:spLocks noChangeArrowheads="1"/>
          </p:cNvSpPr>
          <p:nvPr/>
        </p:nvSpPr>
        <p:spPr bwMode="auto">
          <a:xfrm>
            <a:off x="8374647" y="3828163"/>
            <a:ext cx="948299" cy="307777"/>
          </a:xfrm>
          <a:prstGeom prst="rect">
            <a:avLst/>
          </a:prstGeom>
          <a:noFill/>
          <a:ln w="9525">
            <a:noFill/>
            <a:miter lim="800000"/>
            <a:headEnd/>
            <a:tailEnd/>
          </a:ln>
        </p:spPr>
        <p:txBody>
          <a:bodyPr rot="0" vert="horz" wrap="square" lIns="91440" tIns="45720" rIns="91440" bIns="45720" anchor="t" anchorCtr="0">
            <a:spAutoFit/>
          </a:bodyPr>
          <a:lstStyle/>
          <a:p>
            <a:pPr algn="just"/>
            <a:r>
              <a:rPr lang="ja-JP" altLang="en-US" sz="1400" b="1" kern="100" dirty="0">
                <a:solidFill>
                  <a:srgbClr val="FF0000"/>
                </a:solidFill>
                <a:latin typeface="+mn-ea"/>
                <a:cs typeface="Times New Roman" panose="02020603050405020304" pitchFamily="18" charset="0"/>
              </a:rPr>
              <a:t>府平均</a:t>
            </a:r>
            <a:endParaRPr lang="ja-JP" altLang="en-US" sz="1400" kern="100" dirty="0">
              <a:latin typeface="+mn-ea"/>
              <a:cs typeface="Times New Roman" panose="02020603050405020304" pitchFamily="18" charset="0"/>
            </a:endParaRPr>
          </a:p>
        </p:txBody>
      </p:sp>
      <p:sp>
        <p:nvSpPr>
          <p:cNvPr id="7" name="テキスト ボックス 2"/>
          <p:cNvSpPr txBox="1">
            <a:spLocks noChangeArrowheads="1"/>
          </p:cNvSpPr>
          <p:nvPr/>
        </p:nvSpPr>
        <p:spPr bwMode="auto">
          <a:xfrm>
            <a:off x="8304229" y="3551164"/>
            <a:ext cx="948299" cy="307777"/>
          </a:xfrm>
          <a:prstGeom prst="rect">
            <a:avLst/>
          </a:prstGeom>
          <a:noFill/>
          <a:ln w="9525">
            <a:noFill/>
            <a:miter lim="800000"/>
            <a:headEnd/>
            <a:tailEnd/>
          </a:ln>
        </p:spPr>
        <p:txBody>
          <a:bodyPr rot="0" vert="horz" wrap="square" lIns="91440" tIns="45720" rIns="91440" bIns="45720" anchor="t" anchorCtr="0">
            <a:spAutoFit/>
          </a:bodyPr>
          <a:lstStyle/>
          <a:p>
            <a:pPr algn="just"/>
            <a:r>
              <a:rPr lang="ja-JP" altLang="en-US" sz="1400" b="1" kern="100" dirty="0">
                <a:solidFill>
                  <a:srgbClr val="FF0000"/>
                </a:solidFill>
                <a:latin typeface="+mn-ea"/>
                <a:cs typeface="Times New Roman" panose="02020603050405020304" pitchFamily="18" charset="0"/>
              </a:rPr>
              <a:t>全国平均</a:t>
            </a:r>
            <a:endParaRPr lang="ja-JP" altLang="en-US" sz="1400" kern="100" dirty="0">
              <a:latin typeface="+mn-ea"/>
              <a:cs typeface="Times New Roman" panose="02020603050405020304" pitchFamily="18" charset="0"/>
            </a:endParaRPr>
          </a:p>
        </p:txBody>
      </p:sp>
    </p:spTree>
    <p:extLst>
      <p:ext uri="{BB962C8B-B14F-4D97-AF65-F5344CB8AC3E}">
        <p14:creationId xmlns:p14="http://schemas.microsoft.com/office/powerpoint/2010/main" val="10466059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3"/>
          <p:cNvSpPr>
            <a:spLocks noChangeArrowheads="1"/>
          </p:cNvSpPr>
          <p:nvPr/>
        </p:nvSpPr>
        <p:spPr bwMode="auto">
          <a:xfrm>
            <a:off x="-1665668" y="198805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 name="テキスト ボックス 1"/>
          <p:cNvSpPr txBox="1"/>
          <p:nvPr/>
        </p:nvSpPr>
        <p:spPr>
          <a:xfrm>
            <a:off x="166351" y="466326"/>
            <a:ext cx="8710949" cy="2465290"/>
          </a:xfrm>
          <a:prstGeom prst="rect">
            <a:avLst/>
          </a:prstGeom>
          <a:noFill/>
        </p:spPr>
        <p:txBody>
          <a:bodyPr wrap="square" rtlCol="0">
            <a:spAutoFit/>
          </a:bodyPr>
          <a:lstStyle/>
          <a:p>
            <a:r>
              <a:rPr lang="ja-JP" altLang="en-US" sz="2400" b="1" dirty="0"/>
              <a:t>３　</a:t>
            </a:r>
            <a:r>
              <a:rPr lang="ja-JP" altLang="en-US" sz="2400" b="1" dirty="0" smtClean="0"/>
              <a:t>岸和田市の</a:t>
            </a:r>
            <a:r>
              <a:rPr lang="ja-JP" altLang="en-US" sz="2400" b="1" dirty="0"/>
              <a:t>今後の計画</a:t>
            </a:r>
          </a:p>
          <a:p>
            <a:endParaRPr lang="en-US" altLang="ja-JP" sz="2400" dirty="0"/>
          </a:p>
          <a:p>
            <a:r>
              <a:rPr lang="ja-JP" altLang="en-US" dirty="0" smtClean="0">
                <a:latin typeface="+mn-ea"/>
              </a:rPr>
              <a:t>・浄水施設は</a:t>
            </a:r>
            <a:r>
              <a:rPr lang="en-US" altLang="ja-JP" dirty="0" smtClean="0">
                <a:latin typeface="+mn-ea"/>
              </a:rPr>
              <a:t>2018</a:t>
            </a:r>
            <a:r>
              <a:rPr lang="ja-JP" altLang="en-US" dirty="0" smtClean="0">
                <a:latin typeface="+mn-ea"/>
              </a:rPr>
              <a:t>年度に耐震化率が</a:t>
            </a:r>
            <a:r>
              <a:rPr lang="en-US" altLang="ja-JP" dirty="0" smtClean="0">
                <a:latin typeface="+mn-ea"/>
              </a:rPr>
              <a:t>100</a:t>
            </a:r>
            <a:r>
              <a:rPr lang="ja-JP" altLang="en-US" dirty="0" smtClean="0">
                <a:latin typeface="+mn-ea"/>
              </a:rPr>
              <a:t>％となります。</a:t>
            </a:r>
            <a:endParaRPr lang="en-US" altLang="ja-JP" dirty="0" smtClean="0">
              <a:latin typeface="+mn-ea"/>
            </a:endParaRPr>
          </a:p>
          <a:p>
            <a:endParaRPr lang="ja-JP" altLang="en-US" dirty="0">
              <a:latin typeface="+mn-ea"/>
            </a:endParaRPr>
          </a:p>
          <a:p>
            <a:pPr marL="179388" indent="-179388">
              <a:lnSpc>
                <a:spcPct val="130000"/>
              </a:lnSpc>
            </a:pPr>
            <a:r>
              <a:rPr lang="ja-JP" altLang="en-US" dirty="0" smtClean="0">
                <a:latin typeface="+mn-ea"/>
              </a:rPr>
              <a:t>・配水施設は</a:t>
            </a:r>
            <a:r>
              <a:rPr lang="en-US" altLang="ja-JP" dirty="0" smtClean="0">
                <a:latin typeface="+mn-ea"/>
              </a:rPr>
              <a:t>2034</a:t>
            </a:r>
            <a:r>
              <a:rPr lang="ja-JP" altLang="en-US" dirty="0" smtClean="0">
                <a:latin typeface="+mn-ea"/>
              </a:rPr>
              <a:t>年度には耐震化率</a:t>
            </a:r>
            <a:r>
              <a:rPr lang="en-US" altLang="ja-JP" dirty="0" smtClean="0">
                <a:latin typeface="+mn-ea"/>
              </a:rPr>
              <a:t>100%</a:t>
            </a:r>
            <a:r>
              <a:rPr lang="ja-JP" altLang="en-US" dirty="0" smtClean="0">
                <a:latin typeface="+mn-ea"/>
              </a:rPr>
              <a:t>を目指します。</a:t>
            </a:r>
            <a:endParaRPr lang="en-US" altLang="ja-JP" dirty="0" smtClean="0">
              <a:latin typeface="+mn-ea"/>
            </a:endParaRPr>
          </a:p>
          <a:p>
            <a:pPr marL="179388" indent="-179388">
              <a:lnSpc>
                <a:spcPct val="130000"/>
              </a:lnSpc>
            </a:pPr>
            <a:endParaRPr lang="en-US" altLang="ja-JP" dirty="0" smtClean="0">
              <a:latin typeface="+mn-ea"/>
            </a:endParaRPr>
          </a:p>
          <a:p>
            <a:pPr marL="179388" indent="-179388">
              <a:lnSpc>
                <a:spcPct val="130000"/>
              </a:lnSpc>
            </a:pPr>
            <a:r>
              <a:rPr lang="ja-JP" altLang="en-US" dirty="0" smtClean="0">
                <a:latin typeface="+mn-ea"/>
              </a:rPr>
              <a:t>・基幹管路は</a:t>
            </a:r>
            <a:r>
              <a:rPr lang="en-US" altLang="ja-JP" dirty="0" smtClean="0">
                <a:latin typeface="+mn-ea"/>
              </a:rPr>
              <a:t>2034</a:t>
            </a:r>
            <a:r>
              <a:rPr lang="ja-JP" altLang="en-US" dirty="0" smtClean="0">
                <a:latin typeface="+mn-ea"/>
              </a:rPr>
              <a:t>年には耐震化率</a:t>
            </a:r>
            <a:r>
              <a:rPr lang="en-US" altLang="ja-JP" dirty="0" smtClean="0">
                <a:latin typeface="+mn-ea"/>
              </a:rPr>
              <a:t>80</a:t>
            </a:r>
            <a:r>
              <a:rPr lang="ja-JP" altLang="en-US" dirty="0">
                <a:latin typeface="+mn-ea"/>
              </a:rPr>
              <a:t>％を目指します。</a:t>
            </a:r>
            <a:endParaRPr lang="en-US" altLang="ja-JP" dirty="0" smtClean="0">
              <a:latin typeface="+mn-ea"/>
            </a:endParaRPr>
          </a:p>
        </p:txBody>
      </p:sp>
      <p:sp>
        <p:nvSpPr>
          <p:cNvPr id="4" name="スライド番号プレースホルダー 3"/>
          <p:cNvSpPr>
            <a:spLocks noGrp="1"/>
          </p:cNvSpPr>
          <p:nvPr>
            <p:ph type="sldNum" sz="quarter" idx="12"/>
          </p:nvPr>
        </p:nvSpPr>
        <p:spPr/>
        <p:txBody>
          <a:bodyPr/>
          <a:lstStyle/>
          <a:p>
            <a:fld id="{0AB64387-629B-4E46-93D6-B693036FBE10}" type="slidenum">
              <a:rPr kumimoji="1" lang="ja-JP" altLang="en-US" smtClean="0"/>
              <a:t>21</a:t>
            </a:fld>
            <a:endParaRPr kumimoji="1" lang="ja-JP" altLang="en-US"/>
          </a:p>
        </p:txBody>
      </p:sp>
    </p:spTree>
    <p:extLst>
      <p:ext uri="{BB962C8B-B14F-4D97-AF65-F5344CB8AC3E}">
        <p14:creationId xmlns:p14="http://schemas.microsoft.com/office/powerpoint/2010/main" val="38167253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665668" y="198805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7" name="テキスト ボックス 6"/>
          <p:cNvSpPr txBox="1"/>
          <p:nvPr/>
        </p:nvSpPr>
        <p:spPr>
          <a:xfrm>
            <a:off x="172279" y="457799"/>
            <a:ext cx="8468138" cy="892552"/>
          </a:xfrm>
          <a:prstGeom prst="rect">
            <a:avLst/>
          </a:prstGeom>
          <a:noFill/>
        </p:spPr>
        <p:txBody>
          <a:bodyPr wrap="square" rtlCol="0">
            <a:spAutoFit/>
          </a:bodyPr>
          <a:lstStyle/>
          <a:p>
            <a:r>
              <a:rPr lang="ja-JP" altLang="ja-JP" sz="2400" b="1" dirty="0">
                <a:latin typeface="+mn-ea"/>
              </a:rPr>
              <a:t>３．１　水道施設の耐震化計画の策定</a:t>
            </a:r>
            <a:r>
              <a:rPr lang="ja-JP" altLang="ja-JP" sz="2400" b="1" dirty="0" smtClean="0">
                <a:latin typeface="+mn-ea"/>
              </a:rPr>
              <a:t>状況</a:t>
            </a:r>
            <a:endParaRPr lang="en-US" altLang="ja-JP" sz="2400" b="1" dirty="0" smtClean="0">
              <a:latin typeface="+mn-ea"/>
            </a:endParaRPr>
          </a:p>
          <a:p>
            <a:r>
              <a:rPr lang="ja-JP" altLang="en-US" sz="2800" dirty="0">
                <a:latin typeface="+mn-ea"/>
              </a:rPr>
              <a:t>　</a:t>
            </a:r>
            <a:r>
              <a:rPr lang="ja-JP" altLang="en-US" sz="2800" dirty="0" smtClean="0">
                <a:latin typeface="+mn-ea"/>
              </a:rPr>
              <a:t>　　　　　　　　　　　</a:t>
            </a:r>
            <a:r>
              <a:rPr lang="ja-JP" altLang="ja-JP" sz="2400" dirty="0" smtClean="0">
                <a:latin typeface="+mn-ea"/>
              </a:rPr>
              <a:t>（</a:t>
            </a:r>
            <a:r>
              <a:rPr lang="en-US" altLang="ja-JP" sz="2400" dirty="0">
                <a:latin typeface="+mn-ea"/>
              </a:rPr>
              <a:t>2018</a:t>
            </a:r>
            <a:r>
              <a:rPr lang="ja-JP" altLang="ja-JP" sz="2400" dirty="0">
                <a:latin typeface="+mn-ea"/>
              </a:rPr>
              <a:t>年度調査結果）</a:t>
            </a:r>
            <a:endParaRPr lang="ja-JP" altLang="en-US" sz="2800" dirty="0">
              <a:latin typeface="+mn-ea"/>
            </a:endParaRPr>
          </a:p>
        </p:txBody>
      </p:sp>
      <p:sp>
        <p:nvSpPr>
          <p:cNvPr id="3" name="スライド番号プレースホルダー 2"/>
          <p:cNvSpPr>
            <a:spLocks noGrp="1"/>
          </p:cNvSpPr>
          <p:nvPr>
            <p:ph type="sldNum" sz="quarter" idx="12"/>
          </p:nvPr>
        </p:nvSpPr>
        <p:spPr/>
        <p:txBody>
          <a:bodyPr/>
          <a:lstStyle/>
          <a:p>
            <a:fld id="{0AB64387-629B-4E46-93D6-B693036FBE10}" type="slidenum">
              <a:rPr kumimoji="1" lang="ja-JP" altLang="en-US" smtClean="0"/>
              <a:t>22</a:t>
            </a:fld>
            <a:endParaRPr kumimoji="1" lang="ja-JP" altLang="en-US"/>
          </a:p>
        </p:txBody>
      </p:sp>
      <p:sp>
        <p:nvSpPr>
          <p:cNvPr id="6" name="正方形/長方形 5"/>
          <p:cNvSpPr/>
          <p:nvPr/>
        </p:nvSpPr>
        <p:spPr>
          <a:xfrm flipH="1">
            <a:off x="3063515" y="2479331"/>
            <a:ext cx="164216" cy="2880000"/>
          </a:xfrm>
          <a:prstGeom prst="rect">
            <a:avLst/>
          </a:prstGeom>
          <a:noFill/>
          <a:ln w="25400" cap="flat" cmpd="sng" algn="ctr">
            <a:solidFill>
              <a:srgbClr val="FF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9" name="正方形/長方形 8"/>
          <p:cNvSpPr/>
          <p:nvPr/>
        </p:nvSpPr>
        <p:spPr>
          <a:xfrm>
            <a:off x="7347301" y="5603233"/>
            <a:ext cx="1535998" cy="307777"/>
          </a:xfrm>
          <a:prstGeom prst="rect">
            <a:avLst/>
          </a:prstGeom>
        </p:spPr>
        <p:txBody>
          <a:bodyPr wrap="none">
            <a:spAutoFit/>
          </a:bodyPr>
          <a:lstStyle/>
          <a:p>
            <a:r>
              <a:rPr lang="ja-JP" altLang="en-US" sz="1400" dirty="0"/>
              <a:t>◎耐震化率</a:t>
            </a:r>
            <a:r>
              <a:rPr lang="en-US" altLang="ja-JP" sz="1400" dirty="0"/>
              <a:t>100</a:t>
            </a:r>
            <a:r>
              <a:rPr lang="ja-JP" altLang="en-US" sz="1400" dirty="0"/>
              <a:t>％</a:t>
            </a:r>
          </a:p>
        </p:txBody>
      </p:sp>
      <p:pic>
        <p:nvPicPr>
          <p:cNvPr id="10" name="図 9"/>
          <p:cNvPicPr>
            <a:picLocks noChangeAspect="1"/>
          </p:cNvPicPr>
          <p:nvPr/>
        </p:nvPicPr>
        <p:blipFill>
          <a:blip r:embed="rId2"/>
          <a:stretch>
            <a:fillRect/>
          </a:stretch>
        </p:blipFill>
        <p:spPr>
          <a:xfrm>
            <a:off x="183824" y="2496007"/>
            <a:ext cx="8768213" cy="2833200"/>
          </a:xfrm>
          <a:prstGeom prst="rect">
            <a:avLst/>
          </a:prstGeom>
        </p:spPr>
      </p:pic>
    </p:spTree>
    <p:extLst>
      <p:ext uri="{BB962C8B-B14F-4D97-AF65-F5344CB8AC3E}">
        <p14:creationId xmlns:p14="http://schemas.microsoft.com/office/powerpoint/2010/main" val="24646324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665668" y="198805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3" name="表 2"/>
          <p:cNvGraphicFramePr>
            <a:graphicFrameLocks noGrp="1"/>
          </p:cNvGraphicFramePr>
          <p:nvPr>
            <p:extLst>
              <p:ext uri="{D42A27DB-BD31-4B8C-83A1-F6EECF244321}">
                <p14:modId xmlns:p14="http://schemas.microsoft.com/office/powerpoint/2010/main" val="1329955849"/>
              </p:ext>
            </p:extLst>
          </p:nvPr>
        </p:nvGraphicFramePr>
        <p:xfrm>
          <a:off x="-1" y="940158"/>
          <a:ext cx="9053847" cy="1743454"/>
        </p:xfrm>
        <a:graphic>
          <a:graphicData uri="http://schemas.openxmlformats.org/drawingml/2006/table">
            <a:tbl>
              <a:tblPr firstRow="1" firstCol="1" bandRow="1">
                <a:tableStyleId>{5C22544A-7EE6-4342-B048-85BDC9FD1C3A}</a:tableStyleId>
              </a:tblPr>
              <a:tblGrid>
                <a:gridCol w="1162051">
                  <a:extLst>
                    <a:ext uri="{9D8B030D-6E8A-4147-A177-3AD203B41FA5}">
                      <a16:colId xmlns:a16="http://schemas.microsoft.com/office/drawing/2014/main" val="2146350481"/>
                    </a:ext>
                  </a:extLst>
                </a:gridCol>
                <a:gridCol w="1619250">
                  <a:extLst>
                    <a:ext uri="{9D8B030D-6E8A-4147-A177-3AD203B41FA5}">
                      <a16:colId xmlns:a16="http://schemas.microsoft.com/office/drawing/2014/main" val="1679125384"/>
                    </a:ext>
                  </a:extLst>
                </a:gridCol>
                <a:gridCol w="1828800">
                  <a:extLst>
                    <a:ext uri="{9D8B030D-6E8A-4147-A177-3AD203B41FA5}">
                      <a16:colId xmlns:a16="http://schemas.microsoft.com/office/drawing/2014/main" val="3439847030"/>
                    </a:ext>
                  </a:extLst>
                </a:gridCol>
                <a:gridCol w="2095500">
                  <a:extLst>
                    <a:ext uri="{9D8B030D-6E8A-4147-A177-3AD203B41FA5}">
                      <a16:colId xmlns:a16="http://schemas.microsoft.com/office/drawing/2014/main" val="1206743638"/>
                    </a:ext>
                  </a:extLst>
                </a:gridCol>
                <a:gridCol w="2348246">
                  <a:extLst>
                    <a:ext uri="{9D8B030D-6E8A-4147-A177-3AD203B41FA5}">
                      <a16:colId xmlns:a16="http://schemas.microsoft.com/office/drawing/2014/main" val="3993777513"/>
                    </a:ext>
                  </a:extLst>
                </a:gridCol>
              </a:tblGrid>
              <a:tr h="618724">
                <a:tc>
                  <a:txBody>
                    <a:bodyPr/>
                    <a:lstStyle/>
                    <a:p>
                      <a:pPr algn="ctr">
                        <a:spcAft>
                          <a:spcPts val="0"/>
                        </a:spcAft>
                      </a:pPr>
                      <a:r>
                        <a:rPr lang="en-US" sz="1800" kern="100" dirty="0">
                          <a:effectLst/>
                        </a:rPr>
                        <a:t> </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gridSpan="3">
                  <a:txBody>
                    <a:bodyPr/>
                    <a:lstStyle/>
                    <a:p>
                      <a:pPr algn="ctr">
                        <a:spcAft>
                          <a:spcPts val="0"/>
                        </a:spcAft>
                      </a:pPr>
                      <a:r>
                        <a:rPr lang="ja-JP" sz="1800" kern="100" dirty="0">
                          <a:effectLst/>
                        </a:rPr>
                        <a:t>市町村計画</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hMerge="1">
                  <a:txBody>
                    <a:bodyPr/>
                    <a:lstStyle/>
                    <a:p>
                      <a:endParaRPr kumimoji="1" lang="ja-JP" altLang="en-US"/>
                    </a:p>
                  </a:txBody>
                  <a:tcPr/>
                </a:tc>
                <a:tc hMerge="1">
                  <a:txBody>
                    <a:bodyPr/>
                    <a:lstStyle/>
                    <a:p>
                      <a:endParaRPr kumimoji="1" lang="ja-JP" altLang="en-US"/>
                    </a:p>
                  </a:txBody>
                  <a:tcPr/>
                </a:tc>
                <a:tc rowSpan="2">
                  <a:txBody>
                    <a:bodyPr/>
                    <a:lstStyle/>
                    <a:p>
                      <a:pPr algn="ctr">
                        <a:spcAft>
                          <a:spcPts val="0"/>
                        </a:spcAft>
                      </a:pPr>
                      <a:r>
                        <a:rPr lang="ja-JP" sz="1800" kern="100" dirty="0">
                          <a:effectLst/>
                        </a:rPr>
                        <a:t>今後</a:t>
                      </a:r>
                      <a:r>
                        <a:rPr lang="en-US" sz="1800" kern="100" dirty="0">
                          <a:effectLst/>
                        </a:rPr>
                        <a:t>60</a:t>
                      </a:r>
                      <a:r>
                        <a:rPr lang="ja-JP" sz="1800" kern="100" dirty="0">
                          <a:effectLst/>
                        </a:rPr>
                        <a:t>年周期で管更新するために必要</a:t>
                      </a:r>
                      <a:r>
                        <a:rPr lang="ja-JP" sz="1800" kern="100" dirty="0" smtClean="0">
                          <a:effectLst/>
                        </a:rPr>
                        <a:t>な</a:t>
                      </a:r>
                      <a:r>
                        <a:rPr lang="ja-JP" altLang="en-US" sz="1800" kern="100" dirty="0" smtClean="0">
                          <a:effectLst/>
                        </a:rPr>
                        <a:t>管路</a:t>
                      </a:r>
                      <a:r>
                        <a:rPr lang="ja-JP" sz="1800" kern="100" dirty="0" smtClean="0">
                          <a:effectLst/>
                        </a:rPr>
                        <a:t>更新率</a:t>
                      </a:r>
                      <a:r>
                        <a:rPr lang="ja-JP" sz="1800" kern="100" dirty="0">
                          <a:effectLst/>
                        </a:rPr>
                        <a:t>（％）</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407826303"/>
                  </a:ext>
                </a:extLst>
              </a:tr>
              <a:tr h="618724">
                <a:tc>
                  <a:txBody>
                    <a:bodyPr/>
                    <a:lstStyle/>
                    <a:p>
                      <a:pPr algn="ctr">
                        <a:spcAft>
                          <a:spcPts val="0"/>
                        </a:spcAft>
                      </a:pPr>
                      <a:r>
                        <a:rPr lang="en-US" sz="1800" kern="100" dirty="0">
                          <a:effectLst/>
                        </a:rPr>
                        <a:t> </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spcAft>
                          <a:spcPts val="0"/>
                        </a:spcAft>
                      </a:pPr>
                      <a:r>
                        <a:rPr lang="ja-JP" sz="1800" kern="100" dirty="0">
                          <a:effectLst/>
                        </a:rPr>
                        <a:t>計画年次</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spcAft>
                          <a:spcPts val="0"/>
                        </a:spcAft>
                      </a:pPr>
                      <a:r>
                        <a:rPr lang="ja-JP" sz="1800" kern="100" dirty="0">
                          <a:effectLst/>
                        </a:rPr>
                        <a:t>老朽管率（％）</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spcAft>
                          <a:spcPts val="0"/>
                        </a:spcAft>
                      </a:pPr>
                      <a:r>
                        <a:rPr lang="ja-JP" sz="1800" kern="100" dirty="0">
                          <a:effectLst/>
                        </a:rPr>
                        <a:t>計画期間内年平均</a:t>
                      </a:r>
                      <a:endParaRPr lang="ja-JP" sz="2000" kern="100" dirty="0">
                        <a:effectLst/>
                      </a:endParaRPr>
                    </a:p>
                    <a:p>
                      <a:pPr algn="l">
                        <a:spcAft>
                          <a:spcPts val="0"/>
                        </a:spcAft>
                      </a:pPr>
                      <a:r>
                        <a:rPr lang="ja-JP" altLang="en-US" sz="1800" kern="100" dirty="0">
                          <a:effectLst/>
                        </a:rPr>
                        <a:t>管路</a:t>
                      </a:r>
                      <a:r>
                        <a:rPr lang="ja-JP" sz="1800" kern="100" dirty="0" smtClean="0">
                          <a:effectLst/>
                        </a:rPr>
                        <a:t>更新率</a:t>
                      </a:r>
                      <a:r>
                        <a:rPr lang="ja-JP" sz="1800" kern="100" dirty="0">
                          <a:effectLst/>
                        </a:rPr>
                        <a:t>（％）</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vMerge="1">
                  <a:txBody>
                    <a:bodyPr/>
                    <a:lstStyle/>
                    <a:p>
                      <a:endParaRPr kumimoji="1" lang="ja-JP" altLang="en-US"/>
                    </a:p>
                  </a:txBody>
                  <a:tcPr/>
                </a:tc>
                <a:extLst>
                  <a:ext uri="{0D108BD9-81ED-4DB2-BD59-A6C34878D82A}">
                    <a16:rowId xmlns:a16="http://schemas.microsoft.com/office/drawing/2014/main" val="3372936762"/>
                  </a:ext>
                </a:extLst>
              </a:tr>
              <a:tr h="506006">
                <a:tc>
                  <a:txBody>
                    <a:bodyPr/>
                    <a:lstStyle/>
                    <a:p>
                      <a:pPr algn="ctr">
                        <a:spcAft>
                          <a:spcPts val="0"/>
                        </a:spcAft>
                      </a:pPr>
                      <a:r>
                        <a:rPr lang="ja-JP" sz="1800" kern="100" dirty="0">
                          <a:effectLst/>
                        </a:rPr>
                        <a:t>全管路</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just">
                        <a:spcAft>
                          <a:spcPts val="0"/>
                        </a:spcAft>
                      </a:pPr>
                      <a:r>
                        <a:rPr lang="ja-JP" sz="1800" kern="100" dirty="0" smtClean="0">
                          <a:effectLst/>
                          <a:latin typeface="+mn-ea"/>
                          <a:ea typeface="+mn-ea"/>
                          <a:cs typeface="Times New Roman" panose="02020603050405020304" pitchFamily="18" charset="0"/>
                        </a:rPr>
                        <a:t>２０</a:t>
                      </a:r>
                      <a:r>
                        <a:rPr lang="ja-JP" altLang="en-US" sz="1800" kern="100" dirty="0" smtClean="0">
                          <a:effectLst/>
                          <a:latin typeface="+mn-ea"/>
                          <a:ea typeface="+mn-ea"/>
                          <a:cs typeface="Times New Roman" panose="02020603050405020304" pitchFamily="18" charset="0"/>
                        </a:rPr>
                        <a:t>２２</a:t>
                      </a:r>
                      <a:r>
                        <a:rPr lang="ja-JP" sz="1800" kern="100" dirty="0" smtClean="0">
                          <a:effectLst/>
                          <a:latin typeface="+mn-ea"/>
                          <a:ea typeface="+mn-ea"/>
                          <a:cs typeface="Times New Roman" panose="02020603050405020304" pitchFamily="18" charset="0"/>
                        </a:rPr>
                        <a:t>年度</a:t>
                      </a: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ja-JP" altLang="en-US" sz="1800" kern="100" dirty="0" smtClean="0">
                          <a:effectLst/>
                          <a:latin typeface="+mn-ea"/>
                          <a:ea typeface="+mn-ea"/>
                          <a:cs typeface="Times New Roman" panose="02020603050405020304" pitchFamily="18" charset="0"/>
                        </a:rPr>
                        <a:t>３４．８０</a:t>
                      </a:r>
                      <a:r>
                        <a:rPr lang="ja-JP" altLang="ja-JP" sz="1800" kern="100" dirty="0" smtClean="0">
                          <a:effectLst/>
                        </a:rPr>
                        <a:t>％</a:t>
                      </a: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ja-JP" altLang="en-US" sz="1800" kern="100" dirty="0" smtClean="0">
                          <a:effectLst/>
                          <a:latin typeface="+mn-ea"/>
                          <a:ea typeface="+mn-ea"/>
                          <a:cs typeface="Times New Roman" panose="02020603050405020304" pitchFamily="18" charset="0"/>
                        </a:rPr>
                        <a:t>１．５０</a:t>
                      </a:r>
                      <a:r>
                        <a:rPr lang="ja-JP" altLang="ja-JP" sz="1800" kern="100" dirty="0" smtClean="0">
                          <a:effectLst/>
                        </a:rPr>
                        <a:t>％</a:t>
                      </a:r>
                      <a:endParaRPr lang="en-US" altLang="ja-JP" sz="1800" kern="100" dirty="0" smtClean="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ja-JP" sz="1800" kern="100" smtClean="0">
                          <a:effectLst/>
                          <a:latin typeface="+mn-ea"/>
                          <a:ea typeface="+mn-ea"/>
                          <a:cs typeface="Times New Roman" panose="02020603050405020304" pitchFamily="18" charset="0"/>
                        </a:rPr>
                        <a:t>１．６７</a:t>
                      </a:r>
                      <a:r>
                        <a:rPr lang="ja-JP" altLang="ja-JP" sz="1800" kern="100" smtClean="0">
                          <a:effectLst/>
                        </a:rPr>
                        <a:t>％</a:t>
                      </a:r>
                      <a:endParaRPr lang="ja-JP" sz="1800" kern="100" dirty="0">
                        <a:effectLst/>
                        <a:latin typeface="+mn-ea"/>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1224793505"/>
                  </a:ext>
                </a:extLst>
              </a:tr>
            </a:tbl>
          </a:graphicData>
        </a:graphic>
      </p:graphicFrame>
      <p:sp>
        <p:nvSpPr>
          <p:cNvPr id="8" name="テキスト ボックス 7"/>
          <p:cNvSpPr txBox="1"/>
          <p:nvPr/>
        </p:nvSpPr>
        <p:spPr>
          <a:xfrm>
            <a:off x="0" y="2943621"/>
            <a:ext cx="10526332" cy="1138773"/>
          </a:xfrm>
          <a:prstGeom prst="rect">
            <a:avLst/>
          </a:prstGeom>
          <a:noFill/>
        </p:spPr>
        <p:txBody>
          <a:bodyPr wrap="square" rtlCol="0">
            <a:spAutoFit/>
          </a:bodyPr>
          <a:lstStyle/>
          <a:p>
            <a:r>
              <a:rPr lang="ja-JP" altLang="ja-JP" sz="2400" b="1" dirty="0">
                <a:latin typeface="+mn-ea"/>
              </a:rPr>
              <a:t>３</a:t>
            </a:r>
            <a:r>
              <a:rPr lang="ja-JP" altLang="en-US" sz="2400" b="1" dirty="0">
                <a:latin typeface="+mn-ea"/>
              </a:rPr>
              <a:t>．３</a:t>
            </a:r>
            <a:r>
              <a:rPr lang="ja-JP" altLang="ja-JP" sz="2400" b="1" dirty="0">
                <a:latin typeface="+mn-ea"/>
              </a:rPr>
              <a:t>　耐震化計画の</a:t>
            </a:r>
            <a:r>
              <a:rPr lang="ja-JP" altLang="ja-JP" sz="2400" b="1" dirty="0" smtClean="0">
                <a:latin typeface="+mn-ea"/>
              </a:rPr>
              <a:t>内容</a:t>
            </a:r>
            <a:endParaRPr lang="en-US" altLang="ja-JP" sz="2400" b="1" dirty="0" smtClean="0">
              <a:latin typeface="+mn-ea"/>
            </a:endParaRPr>
          </a:p>
          <a:p>
            <a:r>
              <a:rPr lang="ja-JP" altLang="en-US" sz="2000" dirty="0" smtClean="0">
                <a:latin typeface="+mn-ea"/>
              </a:rPr>
              <a:t>　　　　　　　（</a:t>
            </a:r>
            <a:r>
              <a:rPr lang="ja-JP" altLang="en-US" sz="2000" dirty="0">
                <a:latin typeface="+mn-ea"/>
              </a:rPr>
              <a:t>上水道施設整備・更新基本計画（２０１０年度策定）</a:t>
            </a:r>
            <a:endParaRPr lang="ja-JP" altLang="ja-JP" sz="2000" dirty="0">
              <a:latin typeface="+mn-ea"/>
            </a:endParaRPr>
          </a:p>
          <a:p>
            <a:r>
              <a:rPr lang="ja-JP" altLang="en-US" sz="2400" dirty="0" smtClean="0"/>
              <a:t>       </a:t>
            </a:r>
            <a:endParaRPr lang="ja-JP" altLang="ja-JP" sz="2000" dirty="0"/>
          </a:p>
        </p:txBody>
      </p:sp>
      <p:graphicFrame>
        <p:nvGraphicFramePr>
          <p:cNvPr id="9" name="表 8"/>
          <p:cNvGraphicFramePr>
            <a:graphicFrameLocks noGrp="1"/>
          </p:cNvGraphicFramePr>
          <p:nvPr>
            <p:extLst>
              <p:ext uri="{D42A27DB-BD31-4B8C-83A1-F6EECF244321}">
                <p14:modId xmlns:p14="http://schemas.microsoft.com/office/powerpoint/2010/main" val="3157635205"/>
              </p:ext>
            </p:extLst>
          </p:nvPr>
        </p:nvGraphicFramePr>
        <p:xfrm>
          <a:off x="0" y="3774618"/>
          <a:ext cx="9053846" cy="2737506"/>
        </p:xfrm>
        <a:graphic>
          <a:graphicData uri="http://schemas.openxmlformats.org/drawingml/2006/table">
            <a:tbl>
              <a:tblPr firstRow="1" firstCol="1" bandRow="1">
                <a:tableStyleId>{5C22544A-7EE6-4342-B048-85BDC9FD1C3A}</a:tableStyleId>
              </a:tblPr>
              <a:tblGrid>
                <a:gridCol w="1256204">
                  <a:extLst>
                    <a:ext uri="{9D8B030D-6E8A-4147-A177-3AD203B41FA5}">
                      <a16:colId xmlns:a16="http://schemas.microsoft.com/office/drawing/2014/main" val="3316571117"/>
                    </a:ext>
                  </a:extLst>
                </a:gridCol>
                <a:gridCol w="1648768">
                  <a:extLst>
                    <a:ext uri="{9D8B030D-6E8A-4147-A177-3AD203B41FA5}">
                      <a16:colId xmlns:a16="http://schemas.microsoft.com/office/drawing/2014/main" val="2095981847"/>
                    </a:ext>
                  </a:extLst>
                </a:gridCol>
                <a:gridCol w="1903935">
                  <a:extLst>
                    <a:ext uri="{9D8B030D-6E8A-4147-A177-3AD203B41FA5}">
                      <a16:colId xmlns:a16="http://schemas.microsoft.com/office/drawing/2014/main" val="3672234804"/>
                    </a:ext>
                  </a:extLst>
                </a:gridCol>
                <a:gridCol w="2080588">
                  <a:extLst>
                    <a:ext uri="{9D8B030D-6E8A-4147-A177-3AD203B41FA5}">
                      <a16:colId xmlns:a16="http://schemas.microsoft.com/office/drawing/2014/main" val="3453963806"/>
                    </a:ext>
                  </a:extLst>
                </a:gridCol>
                <a:gridCol w="2164351">
                  <a:extLst>
                    <a:ext uri="{9D8B030D-6E8A-4147-A177-3AD203B41FA5}">
                      <a16:colId xmlns:a16="http://schemas.microsoft.com/office/drawing/2014/main" val="3072049620"/>
                    </a:ext>
                  </a:extLst>
                </a:gridCol>
              </a:tblGrid>
              <a:tr h="512466">
                <a:tc>
                  <a:txBody>
                    <a:bodyPr/>
                    <a:lstStyle/>
                    <a:p>
                      <a:pPr algn="ctr">
                        <a:spcAft>
                          <a:spcPts val="0"/>
                        </a:spcAft>
                      </a:pPr>
                      <a:r>
                        <a:rPr lang="en-US" sz="1800" kern="100" dirty="0">
                          <a:effectLst/>
                        </a:rPr>
                        <a:t> </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gridSpan="3">
                  <a:txBody>
                    <a:bodyPr/>
                    <a:lstStyle/>
                    <a:p>
                      <a:pPr algn="ctr">
                        <a:spcAft>
                          <a:spcPts val="0"/>
                        </a:spcAft>
                      </a:pPr>
                      <a:r>
                        <a:rPr lang="ja-JP" sz="1800" kern="100" dirty="0">
                          <a:effectLst/>
                        </a:rPr>
                        <a:t>市町村目標</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hMerge="1">
                  <a:txBody>
                    <a:bodyPr/>
                    <a:lstStyle/>
                    <a:p>
                      <a:endParaRPr kumimoji="1" lang="ja-JP" altLang="en-US"/>
                    </a:p>
                  </a:txBody>
                  <a:tcPr/>
                </a:tc>
                <a:tc hMerge="1">
                  <a:txBody>
                    <a:bodyPr/>
                    <a:lstStyle/>
                    <a:p>
                      <a:endParaRPr kumimoji="1" lang="ja-JP" altLang="en-US"/>
                    </a:p>
                  </a:txBody>
                  <a:tcPr/>
                </a:tc>
                <a:tc>
                  <a:txBody>
                    <a:bodyPr/>
                    <a:lstStyle/>
                    <a:p>
                      <a:pPr algn="ctr">
                        <a:spcAft>
                          <a:spcPts val="0"/>
                        </a:spcAft>
                      </a:pPr>
                      <a:r>
                        <a:rPr lang="ja-JP" sz="1800" kern="100">
                          <a:effectLst/>
                        </a:rPr>
                        <a:t>（参考）</a:t>
                      </a:r>
                      <a:endParaRPr lang="ja-JP" sz="20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661357823"/>
                  </a:ext>
                </a:extLst>
              </a:tr>
              <a:tr h="512466">
                <a:tc>
                  <a:txBody>
                    <a:bodyPr/>
                    <a:lstStyle/>
                    <a:p>
                      <a:pPr algn="ctr">
                        <a:spcAft>
                          <a:spcPts val="0"/>
                        </a:spcAft>
                      </a:pPr>
                      <a:r>
                        <a:rPr lang="en-US" sz="1800" kern="100">
                          <a:effectLst/>
                        </a:rPr>
                        <a:t> </a:t>
                      </a:r>
                      <a:endParaRPr lang="ja-JP" sz="20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spcAft>
                          <a:spcPts val="0"/>
                        </a:spcAft>
                      </a:pPr>
                      <a:r>
                        <a:rPr lang="ja-JP" sz="1800" kern="100" dirty="0">
                          <a:effectLst/>
                        </a:rPr>
                        <a:t>計画年次</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spcAft>
                          <a:spcPts val="0"/>
                        </a:spcAft>
                      </a:pPr>
                      <a:r>
                        <a:rPr lang="ja-JP" sz="1800" kern="100">
                          <a:effectLst/>
                        </a:rPr>
                        <a:t>耐震化率（％）</a:t>
                      </a:r>
                      <a:endParaRPr lang="ja-JP" sz="20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spcAft>
                          <a:spcPts val="0"/>
                        </a:spcAft>
                      </a:pPr>
                      <a:r>
                        <a:rPr lang="ja-JP" sz="1800" kern="100">
                          <a:effectLst/>
                        </a:rPr>
                        <a:t>目標数量</a:t>
                      </a:r>
                      <a:endParaRPr lang="ja-JP" sz="20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spcAft>
                          <a:spcPts val="0"/>
                        </a:spcAft>
                      </a:pPr>
                      <a:r>
                        <a:rPr lang="en-US" altLang="ja-JP" sz="1800" kern="100" dirty="0" smtClean="0">
                          <a:effectLst/>
                          <a:latin typeface="+mn-ea"/>
                          <a:ea typeface="+mn-ea"/>
                        </a:rPr>
                        <a:t>2016</a:t>
                      </a:r>
                      <a:r>
                        <a:rPr lang="ja-JP" sz="1800" kern="100" dirty="0" smtClean="0">
                          <a:effectLst/>
                          <a:latin typeface="+mn-ea"/>
                          <a:ea typeface="+mn-ea"/>
                        </a:rPr>
                        <a:t>年度</a:t>
                      </a:r>
                      <a:r>
                        <a:rPr lang="ja-JP" sz="1800" kern="100" dirty="0">
                          <a:effectLst/>
                        </a:rPr>
                        <a:t>末時点</a:t>
                      </a:r>
                      <a:r>
                        <a:rPr lang="ja-JP" sz="1800" kern="100" dirty="0" smtClean="0">
                          <a:effectLst/>
                        </a:rPr>
                        <a:t>の</a:t>
                      </a:r>
                      <a:endParaRPr lang="en-US" altLang="ja-JP" sz="1800" kern="100" dirty="0" smtClean="0">
                        <a:effectLst/>
                      </a:endParaRPr>
                    </a:p>
                    <a:p>
                      <a:pPr algn="ctr">
                        <a:spcAft>
                          <a:spcPts val="0"/>
                        </a:spcAft>
                      </a:pPr>
                      <a:r>
                        <a:rPr lang="ja-JP" sz="1800" kern="100" dirty="0" smtClean="0">
                          <a:effectLst/>
                        </a:rPr>
                        <a:t>施設</a:t>
                      </a:r>
                      <a:r>
                        <a:rPr lang="ja-JP" sz="1800" kern="100" dirty="0">
                          <a:effectLst/>
                        </a:rPr>
                        <a:t>能力等</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783812554"/>
                  </a:ext>
                </a:extLst>
              </a:tr>
              <a:tr h="487097">
                <a:tc>
                  <a:txBody>
                    <a:bodyPr/>
                    <a:lstStyle/>
                    <a:p>
                      <a:pPr algn="ctr">
                        <a:spcAft>
                          <a:spcPts val="0"/>
                        </a:spcAft>
                      </a:pPr>
                      <a:r>
                        <a:rPr lang="ja-JP" sz="1800" kern="100">
                          <a:effectLst/>
                        </a:rPr>
                        <a:t>浄水施設</a:t>
                      </a:r>
                      <a:endParaRPr lang="ja-JP" sz="20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spcAft>
                          <a:spcPts val="0"/>
                        </a:spcAft>
                      </a:pPr>
                      <a:r>
                        <a:rPr lang="en-US" altLang="ja-JP" sz="2000" kern="100" dirty="0" smtClean="0">
                          <a:effectLst/>
                          <a:latin typeface="+mn-ea"/>
                          <a:ea typeface="+mn-ea"/>
                          <a:cs typeface="Times New Roman" panose="02020603050405020304" pitchFamily="18" charset="0"/>
                        </a:rPr>
                        <a:t>2018</a:t>
                      </a:r>
                      <a:r>
                        <a:rPr lang="ja-JP" altLang="en-US" sz="2000" kern="100" dirty="0" smtClean="0">
                          <a:effectLst/>
                          <a:latin typeface="+mn-ea"/>
                          <a:ea typeface="+mn-ea"/>
                          <a:cs typeface="Times New Roman" panose="02020603050405020304" pitchFamily="18" charset="0"/>
                        </a:rPr>
                        <a:t>年度</a:t>
                      </a:r>
                      <a:endParaRPr lang="ja-JP" sz="20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altLang="ja-JP" sz="2000" kern="100" dirty="0" smtClean="0">
                          <a:effectLst/>
                          <a:latin typeface="+mn-ea"/>
                          <a:ea typeface="+mn-ea"/>
                          <a:cs typeface="Times New Roman" panose="02020603050405020304" pitchFamily="18" charset="0"/>
                        </a:rPr>
                        <a:t>100</a:t>
                      </a:r>
                      <a:r>
                        <a:rPr lang="ja-JP" altLang="en-US" sz="2000" kern="100" dirty="0" smtClean="0">
                          <a:effectLst/>
                          <a:latin typeface="+mn-ea"/>
                          <a:ea typeface="+mn-ea"/>
                          <a:cs typeface="Times New Roman" panose="02020603050405020304" pitchFamily="18" charset="0"/>
                        </a:rPr>
                        <a:t>％</a:t>
                      </a:r>
                      <a:endParaRPr lang="ja-JP" sz="2000" kern="100" dirty="0">
                        <a:effectLst/>
                        <a:latin typeface="+mn-ea"/>
                        <a:ea typeface="+mn-ea"/>
                        <a:cs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00" cap="none" spc="0" normalizeH="0" baseline="0" noProof="0" dirty="0" smtClean="0">
                          <a:ln>
                            <a:noFill/>
                          </a:ln>
                          <a:solidFill>
                            <a:prstClr val="black"/>
                          </a:solidFill>
                          <a:effectLst/>
                          <a:uLnTx/>
                          <a:uFillTx/>
                          <a:latin typeface="+mn-lt"/>
                          <a:ea typeface="+mn-ea"/>
                          <a:cs typeface="+mn-cs"/>
                        </a:rPr>
                        <a:t>施設能力</a:t>
                      </a:r>
                      <a:endParaRPr kumimoji="1" lang="ja-JP" altLang="en-US" sz="2000" b="0" i="0" u="none" strike="noStrike" kern="100" cap="none" spc="0" normalizeH="0" baseline="0" noProof="0" dirty="0" smtClean="0">
                        <a:ln>
                          <a:noFill/>
                        </a:ln>
                        <a:solidFill>
                          <a:prstClr val="black"/>
                        </a:solidFill>
                        <a:effectLst/>
                        <a:uLnTx/>
                        <a:uFillTx/>
                        <a:latin typeface="+mn-lt"/>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00" cap="none" spc="0" normalizeH="0" baseline="0" noProof="0" dirty="0" smtClean="0">
                          <a:ln>
                            <a:noFill/>
                          </a:ln>
                          <a:solidFill>
                            <a:prstClr val="black"/>
                          </a:solidFill>
                          <a:effectLst/>
                          <a:uLnTx/>
                          <a:uFillTx/>
                          <a:latin typeface="+mn-lt"/>
                          <a:ea typeface="+mn-ea"/>
                          <a:cs typeface="+mn-cs"/>
                        </a:rPr>
                        <a:t>５，５００㎥</a:t>
                      </a:r>
                      <a:r>
                        <a:rPr kumimoji="1" lang="en-US" altLang="ja-JP" sz="1800" b="0" i="0" u="none" strike="noStrike" kern="100" cap="none" spc="0" normalizeH="0" baseline="0" noProof="0" dirty="0" smtClean="0">
                          <a:ln>
                            <a:noFill/>
                          </a:ln>
                          <a:solidFill>
                            <a:prstClr val="black"/>
                          </a:solidFill>
                          <a:effectLst/>
                          <a:uLnTx/>
                          <a:uFillTx/>
                          <a:latin typeface="+mn-lt"/>
                          <a:ea typeface="+mn-ea"/>
                          <a:cs typeface="+mn-cs"/>
                        </a:rPr>
                        <a:t>/</a:t>
                      </a:r>
                      <a:r>
                        <a:rPr kumimoji="1" lang="ja-JP" altLang="en-US" sz="1800" b="0" i="0" u="none" strike="noStrike" kern="100" cap="none" spc="0" normalizeH="0" baseline="0" noProof="0" dirty="0" smtClean="0">
                          <a:ln>
                            <a:noFill/>
                          </a:ln>
                          <a:solidFill>
                            <a:prstClr val="black"/>
                          </a:solidFill>
                          <a:effectLst/>
                          <a:uLnTx/>
                          <a:uFillTx/>
                          <a:latin typeface="+mn-lt"/>
                          <a:ea typeface="+mn-ea"/>
                          <a:cs typeface="+mn-cs"/>
                        </a:rPr>
                        <a:t>日</a:t>
                      </a:r>
                      <a:endParaRPr kumimoji="1" lang="ja-JP" altLang="en-US" sz="2000" b="0" i="0" u="none" strike="noStrike" kern="100" cap="none" spc="0" normalizeH="0" baseline="0" noProof="0" dirty="0" smtClean="0">
                        <a:ln>
                          <a:noFill/>
                        </a:ln>
                        <a:solidFill>
                          <a:prstClr val="black"/>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l">
                        <a:spcAft>
                          <a:spcPts val="0"/>
                        </a:spcAft>
                      </a:pPr>
                      <a:r>
                        <a:rPr lang="ja-JP" sz="1800" kern="100" dirty="0">
                          <a:effectLst/>
                        </a:rPr>
                        <a:t>施設能力</a:t>
                      </a:r>
                      <a:endParaRPr lang="ja-JP" sz="2000" kern="100" dirty="0">
                        <a:effectLst/>
                      </a:endParaRPr>
                    </a:p>
                    <a:p>
                      <a:pPr algn="r">
                        <a:spcAft>
                          <a:spcPts val="0"/>
                        </a:spcAft>
                      </a:pPr>
                      <a:r>
                        <a:rPr lang="ja-JP" altLang="en-US" sz="1800" kern="100" dirty="0" smtClean="0">
                          <a:effectLst/>
                        </a:rPr>
                        <a:t>５，５００</a:t>
                      </a:r>
                      <a:r>
                        <a:rPr lang="ja-JP" sz="1800" kern="100" dirty="0" smtClean="0">
                          <a:effectLst/>
                        </a:rPr>
                        <a:t> </a:t>
                      </a:r>
                      <a:r>
                        <a:rPr lang="ja-JP" sz="1800" kern="100" dirty="0">
                          <a:effectLst/>
                        </a:rPr>
                        <a:t>㎥</a:t>
                      </a:r>
                      <a:r>
                        <a:rPr lang="en-US" sz="1800" kern="100" dirty="0">
                          <a:effectLst/>
                        </a:rPr>
                        <a:t>/</a:t>
                      </a:r>
                      <a:r>
                        <a:rPr lang="ja-JP" sz="1800" kern="100" dirty="0">
                          <a:effectLst/>
                        </a:rPr>
                        <a:t>日</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extLst>
                  <a:ext uri="{0D108BD9-81ED-4DB2-BD59-A6C34878D82A}">
                    <a16:rowId xmlns:a16="http://schemas.microsoft.com/office/drawing/2014/main" val="53607452"/>
                  </a:ext>
                </a:extLst>
              </a:tr>
              <a:tr h="487097">
                <a:tc>
                  <a:txBody>
                    <a:bodyPr/>
                    <a:lstStyle/>
                    <a:p>
                      <a:pPr algn="ctr">
                        <a:spcAft>
                          <a:spcPts val="0"/>
                        </a:spcAft>
                      </a:pPr>
                      <a:r>
                        <a:rPr lang="ja-JP" sz="1800" kern="100">
                          <a:effectLst/>
                        </a:rPr>
                        <a:t>配水施設</a:t>
                      </a:r>
                      <a:endParaRPr lang="ja-JP" sz="20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spcAft>
                          <a:spcPts val="0"/>
                        </a:spcAft>
                      </a:pPr>
                      <a:r>
                        <a:rPr lang="en-US" altLang="ja-JP" sz="2000" kern="100" dirty="0" smtClean="0">
                          <a:effectLst/>
                          <a:latin typeface="+mn-ea"/>
                          <a:ea typeface="+mn-ea"/>
                          <a:cs typeface="Times New Roman" panose="02020603050405020304" pitchFamily="18" charset="0"/>
                        </a:rPr>
                        <a:t>2034</a:t>
                      </a:r>
                      <a:r>
                        <a:rPr lang="ja-JP" altLang="en-US" sz="2000" kern="100" dirty="0" smtClean="0">
                          <a:effectLst/>
                          <a:latin typeface="+mn-ea"/>
                          <a:ea typeface="+mn-ea"/>
                          <a:cs typeface="Times New Roman" panose="02020603050405020304" pitchFamily="18" charset="0"/>
                        </a:rPr>
                        <a:t>年度</a:t>
                      </a:r>
                      <a:endParaRPr lang="ja-JP" sz="20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altLang="ja-JP" sz="2000" kern="100" dirty="0" smtClean="0">
                          <a:effectLst/>
                          <a:latin typeface="+mn-ea"/>
                          <a:ea typeface="+mn-ea"/>
                          <a:cs typeface="Times New Roman" panose="02020603050405020304" pitchFamily="18" charset="0"/>
                        </a:rPr>
                        <a:t>100</a:t>
                      </a:r>
                      <a:r>
                        <a:rPr lang="ja-JP" altLang="en-US" sz="2000" kern="100" dirty="0" smtClean="0">
                          <a:effectLst/>
                          <a:latin typeface="+mn-ea"/>
                          <a:ea typeface="+mn-ea"/>
                          <a:cs typeface="Times New Roman" panose="02020603050405020304" pitchFamily="18" charset="0"/>
                        </a:rPr>
                        <a:t>％</a:t>
                      </a:r>
                      <a:endParaRPr lang="ja-JP" sz="2000" kern="100" dirty="0">
                        <a:effectLst/>
                        <a:latin typeface="+mn-ea"/>
                        <a:ea typeface="+mn-ea"/>
                        <a:cs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00" cap="none" spc="0" normalizeH="0" baseline="0" noProof="0" dirty="0" smtClean="0">
                          <a:ln>
                            <a:noFill/>
                          </a:ln>
                          <a:solidFill>
                            <a:prstClr val="black"/>
                          </a:solidFill>
                          <a:effectLst/>
                          <a:uLnTx/>
                          <a:uFillTx/>
                          <a:latin typeface="+mn-lt"/>
                          <a:ea typeface="+mn-ea"/>
                          <a:cs typeface="+mn-cs"/>
                        </a:rPr>
                        <a:t>施設容量</a:t>
                      </a:r>
                      <a:endParaRPr kumimoji="1" lang="ja-JP" altLang="en-US" sz="2000" b="0" i="0" u="none" strike="noStrike" kern="100" cap="none" spc="0" normalizeH="0" baseline="0" noProof="0" dirty="0" smtClean="0">
                        <a:ln>
                          <a:noFill/>
                        </a:ln>
                        <a:solidFill>
                          <a:prstClr val="black"/>
                        </a:solidFill>
                        <a:effectLst/>
                        <a:uLnTx/>
                        <a:uFillTx/>
                        <a:latin typeface="+mn-lt"/>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00" cap="none" spc="0" normalizeH="0" baseline="0" noProof="0" dirty="0" smtClean="0">
                          <a:ln>
                            <a:noFill/>
                          </a:ln>
                          <a:solidFill>
                            <a:prstClr val="black"/>
                          </a:solidFill>
                          <a:effectLst/>
                          <a:uLnTx/>
                          <a:uFillTx/>
                          <a:latin typeface="+mn-lt"/>
                          <a:ea typeface="+mn-ea"/>
                          <a:cs typeface="+mn-cs"/>
                        </a:rPr>
                        <a:t>６０，２７３ ㎥</a:t>
                      </a:r>
                      <a:endParaRPr kumimoji="1" lang="ja-JP" altLang="en-US" sz="2000" b="0" i="0" u="none" strike="noStrike" kern="100" cap="none" spc="0" normalizeH="0" baseline="0" noProof="0" dirty="0" smtClean="0">
                        <a:ln>
                          <a:noFill/>
                        </a:ln>
                        <a:solidFill>
                          <a:prstClr val="black"/>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l">
                        <a:spcAft>
                          <a:spcPts val="0"/>
                        </a:spcAft>
                      </a:pPr>
                      <a:r>
                        <a:rPr lang="ja-JP" sz="1800" kern="100" dirty="0">
                          <a:effectLst/>
                        </a:rPr>
                        <a:t>施設容量</a:t>
                      </a:r>
                      <a:endParaRPr lang="ja-JP" sz="2000" kern="100" dirty="0">
                        <a:effectLst/>
                      </a:endParaRPr>
                    </a:p>
                    <a:p>
                      <a:pPr algn="r">
                        <a:spcAft>
                          <a:spcPts val="0"/>
                        </a:spcAft>
                      </a:pPr>
                      <a:r>
                        <a:rPr lang="ja-JP" altLang="en-US" sz="1800" kern="100" dirty="0" smtClean="0">
                          <a:effectLst/>
                        </a:rPr>
                        <a:t>６０，２７３</a:t>
                      </a:r>
                      <a:r>
                        <a:rPr lang="ja-JP" sz="1800" kern="100" dirty="0" smtClean="0">
                          <a:effectLst/>
                        </a:rPr>
                        <a:t> </a:t>
                      </a:r>
                      <a:r>
                        <a:rPr lang="ja-JP" sz="1800" kern="100" dirty="0">
                          <a:effectLst/>
                        </a:rPr>
                        <a:t>㎥</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extLst>
                  <a:ext uri="{0D108BD9-81ED-4DB2-BD59-A6C34878D82A}">
                    <a16:rowId xmlns:a16="http://schemas.microsoft.com/office/drawing/2014/main" val="1455497692"/>
                  </a:ext>
                </a:extLst>
              </a:tr>
              <a:tr h="487097">
                <a:tc>
                  <a:txBody>
                    <a:bodyPr/>
                    <a:lstStyle/>
                    <a:p>
                      <a:pPr algn="ctr">
                        <a:spcAft>
                          <a:spcPts val="0"/>
                        </a:spcAft>
                      </a:pPr>
                      <a:r>
                        <a:rPr lang="ja-JP" sz="1800" kern="100">
                          <a:effectLst/>
                        </a:rPr>
                        <a:t>基幹管路</a:t>
                      </a:r>
                      <a:endParaRPr lang="ja-JP" sz="20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spcAft>
                          <a:spcPts val="0"/>
                        </a:spcAft>
                      </a:pPr>
                      <a:r>
                        <a:rPr lang="en-US" altLang="ja-JP" sz="2000" kern="100" dirty="0" smtClean="0">
                          <a:effectLst/>
                          <a:latin typeface="+mn-ea"/>
                          <a:ea typeface="+mn-ea"/>
                          <a:cs typeface="Times New Roman" panose="02020603050405020304" pitchFamily="18" charset="0"/>
                        </a:rPr>
                        <a:t>2034</a:t>
                      </a:r>
                      <a:r>
                        <a:rPr lang="ja-JP" altLang="en-US" sz="2000" kern="100" dirty="0" smtClean="0">
                          <a:effectLst/>
                          <a:latin typeface="+mn-ea"/>
                          <a:ea typeface="+mn-ea"/>
                          <a:cs typeface="Times New Roman" panose="02020603050405020304" pitchFamily="18" charset="0"/>
                        </a:rPr>
                        <a:t>年度</a:t>
                      </a:r>
                      <a:endParaRPr lang="ja-JP" sz="20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altLang="ja-JP" sz="2000" kern="100" dirty="0" smtClean="0">
                          <a:effectLst/>
                          <a:latin typeface="+mn-ea"/>
                          <a:ea typeface="+mn-ea"/>
                          <a:cs typeface="Times New Roman" panose="02020603050405020304" pitchFamily="18" charset="0"/>
                        </a:rPr>
                        <a:t>80</a:t>
                      </a:r>
                      <a:r>
                        <a:rPr lang="ja-JP" altLang="en-US" sz="2000" kern="100" dirty="0" smtClean="0">
                          <a:effectLst/>
                          <a:latin typeface="+mn-ea"/>
                          <a:ea typeface="+mn-ea"/>
                          <a:cs typeface="Times New Roman" panose="02020603050405020304" pitchFamily="18" charset="0"/>
                        </a:rPr>
                        <a:t>％</a:t>
                      </a:r>
                      <a:endParaRPr lang="ja-JP" sz="2000" kern="100" dirty="0">
                        <a:effectLst/>
                        <a:latin typeface="+mn-ea"/>
                        <a:ea typeface="+mn-ea"/>
                        <a:cs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00" cap="none" spc="0" normalizeH="0" baseline="0" noProof="0" dirty="0" smtClean="0">
                          <a:ln>
                            <a:noFill/>
                          </a:ln>
                          <a:solidFill>
                            <a:prstClr val="black"/>
                          </a:solidFill>
                          <a:effectLst/>
                          <a:uLnTx/>
                          <a:uFillTx/>
                          <a:latin typeface="+mn-lt"/>
                          <a:ea typeface="+mn-ea"/>
                          <a:cs typeface="+mn-cs"/>
                        </a:rPr>
                        <a:t>総延長</a:t>
                      </a:r>
                      <a:endParaRPr kumimoji="1" lang="ja-JP" altLang="en-US" sz="2000" b="0" i="0" u="none" strike="noStrike" kern="100" cap="none" spc="0" normalizeH="0" baseline="0" noProof="0" dirty="0" smtClean="0">
                        <a:ln>
                          <a:noFill/>
                        </a:ln>
                        <a:solidFill>
                          <a:prstClr val="black"/>
                        </a:solidFill>
                        <a:effectLst/>
                        <a:uLnTx/>
                        <a:uFillTx/>
                        <a:latin typeface="+mn-lt"/>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00" cap="none" spc="0" normalizeH="0" baseline="0" noProof="0" dirty="0" smtClean="0">
                          <a:ln>
                            <a:noFill/>
                          </a:ln>
                          <a:solidFill>
                            <a:prstClr val="black"/>
                          </a:solidFill>
                          <a:effectLst/>
                          <a:uLnTx/>
                          <a:uFillTx/>
                          <a:latin typeface="+mn-lt"/>
                          <a:ea typeface="+mn-ea"/>
                          <a:cs typeface="+mn-cs"/>
                        </a:rPr>
                        <a:t>２５，５５３ｍ</a:t>
                      </a:r>
                      <a:endParaRPr kumimoji="1" lang="ja-JP" altLang="en-US" sz="2000" b="0" i="0" u="none" strike="noStrike" kern="100" cap="none" spc="0" normalizeH="0" baseline="0" noProof="0" dirty="0" smtClean="0">
                        <a:ln>
                          <a:noFill/>
                        </a:ln>
                        <a:solidFill>
                          <a:prstClr val="black"/>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l">
                        <a:spcAft>
                          <a:spcPts val="0"/>
                        </a:spcAft>
                      </a:pPr>
                      <a:r>
                        <a:rPr lang="ja-JP" sz="1800" kern="100" dirty="0">
                          <a:effectLst/>
                        </a:rPr>
                        <a:t>総延長</a:t>
                      </a:r>
                      <a:endParaRPr lang="ja-JP" sz="2000" kern="100" dirty="0">
                        <a:effectLst/>
                      </a:endParaRPr>
                    </a:p>
                    <a:p>
                      <a:pPr algn="r">
                        <a:spcAft>
                          <a:spcPts val="0"/>
                        </a:spcAft>
                      </a:pPr>
                      <a:r>
                        <a:rPr lang="ja-JP" altLang="en-US" sz="1800" kern="100" dirty="0" smtClean="0">
                          <a:effectLst/>
                        </a:rPr>
                        <a:t>３１，８７５</a:t>
                      </a:r>
                      <a:r>
                        <a:rPr lang="ja-JP" sz="1800" kern="100" dirty="0" smtClean="0">
                          <a:effectLst/>
                        </a:rPr>
                        <a:t>ｍ</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extLst>
                  <a:ext uri="{0D108BD9-81ED-4DB2-BD59-A6C34878D82A}">
                    <a16:rowId xmlns:a16="http://schemas.microsoft.com/office/drawing/2014/main" val="3484476905"/>
                  </a:ext>
                </a:extLst>
              </a:tr>
            </a:tbl>
          </a:graphicData>
        </a:graphic>
      </p:graphicFrame>
      <p:sp>
        <p:nvSpPr>
          <p:cNvPr id="10" name="テキスト ボックス 9"/>
          <p:cNvSpPr txBox="1"/>
          <p:nvPr/>
        </p:nvSpPr>
        <p:spPr>
          <a:xfrm>
            <a:off x="32313" y="154090"/>
            <a:ext cx="8190965" cy="461665"/>
          </a:xfrm>
          <a:prstGeom prst="rect">
            <a:avLst/>
          </a:prstGeom>
          <a:noFill/>
        </p:spPr>
        <p:txBody>
          <a:bodyPr wrap="square" rtlCol="0">
            <a:spAutoFit/>
          </a:bodyPr>
          <a:lstStyle/>
          <a:p>
            <a:r>
              <a:rPr lang="ja-JP" altLang="ja-JP" sz="2400" b="1" dirty="0" smtClean="0"/>
              <a:t>３</a:t>
            </a:r>
            <a:r>
              <a:rPr lang="ja-JP" altLang="en-US" sz="2400" b="1" dirty="0" smtClean="0"/>
              <a:t>．２</a:t>
            </a:r>
            <a:r>
              <a:rPr lang="ja-JP" altLang="ja-JP" sz="2400" b="1" dirty="0"/>
              <a:t>　老朽管の更新に関する状況</a:t>
            </a:r>
          </a:p>
        </p:txBody>
      </p:sp>
      <p:sp>
        <p:nvSpPr>
          <p:cNvPr id="4" name="スライド番号プレースホルダー 3"/>
          <p:cNvSpPr>
            <a:spLocks noGrp="1"/>
          </p:cNvSpPr>
          <p:nvPr>
            <p:ph type="sldNum" sz="quarter" idx="12"/>
          </p:nvPr>
        </p:nvSpPr>
        <p:spPr/>
        <p:txBody>
          <a:bodyPr/>
          <a:lstStyle/>
          <a:p>
            <a:fld id="{0AB64387-629B-4E46-93D6-B693036FBE10}" type="slidenum">
              <a:rPr kumimoji="1" lang="ja-JP" altLang="en-US" smtClean="0"/>
              <a:t>23</a:t>
            </a:fld>
            <a:endParaRPr kumimoji="1" lang="ja-JP" altLang="en-US"/>
          </a:p>
        </p:txBody>
      </p:sp>
    </p:spTree>
    <p:extLst>
      <p:ext uri="{BB962C8B-B14F-4D97-AF65-F5344CB8AC3E}">
        <p14:creationId xmlns:p14="http://schemas.microsoft.com/office/powerpoint/2010/main" val="41859407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665668" y="198805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 name="テキスト ボックス 1"/>
          <p:cNvSpPr txBox="1"/>
          <p:nvPr/>
        </p:nvSpPr>
        <p:spPr>
          <a:xfrm>
            <a:off x="0" y="171615"/>
            <a:ext cx="8880764" cy="1692771"/>
          </a:xfrm>
          <a:prstGeom prst="rect">
            <a:avLst/>
          </a:prstGeom>
          <a:noFill/>
        </p:spPr>
        <p:txBody>
          <a:bodyPr wrap="square" rtlCol="0">
            <a:spAutoFit/>
          </a:bodyPr>
          <a:lstStyle/>
          <a:p>
            <a:r>
              <a:rPr lang="ja-JP" altLang="en-US" sz="2400" b="1" dirty="0"/>
              <a:t>３．４　更新需要見込み額の見通し</a:t>
            </a:r>
          </a:p>
          <a:p>
            <a:endParaRPr lang="ja-JP" altLang="en-US" sz="2400" dirty="0">
              <a:latin typeface="+mn-ea"/>
            </a:endParaRPr>
          </a:p>
          <a:p>
            <a:r>
              <a:rPr lang="en-US" altLang="ja-JP" sz="2000" dirty="0">
                <a:latin typeface="+mn-ea"/>
              </a:rPr>
              <a:t>【</a:t>
            </a:r>
            <a:r>
              <a:rPr lang="ja-JP" altLang="en-US" sz="2000" dirty="0">
                <a:latin typeface="+mn-ea"/>
              </a:rPr>
              <a:t>市町村計画</a:t>
            </a:r>
            <a:r>
              <a:rPr lang="en-US" altLang="ja-JP" sz="2000" dirty="0" smtClean="0">
                <a:latin typeface="+mn-ea"/>
              </a:rPr>
              <a:t>】</a:t>
            </a:r>
          </a:p>
          <a:p>
            <a:endParaRPr lang="en-US" altLang="ja-JP" dirty="0" smtClean="0">
              <a:latin typeface="+mn-ea"/>
            </a:endParaRPr>
          </a:p>
          <a:p>
            <a:pPr marL="179388" indent="-179388"/>
            <a:r>
              <a:rPr lang="ja-JP" altLang="en-US" dirty="0" smtClean="0">
                <a:latin typeface="+mn-ea"/>
              </a:rPr>
              <a:t>・公表可能なデータなし</a:t>
            </a:r>
            <a:endParaRPr lang="ja-JP" altLang="en-US" dirty="0">
              <a:latin typeface="+mn-ea"/>
            </a:endParaRPr>
          </a:p>
        </p:txBody>
      </p:sp>
      <p:sp>
        <p:nvSpPr>
          <p:cNvPr id="4" name="スライド番号プレースホルダー 3"/>
          <p:cNvSpPr>
            <a:spLocks noGrp="1"/>
          </p:cNvSpPr>
          <p:nvPr>
            <p:ph type="sldNum" sz="quarter" idx="12"/>
          </p:nvPr>
        </p:nvSpPr>
        <p:spPr/>
        <p:txBody>
          <a:bodyPr/>
          <a:lstStyle/>
          <a:p>
            <a:fld id="{0AB64387-629B-4E46-93D6-B693036FBE10}" type="slidenum">
              <a:rPr kumimoji="1" lang="ja-JP" altLang="en-US" smtClean="0"/>
              <a:t>24</a:t>
            </a:fld>
            <a:endParaRPr kumimoji="1" lang="ja-JP" altLang="en-US"/>
          </a:p>
        </p:txBody>
      </p:sp>
    </p:spTree>
    <p:extLst>
      <p:ext uri="{BB962C8B-B14F-4D97-AF65-F5344CB8AC3E}">
        <p14:creationId xmlns:p14="http://schemas.microsoft.com/office/powerpoint/2010/main" val="40283665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665668" y="198805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 name="テキスト ボックス 1"/>
          <p:cNvSpPr txBox="1"/>
          <p:nvPr/>
        </p:nvSpPr>
        <p:spPr>
          <a:xfrm>
            <a:off x="0" y="125162"/>
            <a:ext cx="9144000" cy="1969770"/>
          </a:xfrm>
          <a:prstGeom prst="rect">
            <a:avLst/>
          </a:prstGeom>
          <a:noFill/>
        </p:spPr>
        <p:txBody>
          <a:bodyPr wrap="square" rtlCol="0">
            <a:spAutoFit/>
          </a:bodyPr>
          <a:lstStyle/>
          <a:p>
            <a:r>
              <a:rPr lang="ja-JP" altLang="en-US" sz="2400" b="1" dirty="0"/>
              <a:t>３．５　収支の見通し</a:t>
            </a:r>
          </a:p>
          <a:p>
            <a:endParaRPr lang="ja-JP" altLang="en-US" sz="2400" dirty="0"/>
          </a:p>
          <a:p>
            <a:r>
              <a:rPr lang="en-US" altLang="ja-JP" sz="2000" dirty="0"/>
              <a:t>【</a:t>
            </a:r>
            <a:r>
              <a:rPr lang="ja-JP" altLang="en-US" sz="2000" dirty="0"/>
              <a:t>市町村計画</a:t>
            </a:r>
            <a:r>
              <a:rPr lang="en-US" altLang="ja-JP" sz="2000" dirty="0" smtClean="0"/>
              <a:t>】</a:t>
            </a:r>
          </a:p>
          <a:p>
            <a:endParaRPr lang="en-US" altLang="ja-JP" dirty="0" smtClean="0"/>
          </a:p>
          <a:p>
            <a:pPr marL="179388" indent="-179388"/>
            <a:r>
              <a:rPr lang="ja-JP" altLang="en-US" dirty="0" smtClean="0"/>
              <a:t>・</a:t>
            </a:r>
            <a:r>
              <a:rPr lang="ja-JP" altLang="en-US" dirty="0">
                <a:latin typeface="+mn-ea"/>
              </a:rPr>
              <a:t>公表可能なデータなし</a:t>
            </a:r>
          </a:p>
          <a:p>
            <a:pPr marL="179388" indent="-179388"/>
            <a:endParaRPr lang="ja-JP" altLang="en-US" dirty="0">
              <a:latin typeface="+mn-ea"/>
            </a:endParaRPr>
          </a:p>
        </p:txBody>
      </p:sp>
      <p:sp>
        <p:nvSpPr>
          <p:cNvPr id="4" name="スライド番号プレースホルダー 3"/>
          <p:cNvSpPr>
            <a:spLocks noGrp="1"/>
          </p:cNvSpPr>
          <p:nvPr>
            <p:ph type="sldNum" sz="quarter" idx="12"/>
          </p:nvPr>
        </p:nvSpPr>
        <p:spPr/>
        <p:txBody>
          <a:bodyPr/>
          <a:lstStyle/>
          <a:p>
            <a:fld id="{0AB64387-629B-4E46-93D6-B693036FBE10}" type="slidenum">
              <a:rPr kumimoji="1" lang="ja-JP" altLang="en-US" smtClean="0"/>
              <a:t>25</a:t>
            </a:fld>
            <a:endParaRPr kumimoji="1" lang="ja-JP" altLang="en-US"/>
          </a:p>
        </p:txBody>
      </p:sp>
    </p:spTree>
    <p:extLst>
      <p:ext uri="{BB962C8B-B14F-4D97-AF65-F5344CB8AC3E}">
        <p14:creationId xmlns:p14="http://schemas.microsoft.com/office/powerpoint/2010/main" val="17768900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87925" y="-87925"/>
            <a:ext cx="9548127" cy="6951134"/>
          </a:xfrm>
          <a:prstGeom prst="rect">
            <a:avLst/>
          </a:prstGeom>
        </p:spPr>
        <p:txBody>
          <a:bodyPr wrap="none">
            <a:spAutoFit/>
          </a:bodyPr>
          <a:lstStyle/>
          <a:p>
            <a:r>
              <a:rPr lang="ja-JP" altLang="en-US" sz="2400" b="1" dirty="0">
                <a:latin typeface="+mn-ea"/>
              </a:rPr>
              <a:t>４　</a:t>
            </a:r>
            <a:r>
              <a:rPr lang="ja-JP" altLang="en-US" sz="2400" b="1" dirty="0" smtClean="0">
                <a:latin typeface="+mn-ea"/>
              </a:rPr>
              <a:t>大阪府推計による岸和田市の</a:t>
            </a:r>
            <a:r>
              <a:rPr lang="ja-JP" altLang="en-US" sz="2400" b="1" dirty="0">
                <a:latin typeface="+mn-ea"/>
              </a:rPr>
              <a:t>今後の</a:t>
            </a:r>
            <a:r>
              <a:rPr lang="ja-JP" altLang="en-US" sz="2400" b="1" dirty="0" smtClean="0">
                <a:latin typeface="+mn-ea"/>
              </a:rPr>
              <a:t>見通し</a:t>
            </a:r>
            <a:r>
              <a:rPr lang="ja-JP" altLang="en-US" sz="2800" b="1" dirty="0">
                <a:latin typeface="+mn-ea"/>
              </a:rPr>
              <a:t>　</a:t>
            </a:r>
            <a:endParaRPr lang="en-US" altLang="ja-JP" sz="2800" b="1" dirty="0" smtClean="0">
              <a:latin typeface="+mn-ea"/>
            </a:endParaRPr>
          </a:p>
          <a:p>
            <a:endParaRPr lang="en-US" altLang="ja-JP" sz="400" b="1" dirty="0">
              <a:latin typeface="+mn-ea"/>
            </a:endParaRPr>
          </a:p>
          <a:p>
            <a:pPr>
              <a:lnSpc>
                <a:spcPct val="105000"/>
              </a:lnSpc>
            </a:pPr>
            <a:r>
              <a:rPr lang="ja-JP" altLang="ja-JP" sz="1600" dirty="0">
                <a:latin typeface="+mn-ea"/>
              </a:rPr>
              <a:t>（試算方法）</a:t>
            </a:r>
            <a:r>
              <a:rPr lang="ja-JP" altLang="ja-JP" sz="1400" u="sng" dirty="0">
                <a:latin typeface="+mn-ea"/>
              </a:rPr>
              <a:t>下線部分</a:t>
            </a:r>
            <a:r>
              <a:rPr lang="ja-JP" altLang="ja-JP" sz="1400" dirty="0">
                <a:latin typeface="+mn-ea"/>
              </a:rPr>
              <a:t>は</a:t>
            </a:r>
            <a:r>
              <a:rPr lang="ja-JP" altLang="ja-JP" sz="1400" dirty="0" smtClean="0">
                <a:latin typeface="+mn-ea"/>
              </a:rPr>
              <a:t>、</a:t>
            </a:r>
            <a:r>
              <a:rPr lang="ja-JP" altLang="en-US" sz="1400" dirty="0" smtClean="0">
                <a:latin typeface="+mn-ea"/>
              </a:rPr>
              <a:t>大阪府が</a:t>
            </a:r>
            <a:r>
              <a:rPr lang="ja-JP" altLang="ja-JP" sz="1400" dirty="0" smtClean="0">
                <a:latin typeface="+mn-ea"/>
              </a:rPr>
              <a:t>当該</a:t>
            </a:r>
            <a:r>
              <a:rPr lang="ja-JP" altLang="ja-JP" sz="1400" dirty="0">
                <a:latin typeface="+mn-ea"/>
              </a:rPr>
              <a:t>市の試算で行った箇所です。</a:t>
            </a:r>
            <a:endParaRPr lang="ja-JP" altLang="ja-JP" sz="1200" dirty="0">
              <a:latin typeface="+mn-ea"/>
            </a:endParaRPr>
          </a:p>
          <a:p>
            <a:pPr>
              <a:lnSpc>
                <a:spcPct val="105000"/>
              </a:lnSpc>
            </a:pPr>
            <a:r>
              <a:rPr lang="ja-JP" altLang="ja-JP" sz="1400" dirty="0">
                <a:latin typeface="+mn-ea"/>
              </a:rPr>
              <a:t>１　</a:t>
            </a:r>
            <a:r>
              <a:rPr lang="en-US" altLang="ja-JP" sz="1400" dirty="0">
                <a:latin typeface="+mn-ea"/>
              </a:rPr>
              <a:t>2045</a:t>
            </a:r>
            <a:r>
              <a:rPr lang="ja-JP" altLang="ja-JP" sz="1400" dirty="0">
                <a:latin typeface="+mn-ea"/>
              </a:rPr>
              <a:t>年までの市町村での計画がある場合は、その計画を基本に管路の更新率を</a:t>
            </a:r>
            <a:r>
              <a:rPr lang="en-US" altLang="ja-JP" sz="1400" dirty="0">
                <a:latin typeface="+mn-ea"/>
              </a:rPr>
              <a:t>1.67</a:t>
            </a:r>
            <a:r>
              <a:rPr lang="ja-JP" altLang="ja-JP" sz="1400" dirty="0" smtClean="0">
                <a:latin typeface="+mn-ea"/>
              </a:rPr>
              <a:t>％</a:t>
            </a:r>
            <a:endParaRPr lang="en-US" altLang="ja-JP" sz="1400" dirty="0" smtClean="0">
              <a:latin typeface="+mn-ea"/>
            </a:endParaRPr>
          </a:p>
          <a:p>
            <a:pPr>
              <a:lnSpc>
                <a:spcPct val="105000"/>
              </a:lnSpc>
            </a:pPr>
            <a:r>
              <a:rPr lang="ja-JP" altLang="en-US" sz="1400" dirty="0">
                <a:latin typeface="+mn-ea"/>
              </a:rPr>
              <a:t>　</a:t>
            </a:r>
            <a:r>
              <a:rPr lang="ja-JP" altLang="ja-JP" sz="1400" dirty="0" smtClean="0">
                <a:latin typeface="+mn-ea"/>
              </a:rPr>
              <a:t>（</a:t>
            </a:r>
            <a:r>
              <a:rPr lang="en-US" altLang="ja-JP" sz="1400" dirty="0">
                <a:latin typeface="+mn-ea"/>
              </a:rPr>
              <a:t>60</a:t>
            </a:r>
            <a:r>
              <a:rPr lang="ja-JP" altLang="ja-JP" sz="1400" dirty="0">
                <a:latin typeface="+mn-ea"/>
              </a:rPr>
              <a:t>年で全ての水道管を更新する）に設定します。市町村での既存計画が、この更新率を満たしている場合は</a:t>
            </a:r>
            <a:r>
              <a:rPr lang="ja-JP" altLang="ja-JP" sz="1400" dirty="0" smtClean="0">
                <a:latin typeface="+mn-ea"/>
              </a:rPr>
              <a:t>、</a:t>
            </a:r>
            <a:endParaRPr lang="en-US" altLang="ja-JP" sz="1400" dirty="0" smtClean="0">
              <a:latin typeface="+mn-ea"/>
            </a:endParaRPr>
          </a:p>
          <a:p>
            <a:pPr>
              <a:lnSpc>
                <a:spcPct val="105000"/>
              </a:lnSpc>
            </a:pPr>
            <a:r>
              <a:rPr lang="ja-JP" altLang="en-US" sz="1400" dirty="0">
                <a:latin typeface="+mn-ea"/>
              </a:rPr>
              <a:t>　</a:t>
            </a:r>
            <a:r>
              <a:rPr lang="ja-JP" altLang="ja-JP" sz="1400" dirty="0" smtClean="0">
                <a:latin typeface="+mn-ea"/>
              </a:rPr>
              <a:t>府</a:t>
            </a:r>
            <a:r>
              <a:rPr lang="ja-JP" altLang="ja-JP" sz="1400" dirty="0">
                <a:latin typeface="+mn-ea"/>
              </a:rPr>
              <a:t>での独自推計は行わず、市町村計画をもとに</a:t>
            </a:r>
            <a:r>
              <a:rPr lang="en-US" altLang="ja-JP" sz="1400" dirty="0">
                <a:latin typeface="+mn-ea"/>
              </a:rPr>
              <a:t>2045</a:t>
            </a:r>
            <a:r>
              <a:rPr lang="ja-JP" altLang="ja-JP" sz="1400" dirty="0">
                <a:latin typeface="+mn-ea"/>
              </a:rPr>
              <a:t>年の水道料金を算出します</a:t>
            </a:r>
            <a:r>
              <a:rPr lang="ja-JP" altLang="ja-JP" sz="1400" dirty="0" smtClean="0">
                <a:latin typeface="+mn-ea"/>
              </a:rPr>
              <a:t>。</a:t>
            </a:r>
            <a:endParaRPr lang="ja-JP" altLang="ja-JP" sz="800" dirty="0">
              <a:latin typeface="+mn-ea"/>
            </a:endParaRPr>
          </a:p>
          <a:p>
            <a:pPr>
              <a:lnSpc>
                <a:spcPct val="105000"/>
              </a:lnSpc>
            </a:pPr>
            <a:r>
              <a:rPr lang="ja-JP" altLang="ja-JP" sz="1400" dirty="0">
                <a:latin typeface="+mn-ea"/>
              </a:rPr>
              <a:t>２　市町村計画がない場合は、大阪府で試算を行いました</a:t>
            </a:r>
            <a:r>
              <a:rPr lang="ja-JP" altLang="ja-JP" sz="1400" dirty="0" smtClean="0">
                <a:latin typeface="+mn-ea"/>
              </a:rPr>
              <a:t>。</a:t>
            </a:r>
            <a:endParaRPr lang="en-US" altLang="ja-JP" sz="1400" dirty="0" smtClean="0">
              <a:latin typeface="+mn-ea"/>
            </a:endParaRPr>
          </a:p>
          <a:p>
            <a:pPr>
              <a:lnSpc>
                <a:spcPct val="105000"/>
              </a:lnSpc>
            </a:pPr>
            <a:r>
              <a:rPr lang="ja-JP" altLang="en-US" sz="1400" dirty="0">
                <a:latin typeface="+mn-ea"/>
              </a:rPr>
              <a:t>　</a:t>
            </a:r>
            <a:r>
              <a:rPr lang="ja-JP" altLang="en-US" sz="1400" u="sng" dirty="0">
                <a:latin typeface="+mn-ea"/>
              </a:rPr>
              <a:t>〇	推計期間は大阪府の将来推計人口の推計期間に合わせ</a:t>
            </a:r>
            <a:r>
              <a:rPr lang="en-US" altLang="ja-JP" sz="1400" u="sng" dirty="0">
                <a:latin typeface="+mn-ea"/>
              </a:rPr>
              <a:t>2045</a:t>
            </a:r>
            <a:r>
              <a:rPr lang="ja-JP" altLang="en-US" sz="1400" u="sng" dirty="0">
                <a:latin typeface="+mn-ea"/>
              </a:rPr>
              <a:t>年度まで</a:t>
            </a:r>
            <a:r>
              <a:rPr lang="ja-JP" altLang="en-US" sz="1400" u="sng" dirty="0" smtClean="0">
                <a:latin typeface="+mn-ea"/>
              </a:rPr>
              <a:t>。</a:t>
            </a:r>
            <a:endParaRPr lang="en-US" altLang="ja-JP" sz="1400" u="sng" dirty="0" smtClean="0">
              <a:latin typeface="+mn-ea"/>
            </a:endParaRPr>
          </a:p>
          <a:p>
            <a:pPr>
              <a:lnSpc>
                <a:spcPct val="105000"/>
              </a:lnSpc>
            </a:pPr>
            <a:r>
              <a:rPr lang="ja-JP" altLang="en-US" sz="1200" dirty="0">
                <a:latin typeface="+mn-ea"/>
              </a:rPr>
              <a:t>　</a:t>
            </a:r>
            <a:r>
              <a:rPr lang="ja-JP" altLang="en-US" sz="1400" u="sng" dirty="0" smtClean="0">
                <a:latin typeface="+mn-ea"/>
              </a:rPr>
              <a:t>〇</a:t>
            </a:r>
            <a:r>
              <a:rPr lang="ja-JP" altLang="ja-JP" sz="1400" u="sng" dirty="0" smtClean="0">
                <a:latin typeface="+mn-ea"/>
              </a:rPr>
              <a:t>収入</a:t>
            </a:r>
            <a:r>
              <a:rPr lang="ja-JP" altLang="ja-JP" sz="1400" u="sng" dirty="0">
                <a:latin typeface="+mn-ea"/>
              </a:rPr>
              <a:t>は推計した料金収入に</a:t>
            </a:r>
            <a:r>
              <a:rPr lang="en-US" altLang="ja-JP" sz="1400" u="sng" dirty="0">
                <a:latin typeface="+mn-ea"/>
              </a:rPr>
              <a:t>2016</a:t>
            </a:r>
            <a:r>
              <a:rPr lang="ja-JP" altLang="ja-JP" sz="1400" u="sng" dirty="0">
                <a:latin typeface="+mn-ea"/>
              </a:rPr>
              <a:t>年度決算統計のその他収益を加算しています</a:t>
            </a:r>
            <a:r>
              <a:rPr lang="ja-JP" altLang="ja-JP" sz="1400" u="sng" dirty="0" smtClean="0">
                <a:latin typeface="+mn-ea"/>
              </a:rPr>
              <a:t>。</a:t>
            </a:r>
            <a:endParaRPr lang="ja-JP" altLang="ja-JP" sz="1200" u="sng" dirty="0" smtClean="0">
              <a:latin typeface="+mn-ea"/>
            </a:endParaRPr>
          </a:p>
          <a:p>
            <a:pPr lvl="1" indent="-96838">
              <a:lnSpc>
                <a:spcPct val="105000"/>
              </a:lnSpc>
            </a:pPr>
            <a:r>
              <a:rPr lang="ja-JP" altLang="en-US" sz="1400" u="sng" dirty="0" smtClean="0">
                <a:latin typeface="+mn-ea"/>
              </a:rPr>
              <a:t>・</a:t>
            </a:r>
            <a:r>
              <a:rPr lang="ja-JP" altLang="ja-JP" sz="1400" u="sng" dirty="0" smtClean="0">
                <a:latin typeface="+mn-ea"/>
              </a:rPr>
              <a:t>水道料金収入の見通しは、給水人口予測から有収水量を推計し、</a:t>
            </a:r>
            <a:endParaRPr lang="en-US" altLang="ja-JP" sz="1400" u="sng" dirty="0" smtClean="0">
              <a:latin typeface="+mn-ea"/>
            </a:endParaRPr>
          </a:p>
          <a:p>
            <a:pPr lvl="1" indent="-96838">
              <a:lnSpc>
                <a:spcPct val="105000"/>
              </a:lnSpc>
            </a:pPr>
            <a:r>
              <a:rPr lang="ja-JP" altLang="en-US" sz="1400" dirty="0" smtClean="0">
                <a:latin typeface="+mn-ea"/>
              </a:rPr>
              <a:t>　</a:t>
            </a:r>
            <a:r>
              <a:rPr lang="en-US" altLang="ja-JP" sz="1400" u="sng" dirty="0" smtClean="0">
                <a:latin typeface="+mn-ea"/>
              </a:rPr>
              <a:t>2016</a:t>
            </a:r>
            <a:r>
              <a:rPr lang="ja-JP" altLang="ja-JP" sz="1400" u="sng" dirty="0" smtClean="0">
                <a:latin typeface="+mn-ea"/>
              </a:rPr>
              <a:t>年度の供給単価</a:t>
            </a:r>
            <a:r>
              <a:rPr lang="en-US" altLang="ja-JP" sz="1400" u="sng" dirty="0">
                <a:latin typeface="+mn-ea"/>
              </a:rPr>
              <a:t>155.0</a:t>
            </a:r>
            <a:r>
              <a:rPr lang="ja-JP" altLang="ja-JP" sz="1400" u="sng" dirty="0" smtClean="0">
                <a:latin typeface="+mn-ea"/>
              </a:rPr>
              <a:t>円</a:t>
            </a:r>
            <a:r>
              <a:rPr lang="en-US" altLang="ja-JP" sz="1400" u="sng" dirty="0" smtClean="0">
                <a:latin typeface="+mn-ea"/>
              </a:rPr>
              <a:t>/m</a:t>
            </a:r>
            <a:r>
              <a:rPr lang="en-US" altLang="ja-JP" sz="1400" u="sng" baseline="30000" dirty="0" smtClean="0">
                <a:latin typeface="+mn-ea"/>
              </a:rPr>
              <a:t>3</a:t>
            </a:r>
            <a:r>
              <a:rPr lang="ja-JP" altLang="ja-JP" sz="1400" u="sng" dirty="0" smtClean="0">
                <a:latin typeface="+mn-ea"/>
              </a:rPr>
              <a:t>を乗じて算出しています。</a:t>
            </a:r>
            <a:endParaRPr lang="ja-JP" altLang="ja-JP" sz="1200" dirty="0" smtClean="0">
              <a:latin typeface="+mn-ea"/>
            </a:endParaRPr>
          </a:p>
          <a:p>
            <a:pPr lvl="1" indent="-96838">
              <a:lnSpc>
                <a:spcPct val="105000"/>
              </a:lnSpc>
            </a:pPr>
            <a:r>
              <a:rPr lang="ja-JP" altLang="en-US" sz="1400" u="sng" dirty="0" smtClean="0">
                <a:latin typeface="+mn-ea"/>
              </a:rPr>
              <a:t>・</a:t>
            </a:r>
            <a:r>
              <a:rPr lang="ja-JP" altLang="ja-JP" sz="1400" u="sng" dirty="0" smtClean="0">
                <a:latin typeface="+mn-ea"/>
              </a:rPr>
              <a:t>給水</a:t>
            </a:r>
            <a:r>
              <a:rPr lang="ja-JP" altLang="ja-JP" sz="1400" u="sng" dirty="0">
                <a:latin typeface="+mn-ea"/>
              </a:rPr>
              <a:t>人口の予測については、大阪府の将来推計人口（</a:t>
            </a:r>
            <a:r>
              <a:rPr lang="en-US" altLang="ja-JP" sz="1400" u="sng" dirty="0">
                <a:latin typeface="+mn-ea"/>
              </a:rPr>
              <a:t>2018</a:t>
            </a:r>
            <a:r>
              <a:rPr lang="ja-JP" altLang="ja-JP" sz="1400" u="sng" dirty="0">
                <a:latin typeface="+mn-ea"/>
              </a:rPr>
              <a:t>年</a:t>
            </a:r>
            <a:r>
              <a:rPr lang="en-US" altLang="ja-JP" sz="1400" u="sng" dirty="0">
                <a:latin typeface="+mn-ea"/>
              </a:rPr>
              <a:t>8</a:t>
            </a:r>
            <a:r>
              <a:rPr lang="ja-JP" altLang="ja-JP" sz="1400" u="sng" dirty="0">
                <a:latin typeface="+mn-ea"/>
              </a:rPr>
              <a:t>月大阪府政策企画部企画室計画課）を用い</a:t>
            </a:r>
            <a:r>
              <a:rPr lang="ja-JP" altLang="ja-JP" sz="1400" u="sng" dirty="0" smtClean="0">
                <a:latin typeface="+mn-ea"/>
              </a:rPr>
              <a:t>、</a:t>
            </a:r>
            <a:endParaRPr lang="en-US" altLang="ja-JP" sz="1400" u="sng" dirty="0" smtClean="0">
              <a:latin typeface="+mn-ea"/>
            </a:endParaRPr>
          </a:p>
          <a:p>
            <a:pPr lvl="1" indent="-96838">
              <a:lnSpc>
                <a:spcPct val="105000"/>
              </a:lnSpc>
            </a:pPr>
            <a:r>
              <a:rPr lang="ja-JP" altLang="en-US" sz="1400" dirty="0" smtClean="0">
                <a:latin typeface="+mn-ea"/>
              </a:rPr>
              <a:t>　</a:t>
            </a:r>
            <a:r>
              <a:rPr lang="ja-JP" altLang="ja-JP" sz="1400" u="sng" dirty="0" smtClean="0">
                <a:latin typeface="+mn-ea"/>
              </a:rPr>
              <a:t>府</a:t>
            </a:r>
            <a:r>
              <a:rPr lang="ja-JP" altLang="ja-JP" sz="1400" u="sng" dirty="0">
                <a:latin typeface="+mn-ea"/>
              </a:rPr>
              <a:t>が国立社会保障・人口問題研究所の市町村別予測を補正して推計しています。</a:t>
            </a:r>
            <a:endParaRPr lang="ja-JP" altLang="ja-JP" sz="1200" dirty="0">
              <a:latin typeface="+mn-ea"/>
            </a:endParaRPr>
          </a:p>
          <a:p>
            <a:pPr lvl="1" indent="-96838">
              <a:lnSpc>
                <a:spcPct val="105000"/>
              </a:lnSpc>
            </a:pPr>
            <a:r>
              <a:rPr lang="ja-JP" altLang="en-US" sz="1400" u="sng" dirty="0" smtClean="0">
                <a:latin typeface="+mn-ea"/>
              </a:rPr>
              <a:t>・</a:t>
            </a:r>
            <a:r>
              <a:rPr lang="ja-JP" altLang="ja-JP" sz="1400" u="sng" dirty="0" smtClean="0">
                <a:latin typeface="+mn-ea"/>
              </a:rPr>
              <a:t>有</a:t>
            </a:r>
            <a:r>
              <a:rPr lang="ja-JP" altLang="ja-JP" sz="1400" u="sng" dirty="0">
                <a:latin typeface="+mn-ea"/>
              </a:rPr>
              <a:t>収水量の推計は、</a:t>
            </a:r>
            <a:r>
              <a:rPr lang="en-US" altLang="ja-JP" sz="1400" u="sng" dirty="0">
                <a:latin typeface="+mn-ea"/>
              </a:rPr>
              <a:t>2016</a:t>
            </a:r>
            <a:r>
              <a:rPr lang="ja-JP" altLang="ja-JP" sz="1400" u="sng" dirty="0">
                <a:latin typeface="+mn-ea"/>
              </a:rPr>
              <a:t>年度の年間有収水量と給水人口から</a:t>
            </a:r>
            <a:r>
              <a:rPr lang="en-US" altLang="ja-JP" sz="1400" u="sng" dirty="0">
                <a:latin typeface="+mn-ea"/>
              </a:rPr>
              <a:t>1</a:t>
            </a:r>
            <a:r>
              <a:rPr lang="ja-JP" altLang="ja-JP" sz="1400" u="sng" dirty="0">
                <a:latin typeface="+mn-ea"/>
              </a:rPr>
              <a:t>人</a:t>
            </a:r>
            <a:r>
              <a:rPr lang="en-US" altLang="ja-JP" sz="1400" u="sng" dirty="0">
                <a:latin typeface="+mn-ea"/>
              </a:rPr>
              <a:t>1</a:t>
            </a:r>
            <a:r>
              <a:rPr lang="ja-JP" altLang="ja-JP" sz="1400" u="sng" dirty="0">
                <a:latin typeface="+mn-ea"/>
              </a:rPr>
              <a:t>日平均有収水量を求め</a:t>
            </a:r>
            <a:r>
              <a:rPr lang="ja-JP" altLang="ja-JP" sz="1400" u="sng" dirty="0" smtClean="0">
                <a:latin typeface="+mn-ea"/>
              </a:rPr>
              <a:t>、</a:t>
            </a:r>
            <a:endParaRPr lang="en-US" altLang="ja-JP" sz="1400" u="sng" dirty="0" smtClean="0">
              <a:latin typeface="+mn-ea"/>
            </a:endParaRPr>
          </a:p>
          <a:p>
            <a:pPr lvl="1" indent="-96838">
              <a:lnSpc>
                <a:spcPct val="105000"/>
              </a:lnSpc>
            </a:pPr>
            <a:r>
              <a:rPr lang="ja-JP" altLang="en-US" sz="1400" dirty="0">
                <a:latin typeface="+mn-ea"/>
              </a:rPr>
              <a:t>　</a:t>
            </a:r>
            <a:r>
              <a:rPr lang="ja-JP" altLang="ja-JP" sz="1400" u="sng" dirty="0" smtClean="0">
                <a:latin typeface="+mn-ea"/>
              </a:rPr>
              <a:t>予測</a:t>
            </a:r>
            <a:r>
              <a:rPr lang="ja-JP" altLang="ja-JP" sz="1400" u="sng" dirty="0">
                <a:latin typeface="+mn-ea"/>
              </a:rPr>
              <a:t>給水人口を乗じて算出しています</a:t>
            </a:r>
            <a:r>
              <a:rPr lang="ja-JP" altLang="ja-JP" sz="1400" u="sng" dirty="0" smtClean="0">
                <a:latin typeface="+mn-ea"/>
              </a:rPr>
              <a:t>。</a:t>
            </a:r>
            <a:endParaRPr lang="en-US" altLang="ja-JP" sz="1200" dirty="0">
              <a:latin typeface="+mn-ea"/>
            </a:endParaRPr>
          </a:p>
          <a:p>
            <a:pPr lvl="1" indent="-277813">
              <a:lnSpc>
                <a:spcPct val="105000"/>
              </a:lnSpc>
            </a:pPr>
            <a:r>
              <a:rPr lang="ja-JP" altLang="en-US" sz="1400" u="sng" dirty="0" smtClean="0">
                <a:latin typeface="+mn-ea"/>
              </a:rPr>
              <a:t>〇</a:t>
            </a:r>
            <a:r>
              <a:rPr lang="ja-JP" altLang="ja-JP" sz="1400" u="sng" dirty="0" smtClean="0">
                <a:latin typeface="+mn-ea"/>
              </a:rPr>
              <a:t>支出</a:t>
            </a:r>
            <a:r>
              <a:rPr lang="ja-JP" altLang="ja-JP" sz="1400" u="sng" dirty="0">
                <a:latin typeface="+mn-ea"/>
              </a:rPr>
              <a:t>は管路更新以外の費用について、</a:t>
            </a:r>
            <a:r>
              <a:rPr lang="en-US" altLang="ja-JP" sz="1400" u="sng" dirty="0">
                <a:latin typeface="+mn-ea"/>
              </a:rPr>
              <a:t>2016</a:t>
            </a:r>
            <a:r>
              <a:rPr lang="ja-JP" altLang="ja-JP" sz="1400" u="sng" dirty="0">
                <a:latin typeface="+mn-ea"/>
              </a:rPr>
              <a:t>年度の経常費用の決算値の同額を</a:t>
            </a:r>
            <a:r>
              <a:rPr lang="en-US" altLang="ja-JP" sz="1400" u="sng" dirty="0">
                <a:latin typeface="+mn-ea"/>
              </a:rPr>
              <a:t>2045</a:t>
            </a:r>
            <a:r>
              <a:rPr lang="ja-JP" altLang="ja-JP" sz="1400" u="sng" dirty="0">
                <a:latin typeface="+mn-ea"/>
              </a:rPr>
              <a:t>年度まで見込んでいます</a:t>
            </a:r>
            <a:r>
              <a:rPr lang="ja-JP" altLang="ja-JP" sz="1400" u="sng" dirty="0" smtClean="0">
                <a:latin typeface="+mn-ea"/>
              </a:rPr>
              <a:t>。</a:t>
            </a:r>
            <a:endParaRPr lang="en-US" altLang="ja-JP" sz="1400" u="sng" dirty="0" smtClean="0">
              <a:latin typeface="+mn-ea"/>
            </a:endParaRPr>
          </a:p>
          <a:p>
            <a:pPr lvl="1" indent="-100013">
              <a:lnSpc>
                <a:spcPct val="105000"/>
              </a:lnSpc>
            </a:pPr>
            <a:r>
              <a:rPr lang="ja-JP" altLang="en-US" sz="1400" u="sng" dirty="0">
                <a:latin typeface="+mn-ea"/>
              </a:rPr>
              <a:t>・</a:t>
            </a:r>
            <a:r>
              <a:rPr lang="ja-JP" altLang="ja-JP" sz="1400" u="sng" dirty="0" smtClean="0">
                <a:latin typeface="+mn-ea"/>
              </a:rPr>
              <a:t>管</a:t>
            </a:r>
            <a:r>
              <a:rPr lang="ja-JP" altLang="ja-JP" sz="1400" u="sng" dirty="0">
                <a:latin typeface="+mn-ea"/>
              </a:rPr>
              <a:t>路については管路更新率を</a:t>
            </a:r>
            <a:r>
              <a:rPr lang="en-US" altLang="ja-JP" sz="1400" u="sng" dirty="0">
                <a:latin typeface="+mn-ea"/>
              </a:rPr>
              <a:t>1.67</a:t>
            </a:r>
            <a:r>
              <a:rPr lang="ja-JP" altLang="ja-JP" sz="1400" u="sng" dirty="0">
                <a:latin typeface="+mn-ea"/>
              </a:rPr>
              <a:t>％に引き上げた場合</a:t>
            </a:r>
            <a:r>
              <a:rPr lang="ja-JP" altLang="ja-JP" sz="1400" u="sng" dirty="0" smtClean="0">
                <a:latin typeface="+mn-ea"/>
              </a:rPr>
              <a:t>の</a:t>
            </a:r>
            <a:r>
              <a:rPr lang="ja-JP" altLang="en-US" sz="1400" u="sng" dirty="0">
                <a:latin typeface="+mn-ea"/>
              </a:rPr>
              <a:t>減価</a:t>
            </a:r>
            <a:r>
              <a:rPr lang="ja-JP" altLang="ja-JP" sz="1400" u="sng" dirty="0" smtClean="0">
                <a:latin typeface="+mn-ea"/>
              </a:rPr>
              <a:t>償却費</a:t>
            </a:r>
            <a:r>
              <a:rPr lang="ja-JP" altLang="ja-JP" sz="1400" u="sng" dirty="0">
                <a:latin typeface="+mn-ea"/>
              </a:rPr>
              <a:t>増加を見込んでいます</a:t>
            </a:r>
            <a:r>
              <a:rPr lang="ja-JP" altLang="ja-JP" sz="1400" u="sng" dirty="0" smtClean="0">
                <a:latin typeface="+mn-ea"/>
              </a:rPr>
              <a:t>。</a:t>
            </a:r>
            <a:endParaRPr lang="en-US" altLang="ja-JP" sz="1400" u="sng" dirty="0" smtClean="0">
              <a:latin typeface="+mn-ea"/>
            </a:endParaRPr>
          </a:p>
          <a:p>
            <a:pPr lvl="1" indent="-100013">
              <a:lnSpc>
                <a:spcPct val="105000"/>
              </a:lnSpc>
            </a:pPr>
            <a:r>
              <a:rPr lang="ja-JP" altLang="ja-JP" sz="1400" dirty="0" smtClean="0">
                <a:latin typeface="+mn-ea"/>
              </a:rPr>
              <a:t>（</a:t>
            </a:r>
            <a:r>
              <a:rPr lang="ja-JP" altLang="ja-JP" sz="1400" dirty="0">
                <a:latin typeface="+mn-ea"/>
              </a:rPr>
              <a:t>市町村実績の管路更新率が</a:t>
            </a:r>
            <a:r>
              <a:rPr lang="en-US" altLang="ja-JP" sz="1400" dirty="0">
                <a:latin typeface="+mn-ea"/>
              </a:rPr>
              <a:t>1.67%</a:t>
            </a:r>
            <a:r>
              <a:rPr lang="ja-JP" altLang="ja-JP" sz="1400" dirty="0">
                <a:latin typeface="+mn-ea"/>
              </a:rPr>
              <a:t>以上の場合は、その更新率とします。）</a:t>
            </a:r>
            <a:endParaRPr lang="ja-JP" altLang="ja-JP" sz="1200" dirty="0">
              <a:latin typeface="+mn-ea"/>
            </a:endParaRPr>
          </a:p>
          <a:p>
            <a:pPr lvl="1" indent="-100013">
              <a:lnSpc>
                <a:spcPct val="105000"/>
              </a:lnSpc>
            </a:pPr>
            <a:r>
              <a:rPr lang="ja-JP" altLang="en-US" sz="1400" u="sng" dirty="0" smtClean="0">
                <a:latin typeface="+mn-ea"/>
              </a:rPr>
              <a:t>・</a:t>
            </a:r>
            <a:r>
              <a:rPr lang="ja-JP" altLang="ja-JP" sz="1400" u="sng" dirty="0" smtClean="0">
                <a:latin typeface="+mn-ea"/>
              </a:rPr>
              <a:t>追加</a:t>
            </a:r>
            <a:r>
              <a:rPr lang="ja-JP" altLang="ja-JP" sz="1400" u="sng" dirty="0">
                <a:latin typeface="+mn-ea"/>
              </a:rPr>
              <a:t>減価償却費</a:t>
            </a:r>
            <a:r>
              <a:rPr lang="en-US" altLang="ja-JP" sz="1400" u="sng" dirty="0">
                <a:latin typeface="+mn-ea"/>
              </a:rPr>
              <a:t>/</a:t>
            </a:r>
            <a:r>
              <a:rPr lang="ja-JP" altLang="ja-JP" sz="1400" u="sng" dirty="0">
                <a:latin typeface="+mn-ea"/>
              </a:rPr>
              <a:t>年は、次のとおり算出し、年数経過とともに積み上げています。</a:t>
            </a:r>
            <a:endParaRPr lang="ja-JP" altLang="ja-JP" sz="1200" u="sng" dirty="0">
              <a:latin typeface="+mn-ea"/>
            </a:endParaRPr>
          </a:p>
          <a:p>
            <a:pPr lvl="0" indent="360363">
              <a:lnSpc>
                <a:spcPct val="105000"/>
              </a:lnSpc>
            </a:pPr>
            <a:r>
              <a:rPr lang="ja-JP" altLang="ja-JP" sz="1400" dirty="0">
                <a:latin typeface="+mn-ea"/>
              </a:rPr>
              <a:t>　</a:t>
            </a:r>
            <a:r>
              <a:rPr lang="ja-JP" altLang="en-US" sz="1400" u="sng" dirty="0" smtClean="0">
                <a:latin typeface="+mn-ea"/>
              </a:rPr>
              <a:t>①　</a:t>
            </a:r>
            <a:r>
              <a:rPr lang="en-US" altLang="ja-JP" sz="1400" u="sng" dirty="0" smtClean="0">
                <a:latin typeface="+mn-ea"/>
              </a:rPr>
              <a:t>1.67</a:t>
            </a:r>
            <a:r>
              <a:rPr lang="ja-JP" altLang="ja-JP" sz="1400" u="sng" dirty="0">
                <a:latin typeface="+mn-ea"/>
              </a:rPr>
              <a:t>％と管路更新率</a:t>
            </a:r>
            <a:r>
              <a:rPr lang="en-US" altLang="ja-JP" sz="1400" u="sng" dirty="0">
                <a:latin typeface="+mn-ea"/>
              </a:rPr>
              <a:t>(2014-2016</a:t>
            </a:r>
            <a:r>
              <a:rPr lang="ja-JP" altLang="ja-JP" sz="1400" u="sng" dirty="0">
                <a:latin typeface="+mn-ea"/>
              </a:rPr>
              <a:t>年度の平均</a:t>
            </a:r>
            <a:r>
              <a:rPr lang="en-US" altLang="ja-JP" sz="1400" u="sng" dirty="0">
                <a:latin typeface="+mn-ea"/>
              </a:rPr>
              <a:t>)</a:t>
            </a:r>
            <a:r>
              <a:rPr lang="ja-JP" altLang="ja-JP" sz="1400" u="sng" dirty="0">
                <a:latin typeface="+mn-ea"/>
              </a:rPr>
              <a:t>の比率を算出。</a:t>
            </a:r>
            <a:endParaRPr lang="ja-JP" altLang="ja-JP" sz="1200" u="sng" dirty="0">
              <a:latin typeface="+mn-ea"/>
            </a:endParaRPr>
          </a:p>
          <a:p>
            <a:pPr lvl="0" indent="360363">
              <a:lnSpc>
                <a:spcPct val="105000"/>
              </a:lnSpc>
            </a:pPr>
            <a:r>
              <a:rPr lang="ja-JP" altLang="ja-JP" sz="1400" dirty="0">
                <a:latin typeface="+mn-ea"/>
              </a:rPr>
              <a:t>　</a:t>
            </a:r>
            <a:r>
              <a:rPr lang="ja-JP" altLang="en-US" sz="1400" u="sng" dirty="0" smtClean="0">
                <a:latin typeface="+mn-ea"/>
              </a:rPr>
              <a:t>②　</a:t>
            </a:r>
            <a:r>
              <a:rPr lang="ja-JP" altLang="ja-JP" sz="1400" u="sng" dirty="0" smtClean="0">
                <a:latin typeface="+mn-ea"/>
              </a:rPr>
              <a:t>配水</a:t>
            </a:r>
            <a:r>
              <a:rPr lang="ja-JP" altLang="ja-JP" sz="1400" u="sng" dirty="0">
                <a:latin typeface="+mn-ea"/>
              </a:rPr>
              <a:t>施設改良費に布設替延長比率を掛け、配水施設改良費（更新分）を算出</a:t>
            </a:r>
            <a:r>
              <a:rPr lang="en-US" altLang="ja-JP" sz="1400" u="sng" dirty="0">
                <a:latin typeface="+mn-ea"/>
              </a:rPr>
              <a:t>(2014-2016</a:t>
            </a:r>
            <a:r>
              <a:rPr lang="ja-JP" altLang="ja-JP" sz="1400" u="sng" dirty="0">
                <a:latin typeface="+mn-ea"/>
              </a:rPr>
              <a:t>年度の平均値</a:t>
            </a:r>
            <a:r>
              <a:rPr lang="en-US" altLang="ja-JP" sz="1400" u="sng" dirty="0">
                <a:latin typeface="+mn-ea"/>
              </a:rPr>
              <a:t>)</a:t>
            </a:r>
            <a:r>
              <a:rPr lang="ja-JP" altLang="ja-JP" sz="1400" u="sng" dirty="0" err="1">
                <a:latin typeface="+mn-ea"/>
              </a:rPr>
              <a:t>。</a:t>
            </a:r>
            <a:endParaRPr lang="ja-JP" altLang="ja-JP" sz="1200" u="sng" dirty="0">
              <a:latin typeface="+mn-ea"/>
            </a:endParaRPr>
          </a:p>
          <a:p>
            <a:pPr indent="360363">
              <a:lnSpc>
                <a:spcPct val="105000"/>
              </a:lnSpc>
            </a:pPr>
            <a:r>
              <a:rPr lang="ja-JP" altLang="ja-JP" sz="1400" dirty="0" smtClean="0">
                <a:latin typeface="+mn-ea"/>
              </a:rPr>
              <a:t>　</a:t>
            </a:r>
            <a:r>
              <a:rPr lang="ja-JP" altLang="en-US" sz="1400" u="sng" dirty="0" smtClean="0">
                <a:latin typeface="+mn-ea"/>
              </a:rPr>
              <a:t>　</a:t>
            </a:r>
            <a:r>
              <a:rPr lang="ja-JP" altLang="ja-JP" sz="1400" u="sng" dirty="0" smtClean="0">
                <a:latin typeface="+mn-ea"/>
              </a:rPr>
              <a:t>※</a:t>
            </a:r>
            <a:r>
              <a:rPr lang="ja-JP" altLang="ja-JP" sz="1400" u="sng" dirty="0">
                <a:latin typeface="+mn-ea"/>
              </a:rPr>
              <a:t>布設替延長比率</a:t>
            </a:r>
            <a:r>
              <a:rPr lang="en-US" altLang="ja-JP" sz="1400" u="sng" dirty="0">
                <a:latin typeface="+mn-ea"/>
              </a:rPr>
              <a:t>=</a:t>
            </a:r>
            <a:r>
              <a:rPr lang="ja-JP" altLang="ja-JP" sz="1400" u="sng" dirty="0">
                <a:latin typeface="+mn-ea"/>
              </a:rPr>
              <a:t>配水管布設替延長</a:t>
            </a:r>
            <a:r>
              <a:rPr lang="en-US" altLang="ja-JP" sz="1400" u="sng" dirty="0">
                <a:latin typeface="+mn-ea"/>
              </a:rPr>
              <a:t>/</a:t>
            </a:r>
            <a:r>
              <a:rPr lang="ja-JP" altLang="ja-JP" sz="1400" u="sng" dirty="0">
                <a:latin typeface="+mn-ea"/>
              </a:rPr>
              <a:t>（配水管新設延長＋配水管布設替延長）</a:t>
            </a:r>
            <a:endParaRPr lang="ja-JP" altLang="ja-JP" sz="1200" u="sng" dirty="0">
              <a:latin typeface="+mn-ea"/>
            </a:endParaRPr>
          </a:p>
          <a:p>
            <a:pPr lvl="0" indent="360363">
              <a:lnSpc>
                <a:spcPct val="105000"/>
              </a:lnSpc>
            </a:pPr>
            <a:r>
              <a:rPr lang="ja-JP" altLang="ja-JP" sz="1400" dirty="0">
                <a:latin typeface="+mn-ea"/>
              </a:rPr>
              <a:t>　</a:t>
            </a:r>
            <a:r>
              <a:rPr lang="ja-JP" altLang="en-US" sz="1400" u="sng" dirty="0" smtClean="0">
                <a:latin typeface="+mn-ea"/>
              </a:rPr>
              <a:t>③　</a:t>
            </a:r>
            <a:r>
              <a:rPr lang="ja-JP" altLang="ja-JP" sz="1400" u="sng" dirty="0" smtClean="0">
                <a:latin typeface="+mn-ea"/>
              </a:rPr>
              <a:t>①</a:t>
            </a:r>
            <a:r>
              <a:rPr lang="ja-JP" altLang="ja-JP" sz="1400" u="sng" dirty="0">
                <a:latin typeface="+mn-ea"/>
              </a:rPr>
              <a:t>と②を掛けたうえで税抜き価格を算出し、法定耐用年数</a:t>
            </a:r>
            <a:r>
              <a:rPr lang="en-US" altLang="ja-JP" sz="1400" u="sng" dirty="0">
                <a:latin typeface="+mn-ea"/>
              </a:rPr>
              <a:t>40</a:t>
            </a:r>
            <a:r>
              <a:rPr lang="ja-JP" altLang="ja-JP" sz="1400" u="sng" dirty="0">
                <a:latin typeface="+mn-ea"/>
              </a:rPr>
              <a:t>年で割っています。</a:t>
            </a:r>
            <a:endParaRPr lang="ja-JP" altLang="ja-JP" sz="1200" u="sng" dirty="0">
              <a:latin typeface="+mn-ea"/>
            </a:endParaRPr>
          </a:p>
          <a:p>
            <a:pPr indent="360363">
              <a:lnSpc>
                <a:spcPct val="105000"/>
              </a:lnSpc>
            </a:pPr>
            <a:r>
              <a:rPr lang="ja-JP" altLang="ja-JP" sz="1400" dirty="0">
                <a:latin typeface="+mn-ea"/>
              </a:rPr>
              <a:t>　</a:t>
            </a:r>
            <a:r>
              <a:rPr lang="ja-JP" altLang="en-US" sz="1400" dirty="0" smtClean="0">
                <a:latin typeface="+mn-ea"/>
              </a:rPr>
              <a:t>　</a:t>
            </a:r>
            <a:r>
              <a:rPr lang="ja-JP" altLang="ja-JP" sz="1400" u="sng" dirty="0" smtClean="0">
                <a:latin typeface="+mn-ea"/>
              </a:rPr>
              <a:t>（</a:t>
            </a:r>
            <a:r>
              <a:rPr lang="ja-JP" altLang="ja-JP" sz="1400" u="sng" dirty="0">
                <a:latin typeface="+mn-ea"/>
              </a:rPr>
              <a:t>管路更新率、各延長は大阪府の水道の現況による。）</a:t>
            </a:r>
            <a:endParaRPr lang="ja-JP" altLang="ja-JP" sz="1200" u="sng" dirty="0">
              <a:latin typeface="+mn-ea"/>
            </a:endParaRPr>
          </a:p>
          <a:p>
            <a:pPr lvl="1" indent="-96838">
              <a:lnSpc>
                <a:spcPct val="105000"/>
              </a:lnSpc>
            </a:pPr>
            <a:r>
              <a:rPr lang="ja-JP" altLang="en-US" sz="1400" u="sng" dirty="0" smtClean="0">
                <a:latin typeface="+mn-ea"/>
              </a:rPr>
              <a:t>・</a:t>
            </a:r>
            <a:r>
              <a:rPr lang="ja-JP" altLang="ja-JP" sz="1400" u="sng" dirty="0" smtClean="0">
                <a:latin typeface="+mn-ea"/>
              </a:rPr>
              <a:t>なお</a:t>
            </a:r>
            <a:r>
              <a:rPr lang="ja-JP" altLang="ja-JP" sz="1400" u="sng" dirty="0">
                <a:latin typeface="+mn-ea"/>
              </a:rPr>
              <a:t>、浄水場や配水場等の更新費用については、市町村計画がある場合でも、</a:t>
            </a:r>
            <a:r>
              <a:rPr lang="en-US" altLang="ja-JP" sz="1400" u="sng" dirty="0">
                <a:latin typeface="+mn-ea"/>
              </a:rPr>
              <a:t>2045</a:t>
            </a:r>
            <a:r>
              <a:rPr lang="ja-JP" altLang="ja-JP" sz="1400" u="sng" dirty="0">
                <a:latin typeface="+mn-ea"/>
              </a:rPr>
              <a:t>年度までの更新時期</a:t>
            </a:r>
            <a:r>
              <a:rPr lang="ja-JP" altLang="ja-JP" sz="1400" u="sng" dirty="0" smtClean="0">
                <a:latin typeface="+mn-ea"/>
              </a:rPr>
              <a:t>や</a:t>
            </a:r>
            <a:endParaRPr lang="en-US" altLang="ja-JP" sz="1400" u="sng" dirty="0" smtClean="0">
              <a:latin typeface="+mn-ea"/>
            </a:endParaRPr>
          </a:p>
          <a:p>
            <a:pPr lvl="1" indent="-193675">
              <a:lnSpc>
                <a:spcPct val="105000"/>
              </a:lnSpc>
            </a:pPr>
            <a:r>
              <a:rPr lang="ja-JP" altLang="en-US" sz="1400" dirty="0">
                <a:latin typeface="+mn-ea"/>
              </a:rPr>
              <a:t>　</a:t>
            </a:r>
            <a:r>
              <a:rPr lang="ja-JP" altLang="ja-JP" sz="1400" u="sng" spc="-20" dirty="0" smtClean="0">
                <a:latin typeface="+mn-ea"/>
              </a:rPr>
              <a:t>施設</a:t>
            </a:r>
            <a:r>
              <a:rPr lang="ja-JP" altLang="ja-JP" sz="1400" u="sng" spc="-20" dirty="0">
                <a:latin typeface="+mn-ea"/>
              </a:rPr>
              <a:t>能力等の設定が困難であるため、見込んでいません（</a:t>
            </a:r>
            <a:r>
              <a:rPr lang="en-US" altLang="ja-JP" sz="1400" u="sng" spc="-20" dirty="0">
                <a:latin typeface="+mn-ea"/>
              </a:rPr>
              <a:t>2016</a:t>
            </a:r>
            <a:r>
              <a:rPr lang="ja-JP" altLang="ja-JP" sz="1400" u="sng" spc="-20" dirty="0">
                <a:latin typeface="+mn-ea"/>
              </a:rPr>
              <a:t>年度の決算値を</a:t>
            </a:r>
            <a:r>
              <a:rPr lang="en-US" altLang="ja-JP" sz="1400" u="sng" spc="-20" dirty="0">
                <a:latin typeface="+mn-ea"/>
              </a:rPr>
              <a:t>2045</a:t>
            </a:r>
            <a:r>
              <a:rPr lang="ja-JP" altLang="ja-JP" sz="1400" u="sng" spc="-20" dirty="0">
                <a:latin typeface="+mn-ea"/>
              </a:rPr>
              <a:t>年度まで見込んでいます</a:t>
            </a:r>
            <a:r>
              <a:rPr lang="ja-JP" altLang="ja-JP" sz="1400" b="1" u="sng" spc="-20" dirty="0">
                <a:latin typeface="+mn-ea"/>
              </a:rPr>
              <a:t>）</a:t>
            </a:r>
            <a:r>
              <a:rPr lang="ja-JP" altLang="ja-JP" sz="1400" b="1" dirty="0">
                <a:latin typeface="+mn-ea"/>
              </a:rPr>
              <a:t>。</a:t>
            </a:r>
            <a:endParaRPr lang="ja-JP" altLang="ja-JP" sz="1200" b="1" dirty="0">
              <a:latin typeface="+mn-ea"/>
            </a:endParaRPr>
          </a:p>
          <a:p>
            <a:pPr lvl="1" indent="-277813">
              <a:lnSpc>
                <a:spcPct val="105000"/>
              </a:lnSpc>
            </a:pPr>
            <a:endParaRPr lang="en-US" altLang="ja-JP" sz="1400" dirty="0" smtClean="0">
              <a:latin typeface="+mn-ea"/>
            </a:endParaRPr>
          </a:p>
          <a:p>
            <a:pPr lvl="1" indent="-277813">
              <a:lnSpc>
                <a:spcPct val="105000"/>
              </a:lnSpc>
            </a:pPr>
            <a:r>
              <a:rPr lang="ja-JP" altLang="en-US" sz="1400" dirty="0" smtClean="0">
                <a:latin typeface="+mn-ea"/>
              </a:rPr>
              <a:t>〇</a:t>
            </a:r>
            <a:r>
              <a:rPr lang="ja-JP" altLang="ja-JP" sz="1400" u="sng" dirty="0" smtClean="0">
                <a:latin typeface="+mn-ea"/>
              </a:rPr>
              <a:t>水道</a:t>
            </a:r>
            <a:r>
              <a:rPr lang="ja-JP" altLang="ja-JP" sz="1400" u="sng" dirty="0">
                <a:latin typeface="+mn-ea"/>
              </a:rPr>
              <a:t>料金は</a:t>
            </a:r>
            <a:r>
              <a:rPr lang="ja-JP" altLang="ja-JP" sz="1400" u="sng" dirty="0" smtClean="0">
                <a:latin typeface="+mn-ea"/>
              </a:rPr>
              <a:t>、</a:t>
            </a:r>
            <a:r>
              <a:rPr lang="en-US" altLang="ja-JP" sz="1400" u="sng" dirty="0">
                <a:latin typeface="+mn-ea"/>
              </a:rPr>
              <a:t>2045</a:t>
            </a:r>
            <a:r>
              <a:rPr lang="ja-JP" altLang="en-US" sz="1400" u="sng" dirty="0">
                <a:latin typeface="+mn-ea"/>
              </a:rPr>
              <a:t>年度</a:t>
            </a:r>
            <a:r>
              <a:rPr lang="ja-JP" altLang="en-US" sz="1400" u="sng" dirty="0" smtClean="0">
                <a:latin typeface="+mn-ea"/>
              </a:rPr>
              <a:t>時点で赤字とならないように、収入が何％アップ必要かを求め、</a:t>
            </a:r>
            <a:endParaRPr lang="en-US" altLang="ja-JP" sz="1400" u="sng" dirty="0" smtClean="0">
              <a:latin typeface="+mn-ea"/>
            </a:endParaRPr>
          </a:p>
          <a:p>
            <a:pPr lvl="1" indent="-277813">
              <a:lnSpc>
                <a:spcPct val="105000"/>
              </a:lnSpc>
            </a:pPr>
            <a:r>
              <a:rPr lang="ja-JP" altLang="en-US" sz="1400" u="sng" dirty="0" smtClean="0">
                <a:latin typeface="+mn-ea"/>
              </a:rPr>
              <a:t>その増加分を全て水道料金で補うと仮定し、</a:t>
            </a:r>
            <a:r>
              <a:rPr lang="en-US" altLang="ja-JP" sz="1400" u="sng" dirty="0" smtClean="0">
                <a:latin typeface="+mn-ea"/>
              </a:rPr>
              <a:t>2016</a:t>
            </a:r>
            <a:r>
              <a:rPr lang="ja-JP" altLang="en-US" sz="1400" u="sng" dirty="0" smtClean="0">
                <a:latin typeface="+mn-ea"/>
              </a:rPr>
              <a:t>年度の水道料金に加算して算出しています</a:t>
            </a:r>
            <a:r>
              <a:rPr lang="ja-JP" altLang="en-US" sz="1400" u="sng" dirty="0" smtClean="0">
                <a:latin typeface="+mn-ea"/>
              </a:rPr>
              <a:t>。</a:t>
            </a:r>
            <a:endParaRPr lang="en-US" altLang="ja-JP" sz="1400" u="sng" dirty="0" smtClean="0">
              <a:latin typeface="+mn-ea"/>
            </a:endParaRPr>
          </a:p>
          <a:p>
            <a:pPr lvl="1" indent="-277813">
              <a:lnSpc>
                <a:spcPct val="105000"/>
              </a:lnSpc>
            </a:pPr>
            <a:r>
              <a:rPr lang="ja-JP" altLang="en-US" sz="1400" u="sng" dirty="0">
                <a:latin typeface="+mn-ea"/>
              </a:rPr>
              <a:t>（実際は、今後の更新費用等を考慮して水道料金を設定する必要があります）</a:t>
            </a:r>
            <a:endParaRPr lang="en-US" altLang="ja-JP" sz="1400" u="sng" dirty="0">
              <a:latin typeface="+mn-ea"/>
            </a:endParaRPr>
          </a:p>
        </p:txBody>
      </p:sp>
      <p:sp>
        <p:nvSpPr>
          <p:cNvPr id="3" name="スライド番号プレースホルダー 2"/>
          <p:cNvSpPr>
            <a:spLocks noGrp="1"/>
          </p:cNvSpPr>
          <p:nvPr>
            <p:ph type="sldNum" sz="quarter" idx="12"/>
          </p:nvPr>
        </p:nvSpPr>
        <p:spPr/>
        <p:txBody>
          <a:bodyPr/>
          <a:lstStyle/>
          <a:p>
            <a:fld id="{0AB64387-629B-4E46-93D6-B693036FBE10}" type="slidenum">
              <a:rPr kumimoji="1" lang="ja-JP" altLang="en-US" smtClean="0"/>
              <a:t>26</a:t>
            </a:fld>
            <a:endParaRPr kumimoji="1" lang="ja-JP" altLang="en-US" dirty="0"/>
          </a:p>
        </p:txBody>
      </p:sp>
    </p:spTree>
    <p:extLst>
      <p:ext uri="{BB962C8B-B14F-4D97-AF65-F5344CB8AC3E}">
        <p14:creationId xmlns:p14="http://schemas.microsoft.com/office/powerpoint/2010/main" val="18932502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3"/>
          <p:cNvSpPr>
            <a:spLocks noChangeArrowheads="1"/>
          </p:cNvSpPr>
          <p:nvPr/>
        </p:nvSpPr>
        <p:spPr bwMode="auto">
          <a:xfrm>
            <a:off x="-1665668" y="198805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 name="テキスト ボックス 1"/>
          <p:cNvSpPr txBox="1"/>
          <p:nvPr/>
        </p:nvSpPr>
        <p:spPr>
          <a:xfrm>
            <a:off x="0" y="24015"/>
            <a:ext cx="9144000" cy="2462213"/>
          </a:xfrm>
          <a:prstGeom prst="rect">
            <a:avLst/>
          </a:prstGeom>
          <a:noFill/>
        </p:spPr>
        <p:txBody>
          <a:bodyPr wrap="square" rtlCol="0">
            <a:spAutoFit/>
          </a:bodyPr>
          <a:lstStyle/>
          <a:p>
            <a:r>
              <a:rPr lang="ja-JP" altLang="en-US" sz="2400" b="1" dirty="0"/>
              <a:t>４　大阪府推計に</a:t>
            </a:r>
            <a:r>
              <a:rPr lang="ja-JP" altLang="en-US" sz="2400" b="1" dirty="0" smtClean="0"/>
              <a:t>よる岸和田市の</a:t>
            </a:r>
            <a:r>
              <a:rPr lang="ja-JP" altLang="en-US" sz="2400" b="1" dirty="0"/>
              <a:t>今後の見通し　</a:t>
            </a:r>
            <a:endParaRPr lang="en-US" altLang="ja-JP" sz="2400" b="1" dirty="0"/>
          </a:p>
          <a:p>
            <a:endParaRPr lang="ja-JP" altLang="en-US" dirty="0"/>
          </a:p>
          <a:p>
            <a:r>
              <a:rPr lang="ja-JP" altLang="en-US" sz="2400" b="1" dirty="0"/>
              <a:t>４．１　給水人口と料金収入の見通し</a:t>
            </a:r>
            <a:endParaRPr lang="en-US" altLang="ja-JP" sz="2400" b="1" dirty="0"/>
          </a:p>
          <a:p>
            <a:endParaRPr lang="ja-JP" altLang="en-US" b="1" dirty="0"/>
          </a:p>
          <a:p>
            <a:r>
              <a:rPr lang="en-US" altLang="ja-JP" sz="2000" dirty="0"/>
              <a:t>【</a:t>
            </a:r>
            <a:r>
              <a:rPr lang="ja-JP" altLang="en-US" sz="2000" dirty="0"/>
              <a:t>大阪府推計</a:t>
            </a:r>
            <a:r>
              <a:rPr lang="en-US" altLang="ja-JP" sz="2000" dirty="0"/>
              <a:t>】</a:t>
            </a:r>
            <a:endParaRPr lang="ja-JP" altLang="en-US" sz="2000" dirty="0"/>
          </a:p>
          <a:p>
            <a:r>
              <a:rPr lang="ja-JP" altLang="en-US" sz="2400" dirty="0"/>
              <a:t>　</a:t>
            </a:r>
            <a:r>
              <a:rPr lang="ja-JP" altLang="en-US" sz="2000" dirty="0"/>
              <a:t>給水人口の減少に伴い有収水量も減少していき、水道料金収入についても減少していくことが見込まれます</a:t>
            </a:r>
            <a:r>
              <a:rPr lang="ja-JP" altLang="en-US" sz="2000" dirty="0" smtClean="0"/>
              <a:t>。</a:t>
            </a:r>
            <a:endParaRPr lang="ja-JP" altLang="en-US" sz="2000" dirty="0"/>
          </a:p>
        </p:txBody>
      </p:sp>
      <p:sp>
        <p:nvSpPr>
          <p:cNvPr id="4" name="テキスト ボックス 3"/>
          <p:cNvSpPr txBox="1"/>
          <p:nvPr/>
        </p:nvSpPr>
        <p:spPr>
          <a:xfrm>
            <a:off x="6905631" y="2054884"/>
            <a:ext cx="2295012" cy="5109091"/>
          </a:xfrm>
          <a:prstGeom prst="rect">
            <a:avLst/>
          </a:prstGeom>
          <a:noFill/>
        </p:spPr>
        <p:txBody>
          <a:bodyPr wrap="square" rtlCol="0">
            <a:spAutoFit/>
          </a:bodyPr>
          <a:lstStyle/>
          <a:p>
            <a:r>
              <a:rPr lang="ja-JP" altLang="ja-JP" sz="1400" dirty="0"/>
              <a:t>・給水人口の予測については、大阪府の将来推計人口（２０１８年８月大阪府政策企画部企画室計画課）を用い、府が国立社会保障・人口問題研究所の市町村別予測を補正して推計しています。</a:t>
            </a:r>
            <a:endParaRPr lang="en-US" altLang="ja-JP" sz="1400" dirty="0"/>
          </a:p>
          <a:p>
            <a:endParaRPr lang="ja-JP" altLang="ja-JP" sz="1400" dirty="0"/>
          </a:p>
          <a:p>
            <a:r>
              <a:rPr lang="ja-JP" altLang="ja-JP" sz="1400" dirty="0"/>
              <a:t>・水道料金収入の見通しは、給水人口予測から有収水量を推計し、２０１６年度の供給</a:t>
            </a:r>
            <a:r>
              <a:rPr lang="ja-JP" altLang="ja-JP" sz="1400" dirty="0" smtClean="0"/>
              <a:t>単価</a:t>
            </a:r>
            <a:r>
              <a:rPr lang="en-US" altLang="ja-JP" sz="1400" dirty="0">
                <a:latin typeface="+mn-ea"/>
              </a:rPr>
              <a:t>155.0</a:t>
            </a:r>
            <a:r>
              <a:rPr lang="ja-JP" altLang="ja-JP" sz="1400" dirty="0" smtClean="0">
                <a:latin typeface="+mn-ea"/>
              </a:rPr>
              <a:t>円</a:t>
            </a:r>
            <a:r>
              <a:rPr lang="en-US" altLang="ja-JP" sz="1400" dirty="0"/>
              <a:t>/</a:t>
            </a:r>
            <a:r>
              <a:rPr lang="ja-JP" altLang="ja-JP" sz="1400" dirty="0"/>
              <a:t>㎥を乗じて算出しています。</a:t>
            </a:r>
            <a:endParaRPr lang="en-US" altLang="ja-JP" sz="1400" dirty="0"/>
          </a:p>
          <a:p>
            <a:endParaRPr lang="ja-JP" altLang="ja-JP" sz="1400" dirty="0"/>
          </a:p>
          <a:p>
            <a:r>
              <a:rPr lang="ja-JP" altLang="ja-JP" sz="1400" dirty="0"/>
              <a:t>・有収水量の推計は、２０１６年度の年間有収水量と給水人口から</a:t>
            </a:r>
            <a:r>
              <a:rPr lang="en-US" altLang="ja-JP" sz="1400" dirty="0">
                <a:latin typeface="+mn-ea"/>
              </a:rPr>
              <a:t>1</a:t>
            </a:r>
            <a:r>
              <a:rPr lang="ja-JP" altLang="ja-JP" sz="1400" dirty="0">
                <a:latin typeface="+mn-ea"/>
              </a:rPr>
              <a:t>人</a:t>
            </a:r>
            <a:r>
              <a:rPr lang="en-US" altLang="ja-JP" sz="1400" dirty="0">
                <a:latin typeface="+mn-ea"/>
              </a:rPr>
              <a:t>1</a:t>
            </a:r>
            <a:r>
              <a:rPr lang="ja-JP" altLang="ja-JP" sz="1400" dirty="0">
                <a:latin typeface="+mn-ea"/>
              </a:rPr>
              <a:t>日</a:t>
            </a:r>
            <a:r>
              <a:rPr lang="ja-JP" altLang="ja-JP" sz="1400" dirty="0"/>
              <a:t>平均有収水量を求め、予測給水人口を乗じて算出しています。</a:t>
            </a:r>
          </a:p>
          <a:p>
            <a:endParaRPr lang="ja-JP" altLang="en-US" dirty="0"/>
          </a:p>
        </p:txBody>
      </p:sp>
      <p:sp>
        <p:nvSpPr>
          <p:cNvPr id="7" name="スライド番号プレースホルダー 6"/>
          <p:cNvSpPr>
            <a:spLocks noGrp="1"/>
          </p:cNvSpPr>
          <p:nvPr>
            <p:ph type="sldNum" sz="quarter" idx="12"/>
          </p:nvPr>
        </p:nvSpPr>
        <p:spPr/>
        <p:txBody>
          <a:bodyPr/>
          <a:lstStyle/>
          <a:p>
            <a:fld id="{0AB64387-629B-4E46-93D6-B693036FBE10}" type="slidenum">
              <a:rPr kumimoji="1" lang="ja-JP" altLang="en-US" smtClean="0"/>
              <a:t>27</a:t>
            </a:fld>
            <a:endParaRPr kumimoji="1" lang="ja-JP" altLang="en-US"/>
          </a:p>
        </p:txBody>
      </p:sp>
      <p:pic>
        <p:nvPicPr>
          <p:cNvPr id="8" name="図 7"/>
          <p:cNvPicPr>
            <a:picLocks noChangeAspect="1"/>
          </p:cNvPicPr>
          <p:nvPr/>
        </p:nvPicPr>
        <p:blipFill>
          <a:blip r:embed="rId2"/>
          <a:stretch>
            <a:fillRect/>
          </a:stretch>
        </p:blipFill>
        <p:spPr>
          <a:xfrm>
            <a:off x="167964" y="2598213"/>
            <a:ext cx="6569703" cy="4022432"/>
          </a:xfrm>
          <a:prstGeom prst="rect">
            <a:avLst/>
          </a:prstGeom>
        </p:spPr>
      </p:pic>
    </p:spTree>
    <p:extLst>
      <p:ext uri="{BB962C8B-B14F-4D97-AF65-F5344CB8AC3E}">
        <p14:creationId xmlns:p14="http://schemas.microsoft.com/office/powerpoint/2010/main" val="4204185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665668" y="198805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3" name="テキスト ボックス 2"/>
          <p:cNvSpPr txBox="1"/>
          <p:nvPr/>
        </p:nvSpPr>
        <p:spPr>
          <a:xfrm>
            <a:off x="0" y="2681011"/>
            <a:ext cx="9144000" cy="646331"/>
          </a:xfrm>
          <a:prstGeom prst="rect">
            <a:avLst/>
          </a:prstGeom>
          <a:noFill/>
        </p:spPr>
        <p:txBody>
          <a:bodyPr wrap="square" rtlCol="0">
            <a:spAutoFit/>
          </a:bodyPr>
          <a:lstStyle/>
          <a:p>
            <a:pPr marL="185738" indent="-185738"/>
            <a:r>
              <a:rPr lang="ja-JP" altLang="en-US" dirty="0" smtClean="0">
                <a:latin typeface="+mn-ea"/>
              </a:rPr>
              <a:t>・試算するために必要な精度の</a:t>
            </a:r>
            <a:r>
              <a:rPr lang="en-US" altLang="ja-JP" dirty="0" smtClean="0">
                <a:latin typeface="+mn-ea"/>
              </a:rPr>
              <a:t>2045</a:t>
            </a:r>
            <a:r>
              <a:rPr lang="ja-JP" altLang="en-US" dirty="0" smtClean="0">
                <a:latin typeface="+mn-ea"/>
              </a:rPr>
              <a:t>年度までの更新需要等のデータがないため、</a:t>
            </a:r>
            <a:endParaRPr lang="en-US" altLang="ja-JP" dirty="0" smtClean="0">
              <a:latin typeface="+mn-ea"/>
            </a:endParaRPr>
          </a:p>
          <a:p>
            <a:pPr marL="185738" indent="-185738"/>
            <a:r>
              <a:rPr lang="ja-JP" altLang="en-US" dirty="0">
                <a:latin typeface="+mn-ea"/>
              </a:rPr>
              <a:t>　</a:t>
            </a:r>
            <a:r>
              <a:rPr lang="ja-JP" altLang="en-US" dirty="0" smtClean="0"/>
              <a:t>未推計です。</a:t>
            </a:r>
            <a:endParaRPr lang="ja-JP" altLang="ja-JP" dirty="0"/>
          </a:p>
        </p:txBody>
      </p:sp>
      <p:sp>
        <p:nvSpPr>
          <p:cNvPr id="4" name="正方形/長方形 3"/>
          <p:cNvSpPr/>
          <p:nvPr/>
        </p:nvSpPr>
        <p:spPr>
          <a:xfrm>
            <a:off x="294361" y="1341724"/>
            <a:ext cx="7770254" cy="646331"/>
          </a:xfrm>
          <a:prstGeom prst="rect">
            <a:avLst/>
          </a:prstGeom>
        </p:spPr>
        <p:txBody>
          <a:bodyPr wrap="square">
            <a:spAutoFit/>
          </a:bodyPr>
          <a:lstStyle/>
          <a:p>
            <a:pPr marL="90170" indent="-90170" algn="just"/>
            <a:r>
              <a:rPr lang="ja-JP" altLang="ja-JP" kern="100" dirty="0">
                <a:latin typeface="+mn-ea"/>
                <a:cs typeface="Times New Roman" panose="02020603050405020304" pitchFamily="18" charset="0"/>
              </a:rPr>
              <a:t>推計は市町村計画を基に大阪府が次の条件により実施</a:t>
            </a:r>
            <a:r>
              <a:rPr lang="ja-JP" altLang="en-US" kern="100" dirty="0">
                <a:latin typeface="+mn-ea"/>
                <a:cs typeface="Times New Roman" panose="02020603050405020304" pitchFamily="18" charset="0"/>
              </a:rPr>
              <a:t>しています</a:t>
            </a:r>
            <a:r>
              <a:rPr lang="ja-JP" altLang="ja-JP" kern="100" dirty="0">
                <a:latin typeface="+mn-ea"/>
                <a:cs typeface="Times New Roman" panose="02020603050405020304" pitchFamily="18" charset="0"/>
              </a:rPr>
              <a:t>。</a:t>
            </a:r>
            <a:endParaRPr lang="ja-JP" altLang="ja-JP" sz="2000" kern="100" dirty="0">
              <a:latin typeface="+mn-ea"/>
              <a:cs typeface="Times New Roman" panose="02020603050405020304" pitchFamily="18" charset="0"/>
            </a:endParaRPr>
          </a:p>
          <a:p>
            <a:pPr marL="90170" indent="-90170" algn="just"/>
            <a:r>
              <a:rPr lang="ja-JP" altLang="ja-JP" kern="100" dirty="0">
                <a:latin typeface="+mn-ea"/>
                <a:cs typeface="Times New Roman" panose="02020603050405020304" pitchFamily="18" charset="0"/>
              </a:rPr>
              <a:t>・管路更新率を</a:t>
            </a:r>
            <a:r>
              <a:rPr lang="en-US" altLang="ja-JP" kern="100" dirty="0">
                <a:latin typeface="+mn-ea"/>
                <a:cs typeface="Times New Roman" panose="02020603050405020304" pitchFamily="18" charset="0"/>
              </a:rPr>
              <a:t>1.67%</a:t>
            </a:r>
            <a:r>
              <a:rPr lang="ja-JP" altLang="ja-JP" kern="100" dirty="0">
                <a:latin typeface="+mn-ea"/>
                <a:cs typeface="Times New Roman" panose="02020603050405020304" pitchFamily="18" charset="0"/>
              </a:rPr>
              <a:t>に引き上げ。（今後</a:t>
            </a:r>
            <a:r>
              <a:rPr lang="en-US" altLang="ja-JP" kern="100" dirty="0">
                <a:latin typeface="+mn-ea"/>
                <a:cs typeface="Times New Roman" panose="02020603050405020304" pitchFamily="18" charset="0"/>
              </a:rPr>
              <a:t>60</a:t>
            </a:r>
            <a:r>
              <a:rPr lang="ja-JP" altLang="ja-JP" kern="100" dirty="0">
                <a:latin typeface="+mn-ea"/>
                <a:cs typeface="Times New Roman" panose="02020603050405020304" pitchFamily="18" charset="0"/>
              </a:rPr>
              <a:t>年周期で管更新とする）</a:t>
            </a:r>
            <a:endParaRPr lang="ja-JP" altLang="ja-JP" sz="2000" kern="100" dirty="0">
              <a:latin typeface="+mn-ea"/>
              <a:cs typeface="Times New Roman" panose="02020603050405020304" pitchFamily="18" charset="0"/>
            </a:endParaRPr>
          </a:p>
        </p:txBody>
      </p:sp>
      <p:sp>
        <p:nvSpPr>
          <p:cNvPr id="6" name="テキスト ボックス 5"/>
          <p:cNvSpPr txBox="1"/>
          <p:nvPr/>
        </p:nvSpPr>
        <p:spPr>
          <a:xfrm>
            <a:off x="0" y="171614"/>
            <a:ext cx="10921286" cy="1138773"/>
          </a:xfrm>
          <a:prstGeom prst="rect">
            <a:avLst/>
          </a:prstGeom>
          <a:noFill/>
        </p:spPr>
        <p:txBody>
          <a:bodyPr wrap="square" rtlCol="0">
            <a:spAutoFit/>
          </a:bodyPr>
          <a:lstStyle/>
          <a:p>
            <a:r>
              <a:rPr lang="ja-JP" altLang="en-US" sz="2400" b="1" dirty="0">
                <a:latin typeface="+mn-ea"/>
              </a:rPr>
              <a:t>４．２　更新需要見込み額の見通し</a:t>
            </a:r>
            <a:endParaRPr lang="en-US" altLang="ja-JP" sz="2400" b="1" dirty="0">
              <a:latin typeface="+mn-ea"/>
            </a:endParaRPr>
          </a:p>
          <a:p>
            <a:endParaRPr lang="en-US" altLang="ja-JP" sz="2400" dirty="0"/>
          </a:p>
          <a:p>
            <a:r>
              <a:rPr lang="ja-JP" altLang="ja-JP" sz="2000" dirty="0"/>
              <a:t>【大阪府推計】</a:t>
            </a:r>
          </a:p>
        </p:txBody>
      </p:sp>
      <p:sp>
        <p:nvSpPr>
          <p:cNvPr id="7" name="スライド番号プレースホルダー 6"/>
          <p:cNvSpPr>
            <a:spLocks noGrp="1"/>
          </p:cNvSpPr>
          <p:nvPr>
            <p:ph type="sldNum" sz="quarter" idx="12"/>
          </p:nvPr>
        </p:nvSpPr>
        <p:spPr/>
        <p:txBody>
          <a:bodyPr/>
          <a:lstStyle/>
          <a:p>
            <a:fld id="{0AB64387-629B-4E46-93D6-B693036FBE10}" type="slidenum">
              <a:rPr kumimoji="1" lang="ja-JP" altLang="en-US" smtClean="0"/>
              <a:t>28</a:t>
            </a:fld>
            <a:endParaRPr kumimoji="1" lang="ja-JP" altLang="en-US"/>
          </a:p>
        </p:txBody>
      </p:sp>
    </p:spTree>
    <p:extLst>
      <p:ext uri="{BB962C8B-B14F-4D97-AF65-F5344CB8AC3E}">
        <p14:creationId xmlns:p14="http://schemas.microsoft.com/office/powerpoint/2010/main" val="20787998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図 5"/>
          <p:cNvPicPr>
            <a:picLocks noChangeAspect="1"/>
          </p:cNvPicPr>
          <p:nvPr/>
        </p:nvPicPr>
        <p:blipFill>
          <a:blip r:embed="rId2"/>
          <a:stretch>
            <a:fillRect/>
          </a:stretch>
        </p:blipFill>
        <p:spPr>
          <a:xfrm>
            <a:off x="386670" y="1745608"/>
            <a:ext cx="7804295" cy="3453146"/>
          </a:xfrm>
          <a:prstGeom prst="rect">
            <a:avLst/>
          </a:prstGeom>
        </p:spPr>
      </p:pic>
      <p:sp>
        <p:nvSpPr>
          <p:cNvPr id="5" name="Rectangle 3"/>
          <p:cNvSpPr>
            <a:spLocks noChangeArrowheads="1"/>
          </p:cNvSpPr>
          <p:nvPr/>
        </p:nvSpPr>
        <p:spPr bwMode="auto">
          <a:xfrm>
            <a:off x="-1665668" y="198805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3" name="テキスト ボックス 2"/>
          <p:cNvSpPr txBox="1"/>
          <p:nvPr/>
        </p:nvSpPr>
        <p:spPr>
          <a:xfrm>
            <a:off x="147378" y="5363683"/>
            <a:ext cx="8778258" cy="1754326"/>
          </a:xfrm>
          <a:prstGeom prst="rect">
            <a:avLst/>
          </a:prstGeom>
          <a:noFill/>
        </p:spPr>
        <p:txBody>
          <a:bodyPr wrap="square" rtlCol="0">
            <a:spAutoFit/>
          </a:bodyPr>
          <a:lstStyle/>
          <a:p>
            <a:r>
              <a:rPr lang="ja-JP" altLang="ja-JP" dirty="0"/>
              <a:t>・管路更新率の目標</a:t>
            </a:r>
            <a:r>
              <a:rPr lang="ja-JP" altLang="ja-JP" dirty="0" smtClean="0"/>
              <a:t>を６０年</a:t>
            </a:r>
            <a:r>
              <a:rPr lang="ja-JP" altLang="ja-JP" dirty="0"/>
              <a:t>周期での管更新となる１．６７％に上昇させた場合、</a:t>
            </a:r>
            <a:endParaRPr lang="en-US" altLang="ja-JP" dirty="0"/>
          </a:p>
          <a:p>
            <a:r>
              <a:rPr lang="ja-JP" altLang="ja-JP" dirty="0"/>
              <a:t>管路更新費用</a:t>
            </a:r>
            <a:r>
              <a:rPr lang="ja-JP" altLang="ja-JP" dirty="0" smtClean="0"/>
              <a:t>は増加が見込まれ、その分支出が増加</a:t>
            </a:r>
            <a:r>
              <a:rPr lang="ja-JP" altLang="en-US" dirty="0" smtClean="0"/>
              <a:t>します</a:t>
            </a:r>
            <a:r>
              <a:rPr lang="ja-JP" altLang="ja-JP" dirty="0" smtClean="0"/>
              <a:t>。</a:t>
            </a:r>
            <a:endParaRPr lang="en-US" altLang="ja-JP" dirty="0" smtClean="0"/>
          </a:p>
          <a:p>
            <a:r>
              <a:rPr lang="ja-JP" altLang="ja-JP" dirty="0" smtClean="0"/>
              <a:t>その</a:t>
            </a:r>
            <a:r>
              <a:rPr lang="ja-JP" altLang="ja-JP" dirty="0"/>
              <a:t>場合、支出は収入の</a:t>
            </a:r>
            <a:r>
              <a:rPr lang="ja-JP" altLang="ja-JP" dirty="0" smtClean="0"/>
              <a:t>約</a:t>
            </a:r>
            <a:r>
              <a:rPr lang="ja-JP" altLang="en-US" dirty="0" smtClean="0"/>
              <a:t>１．</a:t>
            </a:r>
            <a:r>
              <a:rPr lang="ja-JP" altLang="en-US" dirty="0"/>
              <a:t>５</a:t>
            </a:r>
            <a:r>
              <a:rPr lang="ja-JP" altLang="ja-JP" dirty="0" smtClean="0"/>
              <a:t>倍</a:t>
            </a:r>
            <a:r>
              <a:rPr lang="ja-JP" altLang="ja-JP" dirty="0"/>
              <a:t>となり、赤字回避には、収入</a:t>
            </a:r>
            <a:r>
              <a:rPr lang="ja-JP" altLang="ja-JP" dirty="0" smtClean="0"/>
              <a:t>の</a:t>
            </a:r>
            <a:r>
              <a:rPr lang="ja-JP" altLang="en-US" dirty="0" smtClean="0"/>
              <a:t>約５</a:t>
            </a:r>
            <a:r>
              <a:rPr lang="ja-JP" altLang="ja-JP" dirty="0" smtClean="0"/>
              <a:t>割</a:t>
            </a:r>
            <a:r>
              <a:rPr lang="ja-JP" altLang="ja-JP" dirty="0"/>
              <a:t>アップが必要とな</a:t>
            </a:r>
            <a:r>
              <a:rPr lang="ja-JP" altLang="en-US" dirty="0"/>
              <a:t>ります</a:t>
            </a:r>
            <a:r>
              <a:rPr lang="ja-JP" altLang="ja-JP" dirty="0"/>
              <a:t>。</a:t>
            </a:r>
          </a:p>
          <a:p>
            <a:endParaRPr lang="ja-JP" altLang="ja-JP" dirty="0"/>
          </a:p>
          <a:p>
            <a:endParaRPr lang="en-US" altLang="ja-JP" dirty="0"/>
          </a:p>
        </p:txBody>
      </p:sp>
      <p:cxnSp>
        <p:nvCxnSpPr>
          <p:cNvPr id="11" name="直線矢印コネクタ 10"/>
          <p:cNvCxnSpPr/>
          <p:nvPr/>
        </p:nvCxnSpPr>
        <p:spPr>
          <a:xfrm>
            <a:off x="6475037" y="2265485"/>
            <a:ext cx="0" cy="715388"/>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2" name="円形吹き出し 11"/>
          <p:cNvSpPr/>
          <p:nvPr/>
        </p:nvSpPr>
        <p:spPr>
          <a:xfrm>
            <a:off x="5363618" y="666243"/>
            <a:ext cx="3204210" cy="955513"/>
          </a:xfrm>
          <a:prstGeom prst="wedgeEllipseCallout">
            <a:avLst>
              <a:gd name="adj1" fmla="val -16100"/>
              <a:gd name="adj2" fmla="val 10892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spcAft>
                <a:spcPts val="0"/>
              </a:spcAft>
            </a:pPr>
            <a:r>
              <a:rPr lang="ja-JP" sz="1400" kern="100" dirty="0">
                <a:solidFill>
                  <a:srgbClr val="000000"/>
                </a:solidFill>
                <a:effectLst/>
                <a:latin typeface="+mn-ea"/>
                <a:cs typeface="Times New Roman" panose="02020603050405020304" pitchFamily="18" charset="0"/>
              </a:rPr>
              <a:t>支出が収入の</a:t>
            </a:r>
            <a:r>
              <a:rPr lang="ja-JP" sz="1400" kern="100" dirty="0" smtClean="0">
                <a:solidFill>
                  <a:srgbClr val="000000"/>
                </a:solidFill>
                <a:effectLst/>
                <a:latin typeface="+mn-ea"/>
                <a:cs typeface="Times New Roman" panose="02020603050405020304" pitchFamily="18" charset="0"/>
              </a:rPr>
              <a:t>約</a:t>
            </a:r>
            <a:r>
              <a:rPr lang="en-US" altLang="ja-JP" sz="1400" kern="100" dirty="0">
                <a:solidFill>
                  <a:srgbClr val="000000"/>
                </a:solidFill>
                <a:latin typeface="+mn-ea"/>
                <a:cs typeface="Times New Roman" panose="02020603050405020304" pitchFamily="18" charset="0"/>
              </a:rPr>
              <a:t>1.5</a:t>
            </a:r>
            <a:r>
              <a:rPr lang="ja-JP" sz="1400" kern="100" dirty="0" smtClean="0">
                <a:solidFill>
                  <a:srgbClr val="000000"/>
                </a:solidFill>
                <a:effectLst/>
                <a:latin typeface="+mn-ea"/>
                <a:cs typeface="Times New Roman" panose="02020603050405020304" pitchFamily="18" charset="0"/>
              </a:rPr>
              <a:t>倍</a:t>
            </a:r>
            <a:endParaRPr lang="ja-JP" sz="1400" kern="100" dirty="0">
              <a:effectLst/>
              <a:latin typeface="+mn-ea"/>
              <a:cs typeface="Times New Roman" panose="02020603050405020304" pitchFamily="18" charset="0"/>
            </a:endParaRPr>
          </a:p>
          <a:p>
            <a:pPr algn="just">
              <a:spcAft>
                <a:spcPts val="0"/>
              </a:spcAft>
            </a:pPr>
            <a:r>
              <a:rPr lang="ja-JP" sz="1400" kern="100" dirty="0">
                <a:solidFill>
                  <a:srgbClr val="000000"/>
                </a:solidFill>
                <a:effectLst/>
                <a:latin typeface="+mn-ea"/>
                <a:cs typeface="Times New Roman" panose="02020603050405020304" pitchFamily="18" charset="0"/>
              </a:rPr>
              <a:t>赤字回避には収入の</a:t>
            </a:r>
            <a:r>
              <a:rPr lang="ja-JP" sz="1400" kern="100" dirty="0" smtClean="0">
                <a:solidFill>
                  <a:srgbClr val="000000"/>
                </a:solidFill>
                <a:effectLst/>
                <a:latin typeface="+mn-ea"/>
                <a:cs typeface="Times New Roman" panose="02020603050405020304" pitchFamily="18" charset="0"/>
              </a:rPr>
              <a:t>約</a:t>
            </a:r>
            <a:r>
              <a:rPr lang="en-US" altLang="ja-JP" sz="1400" kern="100" dirty="0">
                <a:solidFill>
                  <a:srgbClr val="000000"/>
                </a:solidFill>
                <a:latin typeface="+mn-ea"/>
                <a:cs typeface="Times New Roman" panose="02020603050405020304" pitchFamily="18" charset="0"/>
              </a:rPr>
              <a:t>5</a:t>
            </a:r>
            <a:r>
              <a:rPr lang="ja-JP" altLang="en-US" sz="1400" kern="100" dirty="0" smtClean="0">
                <a:solidFill>
                  <a:srgbClr val="000000"/>
                </a:solidFill>
                <a:latin typeface="+mn-ea"/>
                <a:cs typeface="Times New Roman" panose="02020603050405020304" pitchFamily="18" charset="0"/>
              </a:rPr>
              <a:t>割</a:t>
            </a:r>
            <a:r>
              <a:rPr lang="ja-JP" sz="1400" kern="100" dirty="0" smtClean="0">
                <a:solidFill>
                  <a:srgbClr val="000000"/>
                </a:solidFill>
                <a:effectLst/>
                <a:latin typeface="+mn-ea"/>
                <a:cs typeface="Times New Roman" panose="02020603050405020304" pitchFamily="18" charset="0"/>
              </a:rPr>
              <a:t>アップ</a:t>
            </a:r>
            <a:r>
              <a:rPr lang="ja-JP" sz="1400" kern="100" dirty="0">
                <a:solidFill>
                  <a:srgbClr val="000000"/>
                </a:solidFill>
                <a:effectLst/>
                <a:latin typeface="+mn-ea"/>
                <a:cs typeface="Times New Roman" panose="02020603050405020304" pitchFamily="18" charset="0"/>
              </a:rPr>
              <a:t>が必要</a:t>
            </a:r>
            <a:endParaRPr lang="ja-JP" sz="1400" kern="100" dirty="0">
              <a:effectLst/>
              <a:latin typeface="+mn-ea"/>
              <a:cs typeface="Times New Roman" panose="02020603050405020304" pitchFamily="18" charset="0"/>
            </a:endParaRPr>
          </a:p>
        </p:txBody>
      </p:sp>
      <p:sp>
        <p:nvSpPr>
          <p:cNvPr id="10" name="テキスト ボックス 9"/>
          <p:cNvSpPr txBox="1"/>
          <p:nvPr/>
        </p:nvSpPr>
        <p:spPr>
          <a:xfrm>
            <a:off x="0" y="55439"/>
            <a:ext cx="8190965" cy="1046440"/>
          </a:xfrm>
          <a:prstGeom prst="rect">
            <a:avLst/>
          </a:prstGeom>
          <a:noFill/>
        </p:spPr>
        <p:txBody>
          <a:bodyPr wrap="square" rtlCol="0">
            <a:spAutoFit/>
          </a:bodyPr>
          <a:lstStyle/>
          <a:p>
            <a:r>
              <a:rPr lang="ja-JP" altLang="en-US" sz="2400" b="1" dirty="0" smtClean="0"/>
              <a:t>４．３　収支</a:t>
            </a:r>
            <a:r>
              <a:rPr lang="ja-JP" altLang="en-US" sz="2400" b="1" dirty="0"/>
              <a:t>の</a:t>
            </a:r>
            <a:r>
              <a:rPr lang="ja-JP" altLang="en-US" sz="2400" b="1" dirty="0" smtClean="0"/>
              <a:t>見通し</a:t>
            </a:r>
            <a:endParaRPr lang="en-US" altLang="ja-JP" sz="2400" b="1" dirty="0" smtClean="0"/>
          </a:p>
          <a:p>
            <a:endParaRPr lang="en-US" altLang="ja-JP" dirty="0" smtClean="0"/>
          </a:p>
          <a:p>
            <a:r>
              <a:rPr lang="en-US" altLang="ja-JP" sz="2000" dirty="0" smtClean="0"/>
              <a:t>【</a:t>
            </a:r>
            <a:r>
              <a:rPr lang="ja-JP" altLang="en-US" sz="2000" dirty="0"/>
              <a:t>大阪府推計</a:t>
            </a:r>
            <a:r>
              <a:rPr lang="en-US" altLang="ja-JP" sz="2000" dirty="0"/>
              <a:t>】</a:t>
            </a:r>
            <a:endParaRPr lang="ja-JP" altLang="en-US" sz="2000" dirty="0"/>
          </a:p>
        </p:txBody>
      </p:sp>
      <p:sp>
        <p:nvSpPr>
          <p:cNvPr id="4" name="スライド番号プレースホルダー 3"/>
          <p:cNvSpPr>
            <a:spLocks noGrp="1"/>
          </p:cNvSpPr>
          <p:nvPr>
            <p:ph type="sldNum" sz="quarter" idx="12"/>
          </p:nvPr>
        </p:nvSpPr>
        <p:spPr/>
        <p:txBody>
          <a:bodyPr/>
          <a:lstStyle/>
          <a:p>
            <a:fld id="{0AB64387-629B-4E46-93D6-B693036FBE10}" type="slidenum">
              <a:rPr kumimoji="1" lang="ja-JP" altLang="en-US" smtClean="0"/>
              <a:t>29</a:t>
            </a:fld>
            <a:endParaRPr kumimoji="1" lang="ja-JP" altLang="en-US"/>
          </a:p>
        </p:txBody>
      </p:sp>
    </p:spTree>
    <p:extLst>
      <p:ext uri="{BB962C8B-B14F-4D97-AF65-F5344CB8AC3E}">
        <p14:creationId xmlns:p14="http://schemas.microsoft.com/office/powerpoint/2010/main" val="30550228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39121"/>
            <a:ext cx="11140225"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90488"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kumimoji="0" lang="ja-JP" altLang="ja-JP" sz="2800" b="1" dirty="0">
                <a:latin typeface="+mn-ea"/>
                <a:cs typeface="Times New Roman" panose="02020603050405020304" pitchFamily="18" charset="0"/>
              </a:rPr>
              <a:t>１　</a:t>
            </a:r>
            <a:r>
              <a:rPr kumimoji="0" lang="ja-JP" altLang="en-US" sz="2800" b="1" dirty="0" smtClean="0">
                <a:latin typeface="+mn-ea"/>
                <a:cs typeface="Times New Roman" panose="02020603050405020304" pitchFamily="18" charset="0"/>
              </a:rPr>
              <a:t>岸和田市</a:t>
            </a:r>
            <a:r>
              <a:rPr kumimoji="0" lang="ja-JP" altLang="ja-JP" sz="2800" b="1" dirty="0" smtClean="0">
                <a:latin typeface="+mn-ea"/>
                <a:cs typeface="Times New Roman" panose="02020603050405020304" pitchFamily="18" charset="0"/>
              </a:rPr>
              <a:t>の</a:t>
            </a:r>
            <a:r>
              <a:rPr kumimoji="0" lang="ja-JP" altLang="ja-JP" sz="2800" b="1" dirty="0">
                <a:latin typeface="+mn-ea"/>
                <a:cs typeface="Times New Roman" panose="02020603050405020304" pitchFamily="18" charset="0"/>
              </a:rPr>
              <a:t>基本情報</a:t>
            </a:r>
            <a:endParaRPr kumimoji="0" lang="ja-JP" altLang="ja-JP" dirty="0">
              <a:latin typeface="+mn-ea"/>
            </a:endParaRPr>
          </a:p>
          <a:p>
            <a:endParaRPr kumimoji="0" lang="en-US" altLang="ja-JP" b="1" dirty="0" smtClean="0">
              <a:latin typeface="+mn-ea"/>
              <a:cs typeface="Times New Roman" panose="02020603050405020304" pitchFamily="18" charset="0"/>
            </a:endParaRPr>
          </a:p>
          <a:p>
            <a:r>
              <a:rPr kumimoji="0" lang="ja-JP" altLang="ja-JP" sz="2400" b="1" dirty="0" smtClean="0">
                <a:latin typeface="+mn-ea"/>
                <a:cs typeface="Times New Roman" panose="02020603050405020304" pitchFamily="18" charset="0"/>
              </a:rPr>
              <a:t>１</a:t>
            </a:r>
            <a:r>
              <a:rPr kumimoji="0" lang="en-US" altLang="ja-JP" sz="2400" b="1" dirty="0">
                <a:latin typeface="+mn-ea"/>
                <a:cs typeface="Times New Roman" panose="02020603050405020304" pitchFamily="18" charset="0"/>
              </a:rPr>
              <a:t>.</a:t>
            </a:r>
            <a:r>
              <a:rPr kumimoji="0" lang="ja-JP" altLang="en-US" sz="2400" b="1" dirty="0">
                <a:latin typeface="+mn-ea"/>
                <a:cs typeface="Times New Roman" panose="02020603050405020304" pitchFamily="18" charset="0"/>
              </a:rPr>
              <a:t>１　</a:t>
            </a:r>
            <a:r>
              <a:rPr kumimoji="0" lang="ja-JP" altLang="en-US" sz="2400" b="1" dirty="0" smtClean="0">
                <a:latin typeface="+mn-ea"/>
                <a:cs typeface="Times New Roman" panose="02020603050405020304" pitchFamily="18" charset="0"/>
              </a:rPr>
              <a:t>岸和田市の</a:t>
            </a:r>
            <a:r>
              <a:rPr kumimoji="0" lang="ja-JP" altLang="en-US" sz="2400" b="1" dirty="0">
                <a:latin typeface="+mn-ea"/>
                <a:cs typeface="Times New Roman" panose="02020603050405020304" pitchFamily="18" charset="0"/>
              </a:rPr>
              <a:t>現状（</a:t>
            </a:r>
            <a:r>
              <a:rPr kumimoji="0" lang="en-US" altLang="ja-JP" sz="2400" b="1" dirty="0">
                <a:latin typeface="+mn-ea"/>
                <a:cs typeface="Times New Roman" panose="02020603050405020304" pitchFamily="18" charset="0"/>
              </a:rPr>
              <a:t>2016</a:t>
            </a:r>
            <a:r>
              <a:rPr kumimoji="0" lang="ja-JP" altLang="en-US" sz="2400" b="1" dirty="0">
                <a:latin typeface="+mn-ea"/>
                <a:cs typeface="Times New Roman" panose="02020603050405020304" pitchFamily="18" charset="0"/>
              </a:rPr>
              <a:t>年度</a:t>
            </a:r>
            <a:r>
              <a:rPr kumimoji="0" lang="ja-JP" altLang="en-US" sz="2400" b="1" dirty="0" smtClean="0">
                <a:latin typeface="+mn-ea"/>
                <a:cs typeface="Times New Roman" panose="02020603050405020304" pitchFamily="18" charset="0"/>
              </a:rPr>
              <a:t>）</a:t>
            </a:r>
            <a:endParaRPr kumimoji="0" lang="en-US" altLang="ja-JP" sz="2400" b="1" dirty="0" smtClean="0">
              <a:latin typeface="+mn-ea"/>
              <a:cs typeface="Times New Roman" panose="02020603050405020304" pitchFamily="18" charset="0"/>
            </a:endParaRPr>
          </a:p>
          <a:p>
            <a:endParaRPr kumimoji="0" lang="ja-JP" altLang="en-US" dirty="0">
              <a:latin typeface="+mn-ea"/>
            </a:endParaRPr>
          </a:p>
          <a:p>
            <a:pPr lvl="0"/>
            <a:r>
              <a:rPr kumimoji="0" lang="ja-JP" altLang="en-US" sz="2000" b="1" dirty="0">
                <a:latin typeface="+mn-ea"/>
                <a:cs typeface="Times New Roman" panose="02020603050405020304" pitchFamily="18" charset="0"/>
              </a:rPr>
              <a:t>（１）年間給水量（大阪府の水道の現況より</a:t>
            </a:r>
            <a:r>
              <a:rPr kumimoji="0" lang="ja-JP" altLang="en-US" sz="2000" b="1" dirty="0" smtClean="0">
                <a:latin typeface="+mn-ea"/>
                <a:cs typeface="Times New Roman" panose="02020603050405020304" pitchFamily="18" charset="0"/>
              </a:rPr>
              <a:t>）</a:t>
            </a:r>
            <a:endParaRPr kumimoji="0" lang="en-US" altLang="ja-JP" sz="2000" b="1" dirty="0" smtClean="0">
              <a:latin typeface="+mn-ea"/>
              <a:cs typeface="Times New Roman" panose="02020603050405020304" pitchFamily="18" charset="0"/>
            </a:endParaRPr>
          </a:p>
          <a:p>
            <a:pPr lvl="0"/>
            <a:endParaRPr kumimoji="0" lang="ja-JP" altLang="en-US" dirty="0">
              <a:latin typeface="+mn-ea"/>
              <a:cs typeface="Times New Roman" panose="02020603050405020304" pitchFamily="18" charset="0"/>
            </a:endParaRPr>
          </a:p>
          <a:p>
            <a:pPr lvl="0"/>
            <a:r>
              <a:rPr kumimoji="0" lang="ja-JP" altLang="en-US" dirty="0">
                <a:latin typeface="+mn-ea"/>
                <a:cs typeface="Times New Roman" panose="02020603050405020304" pitchFamily="18" charset="0"/>
              </a:rPr>
              <a:t>・年間給水量</a:t>
            </a:r>
            <a:r>
              <a:rPr kumimoji="0" lang="ja-JP" altLang="en-US" dirty="0" smtClean="0">
                <a:latin typeface="+mn-ea"/>
                <a:cs typeface="Times New Roman" panose="02020603050405020304" pitchFamily="18" charset="0"/>
              </a:rPr>
              <a:t>は</a:t>
            </a:r>
            <a:r>
              <a:rPr lang="en-US" altLang="ja-JP" dirty="0">
                <a:latin typeface="+mn-ea"/>
                <a:cs typeface="Times New Roman" panose="02020603050405020304" pitchFamily="18" charset="0"/>
              </a:rPr>
              <a:t>22.8</a:t>
            </a:r>
            <a:r>
              <a:rPr lang="ja-JP" altLang="en-US" dirty="0" smtClean="0">
                <a:latin typeface="+mn-ea"/>
                <a:cs typeface="Times New Roman" panose="02020603050405020304" pitchFamily="18" charset="0"/>
              </a:rPr>
              <a:t>百万</a:t>
            </a:r>
            <a:r>
              <a:rPr lang="ja-JP" altLang="en-US" dirty="0">
                <a:latin typeface="+mn-ea"/>
                <a:cs typeface="Times New Roman" panose="02020603050405020304" pitchFamily="18" charset="0"/>
              </a:rPr>
              <a:t>㎥</a:t>
            </a:r>
            <a:r>
              <a:rPr lang="ja-JP" altLang="en-US" dirty="0" smtClean="0">
                <a:latin typeface="+mn-ea"/>
                <a:cs typeface="Times New Roman" panose="02020603050405020304" pitchFamily="18" charset="0"/>
              </a:rPr>
              <a:t>です。（</a:t>
            </a:r>
            <a:r>
              <a:rPr lang="en-US" altLang="ja-JP" dirty="0" smtClean="0">
                <a:latin typeface="+mn-ea"/>
                <a:cs typeface="Times New Roman" panose="02020603050405020304" pitchFamily="18" charset="0"/>
              </a:rPr>
              <a:t>43</a:t>
            </a:r>
            <a:r>
              <a:rPr lang="ja-JP" altLang="en-US" dirty="0" smtClean="0">
                <a:latin typeface="+mn-ea"/>
                <a:cs typeface="Times New Roman" panose="02020603050405020304" pitchFamily="18" charset="0"/>
              </a:rPr>
              <a:t>事業体中</a:t>
            </a:r>
            <a:r>
              <a:rPr lang="en-US" altLang="ja-JP" dirty="0" smtClean="0">
                <a:latin typeface="+mn-ea"/>
                <a:cs typeface="Times New Roman" panose="02020603050405020304" pitchFamily="18" charset="0"/>
              </a:rPr>
              <a:t>11</a:t>
            </a:r>
            <a:r>
              <a:rPr kumimoji="0" lang="ja-JP" altLang="en-US" dirty="0" smtClean="0">
                <a:latin typeface="+mn-ea"/>
                <a:cs typeface="Times New Roman" panose="02020603050405020304" pitchFamily="18" charset="0"/>
              </a:rPr>
              <a:t>番目</a:t>
            </a:r>
            <a:r>
              <a:rPr lang="en-US" altLang="ja-JP" dirty="0">
                <a:latin typeface="+mn-ea"/>
                <a:cs typeface="Times New Roman" panose="02020603050405020304" pitchFamily="18" charset="0"/>
              </a:rPr>
              <a:t>/</a:t>
            </a:r>
            <a:r>
              <a:rPr lang="ja-JP" altLang="en-US" dirty="0">
                <a:latin typeface="+mn-ea"/>
                <a:cs typeface="Times New Roman" panose="02020603050405020304" pitchFamily="18" charset="0"/>
              </a:rPr>
              <a:t>降順</a:t>
            </a:r>
            <a:r>
              <a:rPr kumimoji="0" lang="ja-JP" altLang="en-US" dirty="0" smtClean="0">
                <a:latin typeface="+mn-ea"/>
                <a:cs typeface="Times New Roman" panose="02020603050405020304" pitchFamily="18" charset="0"/>
              </a:rPr>
              <a:t>）</a:t>
            </a:r>
            <a:endParaRPr kumimoji="0" lang="ja-JP" altLang="en-US" dirty="0">
              <a:latin typeface="+mn-ea"/>
            </a:endParaRPr>
          </a:p>
          <a:p>
            <a:r>
              <a:rPr kumimoji="0" lang="ja-JP" altLang="en-US" sz="1000" dirty="0">
                <a:latin typeface="+mn-ea"/>
                <a:cs typeface="Times New Roman" panose="02020603050405020304" pitchFamily="18" charset="0"/>
              </a:rPr>
              <a:t>　　</a:t>
            </a:r>
            <a:endParaRPr kumimoji="0" lang="ja-JP" altLang="en-US" dirty="0">
              <a:latin typeface="+mn-ea"/>
            </a:endParaRPr>
          </a:p>
        </p:txBody>
      </p:sp>
      <p:sp>
        <p:nvSpPr>
          <p:cNvPr id="5" name="Rectangle 3"/>
          <p:cNvSpPr>
            <a:spLocks noChangeArrowheads="1"/>
          </p:cNvSpPr>
          <p:nvPr/>
        </p:nvSpPr>
        <p:spPr bwMode="auto">
          <a:xfrm>
            <a:off x="-1665668" y="198805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6" name="スライド番号プレースホルダー 5"/>
          <p:cNvSpPr>
            <a:spLocks noGrp="1"/>
          </p:cNvSpPr>
          <p:nvPr>
            <p:ph type="sldNum" sz="quarter" idx="12"/>
          </p:nvPr>
        </p:nvSpPr>
        <p:spPr/>
        <p:txBody>
          <a:bodyPr/>
          <a:lstStyle/>
          <a:p>
            <a:fld id="{0AB64387-629B-4E46-93D6-B693036FBE10}" type="slidenum">
              <a:rPr kumimoji="1" lang="ja-JP" altLang="en-US" smtClean="0"/>
              <a:t>3</a:t>
            </a:fld>
            <a:endParaRPr kumimoji="1" lang="ja-JP" altLang="en-US"/>
          </a:p>
        </p:txBody>
      </p:sp>
      <p:pic>
        <p:nvPicPr>
          <p:cNvPr id="7" name="図 6"/>
          <p:cNvPicPr>
            <a:picLocks noChangeAspect="1"/>
          </p:cNvPicPr>
          <p:nvPr/>
        </p:nvPicPr>
        <p:blipFill>
          <a:blip r:embed="rId2"/>
          <a:stretch>
            <a:fillRect/>
          </a:stretch>
        </p:blipFill>
        <p:spPr>
          <a:xfrm>
            <a:off x="380458" y="2620836"/>
            <a:ext cx="8434800" cy="3682687"/>
          </a:xfrm>
          <a:prstGeom prst="rect">
            <a:avLst/>
          </a:prstGeom>
        </p:spPr>
      </p:pic>
    </p:spTree>
    <p:extLst>
      <p:ext uri="{BB962C8B-B14F-4D97-AF65-F5344CB8AC3E}">
        <p14:creationId xmlns:p14="http://schemas.microsoft.com/office/powerpoint/2010/main" val="7419084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3"/>
          <p:cNvSpPr>
            <a:spLocks noChangeArrowheads="1"/>
          </p:cNvSpPr>
          <p:nvPr/>
        </p:nvSpPr>
        <p:spPr bwMode="auto">
          <a:xfrm>
            <a:off x="-1665668" y="198805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テキスト ボックス 15"/>
          <p:cNvSpPr txBox="1"/>
          <p:nvPr/>
        </p:nvSpPr>
        <p:spPr>
          <a:xfrm>
            <a:off x="32313" y="216540"/>
            <a:ext cx="8190965" cy="461665"/>
          </a:xfrm>
          <a:prstGeom prst="rect">
            <a:avLst/>
          </a:prstGeom>
          <a:noFill/>
        </p:spPr>
        <p:txBody>
          <a:bodyPr wrap="square" rtlCol="0">
            <a:spAutoFit/>
          </a:bodyPr>
          <a:lstStyle/>
          <a:p>
            <a:r>
              <a:rPr lang="ja-JP" altLang="en-US" sz="2400" b="1" dirty="0" smtClean="0"/>
              <a:t>５　まとめ</a:t>
            </a:r>
            <a:endParaRPr lang="ja-JP" altLang="ja-JP" sz="2400" b="1" dirty="0"/>
          </a:p>
        </p:txBody>
      </p:sp>
      <p:sp>
        <p:nvSpPr>
          <p:cNvPr id="3" name="スライド番号プレースホルダー 2"/>
          <p:cNvSpPr>
            <a:spLocks noGrp="1"/>
          </p:cNvSpPr>
          <p:nvPr>
            <p:ph type="sldNum" sz="quarter" idx="12"/>
          </p:nvPr>
        </p:nvSpPr>
        <p:spPr/>
        <p:txBody>
          <a:bodyPr/>
          <a:lstStyle/>
          <a:p>
            <a:fld id="{0AB64387-629B-4E46-93D6-B693036FBE10}" type="slidenum">
              <a:rPr kumimoji="1" lang="ja-JP" altLang="en-US" smtClean="0"/>
              <a:t>30</a:t>
            </a:fld>
            <a:endParaRPr kumimoji="1" lang="ja-JP" altLang="en-US"/>
          </a:p>
        </p:txBody>
      </p:sp>
      <p:pic>
        <p:nvPicPr>
          <p:cNvPr id="4" name="図 3"/>
          <p:cNvPicPr>
            <a:picLocks noChangeAspect="1"/>
          </p:cNvPicPr>
          <p:nvPr/>
        </p:nvPicPr>
        <p:blipFill>
          <a:blip r:embed="rId2"/>
          <a:stretch>
            <a:fillRect/>
          </a:stretch>
        </p:blipFill>
        <p:spPr>
          <a:xfrm>
            <a:off x="140009" y="465416"/>
            <a:ext cx="8797299" cy="6170400"/>
          </a:xfrm>
          <a:prstGeom prst="rect">
            <a:avLst/>
          </a:prstGeom>
        </p:spPr>
      </p:pic>
    </p:spTree>
    <p:extLst>
      <p:ext uri="{BB962C8B-B14F-4D97-AF65-F5344CB8AC3E}">
        <p14:creationId xmlns:p14="http://schemas.microsoft.com/office/powerpoint/2010/main" val="21847705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0AB64387-629B-4E46-93D6-B693036FBE10}" type="slidenum">
              <a:rPr kumimoji="1" lang="ja-JP" altLang="en-US" smtClean="0"/>
              <a:t>31</a:t>
            </a:fld>
            <a:endParaRPr kumimoji="1" lang="ja-JP" altLang="en-US"/>
          </a:p>
        </p:txBody>
      </p:sp>
      <p:pic>
        <p:nvPicPr>
          <p:cNvPr id="3" name="図 2"/>
          <p:cNvPicPr>
            <a:picLocks noChangeAspect="1"/>
          </p:cNvPicPr>
          <p:nvPr/>
        </p:nvPicPr>
        <p:blipFill>
          <a:blip r:embed="rId2"/>
          <a:stretch>
            <a:fillRect/>
          </a:stretch>
        </p:blipFill>
        <p:spPr>
          <a:xfrm>
            <a:off x="106620" y="225287"/>
            <a:ext cx="9460264" cy="3528000"/>
          </a:xfrm>
          <a:prstGeom prst="rect">
            <a:avLst/>
          </a:prstGeom>
        </p:spPr>
      </p:pic>
    </p:spTree>
    <p:extLst>
      <p:ext uri="{BB962C8B-B14F-4D97-AF65-F5344CB8AC3E}">
        <p14:creationId xmlns:p14="http://schemas.microsoft.com/office/powerpoint/2010/main" val="33502992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665668" y="198805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 name="テキスト ボックス 1"/>
          <p:cNvSpPr txBox="1"/>
          <p:nvPr/>
        </p:nvSpPr>
        <p:spPr>
          <a:xfrm>
            <a:off x="188890" y="566831"/>
            <a:ext cx="8963696" cy="1046440"/>
          </a:xfrm>
          <a:prstGeom prst="rect">
            <a:avLst/>
          </a:prstGeom>
          <a:noFill/>
        </p:spPr>
        <p:txBody>
          <a:bodyPr wrap="square" rtlCol="0">
            <a:spAutoFit/>
          </a:bodyPr>
          <a:lstStyle/>
          <a:p>
            <a:r>
              <a:rPr lang="ja-JP" altLang="ja-JP" sz="2000" b="1" dirty="0" smtClean="0"/>
              <a:t>（２）全管路延長（大阪府の水道の現況より）</a:t>
            </a:r>
            <a:endParaRPr lang="en-US" altLang="ja-JP" sz="2000" b="1" dirty="0" smtClean="0"/>
          </a:p>
          <a:p>
            <a:endParaRPr lang="ja-JP" altLang="ja-JP" sz="2400" dirty="0" smtClean="0"/>
          </a:p>
          <a:p>
            <a:r>
              <a:rPr lang="ja-JP" altLang="en-US" dirty="0"/>
              <a:t>・全管路延長は</a:t>
            </a:r>
            <a:r>
              <a:rPr lang="ja-JP" altLang="en-US" dirty="0" smtClean="0">
                <a:latin typeface="+mn-ea"/>
              </a:rPr>
              <a:t>約</a:t>
            </a:r>
            <a:r>
              <a:rPr lang="en-US" altLang="ja-JP" dirty="0">
                <a:latin typeface="+mn-ea"/>
              </a:rPr>
              <a:t>730</a:t>
            </a:r>
            <a:r>
              <a:rPr lang="en-US" altLang="ja-JP" dirty="0" smtClean="0">
                <a:latin typeface="+mn-ea"/>
              </a:rPr>
              <a:t>km</a:t>
            </a:r>
            <a:r>
              <a:rPr lang="ja-JP" altLang="en-US" dirty="0" smtClean="0">
                <a:latin typeface="+mn-ea"/>
              </a:rPr>
              <a:t>です。</a:t>
            </a:r>
            <a:r>
              <a:rPr lang="ja-JP" altLang="en-US" dirty="0">
                <a:latin typeface="+mn-ea"/>
                <a:cs typeface="Times New Roman" panose="02020603050405020304" pitchFamily="18" charset="0"/>
              </a:rPr>
              <a:t>（</a:t>
            </a:r>
            <a:r>
              <a:rPr lang="en-US" altLang="ja-JP" dirty="0">
                <a:latin typeface="+mn-ea"/>
                <a:cs typeface="Times New Roman" panose="02020603050405020304" pitchFamily="18" charset="0"/>
              </a:rPr>
              <a:t>43</a:t>
            </a:r>
            <a:r>
              <a:rPr lang="ja-JP" altLang="en-US" dirty="0" smtClean="0">
                <a:latin typeface="+mn-ea"/>
                <a:cs typeface="Times New Roman" panose="02020603050405020304" pitchFamily="18" charset="0"/>
              </a:rPr>
              <a:t>事業体中</a:t>
            </a:r>
            <a:r>
              <a:rPr lang="en-US" altLang="ja-JP" dirty="0">
                <a:latin typeface="+mn-ea"/>
                <a:cs typeface="Times New Roman" panose="02020603050405020304" pitchFamily="18" charset="0"/>
              </a:rPr>
              <a:t>8</a:t>
            </a:r>
            <a:r>
              <a:rPr lang="ja-JP" altLang="en-US" dirty="0" smtClean="0">
                <a:latin typeface="+mn-ea"/>
                <a:cs typeface="Times New Roman" panose="02020603050405020304" pitchFamily="18" charset="0"/>
              </a:rPr>
              <a:t>番目</a:t>
            </a:r>
            <a:r>
              <a:rPr lang="en-US" altLang="ja-JP" dirty="0">
                <a:latin typeface="+mn-ea"/>
                <a:cs typeface="Times New Roman" panose="02020603050405020304" pitchFamily="18" charset="0"/>
              </a:rPr>
              <a:t>/</a:t>
            </a:r>
            <a:r>
              <a:rPr lang="ja-JP" altLang="en-US" dirty="0">
                <a:latin typeface="+mn-ea"/>
                <a:cs typeface="Times New Roman" panose="02020603050405020304" pitchFamily="18" charset="0"/>
              </a:rPr>
              <a:t>降順）</a:t>
            </a:r>
            <a:endParaRPr lang="ja-JP" altLang="en-US" dirty="0">
              <a:latin typeface="+mn-ea"/>
            </a:endParaRPr>
          </a:p>
        </p:txBody>
      </p:sp>
      <p:sp>
        <p:nvSpPr>
          <p:cNvPr id="6" name="スライド番号プレースホルダー 5"/>
          <p:cNvSpPr>
            <a:spLocks noGrp="1"/>
          </p:cNvSpPr>
          <p:nvPr>
            <p:ph type="sldNum" sz="quarter" idx="12"/>
          </p:nvPr>
        </p:nvSpPr>
        <p:spPr/>
        <p:txBody>
          <a:bodyPr/>
          <a:lstStyle/>
          <a:p>
            <a:fld id="{0AB64387-629B-4E46-93D6-B693036FBE10}" type="slidenum">
              <a:rPr kumimoji="1" lang="ja-JP" altLang="en-US" smtClean="0"/>
              <a:t>4</a:t>
            </a:fld>
            <a:endParaRPr kumimoji="1" lang="ja-JP" altLang="en-US"/>
          </a:p>
        </p:txBody>
      </p:sp>
      <p:pic>
        <p:nvPicPr>
          <p:cNvPr id="3" name="図 2"/>
          <p:cNvPicPr>
            <a:picLocks noChangeAspect="1"/>
          </p:cNvPicPr>
          <p:nvPr/>
        </p:nvPicPr>
        <p:blipFill>
          <a:blip r:embed="rId2"/>
          <a:stretch>
            <a:fillRect/>
          </a:stretch>
        </p:blipFill>
        <p:spPr>
          <a:xfrm>
            <a:off x="453338" y="2357387"/>
            <a:ext cx="8434800" cy="3674645"/>
          </a:xfrm>
          <a:prstGeom prst="rect">
            <a:avLst/>
          </a:prstGeom>
        </p:spPr>
      </p:pic>
    </p:spTree>
    <p:extLst>
      <p:ext uri="{BB962C8B-B14F-4D97-AF65-F5344CB8AC3E}">
        <p14:creationId xmlns:p14="http://schemas.microsoft.com/office/powerpoint/2010/main" val="21614670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665668" y="198805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 name="テキスト ボックス 1"/>
          <p:cNvSpPr txBox="1"/>
          <p:nvPr/>
        </p:nvSpPr>
        <p:spPr>
          <a:xfrm>
            <a:off x="188890" y="566830"/>
            <a:ext cx="8963696" cy="1231106"/>
          </a:xfrm>
          <a:prstGeom prst="rect">
            <a:avLst/>
          </a:prstGeom>
          <a:noFill/>
        </p:spPr>
        <p:txBody>
          <a:bodyPr wrap="square" rtlCol="0">
            <a:spAutoFit/>
          </a:bodyPr>
          <a:lstStyle/>
          <a:p>
            <a:r>
              <a:rPr lang="ja-JP" altLang="ja-JP" sz="2000" b="1" dirty="0"/>
              <a:t>（３）経常収益（地方公営企業決算状況調査より）</a:t>
            </a:r>
            <a:endParaRPr lang="en-US" altLang="ja-JP" sz="2000" b="1" dirty="0"/>
          </a:p>
          <a:p>
            <a:endParaRPr lang="en-US" altLang="ja-JP" dirty="0"/>
          </a:p>
          <a:p>
            <a:r>
              <a:rPr lang="ja-JP" altLang="en-US" dirty="0" smtClean="0"/>
              <a:t>・経常収益は約</a:t>
            </a:r>
            <a:r>
              <a:rPr lang="en-US" altLang="ja-JP" dirty="0" smtClean="0">
                <a:latin typeface="+mn-ea"/>
              </a:rPr>
              <a:t>38</a:t>
            </a:r>
            <a:r>
              <a:rPr lang="ja-JP" altLang="en-US" dirty="0" smtClean="0">
                <a:latin typeface="+mn-ea"/>
              </a:rPr>
              <a:t>億円です。</a:t>
            </a:r>
            <a:r>
              <a:rPr lang="ja-JP" altLang="en-US" dirty="0">
                <a:latin typeface="+mn-ea"/>
                <a:cs typeface="Times New Roman" panose="02020603050405020304" pitchFamily="18" charset="0"/>
              </a:rPr>
              <a:t>（</a:t>
            </a:r>
            <a:r>
              <a:rPr lang="en-US" altLang="ja-JP" dirty="0">
                <a:latin typeface="+mn-ea"/>
                <a:cs typeface="Times New Roman" panose="02020603050405020304" pitchFamily="18" charset="0"/>
              </a:rPr>
              <a:t>43</a:t>
            </a:r>
            <a:r>
              <a:rPr lang="ja-JP" altLang="en-US" dirty="0">
                <a:latin typeface="+mn-ea"/>
                <a:cs typeface="Times New Roman" panose="02020603050405020304" pitchFamily="18" charset="0"/>
              </a:rPr>
              <a:t>事業体中</a:t>
            </a:r>
            <a:r>
              <a:rPr lang="en-US" altLang="ja-JP" dirty="0">
                <a:latin typeface="+mn-ea"/>
                <a:cs typeface="Times New Roman" panose="02020603050405020304" pitchFamily="18" charset="0"/>
              </a:rPr>
              <a:t>11</a:t>
            </a:r>
            <a:r>
              <a:rPr lang="ja-JP" altLang="en-US" dirty="0" smtClean="0">
                <a:latin typeface="+mn-ea"/>
                <a:cs typeface="Times New Roman" panose="02020603050405020304" pitchFamily="18" charset="0"/>
              </a:rPr>
              <a:t>番目</a:t>
            </a:r>
            <a:r>
              <a:rPr lang="en-US" altLang="ja-JP" dirty="0">
                <a:latin typeface="+mn-ea"/>
                <a:cs typeface="Times New Roman" panose="02020603050405020304" pitchFamily="18" charset="0"/>
              </a:rPr>
              <a:t>/</a:t>
            </a:r>
            <a:r>
              <a:rPr lang="ja-JP" altLang="en-US" dirty="0">
                <a:latin typeface="+mn-ea"/>
                <a:cs typeface="Times New Roman" panose="02020603050405020304" pitchFamily="18" charset="0"/>
              </a:rPr>
              <a:t>降順）</a:t>
            </a:r>
            <a:endParaRPr lang="ja-JP" altLang="ja-JP" dirty="0" smtClean="0"/>
          </a:p>
          <a:p>
            <a:endParaRPr lang="ja-JP" altLang="en-US" dirty="0"/>
          </a:p>
        </p:txBody>
      </p:sp>
      <p:sp>
        <p:nvSpPr>
          <p:cNvPr id="4" name="スライド番号プレースホルダー 3"/>
          <p:cNvSpPr>
            <a:spLocks noGrp="1"/>
          </p:cNvSpPr>
          <p:nvPr>
            <p:ph type="sldNum" sz="quarter" idx="12"/>
          </p:nvPr>
        </p:nvSpPr>
        <p:spPr/>
        <p:txBody>
          <a:bodyPr/>
          <a:lstStyle/>
          <a:p>
            <a:fld id="{0AB64387-629B-4E46-93D6-B693036FBE10}" type="slidenum">
              <a:rPr kumimoji="1" lang="ja-JP" altLang="en-US" smtClean="0"/>
              <a:t>5</a:t>
            </a:fld>
            <a:endParaRPr kumimoji="1" lang="ja-JP" altLang="en-US"/>
          </a:p>
        </p:txBody>
      </p:sp>
      <p:pic>
        <p:nvPicPr>
          <p:cNvPr id="3" name="図 2"/>
          <p:cNvPicPr>
            <a:picLocks noChangeAspect="1"/>
          </p:cNvPicPr>
          <p:nvPr/>
        </p:nvPicPr>
        <p:blipFill>
          <a:blip r:embed="rId2"/>
          <a:stretch>
            <a:fillRect/>
          </a:stretch>
        </p:blipFill>
        <p:spPr>
          <a:xfrm>
            <a:off x="400066" y="2298442"/>
            <a:ext cx="8434800" cy="3624078"/>
          </a:xfrm>
          <a:prstGeom prst="rect">
            <a:avLst/>
          </a:prstGeom>
        </p:spPr>
      </p:pic>
      <p:sp>
        <p:nvSpPr>
          <p:cNvPr id="8" name="テキスト ボックス 2"/>
          <p:cNvSpPr txBox="1">
            <a:spLocks noChangeArrowheads="1"/>
          </p:cNvSpPr>
          <p:nvPr/>
        </p:nvSpPr>
        <p:spPr bwMode="auto">
          <a:xfrm>
            <a:off x="8415131" y="4011628"/>
            <a:ext cx="839470" cy="315595"/>
          </a:xfrm>
          <a:prstGeom prst="rect">
            <a:avLst/>
          </a:prstGeom>
          <a:noFill/>
          <a:ln w="9525">
            <a:noFill/>
            <a:miter lim="800000"/>
            <a:headEnd/>
            <a:tailEnd/>
          </a:ln>
        </p:spPr>
        <p:txBody>
          <a:bodyPr rot="0" vert="horz" wrap="square" lIns="91440" tIns="45720" rIns="91440" bIns="45720" anchor="t" anchorCtr="0">
            <a:spAutoFit/>
          </a:bodyPr>
          <a:lstStyle/>
          <a:p>
            <a:pPr algn="just">
              <a:spcAft>
                <a:spcPts val="0"/>
              </a:spcAft>
            </a:pPr>
            <a:r>
              <a:rPr lang="ja-JP" sz="1400" b="1" kern="100" dirty="0">
                <a:solidFill>
                  <a:srgbClr val="FF0000"/>
                </a:solidFill>
                <a:effectLst/>
                <a:latin typeface="+mn-ea"/>
                <a:cs typeface="Times New Roman" panose="02020603050405020304" pitchFamily="18" charset="0"/>
              </a:rPr>
              <a:t>府平均</a:t>
            </a:r>
            <a:endParaRPr lang="ja-JP" sz="1400" kern="100" dirty="0">
              <a:effectLst/>
              <a:latin typeface="+mn-ea"/>
              <a:cs typeface="Times New Roman" panose="02020603050405020304" pitchFamily="18" charset="0"/>
            </a:endParaRPr>
          </a:p>
        </p:txBody>
      </p:sp>
    </p:spTree>
    <p:extLst>
      <p:ext uri="{BB962C8B-B14F-4D97-AF65-F5344CB8AC3E}">
        <p14:creationId xmlns:p14="http://schemas.microsoft.com/office/powerpoint/2010/main" val="9629715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665668" y="198805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 name="テキスト ボックス 1"/>
          <p:cNvSpPr txBox="1"/>
          <p:nvPr/>
        </p:nvSpPr>
        <p:spPr>
          <a:xfrm>
            <a:off x="188890" y="566830"/>
            <a:ext cx="8963696" cy="1231106"/>
          </a:xfrm>
          <a:prstGeom prst="rect">
            <a:avLst/>
          </a:prstGeom>
          <a:noFill/>
        </p:spPr>
        <p:txBody>
          <a:bodyPr wrap="square" rtlCol="0">
            <a:spAutoFit/>
          </a:bodyPr>
          <a:lstStyle/>
          <a:p>
            <a:r>
              <a:rPr lang="ja-JP" altLang="ja-JP" sz="2000" b="1" dirty="0"/>
              <a:t>（４）水道料金（大阪府の水道の現況より）</a:t>
            </a:r>
          </a:p>
          <a:p>
            <a:endParaRPr lang="en-US" altLang="ja-JP" dirty="0"/>
          </a:p>
          <a:p>
            <a:r>
              <a:rPr lang="ja-JP" altLang="ja-JP" dirty="0" smtClean="0"/>
              <a:t>・</a:t>
            </a:r>
            <a:r>
              <a:rPr lang="ja-JP" altLang="en-US" dirty="0">
                <a:latin typeface="+mn-ea"/>
              </a:rPr>
              <a:t>家庭用</a:t>
            </a:r>
            <a:r>
              <a:rPr lang="en-US" altLang="ja-JP" dirty="0">
                <a:latin typeface="+mn-ea"/>
              </a:rPr>
              <a:t>(</a:t>
            </a:r>
            <a:r>
              <a:rPr lang="ja-JP" altLang="en-US" dirty="0">
                <a:latin typeface="+mn-ea"/>
              </a:rPr>
              <a:t>口径</a:t>
            </a:r>
            <a:r>
              <a:rPr lang="en-US" altLang="ja-JP" dirty="0">
                <a:latin typeface="+mn-ea"/>
              </a:rPr>
              <a:t>13mm </a:t>
            </a:r>
            <a:r>
              <a:rPr lang="en-US" altLang="ja-JP" dirty="0" smtClean="0">
                <a:latin typeface="+mn-ea"/>
              </a:rPr>
              <a:t>20</a:t>
            </a:r>
            <a:r>
              <a:rPr lang="ja-JP" altLang="en-US" dirty="0" smtClean="0">
                <a:latin typeface="+mn-ea"/>
              </a:rPr>
              <a:t>㎥</a:t>
            </a:r>
            <a:r>
              <a:rPr lang="en-US" altLang="ja-JP" dirty="0" smtClean="0">
                <a:latin typeface="+mn-ea"/>
              </a:rPr>
              <a:t>)</a:t>
            </a:r>
            <a:r>
              <a:rPr lang="ja-JP" altLang="en-US" dirty="0">
                <a:latin typeface="+mn-ea"/>
              </a:rPr>
              <a:t>の一月あたりの水道料金は</a:t>
            </a:r>
            <a:r>
              <a:rPr lang="en-US" altLang="ja-JP" dirty="0" smtClean="0">
                <a:latin typeface="+mn-ea"/>
              </a:rPr>
              <a:t>2,624</a:t>
            </a:r>
            <a:r>
              <a:rPr lang="ja-JP" altLang="en-US" dirty="0" smtClean="0">
                <a:latin typeface="+mn-ea"/>
              </a:rPr>
              <a:t>円</a:t>
            </a:r>
            <a:r>
              <a:rPr lang="ja-JP" altLang="en-US" dirty="0">
                <a:latin typeface="+mn-ea"/>
              </a:rPr>
              <a:t>であり</a:t>
            </a:r>
            <a:r>
              <a:rPr lang="ja-JP" altLang="en-US" dirty="0" smtClean="0">
                <a:latin typeface="+mn-ea"/>
              </a:rPr>
              <a:t>、</a:t>
            </a:r>
            <a:endParaRPr lang="en-US" altLang="ja-JP" dirty="0" smtClean="0">
              <a:latin typeface="+mn-ea"/>
            </a:endParaRPr>
          </a:p>
          <a:p>
            <a:r>
              <a:rPr lang="ja-JP" altLang="en-US" dirty="0">
                <a:latin typeface="+mn-ea"/>
              </a:rPr>
              <a:t>　</a:t>
            </a:r>
            <a:r>
              <a:rPr lang="ja-JP" altLang="en-US" dirty="0" smtClean="0">
                <a:latin typeface="+mn-ea"/>
              </a:rPr>
              <a:t>府</a:t>
            </a:r>
            <a:r>
              <a:rPr lang="ja-JP" altLang="en-US" dirty="0">
                <a:latin typeface="+mn-ea"/>
              </a:rPr>
              <a:t>平均</a:t>
            </a:r>
            <a:r>
              <a:rPr lang="en-US" altLang="ja-JP" dirty="0" smtClean="0">
                <a:latin typeface="+mn-ea"/>
              </a:rPr>
              <a:t>2,813</a:t>
            </a:r>
            <a:r>
              <a:rPr lang="ja-JP" altLang="en-US" dirty="0" smtClean="0">
                <a:latin typeface="+mn-ea"/>
              </a:rPr>
              <a:t>円を下回っています。</a:t>
            </a:r>
            <a:r>
              <a:rPr lang="ja-JP" altLang="en-US" dirty="0">
                <a:latin typeface="+mn-ea"/>
                <a:cs typeface="Times New Roman" panose="02020603050405020304" pitchFamily="18" charset="0"/>
              </a:rPr>
              <a:t>（</a:t>
            </a:r>
            <a:r>
              <a:rPr lang="en-US" altLang="ja-JP" dirty="0">
                <a:latin typeface="+mn-ea"/>
                <a:cs typeface="Times New Roman" panose="02020603050405020304" pitchFamily="18" charset="0"/>
              </a:rPr>
              <a:t>43</a:t>
            </a:r>
            <a:r>
              <a:rPr lang="ja-JP" altLang="en-US" dirty="0">
                <a:latin typeface="+mn-ea"/>
                <a:cs typeface="Times New Roman" panose="02020603050405020304" pitchFamily="18" charset="0"/>
              </a:rPr>
              <a:t>事業体中</a:t>
            </a:r>
            <a:r>
              <a:rPr lang="en-US" altLang="ja-JP" dirty="0" smtClean="0">
                <a:latin typeface="+mn-ea"/>
                <a:cs typeface="Times New Roman" panose="02020603050405020304" pitchFamily="18" charset="0"/>
              </a:rPr>
              <a:t>16</a:t>
            </a:r>
            <a:r>
              <a:rPr lang="ja-JP" altLang="en-US" dirty="0" smtClean="0">
                <a:latin typeface="+mn-ea"/>
                <a:cs typeface="Times New Roman" panose="02020603050405020304" pitchFamily="18" charset="0"/>
              </a:rPr>
              <a:t>番目</a:t>
            </a:r>
            <a:r>
              <a:rPr lang="en-US" altLang="ja-JP" dirty="0" smtClean="0">
                <a:latin typeface="+mn-ea"/>
                <a:cs typeface="Times New Roman" panose="02020603050405020304" pitchFamily="18" charset="0"/>
              </a:rPr>
              <a:t>/</a:t>
            </a:r>
            <a:r>
              <a:rPr lang="ja-JP" altLang="en-US" dirty="0" smtClean="0">
                <a:latin typeface="+mn-ea"/>
                <a:cs typeface="Times New Roman" panose="02020603050405020304" pitchFamily="18" charset="0"/>
              </a:rPr>
              <a:t>昇順</a:t>
            </a:r>
            <a:r>
              <a:rPr lang="ja-JP" altLang="en-US" dirty="0">
                <a:latin typeface="+mn-ea"/>
                <a:cs typeface="Times New Roman" panose="02020603050405020304" pitchFamily="18" charset="0"/>
              </a:rPr>
              <a:t>）</a:t>
            </a:r>
            <a:endParaRPr lang="ja-JP" altLang="ja-JP" dirty="0">
              <a:latin typeface="+mn-ea"/>
            </a:endParaRPr>
          </a:p>
        </p:txBody>
      </p:sp>
      <p:sp>
        <p:nvSpPr>
          <p:cNvPr id="4" name="スライド番号プレースホルダー 3"/>
          <p:cNvSpPr>
            <a:spLocks noGrp="1"/>
          </p:cNvSpPr>
          <p:nvPr>
            <p:ph type="sldNum" sz="quarter" idx="12"/>
          </p:nvPr>
        </p:nvSpPr>
        <p:spPr/>
        <p:txBody>
          <a:bodyPr/>
          <a:lstStyle/>
          <a:p>
            <a:fld id="{0AB64387-629B-4E46-93D6-B693036FBE10}" type="slidenum">
              <a:rPr kumimoji="1" lang="ja-JP" altLang="en-US" smtClean="0"/>
              <a:t>6</a:t>
            </a:fld>
            <a:endParaRPr kumimoji="1" lang="ja-JP" altLang="en-US"/>
          </a:p>
        </p:txBody>
      </p:sp>
      <p:pic>
        <p:nvPicPr>
          <p:cNvPr id="6" name="図 5"/>
          <p:cNvPicPr>
            <a:picLocks noChangeAspect="1"/>
          </p:cNvPicPr>
          <p:nvPr/>
        </p:nvPicPr>
        <p:blipFill>
          <a:blip r:embed="rId2"/>
          <a:stretch>
            <a:fillRect/>
          </a:stretch>
        </p:blipFill>
        <p:spPr>
          <a:xfrm>
            <a:off x="215726" y="2690488"/>
            <a:ext cx="8434800" cy="3674645"/>
          </a:xfrm>
          <a:prstGeom prst="rect">
            <a:avLst/>
          </a:prstGeom>
        </p:spPr>
      </p:pic>
      <p:sp>
        <p:nvSpPr>
          <p:cNvPr id="8" name="テキスト ボックス 2"/>
          <p:cNvSpPr txBox="1">
            <a:spLocks noChangeArrowheads="1"/>
          </p:cNvSpPr>
          <p:nvPr/>
        </p:nvSpPr>
        <p:spPr bwMode="auto">
          <a:xfrm>
            <a:off x="8207336" y="3486522"/>
            <a:ext cx="993060" cy="307777"/>
          </a:xfrm>
          <a:prstGeom prst="rect">
            <a:avLst/>
          </a:prstGeom>
          <a:noFill/>
          <a:ln w="9525">
            <a:noFill/>
            <a:miter lim="800000"/>
            <a:headEnd/>
            <a:tailEnd/>
          </a:ln>
        </p:spPr>
        <p:txBody>
          <a:bodyPr rot="0" vert="horz" wrap="square" lIns="91440" tIns="45720" rIns="91440" bIns="45720" anchor="t" anchorCtr="0">
            <a:spAutoFit/>
          </a:bodyPr>
          <a:lstStyle/>
          <a:p>
            <a:pPr algn="just">
              <a:spcAft>
                <a:spcPts val="0"/>
              </a:spcAft>
            </a:pPr>
            <a:r>
              <a:rPr lang="ja-JP" sz="1400" b="1" kern="100" dirty="0">
                <a:solidFill>
                  <a:srgbClr val="FF0000"/>
                </a:solidFill>
                <a:effectLst/>
                <a:latin typeface="+mn-ea"/>
                <a:cs typeface="Times New Roman" panose="02020603050405020304" pitchFamily="18" charset="0"/>
              </a:rPr>
              <a:t>全国平均</a:t>
            </a:r>
            <a:endParaRPr lang="ja-JP" sz="1400" kern="100" dirty="0">
              <a:effectLst/>
              <a:latin typeface="+mn-ea"/>
              <a:cs typeface="Times New Roman" panose="02020603050405020304" pitchFamily="18" charset="0"/>
            </a:endParaRPr>
          </a:p>
        </p:txBody>
      </p:sp>
      <p:sp>
        <p:nvSpPr>
          <p:cNvPr id="9" name="テキスト ボックス 2"/>
          <p:cNvSpPr txBox="1">
            <a:spLocks noChangeArrowheads="1"/>
          </p:cNvSpPr>
          <p:nvPr/>
        </p:nvSpPr>
        <p:spPr bwMode="auto">
          <a:xfrm>
            <a:off x="8418112" y="3894373"/>
            <a:ext cx="782284" cy="307777"/>
          </a:xfrm>
          <a:prstGeom prst="rect">
            <a:avLst/>
          </a:prstGeom>
          <a:noFill/>
          <a:ln w="9525">
            <a:noFill/>
            <a:miter lim="800000"/>
            <a:headEnd/>
            <a:tailEnd/>
          </a:ln>
        </p:spPr>
        <p:txBody>
          <a:bodyPr rot="0" vert="horz" wrap="square" lIns="91440" tIns="45720" rIns="91440" bIns="45720" anchor="t" anchorCtr="0">
            <a:spAutoFit/>
          </a:bodyPr>
          <a:lstStyle/>
          <a:p>
            <a:pPr algn="just">
              <a:spcAft>
                <a:spcPts val="0"/>
              </a:spcAft>
            </a:pPr>
            <a:r>
              <a:rPr lang="ja-JP" sz="1400" b="1" kern="100">
                <a:solidFill>
                  <a:srgbClr val="FF0000"/>
                </a:solidFill>
                <a:effectLst/>
                <a:latin typeface="+mn-ea"/>
                <a:cs typeface="Times New Roman" panose="02020603050405020304" pitchFamily="18" charset="0"/>
              </a:rPr>
              <a:t>府平均</a:t>
            </a:r>
            <a:endParaRPr lang="ja-JP" sz="1400" kern="100">
              <a:effectLst/>
              <a:latin typeface="+mn-ea"/>
              <a:cs typeface="Times New Roman" panose="02020603050405020304" pitchFamily="18" charset="0"/>
            </a:endParaRPr>
          </a:p>
        </p:txBody>
      </p:sp>
    </p:spTree>
    <p:extLst>
      <p:ext uri="{BB962C8B-B14F-4D97-AF65-F5344CB8AC3E}">
        <p14:creationId xmlns:p14="http://schemas.microsoft.com/office/powerpoint/2010/main" val="3189843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665668" y="198805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 name="テキスト ボックス 1"/>
          <p:cNvSpPr txBox="1"/>
          <p:nvPr/>
        </p:nvSpPr>
        <p:spPr>
          <a:xfrm>
            <a:off x="188890" y="566831"/>
            <a:ext cx="8963696" cy="1508105"/>
          </a:xfrm>
          <a:prstGeom prst="rect">
            <a:avLst/>
          </a:prstGeom>
          <a:noFill/>
        </p:spPr>
        <p:txBody>
          <a:bodyPr wrap="square" rtlCol="0">
            <a:spAutoFit/>
          </a:bodyPr>
          <a:lstStyle/>
          <a:p>
            <a:r>
              <a:rPr lang="ja-JP" altLang="en-US" sz="2000" b="1" dirty="0"/>
              <a:t>（５）技術職員数（大阪府の水道の現況より）</a:t>
            </a:r>
            <a:endParaRPr lang="en-US" altLang="ja-JP" sz="2000" b="1" dirty="0"/>
          </a:p>
          <a:p>
            <a:endParaRPr lang="en-US" altLang="ja-JP" dirty="0"/>
          </a:p>
          <a:p>
            <a:r>
              <a:rPr lang="ja-JP" altLang="ja-JP" dirty="0" smtClean="0"/>
              <a:t>・</a:t>
            </a:r>
            <a:r>
              <a:rPr lang="ja-JP" altLang="en-US" dirty="0"/>
              <a:t>技術職員</a:t>
            </a:r>
            <a:r>
              <a:rPr lang="ja-JP" altLang="en-US" dirty="0" smtClean="0"/>
              <a:t>は</a:t>
            </a:r>
            <a:r>
              <a:rPr lang="en-US" altLang="ja-JP" dirty="0" smtClean="0">
                <a:latin typeface="+mn-ea"/>
              </a:rPr>
              <a:t>23</a:t>
            </a:r>
            <a:r>
              <a:rPr lang="ja-JP" altLang="en-US" dirty="0" smtClean="0"/>
              <a:t>人</a:t>
            </a:r>
            <a:r>
              <a:rPr lang="ja-JP" altLang="en-US" dirty="0"/>
              <a:t>であり、府平均を下回って</a:t>
            </a:r>
            <a:r>
              <a:rPr lang="ja-JP" altLang="en-US" dirty="0" smtClean="0"/>
              <a:t>います。</a:t>
            </a:r>
            <a:endParaRPr lang="ja-JP" altLang="ja-JP" dirty="0"/>
          </a:p>
          <a:p>
            <a:endParaRPr lang="ja-JP" altLang="ja-JP" dirty="0"/>
          </a:p>
          <a:p>
            <a:endParaRPr lang="ja-JP" altLang="en-US" dirty="0"/>
          </a:p>
        </p:txBody>
      </p:sp>
      <p:sp>
        <p:nvSpPr>
          <p:cNvPr id="6" name="スライド番号プレースホルダー 5"/>
          <p:cNvSpPr>
            <a:spLocks noGrp="1"/>
          </p:cNvSpPr>
          <p:nvPr>
            <p:ph type="sldNum" sz="quarter" idx="12"/>
          </p:nvPr>
        </p:nvSpPr>
        <p:spPr/>
        <p:txBody>
          <a:bodyPr/>
          <a:lstStyle/>
          <a:p>
            <a:fld id="{0AB64387-629B-4E46-93D6-B693036FBE10}" type="slidenum">
              <a:rPr kumimoji="1" lang="ja-JP" altLang="en-US" smtClean="0"/>
              <a:t>7</a:t>
            </a:fld>
            <a:endParaRPr kumimoji="1" lang="ja-JP" altLang="en-US"/>
          </a:p>
        </p:txBody>
      </p:sp>
      <p:pic>
        <p:nvPicPr>
          <p:cNvPr id="4" name="図 3"/>
          <p:cNvPicPr>
            <a:picLocks noChangeAspect="1"/>
          </p:cNvPicPr>
          <p:nvPr/>
        </p:nvPicPr>
        <p:blipFill>
          <a:blip r:embed="rId2"/>
          <a:stretch>
            <a:fillRect/>
          </a:stretch>
        </p:blipFill>
        <p:spPr>
          <a:xfrm>
            <a:off x="321412" y="2357387"/>
            <a:ext cx="8434800" cy="3634442"/>
          </a:xfrm>
          <a:prstGeom prst="rect">
            <a:avLst/>
          </a:prstGeom>
        </p:spPr>
      </p:pic>
      <p:sp>
        <p:nvSpPr>
          <p:cNvPr id="7" name="テキスト ボックス 2"/>
          <p:cNvSpPr txBox="1">
            <a:spLocks noChangeArrowheads="1"/>
          </p:cNvSpPr>
          <p:nvPr/>
        </p:nvSpPr>
        <p:spPr bwMode="auto">
          <a:xfrm>
            <a:off x="8304530" y="4091183"/>
            <a:ext cx="839470" cy="315595"/>
          </a:xfrm>
          <a:prstGeom prst="rect">
            <a:avLst/>
          </a:prstGeom>
          <a:noFill/>
          <a:ln w="9525">
            <a:noFill/>
            <a:miter lim="800000"/>
            <a:headEnd/>
            <a:tailEnd/>
          </a:ln>
        </p:spPr>
        <p:txBody>
          <a:bodyPr rot="0" vert="horz" wrap="square" lIns="91440" tIns="45720" rIns="91440" bIns="45720" anchor="t" anchorCtr="0">
            <a:spAutoFit/>
          </a:bodyPr>
          <a:lstStyle/>
          <a:p>
            <a:pPr algn="just">
              <a:spcAft>
                <a:spcPts val="0"/>
              </a:spcAft>
            </a:pPr>
            <a:r>
              <a:rPr lang="ja-JP" sz="1400" b="1" kern="100" dirty="0">
                <a:solidFill>
                  <a:srgbClr val="FF0000"/>
                </a:solidFill>
                <a:effectLst/>
                <a:latin typeface="+mn-ea"/>
                <a:cs typeface="Times New Roman" panose="02020603050405020304" pitchFamily="18" charset="0"/>
              </a:rPr>
              <a:t>府平均</a:t>
            </a:r>
            <a:endParaRPr lang="ja-JP" sz="1400" kern="100" dirty="0">
              <a:effectLst/>
              <a:latin typeface="+mn-ea"/>
              <a:cs typeface="Times New Roman" panose="02020603050405020304" pitchFamily="18" charset="0"/>
            </a:endParaRPr>
          </a:p>
        </p:txBody>
      </p:sp>
    </p:spTree>
    <p:extLst>
      <p:ext uri="{BB962C8B-B14F-4D97-AF65-F5344CB8AC3E}">
        <p14:creationId xmlns:p14="http://schemas.microsoft.com/office/powerpoint/2010/main" val="28475208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665668" y="198805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 name="テキスト ボックス 1"/>
          <p:cNvSpPr txBox="1"/>
          <p:nvPr/>
        </p:nvSpPr>
        <p:spPr>
          <a:xfrm>
            <a:off x="150253" y="257738"/>
            <a:ext cx="8963696" cy="2123658"/>
          </a:xfrm>
          <a:prstGeom prst="rect">
            <a:avLst/>
          </a:prstGeom>
          <a:noFill/>
        </p:spPr>
        <p:txBody>
          <a:bodyPr wrap="square" rtlCol="0">
            <a:spAutoFit/>
          </a:bodyPr>
          <a:lstStyle/>
          <a:p>
            <a:r>
              <a:rPr lang="ja-JP" altLang="ja-JP" sz="2400" b="1" dirty="0"/>
              <a:t>１．２　</a:t>
            </a:r>
            <a:r>
              <a:rPr lang="ja-JP" altLang="en-US" sz="2400" b="1" dirty="0" smtClean="0"/>
              <a:t>一日最大給水量</a:t>
            </a:r>
            <a:r>
              <a:rPr lang="ja-JP" altLang="en-US" sz="2400" b="1" dirty="0"/>
              <a:t>と自己水率</a:t>
            </a:r>
            <a:r>
              <a:rPr lang="ja-JP" altLang="ja-JP" sz="2400" b="1" dirty="0"/>
              <a:t>の概要（</a:t>
            </a:r>
            <a:r>
              <a:rPr lang="en-US" altLang="ja-JP" sz="2400" b="1" dirty="0">
                <a:latin typeface="+mn-ea"/>
              </a:rPr>
              <a:t>2016</a:t>
            </a:r>
            <a:r>
              <a:rPr lang="ja-JP" altLang="ja-JP" sz="2400" b="1" dirty="0"/>
              <a:t>年度）</a:t>
            </a:r>
            <a:endParaRPr lang="en-US" altLang="ja-JP" sz="2400" b="1" dirty="0"/>
          </a:p>
          <a:p>
            <a:endParaRPr lang="ja-JP" altLang="ja-JP" dirty="0"/>
          </a:p>
          <a:p>
            <a:pPr marL="179388" indent="-179388"/>
            <a:r>
              <a:rPr lang="ja-JP" altLang="ja-JP" dirty="0" smtClean="0"/>
              <a:t>・</a:t>
            </a:r>
            <a:r>
              <a:rPr lang="ja-JP" altLang="en-US" dirty="0"/>
              <a:t>水源は</a:t>
            </a:r>
            <a:r>
              <a:rPr lang="ja-JP" altLang="en-US" dirty="0" smtClean="0"/>
              <a:t>、深井戸を</a:t>
            </a:r>
            <a:r>
              <a:rPr lang="ja-JP" altLang="en-US" dirty="0"/>
              <a:t>水源と</a:t>
            </a:r>
            <a:r>
              <a:rPr lang="ja-JP" altLang="en-US" dirty="0" smtClean="0"/>
              <a:t>した流木浄水場と</a:t>
            </a:r>
            <a:r>
              <a:rPr lang="ja-JP" altLang="en-US" dirty="0"/>
              <a:t>、淀川を水源とした大阪広域水道企業団からの浄水受水で賄っており、このうち企業団受水は総配水量の</a:t>
            </a:r>
            <a:r>
              <a:rPr lang="ja-JP" altLang="en-US" dirty="0" smtClean="0"/>
              <a:t>約</a:t>
            </a:r>
            <a:r>
              <a:rPr lang="en-US" altLang="ja-JP" dirty="0">
                <a:latin typeface="+mn-ea"/>
              </a:rPr>
              <a:t>94</a:t>
            </a:r>
            <a:r>
              <a:rPr lang="ja-JP" altLang="en-US" dirty="0" smtClean="0">
                <a:latin typeface="+mn-ea"/>
              </a:rPr>
              <a:t>％</a:t>
            </a:r>
            <a:r>
              <a:rPr lang="ja-JP" altLang="en-US" dirty="0" smtClean="0"/>
              <a:t>を占めています。</a:t>
            </a:r>
            <a:endParaRPr lang="ja-JP" altLang="ja-JP" dirty="0" smtClean="0"/>
          </a:p>
          <a:p>
            <a:endParaRPr lang="ja-JP" altLang="ja-JP" dirty="0"/>
          </a:p>
          <a:p>
            <a:endParaRPr lang="ja-JP" altLang="en-US" dirty="0"/>
          </a:p>
        </p:txBody>
      </p:sp>
      <p:pic>
        <p:nvPicPr>
          <p:cNvPr id="9" name="図 8"/>
          <p:cNvPicPr/>
          <p:nvPr/>
        </p:nvPicPr>
        <p:blipFill>
          <a:blip r:embed="rId2">
            <a:extLst>
              <a:ext uri="{28A0092B-C50C-407E-A947-70E740481C1C}">
                <a14:useLocalDpi xmlns:a14="http://schemas.microsoft.com/office/drawing/2010/main" val="0"/>
              </a:ext>
            </a:extLst>
          </a:blip>
          <a:srcRect/>
          <a:stretch>
            <a:fillRect/>
          </a:stretch>
        </p:blipFill>
        <p:spPr bwMode="auto">
          <a:xfrm>
            <a:off x="2020227" y="5199202"/>
            <a:ext cx="802005" cy="274320"/>
          </a:xfrm>
          <a:prstGeom prst="rect">
            <a:avLst/>
          </a:prstGeom>
          <a:noFill/>
          <a:ln>
            <a:noFill/>
          </a:ln>
        </p:spPr>
      </p:pic>
      <p:pic>
        <p:nvPicPr>
          <p:cNvPr id="10" name="図 9"/>
          <p:cNvPicPr/>
          <p:nvPr/>
        </p:nvPicPr>
        <p:blipFill>
          <a:blip r:embed="rId3">
            <a:extLst>
              <a:ext uri="{28A0092B-C50C-407E-A947-70E740481C1C}">
                <a14:useLocalDpi xmlns:a14="http://schemas.microsoft.com/office/drawing/2010/main" val="0"/>
              </a:ext>
            </a:extLst>
          </a:blip>
          <a:srcRect/>
          <a:stretch>
            <a:fillRect/>
          </a:stretch>
        </p:blipFill>
        <p:spPr bwMode="auto">
          <a:xfrm>
            <a:off x="190791" y="2297428"/>
            <a:ext cx="8631797" cy="4486565"/>
          </a:xfrm>
          <a:prstGeom prst="rect">
            <a:avLst/>
          </a:prstGeom>
          <a:noFill/>
          <a:ln>
            <a:noFill/>
          </a:ln>
        </p:spPr>
      </p:pic>
      <p:sp>
        <p:nvSpPr>
          <p:cNvPr id="7" name="テキスト ボックス 6"/>
          <p:cNvSpPr txBox="1"/>
          <p:nvPr/>
        </p:nvSpPr>
        <p:spPr>
          <a:xfrm>
            <a:off x="173394" y="3535877"/>
            <a:ext cx="400110" cy="1349087"/>
          </a:xfrm>
          <a:prstGeom prst="rect">
            <a:avLst/>
          </a:prstGeom>
          <a:noFill/>
        </p:spPr>
        <p:txBody>
          <a:bodyPr vert="eaVert" wrap="none" rtlCol="0">
            <a:spAutoFit/>
          </a:bodyPr>
          <a:lstStyle/>
          <a:p>
            <a:r>
              <a:rPr kumimoji="1" lang="ja-JP" altLang="en-US" sz="1400" dirty="0"/>
              <a:t>一</a:t>
            </a:r>
            <a:r>
              <a:rPr kumimoji="1" lang="ja-JP" altLang="en-US" sz="1400" dirty="0" smtClean="0"/>
              <a:t>日最大給水量</a:t>
            </a:r>
            <a:endParaRPr kumimoji="1" lang="ja-JP" altLang="en-US" sz="1400" dirty="0"/>
          </a:p>
        </p:txBody>
      </p:sp>
      <p:sp>
        <p:nvSpPr>
          <p:cNvPr id="11" name="テキスト ボックス 10"/>
          <p:cNvSpPr txBox="1"/>
          <p:nvPr/>
        </p:nvSpPr>
        <p:spPr>
          <a:xfrm>
            <a:off x="8692153" y="3535877"/>
            <a:ext cx="400110" cy="810478"/>
          </a:xfrm>
          <a:prstGeom prst="rect">
            <a:avLst/>
          </a:prstGeom>
          <a:noFill/>
        </p:spPr>
        <p:txBody>
          <a:bodyPr vert="eaVert" wrap="none" rtlCol="0">
            <a:spAutoFit/>
          </a:bodyPr>
          <a:lstStyle/>
          <a:p>
            <a:r>
              <a:rPr kumimoji="1" lang="ja-JP" altLang="en-US" sz="1400" dirty="0" smtClean="0"/>
              <a:t>自己水率</a:t>
            </a:r>
            <a:endParaRPr kumimoji="1" lang="ja-JP" altLang="en-US" sz="1400" dirty="0"/>
          </a:p>
        </p:txBody>
      </p:sp>
      <p:sp>
        <p:nvSpPr>
          <p:cNvPr id="12" name="テキスト ボックス 303"/>
          <p:cNvSpPr txBox="1"/>
          <p:nvPr/>
        </p:nvSpPr>
        <p:spPr>
          <a:xfrm>
            <a:off x="7667675" y="6040699"/>
            <a:ext cx="784860" cy="26733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sz="1050" kern="100" dirty="0">
                <a:effectLst/>
                <a:latin typeface="+mn-ea"/>
                <a:cs typeface="Times New Roman" panose="02020603050405020304" pitchFamily="18" charset="0"/>
              </a:rPr>
              <a:t>大阪市</a:t>
            </a:r>
          </a:p>
        </p:txBody>
      </p:sp>
      <p:sp>
        <p:nvSpPr>
          <p:cNvPr id="4" name="スライド番号プレースホルダー 3"/>
          <p:cNvSpPr>
            <a:spLocks noGrp="1"/>
          </p:cNvSpPr>
          <p:nvPr>
            <p:ph type="sldNum" sz="quarter" idx="12"/>
          </p:nvPr>
        </p:nvSpPr>
        <p:spPr/>
        <p:txBody>
          <a:bodyPr/>
          <a:lstStyle/>
          <a:p>
            <a:fld id="{0AB64387-629B-4E46-93D6-B693036FBE10}" type="slidenum">
              <a:rPr kumimoji="1" lang="ja-JP" altLang="en-US" smtClean="0"/>
              <a:t>8</a:t>
            </a:fld>
            <a:endParaRPr kumimoji="1" lang="ja-JP" altLang="en-US"/>
          </a:p>
        </p:txBody>
      </p:sp>
      <p:sp>
        <p:nvSpPr>
          <p:cNvPr id="8" name="正方形/長方形 7"/>
          <p:cNvSpPr/>
          <p:nvPr/>
        </p:nvSpPr>
        <p:spPr>
          <a:xfrm>
            <a:off x="3745880" y="5199202"/>
            <a:ext cx="203268" cy="1406386"/>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Tree>
    <p:extLst>
      <p:ext uri="{BB962C8B-B14F-4D97-AF65-F5344CB8AC3E}">
        <p14:creationId xmlns:p14="http://schemas.microsoft.com/office/powerpoint/2010/main" val="26805286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2"/>
          <a:stretch>
            <a:fillRect/>
          </a:stretch>
        </p:blipFill>
        <p:spPr>
          <a:xfrm>
            <a:off x="196457" y="1080203"/>
            <a:ext cx="8947543" cy="3828464"/>
          </a:xfrm>
          <a:prstGeom prst="rect">
            <a:avLst/>
          </a:prstGeom>
        </p:spPr>
      </p:pic>
      <p:sp>
        <p:nvSpPr>
          <p:cNvPr id="5" name="Rectangle 3"/>
          <p:cNvSpPr>
            <a:spLocks noChangeArrowheads="1"/>
          </p:cNvSpPr>
          <p:nvPr/>
        </p:nvSpPr>
        <p:spPr bwMode="auto">
          <a:xfrm>
            <a:off x="-1665668" y="198805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 name="テキスト ボックス 1"/>
          <p:cNvSpPr txBox="1"/>
          <p:nvPr/>
        </p:nvSpPr>
        <p:spPr>
          <a:xfrm>
            <a:off x="0" y="159537"/>
            <a:ext cx="8963696" cy="461665"/>
          </a:xfrm>
          <a:prstGeom prst="rect">
            <a:avLst/>
          </a:prstGeom>
          <a:noFill/>
        </p:spPr>
        <p:txBody>
          <a:bodyPr wrap="square" rtlCol="0">
            <a:spAutoFit/>
          </a:bodyPr>
          <a:lstStyle/>
          <a:p>
            <a:r>
              <a:rPr lang="ja-JP" altLang="ja-JP" sz="2400" b="1" dirty="0"/>
              <a:t>１．３　水道施設の配置</a:t>
            </a:r>
            <a:r>
              <a:rPr lang="ja-JP" altLang="ja-JP" sz="2400" b="1" dirty="0" smtClean="0"/>
              <a:t>状況</a:t>
            </a:r>
            <a:endParaRPr lang="ja-JP" altLang="en-US" sz="2400" dirty="0"/>
          </a:p>
        </p:txBody>
      </p:sp>
      <p:sp>
        <p:nvSpPr>
          <p:cNvPr id="7" name="スライド番号プレースホルダー 6"/>
          <p:cNvSpPr>
            <a:spLocks noGrp="1"/>
          </p:cNvSpPr>
          <p:nvPr>
            <p:ph type="sldNum" sz="quarter" idx="12"/>
          </p:nvPr>
        </p:nvSpPr>
        <p:spPr/>
        <p:txBody>
          <a:bodyPr/>
          <a:lstStyle/>
          <a:p>
            <a:fld id="{0AB64387-629B-4E46-93D6-B693036FBE10}" type="slidenum">
              <a:rPr kumimoji="1" lang="ja-JP" altLang="en-US" smtClean="0"/>
              <a:t>9</a:t>
            </a:fld>
            <a:endParaRPr kumimoji="1" lang="ja-JP" altLang="en-US"/>
          </a:p>
        </p:txBody>
      </p:sp>
      <p:pic>
        <p:nvPicPr>
          <p:cNvPr id="3" name="図 2"/>
          <p:cNvPicPr>
            <a:picLocks noChangeAspect="1"/>
          </p:cNvPicPr>
          <p:nvPr/>
        </p:nvPicPr>
        <p:blipFill>
          <a:blip r:embed="rId3"/>
          <a:stretch>
            <a:fillRect/>
          </a:stretch>
        </p:blipFill>
        <p:spPr>
          <a:xfrm>
            <a:off x="4961549" y="5071846"/>
            <a:ext cx="3752653" cy="1188000"/>
          </a:xfrm>
          <a:prstGeom prst="rect">
            <a:avLst/>
          </a:prstGeom>
        </p:spPr>
      </p:pic>
    </p:spTree>
    <p:extLst>
      <p:ext uri="{BB962C8B-B14F-4D97-AF65-F5344CB8AC3E}">
        <p14:creationId xmlns:p14="http://schemas.microsoft.com/office/powerpoint/2010/main" val="367010184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986</Words>
  <Application>Microsoft Office PowerPoint</Application>
  <PresentationFormat>画面に合わせる (4:3)</PresentationFormat>
  <Paragraphs>312</Paragraphs>
  <Slides>31</Slides>
  <Notes>1</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31</vt:i4>
      </vt:variant>
    </vt:vector>
  </HeadingPairs>
  <TitlesOfParts>
    <vt:vector size="42" baseType="lpstr">
      <vt:lpstr>ＭＳ Ｐゴシック</vt:lpstr>
      <vt:lpstr>ＭＳ ゴシック</vt:lpstr>
      <vt:lpstr>ＭＳ 明朝</vt:lpstr>
      <vt:lpstr>游ゴシック</vt:lpstr>
      <vt:lpstr>游ゴシック Light</vt:lpstr>
      <vt:lpstr>Arial</vt:lpstr>
      <vt:lpstr>Calibri</vt:lpstr>
      <vt:lpstr>Calibri Light</vt:lpstr>
      <vt:lpstr>Century</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2018-12-28T13:07:04Z</dcterms:created>
  <dcterms:modified xsi:type="dcterms:W3CDTF">2019-03-28T06:12:40Z</dcterms:modified>
</cp:coreProperties>
</file>