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4"/>
  </p:notesMasterIdLst>
  <p:sldIdLst>
    <p:sldId id="294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1" r:id="rId26"/>
    <p:sldId id="288" r:id="rId27"/>
    <p:sldId id="287" r:id="rId28"/>
    <p:sldId id="278" r:id="rId29"/>
    <p:sldId id="280" r:id="rId30"/>
    <p:sldId id="282" r:id="rId31"/>
    <p:sldId id="283" r:id="rId32"/>
    <p:sldId id="295" r:id="rId33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8" autoAdjust="0"/>
    <p:restoredTop sz="92662" autoAdjust="0"/>
  </p:normalViewPr>
  <p:slideViewPr>
    <p:cSldViewPr snapToGrid="0">
      <p:cViewPr varScale="1">
        <p:scale>
          <a:sx n="69" d="100"/>
          <a:sy n="69" d="100"/>
        </p:scale>
        <p:origin x="121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6B5C9-8EDE-4A73-B41E-EF0FA898EF39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B0424-6D22-45B5-A7A0-0EFEB87BD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4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0424-6D22-45B5-A7A0-0EFEB87BD48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43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A3BE-EE22-4CB7-B0F5-46C223B75D37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 sz="1600"/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52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4C6E-AC6B-42A8-8329-B04B142A4B3F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57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3B91-BA5D-4573-AC67-EAF37D306FF6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07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B7AF-C74C-4295-87D6-73E43DDE2C88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15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89AF-E8F8-4D31-95DC-DD8AE6CC9900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50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CEB2-7335-479C-87F1-636093EDAFB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4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780F-18F4-42B6-AC88-252145ED4E9D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5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B899-9184-4638-AFD2-56D5ABCD4D1A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17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26DE-3742-4621-BD89-2D7FA0AB6C87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7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3BDB-720C-4B66-859C-7F9FE084FCAA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8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AE2B-10E1-444A-BF21-F10CDD2015D6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75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1A8C3-DB63-499C-9F83-5F1B623E55F9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250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9050" y="846589"/>
            <a:ext cx="916305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sz="3200" dirty="0"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ja-JP" altLang="ja-JP" sz="4000" b="1" dirty="0" smtClean="0"/>
              <a:t>水道</a:t>
            </a:r>
            <a:r>
              <a:rPr lang="ja-JP" altLang="ja-JP" sz="4000" b="1" dirty="0"/>
              <a:t>事業の現状と課題、将来に</a:t>
            </a:r>
            <a:r>
              <a:rPr lang="ja-JP" altLang="ja-JP" sz="4000" b="1" dirty="0" smtClean="0"/>
              <a:t>ついて</a:t>
            </a:r>
            <a:endParaRPr lang="en-US" altLang="ja-JP" sz="4000" b="1" dirty="0" smtClean="0"/>
          </a:p>
          <a:p>
            <a:pPr algn="ctr">
              <a:spcBef>
                <a:spcPts val="3000"/>
              </a:spcBef>
            </a:pPr>
            <a:r>
              <a:rPr lang="ja-JP" altLang="ja-JP" sz="4000" dirty="0" smtClean="0"/>
              <a:t>【</a:t>
            </a:r>
            <a:r>
              <a:rPr lang="ja-JP" altLang="en-US" sz="4000" dirty="0" smtClean="0"/>
              <a:t>交野市</a:t>
            </a:r>
            <a:r>
              <a:rPr lang="ja-JP" altLang="ja-JP" sz="4000" dirty="0" smtClean="0"/>
              <a:t>】</a:t>
            </a:r>
            <a:endParaRPr lang="ja-JP" altLang="ja-JP" sz="4000" dirty="0"/>
          </a:p>
          <a:p>
            <a:endParaRPr lang="ja-JP" altLang="ja-JP" sz="3200" dirty="0"/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pPr algn="ctr"/>
            <a:r>
              <a:rPr lang="ja-JP" altLang="ja-JP" sz="2400" dirty="0">
                <a:latin typeface="+mn-ea"/>
              </a:rPr>
              <a:t>大阪府健康</a:t>
            </a:r>
            <a:r>
              <a:rPr lang="ja-JP" altLang="ja-JP" sz="2400" dirty="0" smtClean="0">
                <a:latin typeface="+mn-ea"/>
              </a:rPr>
              <a:t>医療部</a:t>
            </a:r>
            <a:r>
              <a:rPr lang="ja-JP" altLang="en-US" sz="2400" dirty="0" smtClean="0">
                <a:latin typeface="+mn-ea"/>
              </a:rPr>
              <a:t>環境衛生課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0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335864"/>
              </p:ext>
            </p:extLst>
          </p:nvPr>
        </p:nvGraphicFramePr>
        <p:xfrm>
          <a:off x="56479" y="1063281"/>
          <a:ext cx="8963695" cy="559983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59801">
                  <a:extLst>
                    <a:ext uri="{9D8B030D-6E8A-4147-A177-3AD203B41FA5}">
                      <a16:colId xmlns:a16="http://schemas.microsoft.com/office/drawing/2014/main" val="4249513469"/>
                    </a:ext>
                  </a:extLst>
                </a:gridCol>
                <a:gridCol w="7407812">
                  <a:extLst>
                    <a:ext uri="{9D8B030D-6E8A-4147-A177-3AD203B41FA5}">
                      <a16:colId xmlns:a16="http://schemas.microsoft.com/office/drawing/2014/main" val="2373518121"/>
                    </a:ext>
                  </a:extLst>
                </a:gridCol>
                <a:gridCol w="896082">
                  <a:extLst>
                    <a:ext uri="{9D8B030D-6E8A-4147-A177-3AD203B41FA5}">
                      <a16:colId xmlns:a16="http://schemas.microsoft.com/office/drawing/2014/main" val="2789846183"/>
                    </a:ext>
                  </a:extLst>
                </a:gridCol>
              </a:tblGrid>
              <a:tr h="352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項目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指標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府平均との比較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791944"/>
                  </a:ext>
                </a:extLst>
              </a:tr>
              <a:tr h="496417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耐震化関係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①全管路耐震適合率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81923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②基幹管路耐震適合率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基幹管路の地震災害に対する安全性、信頼性を表す指標。高い方が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984733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③老朽管率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法定耐用年数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ja-JP" sz="1400" kern="100" dirty="0" smtClean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）を超えた管路の割合。一般的には、低い方が望ましい。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599325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④管路更新率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管路更新の度合いを表す指標。一般的には、高い方が望ましい。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384232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⑤浄水場耐震化率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浄水施設の地震災害に対する安全性、信頼性を表す指標。高い方が望ましい。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233633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⑥配水池耐震化率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配水施設の地震災害に対する安全性、信頼性を表す指標。高い方が望ましい。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794521"/>
                  </a:ext>
                </a:extLst>
              </a:tr>
              <a:tr h="705365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経営関係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⑦給水原価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有収水量（料金の対象となった水量）１㎥あたりにかかる費用を表す指標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en-US" altLang="ja-JP" sz="14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一般的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には、低い方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が</a:t>
                      </a: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望ましい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46675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⑧経常収支比率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単年度の収支が黒字であれば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100%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以上となる指標。一般的には、高い方が望ましい。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140534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⑨企業債残高対給水収益率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企業債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残高の規模を表す指標。一般的には、低い方が望ましい。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9603"/>
                  </a:ext>
                </a:extLst>
              </a:tr>
              <a:tr h="496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効率性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⑩施設利用率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水道施設の利用状況や適正規模を判断する指標。一般的には、高い方が望ましい。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63230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6479" y="135333"/>
            <a:ext cx="896369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２　府域に</a:t>
            </a:r>
            <a:r>
              <a:rPr lang="ja-JP" altLang="en-US" sz="2400" b="1" dirty="0" smtClean="0"/>
              <a:t>おける交野市の</a:t>
            </a:r>
            <a:r>
              <a:rPr lang="ja-JP" altLang="en-US" sz="2400" b="1" dirty="0"/>
              <a:t>状況</a:t>
            </a:r>
          </a:p>
          <a:p>
            <a:pPr>
              <a:spcBef>
                <a:spcPts val="600"/>
              </a:spcBef>
            </a:pPr>
            <a:r>
              <a:rPr lang="ja-JP" altLang="en-US" sz="2400" dirty="0"/>
              <a:t>２．１　各指標の大阪府平均との比較（</a:t>
            </a:r>
            <a:r>
              <a:rPr lang="en-US" altLang="ja-JP" sz="2400" dirty="0">
                <a:latin typeface="+mn-ea"/>
              </a:rPr>
              <a:t>2016</a:t>
            </a:r>
            <a:r>
              <a:rPr lang="ja-JP" altLang="en-US" sz="2400" dirty="0"/>
              <a:t>年度）</a:t>
            </a:r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7173717" y="135333"/>
            <a:ext cx="2060621" cy="87169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黒：府平均を下回っている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％以上）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灰：府平均をやや下回っている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～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25%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白：府平均を上回って</a:t>
            </a: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68654" y="6626790"/>
            <a:ext cx="5551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+mn-ea"/>
                <a:cs typeface="ＭＳ Ｐゴシック" panose="020B0600070205080204" pitchFamily="50" charset="-128"/>
              </a:rPr>
              <a:t>③、⑦、⑨については、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府</a:t>
            </a:r>
            <a:r>
              <a:rPr lang="ja-JP" altLang="ja-JP" sz="1200" dirty="0">
                <a:latin typeface="+mn-ea"/>
                <a:cs typeface="ＭＳ Ｐゴシック" panose="020B0600070205080204" pitchFamily="50" charset="-128"/>
              </a:rPr>
              <a:t>平均を上回っているものを黒、灰として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い</a:t>
            </a:r>
            <a:r>
              <a:rPr lang="ja-JP" altLang="en-US" sz="1200" dirty="0" smtClean="0">
                <a:latin typeface="+mn-ea"/>
                <a:cs typeface="ＭＳ Ｐゴシック" panose="020B0600070205080204" pitchFamily="50" charset="-128"/>
              </a:rPr>
              <a:t>ます</a:t>
            </a:r>
            <a:r>
              <a:rPr lang="ja-JP" altLang="ja-JP" sz="1050" dirty="0" smtClean="0">
                <a:latin typeface="+mn-ea"/>
                <a:cs typeface="ＭＳ Ｐゴシック" panose="020B0600070205080204" pitchFamily="50" charset="-128"/>
              </a:rPr>
              <a:t>。</a:t>
            </a:r>
            <a:endParaRPr lang="ja-JP" altLang="ja-JP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152712" y="6538664"/>
            <a:ext cx="2057400" cy="365125"/>
          </a:xfrm>
        </p:spPr>
        <p:txBody>
          <a:bodyPr/>
          <a:lstStyle/>
          <a:p>
            <a:fld id="{0AB64387-629B-4E46-93D6-B693036FBE1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38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4" y="2514501"/>
            <a:ext cx="8453896" cy="369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32383"/>
            <a:ext cx="91116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 ２．２　府域に</a:t>
            </a:r>
            <a:r>
              <a:rPr lang="ja-JP" altLang="en-US" sz="2400" b="1" dirty="0" smtClean="0"/>
              <a:t>おける交野市の</a:t>
            </a:r>
            <a:r>
              <a:rPr lang="ja-JP" altLang="en-US" sz="2400" b="1" dirty="0"/>
              <a:t>各指標の状況（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en-US" sz="2400" b="1" dirty="0"/>
              <a:t>年度）</a:t>
            </a:r>
          </a:p>
          <a:p>
            <a:endParaRPr lang="ja-JP" altLang="en-US" dirty="0"/>
          </a:p>
          <a:p>
            <a:r>
              <a:rPr lang="ja-JP" altLang="en-US" sz="2000" b="1" dirty="0"/>
              <a:t>①全管路耐震適合率（大阪府の水道の現況より</a:t>
            </a:r>
            <a:r>
              <a:rPr lang="ja-JP" altLang="en-US" sz="2000" b="1" dirty="0" smtClean="0"/>
              <a:t>）</a:t>
            </a:r>
            <a:endParaRPr lang="en-US" altLang="ja-JP" sz="2000" b="1" dirty="0" smtClean="0"/>
          </a:p>
          <a:p>
            <a:endParaRPr lang="ja-JP" altLang="en-US" sz="2000" b="1" dirty="0"/>
          </a:p>
          <a:p>
            <a:r>
              <a:rPr lang="ja-JP" altLang="en-US" dirty="0"/>
              <a:t>・全管路の耐震</a:t>
            </a:r>
            <a:r>
              <a:rPr lang="ja-JP" altLang="en-US" dirty="0">
                <a:latin typeface="+mn-ea"/>
              </a:rPr>
              <a:t>適合率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20.1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25.6%</a:t>
            </a:r>
            <a:r>
              <a:rPr lang="ja-JP" altLang="en-US" dirty="0" smtClean="0">
                <a:latin typeface="+mn-ea"/>
              </a:rPr>
              <a:t>を</a:t>
            </a:r>
            <a:r>
              <a:rPr lang="ja-JP" altLang="en-US" dirty="0"/>
              <a:t>下</a:t>
            </a:r>
            <a:r>
              <a:rPr lang="ja-JP" altLang="en-US" dirty="0" smtClean="0"/>
              <a:t>回って</a:t>
            </a:r>
            <a:r>
              <a:rPr lang="ja-JP" altLang="en-US" dirty="0"/>
              <a:t>います</a:t>
            </a:r>
            <a:r>
              <a:rPr lang="ja-JP" altLang="en-US" dirty="0" smtClean="0"/>
              <a:t>。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59209" y="4162821"/>
            <a:ext cx="95412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2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5" y="2452735"/>
            <a:ext cx="8410544" cy="36756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476884"/>
            <a:ext cx="893940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②基幹管路耐震適合率（大阪府の水道の現況より）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・基幹管路の耐震適合率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50.2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ja-JP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41.1%</a:t>
            </a:r>
            <a:r>
              <a:rPr lang="ja-JP" altLang="ja-JP" dirty="0" smtClean="0">
                <a:latin typeface="+mn-ea"/>
              </a:rPr>
              <a:t>を</a:t>
            </a:r>
            <a:r>
              <a:rPr lang="ja-JP" altLang="en-US" dirty="0" smtClean="0">
                <a:latin typeface="+mn-ea"/>
              </a:rPr>
              <a:t>上</a:t>
            </a:r>
            <a:r>
              <a:rPr lang="ja-JP" altLang="ja-JP" dirty="0" smtClean="0">
                <a:latin typeface="+mn-ea"/>
              </a:rPr>
              <a:t>回</a:t>
            </a:r>
            <a:r>
              <a:rPr lang="ja-JP" altLang="en-US" dirty="0" smtClean="0">
                <a:latin typeface="+mn-ea"/>
              </a:rPr>
              <a:t>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13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降順</a:t>
            </a:r>
            <a:r>
              <a:rPr lang="ja-JP" altLang="en-US" dirty="0" smtClean="0">
                <a:latin typeface="+mn-ea"/>
              </a:rPr>
              <a:t>）</a:t>
            </a:r>
            <a:endParaRPr lang="ja-JP" altLang="ja-JP" dirty="0">
              <a:latin typeface="+mn-ea"/>
            </a:endParaRPr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42822" y="4208270"/>
            <a:ext cx="984761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2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41003" y="3825731"/>
            <a:ext cx="763302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76004"/>
            <a:ext cx="87511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③老朽管率（大阪府の水道の現況より）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・老朽管率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19.8%</a:t>
            </a:r>
            <a:r>
              <a:rPr lang="ja-JP" altLang="en-US" dirty="0">
                <a:latin typeface="+mn-ea"/>
              </a:rPr>
              <a:t>で</a:t>
            </a:r>
            <a:r>
              <a:rPr lang="ja-JP" altLang="en-US" dirty="0"/>
              <a:t>あり、府平均</a:t>
            </a:r>
            <a:r>
              <a:rPr lang="en-US" altLang="ja-JP" dirty="0">
                <a:latin typeface="+mn-ea"/>
              </a:rPr>
              <a:t>28.6%</a:t>
            </a:r>
            <a:r>
              <a:rPr lang="ja-JP" altLang="en-US" dirty="0" smtClean="0">
                <a:latin typeface="+mn-ea"/>
              </a:rPr>
              <a:t>を下回っています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43</a:t>
            </a:r>
            <a:r>
              <a:rPr lang="ja-JP" altLang="en-US" dirty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30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降順</a:t>
            </a:r>
            <a:r>
              <a:rPr lang="ja-JP" altLang="en-US" dirty="0" smtClean="0">
                <a:latin typeface="+mn-ea"/>
              </a:rPr>
              <a:t>）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05" y="2519297"/>
            <a:ext cx="8434800" cy="365856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19352" y="3619525"/>
            <a:ext cx="90495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98714" y="4103642"/>
            <a:ext cx="90495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72" y="2466440"/>
            <a:ext cx="8433841" cy="36648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513384"/>
            <a:ext cx="87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④管路更新率（市町村経営比較分析表より）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・管路</a:t>
            </a:r>
            <a:r>
              <a:rPr lang="ja-JP" altLang="en-US" dirty="0">
                <a:latin typeface="+mn-ea"/>
              </a:rPr>
              <a:t>更新率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0.25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0.82</a:t>
            </a:r>
            <a:r>
              <a:rPr lang="ja-JP" altLang="en-US" dirty="0" smtClean="0">
                <a:latin typeface="+mn-ea"/>
              </a:rPr>
              <a:t>％を下回って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89590" y="4172282"/>
            <a:ext cx="904958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49834" y="4482165"/>
            <a:ext cx="904958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91704"/>
            <a:ext cx="900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⑤浄水場耐震化率（大阪府の水道の現況より）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・浄水場の耐震化率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100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 smtClean="0"/>
              <a:t>です</a:t>
            </a:r>
            <a:r>
              <a:rPr lang="ja-JP" altLang="en-US" dirty="0"/>
              <a:t>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9" y="2767991"/>
            <a:ext cx="8434800" cy="3612626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7997647" y="4838405"/>
            <a:ext cx="93403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7957891" y="4289611"/>
            <a:ext cx="93403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91704"/>
            <a:ext cx="8718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⑥配水池耐震化率（大阪府の水道の現況より）</a:t>
            </a:r>
            <a:endParaRPr lang="en-US" altLang="ja-JP" sz="2000" b="1" dirty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・配水池の耐震化率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100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 smtClean="0">
                <a:latin typeface="+mn-ea"/>
              </a:rPr>
              <a:t>です</a:t>
            </a:r>
            <a:r>
              <a:rPr lang="ja-JP" altLang="en-US" dirty="0">
                <a:latin typeface="+mn-ea"/>
              </a:rPr>
              <a:t>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1" y="2529205"/>
            <a:ext cx="8434800" cy="3649440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53720" y="4046197"/>
            <a:ext cx="101888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09441" y="3650757"/>
            <a:ext cx="101888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1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463170"/>
            <a:ext cx="89120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⑦給水原価（市町村経営比較分析表より）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・給水原価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173.9</a:t>
            </a:r>
            <a:r>
              <a:rPr lang="ja-JP" altLang="en-US" dirty="0" smtClean="0">
                <a:latin typeface="+mn-ea"/>
              </a:rPr>
              <a:t>円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170.8</a:t>
            </a:r>
            <a:r>
              <a:rPr lang="ja-JP" altLang="en-US" dirty="0">
                <a:latin typeface="+mn-ea"/>
              </a:rPr>
              <a:t>円</a:t>
            </a:r>
            <a:r>
              <a:rPr lang="ja-JP" altLang="en-US" dirty="0" smtClean="0">
                <a:latin typeface="+mn-ea"/>
              </a:rPr>
              <a:t>を上回っています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43</a:t>
            </a:r>
            <a:r>
              <a:rPr lang="ja-JP" altLang="en-US" dirty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31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昇順</a:t>
            </a:r>
            <a:r>
              <a:rPr lang="ja-JP" altLang="en-US" dirty="0" smtClean="0">
                <a:latin typeface="+mn-ea"/>
              </a:rPr>
              <a:t>）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32" y="2563809"/>
            <a:ext cx="8434800" cy="3660993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91951" y="4056604"/>
            <a:ext cx="1104853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17428" y="4398333"/>
            <a:ext cx="1104853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4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33212"/>
            <a:ext cx="89394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⑧経常収支比率（市町村経営比較分析表より）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pPr marL="179388" indent="-179388"/>
            <a:r>
              <a:rPr lang="ja-JP" altLang="en-US" dirty="0"/>
              <a:t>・経常収支比率</a:t>
            </a:r>
            <a:r>
              <a:rPr lang="ja-JP" altLang="en-US" dirty="0" smtClean="0"/>
              <a:t>は府</a:t>
            </a:r>
            <a:r>
              <a:rPr lang="ja-JP" altLang="en-US" dirty="0"/>
              <a:t>平均</a:t>
            </a:r>
            <a:r>
              <a:rPr lang="en-US" altLang="ja-JP" dirty="0" smtClean="0">
                <a:latin typeface="+mn-ea"/>
              </a:rPr>
              <a:t>111.98%</a:t>
            </a:r>
            <a:r>
              <a:rPr lang="ja-JP" altLang="en-US" dirty="0" smtClean="0">
                <a:latin typeface="+mn-ea"/>
              </a:rPr>
              <a:t>を下回るものの、</a:t>
            </a:r>
            <a:r>
              <a:rPr lang="en-US" altLang="ja-JP" dirty="0" smtClean="0">
                <a:latin typeface="+mn-ea"/>
              </a:rPr>
              <a:t>100.71%</a:t>
            </a:r>
            <a:r>
              <a:rPr lang="ja-JP" altLang="en-US" dirty="0" smtClean="0">
                <a:latin typeface="+mn-ea"/>
              </a:rPr>
              <a:t>と単</a:t>
            </a:r>
            <a:r>
              <a:rPr lang="ja-JP" altLang="en-US" dirty="0" smtClean="0">
                <a:latin typeface="+mn-ea"/>
              </a:rPr>
              <a:t>年度</a:t>
            </a:r>
            <a:r>
              <a:rPr lang="ja-JP" altLang="en-US" dirty="0">
                <a:latin typeface="+mn-ea"/>
              </a:rPr>
              <a:t>黒字を</a:t>
            </a:r>
            <a:r>
              <a:rPr lang="ja-JP" altLang="en-US" dirty="0" smtClean="0">
                <a:latin typeface="+mn-ea"/>
              </a:rPr>
              <a:t>示す</a:t>
            </a:r>
            <a:r>
              <a:rPr lang="en-US" altLang="ja-JP" dirty="0" smtClean="0">
                <a:latin typeface="+mn-ea"/>
              </a:rPr>
              <a:t>100</a:t>
            </a:r>
            <a:r>
              <a:rPr lang="en-US" altLang="ja-JP" dirty="0">
                <a:latin typeface="+mn-ea"/>
              </a:rPr>
              <a:t>%</a:t>
            </a:r>
            <a:r>
              <a:rPr lang="ja-JP" altLang="en-US" dirty="0" smtClean="0"/>
              <a:t>を</a:t>
            </a:r>
            <a:r>
              <a:rPr lang="ja-JP" altLang="en-US" dirty="0"/>
              <a:t>上</a:t>
            </a:r>
            <a:r>
              <a:rPr lang="ja-JP" altLang="en-US" dirty="0" smtClean="0"/>
              <a:t>回っています。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7" y="2486791"/>
            <a:ext cx="8434800" cy="365052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87837" y="3695132"/>
            <a:ext cx="723642" cy="29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74586" y="3262511"/>
            <a:ext cx="922421" cy="28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7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87355"/>
            <a:ext cx="8912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⑨企業債残高対給水収益率（市町村経営比較分析表より）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・企業債残高対給水収益率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755.1%</a:t>
            </a:r>
            <a:r>
              <a:rPr lang="ja-JP" altLang="en-US" dirty="0">
                <a:latin typeface="+mn-ea"/>
              </a:rPr>
              <a:t>であり、 府平均</a:t>
            </a:r>
            <a:r>
              <a:rPr lang="en-US" altLang="ja-JP" dirty="0">
                <a:latin typeface="+mn-ea"/>
              </a:rPr>
              <a:t>250.5%</a:t>
            </a:r>
            <a:r>
              <a:rPr lang="ja-JP" altLang="en-US" dirty="0">
                <a:latin typeface="+mn-ea"/>
              </a:rPr>
              <a:t>を</a:t>
            </a:r>
            <a:r>
              <a:rPr lang="ja-JP" altLang="en-US" dirty="0"/>
              <a:t>上回っています。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63" y="2940450"/>
            <a:ext cx="8434800" cy="3200239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11261" y="4792357"/>
            <a:ext cx="989114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11261" y="4421301"/>
            <a:ext cx="989114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7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0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■市の水道の状態をのぞいてみよう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施設の耐震化状況や財政的な指標を府内で比較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現状</a:t>
            </a:r>
            <a:r>
              <a:rPr lang="ja-JP" altLang="en-US" b="1" dirty="0">
                <a:latin typeface="+mn-ea"/>
              </a:rPr>
              <a:t>と課題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１　基本情報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１．１　現状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１．２</a:t>
            </a:r>
            <a:r>
              <a:rPr lang="ja-JP" altLang="en-US" sz="1600" dirty="0">
                <a:latin typeface="+mn-ea"/>
              </a:rPr>
              <a:t>　一日最大給水量と自己水率の概要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１．３　水道施設の配置</a:t>
            </a:r>
            <a:r>
              <a:rPr lang="ja-JP" altLang="en-US" sz="1600" dirty="0" smtClean="0">
                <a:latin typeface="+mn-ea"/>
              </a:rPr>
              <a:t>状況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２　府域に</a:t>
            </a:r>
            <a:r>
              <a:rPr lang="ja-JP" altLang="en-US" sz="1600" dirty="0" smtClean="0">
                <a:latin typeface="+mn-ea"/>
              </a:rPr>
              <a:t>おける交野市の</a:t>
            </a:r>
            <a:r>
              <a:rPr lang="ja-JP" altLang="en-US" sz="1600" dirty="0">
                <a:latin typeface="+mn-ea"/>
              </a:rPr>
              <a:t>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２．１　各指標の大阪府平均との比較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２．２　府域に</a:t>
            </a:r>
            <a:r>
              <a:rPr lang="ja-JP" altLang="en-US" sz="1600" dirty="0" smtClean="0">
                <a:latin typeface="+mn-ea"/>
              </a:rPr>
              <a:t>おける交野市の</a:t>
            </a:r>
            <a:r>
              <a:rPr lang="ja-JP" altLang="en-US" sz="1600" dirty="0">
                <a:latin typeface="+mn-ea"/>
              </a:rPr>
              <a:t>各指標の状況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endParaRPr lang="en-US" altLang="ja-JP" sz="7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■市の水道ってこれからどうなる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の</a:t>
            </a:r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？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　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今後</a:t>
            </a:r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の計画や水道料金のイメージを確認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  <a:endParaRPr lang="en-US" altLang="ja-JP" b="1" dirty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交野市の計画</a:t>
            </a:r>
            <a:endParaRPr lang="en-US" altLang="ja-JP" b="1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交野市の</a:t>
            </a:r>
            <a:r>
              <a:rPr lang="ja-JP" altLang="en-US" sz="1600" dirty="0">
                <a:latin typeface="+mn-ea"/>
              </a:rPr>
              <a:t>今後の計画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３．１　水道施設の耐震化計画の策定状況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３．２</a:t>
            </a:r>
            <a:r>
              <a:rPr lang="ja-JP" altLang="en-US" sz="1600" dirty="0">
                <a:latin typeface="+mn-ea"/>
              </a:rPr>
              <a:t>　老朽管の更新に関する状況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３．３</a:t>
            </a:r>
            <a:r>
              <a:rPr lang="ja-JP" altLang="en-US" sz="1600" dirty="0">
                <a:latin typeface="+mn-ea"/>
              </a:rPr>
              <a:t>　耐震化計画の</a:t>
            </a:r>
            <a:r>
              <a:rPr lang="ja-JP" altLang="en-US" sz="1600" dirty="0" smtClean="0">
                <a:latin typeface="+mn-ea"/>
              </a:rPr>
              <a:t>内容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３．４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３．５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endParaRPr lang="en-US" altLang="ja-JP" sz="1600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大阪府による推計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４　</a:t>
            </a:r>
            <a:r>
              <a:rPr lang="ja-JP" altLang="en-US" sz="1600" dirty="0" smtClean="0">
                <a:latin typeface="+mn-ea"/>
              </a:rPr>
              <a:t>大阪府推計による交野市の</a:t>
            </a:r>
            <a:r>
              <a:rPr lang="ja-JP" altLang="en-US" sz="1600" dirty="0">
                <a:latin typeface="+mn-ea"/>
              </a:rPr>
              <a:t>今後の</a:t>
            </a:r>
            <a:r>
              <a:rPr lang="ja-JP" altLang="en-US" sz="1600" dirty="0" smtClean="0">
                <a:latin typeface="+mn-ea"/>
              </a:rPr>
              <a:t>見通し</a:t>
            </a:r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４．１　給水</a:t>
            </a:r>
            <a:r>
              <a:rPr lang="ja-JP" altLang="en-US" sz="1600" dirty="0">
                <a:latin typeface="+mn-ea"/>
              </a:rPr>
              <a:t>人口と料金収入の見通し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４．２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４．３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５　まとめ</a:t>
            </a:r>
            <a:endParaRPr lang="ja-JP" altLang="en-US" sz="16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33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930" y="582901"/>
            <a:ext cx="8190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⑩施設利用率（市町村経営比較分析表より）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・施設利用率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54.7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58.4%</a:t>
            </a:r>
            <a:r>
              <a:rPr lang="ja-JP" altLang="en-US" dirty="0" smtClean="0">
                <a:latin typeface="+mn-ea"/>
              </a:rPr>
              <a:t>を下回って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31" y="2486791"/>
            <a:ext cx="8434800" cy="3689722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64853" y="3811763"/>
            <a:ext cx="679148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39152" y="3524502"/>
            <a:ext cx="1096397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0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0317" y="245764"/>
            <a:ext cx="89736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　</a:t>
            </a:r>
            <a:r>
              <a:rPr lang="ja-JP" altLang="en-US" sz="2400" b="1" dirty="0" smtClean="0"/>
              <a:t>交野市の</a:t>
            </a:r>
            <a:r>
              <a:rPr lang="ja-JP" altLang="en-US" sz="2400" b="1" dirty="0"/>
              <a:t>今後の計画</a:t>
            </a:r>
          </a:p>
          <a:p>
            <a:endParaRPr lang="en-US" altLang="ja-JP" dirty="0"/>
          </a:p>
          <a:p>
            <a:endParaRPr lang="ja-JP" altLang="en-US" dirty="0"/>
          </a:p>
          <a:p>
            <a:r>
              <a:rPr lang="ja-JP" altLang="en-US" dirty="0"/>
              <a:t>・</a:t>
            </a:r>
            <a:r>
              <a:rPr lang="ja-JP" altLang="en-US" dirty="0" smtClean="0"/>
              <a:t>浄水場及び配水池は既に耐震化済みです。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・管路について</a:t>
            </a:r>
            <a:r>
              <a:rPr lang="ja-JP" altLang="en-US" dirty="0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2018</a:t>
            </a:r>
            <a:r>
              <a:rPr lang="ja-JP" altLang="en-US" dirty="0" smtClean="0"/>
              <a:t>年度中に耐震化計画を策定予定です。</a:t>
            </a:r>
            <a:endParaRPr lang="en-US" altLang="ja-JP" dirty="0" smtClean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6725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2279" y="457799"/>
            <a:ext cx="8468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３．１　水道施設の耐震化計画の策定</a:t>
            </a:r>
            <a:r>
              <a:rPr lang="ja-JP" altLang="ja-JP" sz="2400" b="1" dirty="0" smtClean="0">
                <a:latin typeface="+mn-ea"/>
              </a:rPr>
              <a:t>状況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　　　　　　　　　　　</a:t>
            </a:r>
            <a:r>
              <a:rPr lang="ja-JP" altLang="ja-JP" sz="2400" dirty="0" smtClean="0">
                <a:latin typeface="+mn-ea"/>
              </a:rPr>
              <a:t>（</a:t>
            </a:r>
            <a:r>
              <a:rPr lang="en-US" altLang="ja-JP" sz="2400" dirty="0">
                <a:latin typeface="+mn-ea"/>
              </a:rPr>
              <a:t>2018</a:t>
            </a:r>
            <a:r>
              <a:rPr lang="ja-JP" altLang="ja-JP" sz="2400" dirty="0">
                <a:latin typeface="+mn-ea"/>
              </a:rPr>
              <a:t>年度調査結果）</a:t>
            </a:r>
            <a:endParaRPr lang="ja-JP" altLang="en-US" sz="2800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flipH="1">
            <a:off x="5594220" y="2504021"/>
            <a:ext cx="171905" cy="283348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135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44" y="2496007"/>
            <a:ext cx="8768213" cy="283320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7347301" y="5603233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◎耐震化率</a:t>
            </a:r>
            <a:r>
              <a:rPr lang="en-US" altLang="ja-JP" sz="1400" dirty="0"/>
              <a:t>100</a:t>
            </a:r>
            <a:r>
              <a:rPr lang="ja-JP" altLang="en-US" sz="1400" dirty="0"/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46463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15409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 smtClean="0"/>
              <a:t>３</a:t>
            </a:r>
            <a:r>
              <a:rPr lang="ja-JP" altLang="en-US" sz="2400" b="1" dirty="0" smtClean="0"/>
              <a:t>．２</a:t>
            </a:r>
            <a:r>
              <a:rPr lang="ja-JP" altLang="ja-JP" sz="2400" b="1" dirty="0"/>
              <a:t>　老朽管の更新に関する状況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046977"/>
              </p:ext>
            </p:extLst>
          </p:nvPr>
        </p:nvGraphicFramePr>
        <p:xfrm>
          <a:off x="136113" y="728870"/>
          <a:ext cx="8901636" cy="1673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609">
                  <a:extLst>
                    <a:ext uri="{9D8B030D-6E8A-4147-A177-3AD203B41FA5}">
                      <a16:colId xmlns:a16="http://schemas.microsoft.com/office/drawing/2014/main" val="2146350481"/>
                    </a:ext>
                  </a:extLst>
                </a:gridCol>
                <a:gridCol w="1630017">
                  <a:extLst>
                    <a:ext uri="{9D8B030D-6E8A-4147-A177-3AD203B41FA5}">
                      <a16:colId xmlns:a16="http://schemas.microsoft.com/office/drawing/2014/main" val="1679125384"/>
                    </a:ext>
                  </a:extLst>
                </a:gridCol>
                <a:gridCol w="1722783">
                  <a:extLst>
                    <a:ext uri="{9D8B030D-6E8A-4147-A177-3AD203B41FA5}">
                      <a16:colId xmlns:a16="http://schemas.microsoft.com/office/drawing/2014/main" val="3439847030"/>
                    </a:ext>
                  </a:extLst>
                </a:gridCol>
                <a:gridCol w="2107095">
                  <a:extLst>
                    <a:ext uri="{9D8B030D-6E8A-4147-A177-3AD203B41FA5}">
                      <a16:colId xmlns:a16="http://schemas.microsoft.com/office/drawing/2014/main" val="1206743638"/>
                    </a:ext>
                  </a:extLst>
                </a:gridCol>
                <a:gridCol w="2226132">
                  <a:extLst>
                    <a:ext uri="{9D8B030D-6E8A-4147-A177-3AD203B41FA5}">
                      <a16:colId xmlns:a16="http://schemas.microsoft.com/office/drawing/2014/main" val="3993777513"/>
                    </a:ext>
                  </a:extLst>
                </a:gridCol>
              </a:tblGrid>
              <a:tr h="557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市町村計画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今後</a:t>
                      </a:r>
                      <a:r>
                        <a:rPr lang="en-US" sz="1800" kern="100" dirty="0">
                          <a:effectLst/>
                        </a:rPr>
                        <a:t>60</a:t>
                      </a:r>
                      <a:r>
                        <a:rPr lang="ja-JP" sz="1800" kern="100" dirty="0">
                          <a:effectLst/>
                        </a:rPr>
                        <a:t>年周期で管更新するために必要な</a:t>
                      </a:r>
                      <a:r>
                        <a:rPr lang="ja-JP" sz="1800" kern="100" dirty="0" smtClean="0">
                          <a:effectLst/>
                        </a:rPr>
                        <a:t>管</a:t>
                      </a:r>
                      <a:r>
                        <a:rPr lang="ja-JP" altLang="en-US" sz="1800" kern="100" dirty="0" smtClean="0">
                          <a:effectLst/>
                        </a:rPr>
                        <a:t>路</a:t>
                      </a:r>
                      <a:r>
                        <a:rPr lang="ja-JP" sz="1800" kern="100" dirty="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407826303"/>
                  </a:ext>
                </a:extLst>
              </a:tr>
              <a:tr h="659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老朽管率（％）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計画期間内年平均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管</a:t>
                      </a:r>
                      <a:r>
                        <a:rPr lang="ja-JP" altLang="en-US" sz="1800" kern="100" dirty="0" smtClean="0">
                          <a:effectLst/>
                        </a:rPr>
                        <a:t>路</a:t>
                      </a:r>
                      <a:r>
                        <a:rPr lang="ja-JP" sz="1800" kern="100" dirty="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936762"/>
                  </a:ext>
                </a:extLst>
              </a:tr>
              <a:tr h="456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全管路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２０</a:t>
                      </a:r>
                      <a:r>
                        <a:rPr lang="ja-JP" altLang="en-US" sz="1800" kern="100" dirty="0" smtClean="0">
                          <a:effectLst/>
                        </a:rPr>
                        <a:t>２８</a:t>
                      </a:r>
                      <a:r>
                        <a:rPr lang="ja-JP" sz="1800" kern="100" dirty="0" smtClean="0">
                          <a:effectLst/>
                        </a:rPr>
                        <a:t>年度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２０．５６</a:t>
                      </a:r>
                      <a:r>
                        <a:rPr lang="ja-JP" sz="1800" kern="100" dirty="0" smtClean="0">
                          <a:effectLst/>
                        </a:rPr>
                        <a:t>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１％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１．６７％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2479350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32313" y="2752438"/>
            <a:ext cx="8844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 smtClean="0">
                <a:latin typeface="+mn-ea"/>
              </a:rPr>
              <a:t>３</a:t>
            </a:r>
            <a:r>
              <a:rPr lang="ja-JP" altLang="en-US" sz="2400" b="1" dirty="0" smtClean="0">
                <a:latin typeface="+mn-ea"/>
              </a:rPr>
              <a:t>．３</a:t>
            </a:r>
            <a:r>
              <a:rPr lang="ja-JP" altLang="ja-JP" sz="2400" b="1" dirty="0" smtClean="0">
                <a:latin typeface="+mn-ea"/>
              </a:rPr>
              <a:t>　耐震化計画の内容</a:t>
            </a:r>
          </a:p>
          <a:p>
            <a:pPr algn="ctr"/>
            <a:endParaRPr lang="ja-JP" altLang="ja-JP" sz="20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190645"/>
              </p:ext>
            </p:extLst>
          </p:nvPr>
        </p:nvGraphicFramePr>
        <p:xfrm>
          <a:off x="136114" y="3583435"/>
          <a:ext cx="8844565" cy="2963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0246">
                  <a:extLst>
                    <a:ext uri="{9D8B030D-6E8A-4147-A177-3AD203B41FA5}">
                      <a16:colId xmlns:a16="http://schemas.microsoft.com/office/drawing/2014/main" val="331657111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95981847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3672234804"/>
                    </a:ext>
                  </a:extLst>
                </a:gridCol>
                <a:gridCol w="2118360">
                  <a:extLst>
                    <a:ext uri="{9D8B030D-6E8A-4147-A177-3AD203B41FA5}">
                      <a16:colId xmlns:a16="http://schemas.microsoft.com/office/drawing/2014/main" val="3453963806"/>
                    </a:ext>
                  </a:extLst>
                </a:gridCol>
                <a:gridCol w="2122679">
                  <a:extLst>
                    <a:ext uri="{9D8B030D-6E8A-4147-A177-3AD203B41FA5}">
                      <a16:colId xmlns:a16="http://schemas.microsoft.com/office/drawing/2014/main" val="3072049620"/>
                    </a:ext>
                  </a:extLst>
                </a:gridCol>
              </a:tblGrid>
              <a:tr h="441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市町村目標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（参考）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661357823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耐震化率（％）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目標数量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2016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年度</a:t>
                      </a:r>
                      <a:r>
                        <a:rPr lang="ja-JP" sz="1800" kern="100" dirty="0">
                          <a:effectLst/>
                        </a:rPr>
                        <a:t>末時点の施設能力等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83812554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浄水施設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達成済み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１００％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施設能力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　㎥</a:t>
                      </a:r>
                      <a:r>
                        <a:rPr lang="en-US" sz="1800" kern="100" dirty="0">
                          <a:effectLst/>
                        </a:rPr>
                        <a:t>/</a:t>
                      </a:r>
                      <a:r>
                        <a:rPr lang="ja-JP" sz="1800" kern="100" dirty="0">
                          <a:effectLst/>
                        </a:rPr>
                        <a:t>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施設能力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２２</a:t>
                      </a:r>
                      <a:r>
                        <a:rPr lang="en-US" altLang="ja-JP" sz="1800" kern="100" dirty="0" smtClean="0">
                          <a:effectLst/>
                        </a:rPr>
                        <a:t>,</a:t>
                      </a:r>
                      <a:r>
                        <a:rPr lang="ja-JP" altLang="en-US" sz="1800" kern="100" dirty="0" smtClean="0">
                          <a:effectLst/>
                        </a:rPr>
                        <a:t>５００</a:t>
                      </a:r>
                      <a:r>
                        <a:rPr lang="ja-JP" sz="1800" kern="100" dirty="0" smtClean="0">
                          <a:effectLst/>
                        </a:rPr>
                        <a:t> </a:t>
                      </a:r>
                      <a:r>
                        <a:rPr lang="ja-JP" sz="1800" kern="100" dirty="0">
                          <a:effectLst/>
                        </a:rPr>
                        <a:t>㎥</a:t>
                      </a:r>
                      <a:r>
                        <a:rPr lang="en-US" sz="1800" kern="100" dirty="0">
                          <a:effectLst/>
                        </a:rPr>
                        <a:t>/</a:t>
                      </a:r>
                      <a:r>
                        <a:rPr lang="ja-JP" sz="1800" kern="100" dirty="0">
                          <a:effectLst/>
                        </a:rPr>
                        <a:t>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53607452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配水施設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達成済み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１００</a:t>
                      </a:r>
                      <a:r>
                        <a:rPr lang="ja-JP" sz="1800" kern="100" dirty="0" smtClean="0">
                          <a:effectLst/>
                        </a:rPr>
                        <a:t>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　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１９</a:t>
                      </a:r>
                      <a:r>
                        <a:rPr lang="en-US" altLang="ja-JP" sz="1800" kern="100" dirty="0" smtClean="0">
                          <a:effectLst/>
                        </a:rPr>
                        <a:t>,</a:t>
                      </a:r>
                      <a:r>
                        <a:rPr lang="ja-JP" altLang="en-US" sz="1800" kern="100" dirty="0" smtClean="0">
                          <a:effectLst/>
                        </a:rPr>
                        <a:t>８２</a:t>
                      </a:r>
                      <a:r>
                        <a:rPr lang="ja-JP" sz="1800" kern="100" dirty="0" smtClean="0">
                          <a:effectLst/>
                        </a:rPr>
                        <a:t>０ </a:t>
                      </a:r>
                      <a:r>
                        <a:rPr lang="ja-JP" sz="1800" kern="100" dirty="0">
                          <a:effectLst/>
                        </a:rPr>
                        <a:t>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455497692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基幹管路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総延長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２３</a:t>
                      </a:r>
                      <a:r>
                        <a:rPr lang="en-US" altLang="ja-JP" sz="1800" kern="100" dirty="0" smtClean="0">
                          <a:effectLst/>
                        </a:rPr>
                        <a:t>,</a:t>
                      </a:r>
                      <a:r>
                        <a:rPr lang="ja-JP" altLang="en-US" sz="1800" kern="100" dirty="0" smtClean="0">
                          <a:effectLst/>
                        </a:rPr>
                        <a:t>９９９</a:t>
                      </a:r>
                      <a:r>
                        <a:rPr lang="ja-JP" sz="1800" kern="100" dirty="0">
                          <a:effectLst/>
                        </a:rPr>
                        <a:t>　ｍ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484476905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1779487" y="5985163"/>
            <a:ext cx="4862513" cy="4800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90170" indent="-90170" algn="ctr">
              <a:lnSpc>
                <a:spcPct val="150000"/>
              </a:lnSpc>
              <a:spcAft>
                <a:spcPts val="0"/>
              </a:spcAft>
            </a:pPr>
            <a:r>
              <a:rPr lang="ja-JP" altLang="en-US" sz="1600" kern="100" dirty="0">
                <a:latin typeface="+mn-ea"/>
                <a:cs typeface="Times New Roman" panose="02020603050405020304" pitchFamily="18" charset="0"/>
              </a:rPr>
              <a:t>・</a:t>
            </a:r>
            <a:r>
              <a:rPr lang="en-US" altLang="ja-JP" sz="1600" kern="100" dirty="0" smtClean="0">
                <a:latin typeface="+mn-ea"/>
                <a:cs typeface="Times New Roman" panose="02020603050405020304" pitchFamily="18" charset="0"/>
              </a:rPr>
              <a:t>2018</a:t>
            </a:r>
            <a:r>
              <a:rPr lang="ja-JP" sz="1600" kern="100" dirty="0" smtClean="0">
                <a:effectLst/>
                <a:latin typeface="+mn-ea"/>
                <a:cs typeface="Times New Roman" panose="02020603050405020304" pitchFamily="18" charset="0"/>
              </a:rPr>
              <a:t>年度中に</a:t>
            </a:r>
            <a:r>
              <a:rPr lang="ja-JP" altLang="en-US" sz="1600" dirty="0" smtClean="0">
                <a:latin typeface="+mn-ea"/>
              </a:rPr>
              <a:t>策定予定</a:t>
            </a:r>
            <a:r>
              <a:rPr lang="ja-JP" sz="1600" kern="100" dirty="0" smtClean="0">
                <a:effectLst/>
                <a:latin typeface="+mn-ea"/>
                <a:cs typeface="Times New Roman" panose="02020603050405020304" pitchFamily="18" charset="0"/>
              </a:rPr>
              <a:t>。</a:t>
            </a:r>
            <a:endParaRPr lang="ja-JP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40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137821"/>
            <a:ext cx="81909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３．４　更新</a:t>
            </a:r>
            <a:r>
              <a:rPr lang="ja-JP" altLang="en-US" sz="2400" b="1" dirty="0"/>
              <a:t>需要見込み額の見通し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</a:t>
            </a:r>
            <a:r>
              <a:rPr lang="ja-JP" altLang="en-US" dirty="0" smtClean="0"/>
              <a:t>（交野市アセットマネジメント</a:t>
            </a:r>
            <a:r>
              <a:rPr lang="ja-JP" altLang="en-US" dirty="0"/>
              <a:t>（</a:t>
            </a:r>
            <a:r>
              <a:rPr lang="ja-JP" altLang="en-US" dirty="0" smtClean="0"/>
              <a:t>２０１７年度策定</a:t>
            </a:r>
            <a:r>
              <a:rPr lang="ja-JP" altLang="en-US" dirty="0"/>
              <a:t>））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5774" y="5097450"/>
            <a:ext cx="807750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・計画期間（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2017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年度</a:t>
            </a:r>
            <a:r>
              <a:rPr lang="ja-JP" altLang="en-US" dirty="0">
                <a:solidFill>
                  <a:srgbClr val="FF0000"/>
                </a:solidFill>
                <a:latin typeface="+mn-ea"/>
              </a:rPr>
              <a:t>～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2116</a:t>
            </a:r>
            <a:r>
              <a:rPr lang="ja-JP" altLang="en-US" dirty="0" smtClean="0">
                <a:latin typeface="+mn-ea"/>
              </a:rPr>
              <a:t>年度</a:t>
            </a:r>
            <a:r>
              <a:rPr lang="ja-JP" altLang="en-US" dirty="0">
                <a:latin typeface="+mn-ea"/>
              </a:rPr>
              <a:t>）に必要と見込まれる更新需要の合計額</a:t>
            </a:r>
            <a:r>
              <a:rPr lang="ja-JP" altLang="en-US" dirty="0" smtClean="0">
                <a:latin typeface="+mn-ea"/>
              </a:rPr>
              <a:t>は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　構造物</a:t>
            </a:r>
            <a:r>
              <a:rPr lang="ja-JP" altLang="en-US" dirty="0">
                <a:latin typeface="+mn-ea"/>
              </a:rPr>
              <a:t>及び設備で</a:t>
            </a:r>
            <a:r>
              <a:rPr lang="ja-JP" altLang="en-US" dirty="0" smtClean="0">
                <a:latin typeface="+mn-ea"/>
              </a:rPr>
              <a:t>約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１</a:t>
            </a:r>
            <a:r>
              <a:rPr lang="ja-JP" altLang="en-US" dirty="0">
                <a:solidFill>
                  <a:srgbClr val="FF0000"/>
                </a:solidFill>
                <a:latin typeface="+mn-ea"/>
              </a:rPr>
              <a:t>０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０</a:t>
            </a:r>
            <a:r>
              <a:rPr lang="ja-JP" altLang="en-US" dirty="0" smtClean="0">
                <a:latin typeface="+mn-ea"/>
              </a:rPr>
              <a:t>億円、管</a:t>
            </a:r>
            <a:r>
              <a:rPr lang="ja-JP" altLang="en-US" dirty="0">
                <a:latin typeface="+mn-ea"/>
              </a:rPr>
              <a:t>路で</a:t>
            </a:r>
            <a:r>
              <a:rPr lang="ja-JP" altLang="en-US" dirty="0" smtClean="0">
                <a:latin typeface="+mn-ea"/>
              </a:rPr>
              <a:t>約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１５</a:t>
            </a:r>
            <a:r>
              <a:rPr lang="ja-JP" altLang="en-US" dirty="0">
                <a:solidFill>
                  <a:srgbClr val="FF0000"/>
                </a:solidFill>
                <a:latin typeface="+mn-ea"/>
              </a:rPr>
              <a:t>２</a:t>
            </a:r>
            <a:r>
              <a:rPr lang="ja-JP" altLang="en-US" dirty="0" smtClean="0">
                <a:latin typeface="+mn-ea"/>
              </a:rPr>
              <a:t>億円、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　計約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２５</a:t>
            </a:r>
            <a:r>
              <a:rPr lang="ja-JP" altLang="en-US" dirty="0">
                <a:solidFill>
                  <a:srgbClr val="FF0000"/>
                </a:solidFill>
                <a:latin typeface="+mn-ea"/>
              </a:rPr>
              <a:t>２</a:t>
            </a:r>
            <a:r>
              <a:rPr lang="ja-JP" altLang="en-US" dirty="0" smtClean="0">
                <a:latin typeface="+mn-ea"/>
              </a:rPr>
              <a:t>億円</a:t>
            </a:r>
            <a:r>
              <a:rPr lang="ja-JP" altLang="en-US" dirty="0">
                <a:latin typeface="+mn-ea"/>
              </a:rPr>
              <a:t>となる見込み</a:t>
            </a:r>
            <a:r>
              <a:rPr lang="ja-JP" altLang="en-US" dirty="0" smtClean="0">
                <a:latin typeface="+mn-ea"/>
              </a:rPr>
              <a:t>です。</a:t>
            </a:r>
            <a:endParaRPr lang="en-US" altLang="ja-JP" dirty="0">
              <a:latin typeface="+mn-ea"/>
            </a:endParaRPr>
          </a:p>
          <a:p>
            <a:endParaRPr lang="en-US" altLang="ja-JP" sz="1350" dirty="0"/>
          </a:p>
          <a:p>
            <a:r>
              <a:rPr lang="ja-JP" altLang="ja-JP" sz="1600" dirty="0"/>
              <a:t>※期間は当該市町村での試算状況によ</a:t>
            </a:r>
            <a:r>
              <a:rPr lang="ja-JP" altLang="en-US" sz="1600" dirty="0"/>
              <a:t>ります。</a:t>
            </a:r>
            <a:endParaRPr lang="ja-JP" altLang="ja-JP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" y="1370250"/>
            <a:ext cx="4625723" cy="3024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446" y="1377076"/>
            <a:ext cx="4500868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66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145" y="2138707"/>
            <a:ext cx="6002200" cy="4648192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273" y="279149"/>
            <a:ext cx="88679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３．５　収支</a:t>
            </a:r>
            <a:r>
              <a:rPr lang="ja-JP" altLang="en-US" sz="2400" b="1" dirty="0"/>
              <a:t>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</a:t>
            </a:r>
            <a:r>
              <a:rPr lang="ja-JP" altLang="en-US" dirty="0" smtClean="0"/>
              <a:t>（交野市アセットマネジメント</a:t>
            </a:r>
            <a:r>
              <a:rPr lang="ja-JP" altLang="en-US" dirty="0"/>
              <a:t>（</a:t>
            </a:r>
            <a:r>
              <a:rPr lang="ja-JP" altLang="en-US" dirty="0" smtClean="0"/>
              <a:t>２０１７年度策定</a:t>
            </a:r>
            <a:r>
              <a:rPr lang="ja-JP" altLang="en-US" dirty="0"/>
              <a:t>））</a:t>
            </a:r>
          </a:p>
        </p:txBody>
      </p:sp>
      <p:sp>
        <p:nvSpPr>
          <p:cNvPr id="9" name="円形吹き出し 8"/>
          <p:cNvSpPr/>
          <p:nvPr/>
        </p:nvSpPr>
        <p:spPr>
          <a:xfrm>
            <a:off x="5612976" y="1325589"/>
            <a:ext cx="2947248" cy="933287"/>
          </a:xfrm>
          <a:prstGeom prst="wedgeEllipseCallout">
            <a:avLst>
              <a:gd name="adj1" fmla="val -64778"/>
              <a:gd name="adj2" fmla="val 1357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支出が収入の</a:t>
            </a:r>
            <a:r>
              <a:rPr lang="ja-JP" altLang="en-US" sz="1400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1.7</a:t>
            </a:r>
            <a:r>
              <a:rPr lang="ja-JP" altLang="en-US" sz="1400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倍</a:t>
            </a:r>
            <a:endParaRPr lang="ja-JP" altLang="en-US" sz="1400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赤字回避には収入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の</a:t>
            </a:r>
            <a:r>
              <a:rPr lang="en-US" altLang="ja-JP" sz="14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7</a:t>
            </a:r>
            <a:r>
              <a:rPr lang="ja-JP" altLang="en-US" sz="1400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割</a:t>
            </a:r>
            <a:r>
              <a:rPr lang="ja-JP" altLang="en-US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アップが必要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80" y="2921788"/>
            <a:ext cx="372178" cy="133200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6890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2" y="1344166"/>
            <a:ext cx="6442363" cy="4169668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273" y="279149"/>
            <a:ext cx="88679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３．５　収支</a:t>
            </a:r>
            <a:r>
              <a:rPr lang="ja-JP" altLang="en-US" sz="2400" b="1" dirty="0"/>
              <a:t>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</a:t>
            </a:r>
            <a:r>
              <a:rPr lang="ja-JP" altLang="en-US" dirty="0" smtClean="0"/>
              <a:t>（交野市アセットマネジメント</a:t>
            </a:r>
            <a:r>
              <a:rPr lang="ja-JP" altLang="en-US" dirty="0"/>
              <a:t>（</a:t>
            </a:r>
            <a:r>
              <a:rPr lang="ja-JP" altLang="en-US" dirty="0" smtClean="0"/>
              <a:t>２０１７年度策定</a:t>
            </a:r>
            <a:r>
              <a:rPr lang="ja-JP" altLang="en-US" dirty="0"/>
              <a:t>））</a:t>
            </a:r>
          </a:p>
        </p:txBody>
      </p:sp>
      <p:sp>
        <p:nvSpPr>
          <p:cNvPr id="15" name="四角形吹き出し 14"/>
          <p:cNvSpPr/>
          <p:nvPr/>
        </p:nvSpPr>
        <p:spPr>
          <a:xfrm>
            <a:off x="3036223" y="1518488"/>
            <a:ext cx="2087879" cy="276999"/>
          </a:xfrm>
          <a:prstGeom prst="wedgeRectCallout">
            <a:avLst>
              <a:gd name="adj1" fmla="val -44125"/>
              <a:gd name="adj2" fmla="val 125511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資金残高がマイナス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64687" y="6024141"/>
            <a:ext cx="9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>
                <a:latin typeface="+mn-ea"/>
              </a:rPr>
              <a:t>・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2031</a:t>
            </a:r>
            <a:r>
              <a:rPr lang="ja-JP" altLang="ja-JP" dirty="0" smtClean="0">
                <a:solidFill>
                  <a:srgbClr val="FF0000"/>
                </a:solidFill>
              </a:rPr>
              <a:t>年度</a:t>
            </a:r>
            <a:r>
              <a:rPr lang="ja-JP" altLang="en-US" dirty="0" smtClean="0">
                <a:solidFill>
                  <a:srgbClr val="FF0000"/>
                </a:solidFill>
              </a:rPr>
              <a:t>頃</a:t>
            </a:r>
            <a:r>
              <a:rPr lang="ja-JP" altLang="ja-JP" dirty="0" smtClean="0"/>
              <a:t>に</a:t>
            </a:r>
            <a:r>
              <a:rPr lang="ja-JP" altLang="ja-JP" dirty="0"/>
              <a:t>資金残高がマイナスとなり、</a:t>
            </a:r>
            <a:r>
              <a:rPr lang="en-US" altLang="ja-JP" dirty="0" smtClean="0">
                <a:latin typeface="+mn-ea"/>
              </a:rPr>
              <a:t>2059</a:t>
            </a:r>
            <a:r>
              <a:rPr lang="ja-JP" altLang="ja-JP" dirty="0" smtClean="0">
                <a:latin typeface="+mn-ea"/>
              </a:rPr>
              <a:t>年度</a:t>
            </a:r>
            <a:r>
              <a:rPr lang="ja-JP" altLang="ja-JP" dirty="0">
                <a:latin typeface="+mn-ea"/>
              </a:rPr>
              <a:t>に</a:t>
            </a:r>
            <a:r>
              <a:rPr lang="ja-JP" altLang="ja-JP" dirty="0" smtClean="0">
                <a:latin typeface="+mn-ea"/>
              </a:rPr>
              <a:t>は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約</a:t>
            </a:r>
            <a:r>
              <a:rPr lang="en-US" altLang="ja-JP" dirty="0">
                <a:solidFill>
                  <a:srgbClr val="FF0000"/>
                </a:solidFill>
                <a:latin typeface="+mn-ea"/>
              </a:rPr>
              <a:t>300</a:t>
            </a:r>
            <a:r>
              <a:rPr lang="ja-JP" altLang="ja-JP" dirty="0" smtClean="0">
                <a:solidFill>
                  <a:srgbClr val="FF0000"/>
                </a:solidFill>
                <a:latin typeface="+mn-ea"/>
              </a:rPr>
              <a:t>億</a:t>
            </a:r>
            <a:r>
              <a:rPr lang="ja-JP" altLang="ja-JP" dirty="0" smtClean="0">
                <a:solidFill>
                  <a:srgbClr val="FF0000"/>
                </a:solidFill>
              </a:rPr>
              <a:t>円</a:t>
            </a:r>
            <a:r>
              <a:rPr lang="ja-JP" altLang="ja-JP" dirty="0" smtClean="0"/>
              <a:t>の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ja-JP" dirty="0" smtClean="0"/>
              <a:t>資金</a:t>
            </a:r>
            <a:r>
              <a:rPr lang="ja-JP" altLang="ja-JP" dirty="0"/>
              <a:t>不足と</a:t>
            </a:r>
            <a:r>
              <a:rPr lang="ja-JP" altLang="ja-JP" dirty="0" smtClean="0"/>
              <a:t>な</a:t>
            </a:r>
            <a:r>
              <a:rPr lang="ja-JP" altLang="en-US" dirty="0" smtClean="0"/>
              <a:t>る見通しです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2861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70340" y="-87925"/>
            <a:ext cx="9472465" cy="6918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+mn-ea"/>
              </a:rPr>
              <a:t>４　</a:t>
            </a:r>
            <a:r>
              <a:rPr lang="ja-JP" altLang="en-US" sz="2400" b="1" dirty="0" smtClean="0">
                <a:latin typeface="+mn-ea"/>
              </a:rPr>
              <a:t>大阪府推計による交野市の</a:t>
            </a:r>
            <a:r>
              <a:rPr lang="ja-JP" altLang="en-US" sz="2400" b="1" dirty="0">
                <a:latin typeface="+mn-ea"/>
              </a:rPr>
              <a:t>今後の</a:t>
            </a:r>
            <a:r>
              <a:rPr lang="ja-JP" altLang="en-US" sz="2400" b="1" dirty="0" smtClean="0">
                <a:latin typeface="+mn-ea"/>
              </a:rPr>
              <a:t>見通し</a:t>
            </a:r>
            <a:r>
              <a:rPr lang="ja-JP" altLang="en-US" sz="2800" b="1" dirty="0">
                <a:latin typeface="+mn-ea"/>
              </a:rPr>
              <a:t>　</a:t>
            </a:r>
            <a:endParaRPr lang="en-US" altLang="ja-JP" sz="2800" b="1" dirty="0" smtClean="0">
              <a:latin typeface="+mn-ea"/>
            </a:endParaRPr>
          </a:p>
          <a:p>
            <a:endParaRPr lang="en-US" altLang="ja-JP" sz="400" b="1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600" dirty="0">
                <a:latin typeface="+mn-ea"/>
              </a:rPr>
              <a:t>（試算方法）</a:t>
            </a:r>
            <a:r>
              <a:rPr lang="ja-JP" altLang="ja-JP" sz="1400" u="sng" dirty="0">
                <a:latin typeface="+mn-ea"/>
              </a:rPr>
              <a:t>下線部分</a:t>
            </a:r>
            <a:r>
              <a:rPr lang="ja-JP" altLang="ja-JP" sz="1400" dirty="0">
                <a:latin typeface="+mn-ea"/>
              </a:rPr>
              <a:t>は</a:t>
            </a:r>
            <a:r>
              <a:rPr lang="ja-JP" altLang="ja-JP" sz="1400" dirty="0" smtClean="0">
                <a:latin typeface="+mn-ea"/>
              </a:rPr>
              <a:t>、</a:t>
            </a:r>
            <a:r>
              <a:rPr lang="ja-JP" altLang="en-US" sz="1400" dirty="0" smtClean="0">
                <a:latin typeface="+mn-ea"/>
              </a:rPr>
              <a:t>大阪府が</a:t>
            </a:r>
            <a:r>
              <a:rPr lang="ja-JP" altLang="ja-JP" sz="1400" dirty="0" smtClean="0">
                <a:latin typeface="+mn-ea"/>
              </a:rPr>
              <a:t>当該</a:t>
            </a:r>
            <a:r>
              <a:rPr lang="ja-JP" altLang="ja-JP" sz="1400" dirty="0">
                <a:latin typeface="+mn-ea"/>
              </a:rPr>
              <a:t>市の試算で行った箇所です。</a:t>
            </a:r>
            <a:endParaRPr lang="ja-JP" altLang="ja-JP" sz="120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１　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年までの市町村での計画がある場合は、その計画を基本に管路の更新率を</a:t>
            </a:r>
            <a:r>
              <a:rPr lang="en-US" altLang="ja-JP" sz="1400" dirty="0">
                <a:latin typeface="+mn-ea"/>
              </a:rPr>
              <a:t>1.67</a:t>
            </a:r>
            <a:r>
              <a:rPr lang="ja-JP" altLang="ja-JP" sz="1400" dirty="0" smtClean="0">
                <a:latin typeface="+mn-ea"/>
              </a:rPr>
              <a:t>％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（</a:t>
            </a:r>
            <a:r>
              <a:rPr lang="en-US" altLang="ja-JP" sz="1400" dirty="0">
                <a:latin typeface="+mn-ea"/>
              </a:rPr>
              <a:t>60</a:t>
            </a:r>
            <a:r>
              <a:rPr lang="ja-JP" altLang="ja-JP" sz="1400" dirty="0">
                <a:latin typeface="+mn-ea"/>
              </a:rPr>
              <a:t>年で全ての水道管を更新する）に設定します。市町村での既存計画が、この更新率を満たしている場合は</a:t>
            </a:r>
            <a:r>
              <a:rPr lang="ja-JP" altLang="ja-JP" sz="1400" dirty="0" smtClean="0">
                <a:latin typeface="+mn-ea"/>
              </a:rPr>
              <a:t>、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府</a:t>
            </a:r>
            <a:r>
              <a:rPr lang="ja-JP" altLang="ja-JP" sz="1400" dirty="0">
                <a:latin typeface="+mn-ea"/>
              </a:rPr>
              <a:t>での独自推計は行わず、市町村計画をもとに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年の水道料金を算出します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400" dirty="0" smtClean="0">
                <a:latin typeface="+mn-ea"/>
              </a:rPr>
              <a:t>２</a:t>
            </a:r>
            <a:r>
              <a:rPr lang="ja-JP" altLang="ja-JP" sz="1400" dirty="0">
                <a:latin typeface="+mn-ea"/>
              </a:rPr>
              <a:t>　市町村計画がない場合は、大阪府で試算を行いました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en-US" sz="1400" u="sng" dirty="0">
                <a:latin typeface="+mn-ea"/>
              </a:rPr>
              <a:t>○	推計期間は大阪府の将来推計人口の推計期間に合わせ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en-US" sz="1400" u="sng" dirty="0">
                <a:latin typeface="+mn-ea"/>
              </a:rPr>
              <a:t>年度まで</a:t>
            </a:r>
            <a:r>
              <a:rPr lang="ja-JP" altLang="en-US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200" u="sng" dirty="0" smtClean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収入は推計した料金収入に</a:t>
            </a:r>
            <a:r>
              <a:rPr lang="en-US" altLang="ja-JP" sz="1400" u="sng" dirty="0" smtClean="0">
                <a:latin typeface="+mn-ea"/>
              </a:rPr>
              <a:t>2016</a:t>
            </a:r>
            <a:r>
              <a:rPr lang="ja-JP" altLang="ja-JP" sz="1400" u="sng" dirty="0" smtClean="0">
                <a:latin typeface="+mn-ea"/>
              </a:rPr>
              <a:t>年度決算統計のその他収益を加算しています。</a:t>
            </a:r>
            <a:endParaRPr lang="ja-JP" altLang="ja-JP" sz="12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水道料金収入の見通しは、給水人口予測から有収水量を推計し、</a:t>
            </a:r>
            <a:endParaRPr lang="en-US" altLang="ja-JP" sz="14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　</a:t>
            </a:r>
            <a:r>
              <a:rPr lang="en-US" altLang="ja-JP" sz="1400" u="sng" dirty="0" smtClean="0">
                <a:latin typeface="+mn-ea"/>
              </a:rPr>
              <a:t>2016</a:t>
            </a:r>
            <a:r>
              <a:rPr lang="ja-JP" altLang="ja-JP" sz="1400" u="sng" dirty="0" smtClean="0">
                <a:latin typeface="+mn-ea"/>
              </a:rPr>
              <a:t>年度の供給単価</a:t>
            </a:r>
            <a:r>
              <a:rPr lang="en-US" altLang="ja-JP" sz="1400" u="sng" dirty="0" smtClean="0">
                <a:latin typeface="+mn-ea"/>
              </a:rPr>
              <a:t>157.1</a:t>
            </a:r>
            <a:r>
              <a:rPr lang="ja-JP" altLang="ja-JP" sz="1400" u="sng" dirty="0" smtClean="0">
                <a:latin typeface="+mn-ea"/>
              </a:rPr>
              <a:t>円</a:t>
            </a:r>
            <a:r>
              <a:rPr lang="en-US" altLang="ja-JP" sz="1400" u="sng" dirty="0" smtClean="0">
                <a:latin typeface="+mn-ea"/>
              </a:rPr>
              <a:t>/m</a:t>
            </a:r>
            <a:r>
              <a:rPr lang="en-US" altLang="ja-JP" sz="1400" u="sng" baseline="30000" dirty="0" smtClean="0">
                <a:latin typeface="+mn-ea"/>
              </a:rPr>
              <a:t>3</a:t>
            </a:r>
            <a:r>
              <a:rPr lang="ja-JP" altLang="ja-JP" sz="1400" u="sng" dirty="0" smtClean="0">
                <a:latin typeface="+mn-ea"/>
              </a:rPr>
              <a:t>を乗じて算出しています。</a:t>
            </a:r>
            <a:endParaRPr lang="ja-JP" altLang="ja-JP" sz="12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給水</a:t>
            </a:r>
            <a:r>
              <a:rPr lang="ja-JP" altLang="ja-JP" sz="1400" u="sng" dirty="0">
                <a:latin typeface="+mn-ea"/>
              </a:rPr>
              <a:t>人口の予測については、大阪府の将来推計人口（</a:t>
            </a:r>
            <a:r>
              <a:rPr lang="en-US" altLang="ja-JP" sz="1400" u="sng" dirty="0">
                <a:latin typeface="+mn-ea"/>
              </a:rPr>
              <a:t>2018</a:t>
            </a:r>
            <a:r>
              <a:rPr lang="ja-JP" altLang="ja-JP" sz="1400" u="sng" dirty="0">
                <a:latin typeface="+mn-ea"/>
              </a:rPr>
              <a:t>年</a:t>
            </a:r>
            <a:r>
              <a:rPr lang="en-US" altLang="ja-JP" sz="1400" u="sng" dirty="0">
                <a:latin typeface="+mn-ea"/>
              </a:rPr>
              <a:t>8</a:t>
            </a:r>
            <a:r>
              <a:rPr lang="ja-JP" altLang="ja-JP" sz="1400" u="sng" dirty="0">
                <a:latin typeface="+mn-ea"/>
              </a:rPr>
              <a:t>月大阪府政策企画部企画室計画課）を用い</a:t>
            </a:r>
            <a:r>
              <a:rPr lang="ja-JP" altLang="ja-JP" sz="1400" u="sng" dirty="0" smtClean="0">
                <a:latin typeface="+mn-ea"/>
              </a:rPr>
              <a:t>、</a:t>
            </a:r>
            <a:endParaRPr lang="en-US" altLang="ja-JP" sz="14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府</a:t>
            </a:r>
            <a:r>
              <a:rPr lang="ja-JP" altLang="ja-JP" sz="1400" u="sng" dirty="0">
                <a:latin typeface="+mn-ea"/>
              </a:rPr>
              <a:t>が国立社会保障・人口問題研究所の市町村別予測を補正して推計しています。</a:t>
            </a:r>
            <a:endParaRPr lang="ja-JP" altLang="ja-JP" sz="1200" u="sng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有</a:t>
            </a:r>
            <a:r>
              <a:rPr lang="ja-JP" altLang="ja-JP" sz="1400" u="sng" dirty="0">
                <a:latin typeface="+mn-ea"/>
              </a:rPr>
              <a:t>収水量の推計は、</a:t>
            </a:r>
            <a:r>
              <a:rPr lang="en-US" altLang="ja-JP" sz="1400" u="sng" dirty="0">
                <a:latin typeface="+mn-ea"/>
              </a:rPr>
              <a:t>2016</a:t>
            </a:r>
            <a:r>
              <a:rPr lang="ja-JP" altLang="ja-JP" sz="1400" u="sng" dirty="0">
                <a:latin typeface="+mn-ea"/>
              </a:rPr>
              <a:t>年度の年間有収水量と給水人口から</a:t>
            </a:r>
            <a:r>
              <a:rPr lang="en-US" altLang="ja-JP" sz="1400" u="sng" dirty="0">
                <a:latin typeface="+mn-ea"/>
              </a:rPr>
              <a:t>1</a:t>
            </a:r>
            <a:r>
              <a:rPr lang="ja-JP" altLang="ja-JP" sz="1400" u="sng" dirty="0">
                <a:latin typeface="+mn-ea"/>
              </a:rPr>
              <a:t>人</a:t>
            </a:r>
            <a:r>
              <a:rPr lang="en-US" altLang="ja-JP" sz="1400" u="sng" dirty="0">
                <a:latin typeface="+mn-ea"/>
              </a:rPr>
              <a:t>1</a:t>
            </a:r>
            <a:r>
              <a:rPr lang="ja-JP" altLang="ja-JP" sz="1400" u="sng" dirty="0">
                <a:latin typeface="+mn-ea"/>
              </a:rPr>
              <a:t>日平均有収水量を求め</a:t>
            </a:r>
            <a:r>
              <a:rPr lang="ja-JP" altLang="ja-JP" sz="1400" u="sng" dirty="0" smtClean="0">
                <a:latin typeface="+mn-ea"/>
              </a:rPr>
              <a:t>、</a:t>
            </a:r>
            <a:endParaRPr lang="en-US" altLang="ja-JP" sz="14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予測</a:t>
            </a:r>
            <a:r>
              <a:rPr lang="ja-JP" altLang="ja-JP" sz="1400" u="sng" dirty="0">
                <a:latin typeface="+mn-ea"/>
              </a:rPr>
              <a:t>給水人口を乗じて算出しています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en-US" altLang="ja-JP" sz="1200" u="sng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支出</a:t>
            </a:r>
            <a:r>
              <a:rPr lang="ja-JP" altLang="ja-JP" sz="1400" u="sng" dirty="0">
                <a:latin typeface="+mn-ea"/>
              </a:rPr>
              <a:t>は管路更新以外の費用について、</a:t>
            </a:r>
            <a:r>
              <a:rPr lang="en-US" altLang="ja-JP" sz="1400" u="sng" dirty="0">
                <a:latin typeface="+mn-ea"/>
              </a:rPr>
              <a:t>2016</a:t>
            </a:r>
            <a:r>
              <a:rPr lang="ja-JP" altLang="ja-JP" sz="1400" u="sng" dirty="0">
                <a:latin typeface="+mn-ea"/>
              </a:rPr>
              <a:t>年度の経常費用の決算値の同額を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ja-JP" sz="1400" u="sng" dirty="0">
                <a:latin typeface="+mn-ea"/>
              </a:rPr>
              <a:t>年度まで見込んでいます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400" u="sng" dirty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管</a:t>
            </a:r>
            <a:r>
              <a:rPr lang="ja-JP" altLang="ja-JP" sz="1400" u="sng" dirty="0">
                <a:latin typeface="+mn-ea"/>
              </a:rPr>
              <a:t>路については管路更新率を</a:t>
            </a:r>
            <a:r>
              <a:rPr lang="en-US" altLang="ja-JP" sz="1400" u="sng" dirty="0">
                <a:latin typeface="+mn-ea"/>
              </a:rPr>
              <a:t>1.67</a:t>
            </a:r>
            <a:r>
              <a:rPr lang="ja-JP" altLang="ja-JP" sz="1400" u="sng" dirty="0">
                <a:latin typeface="+mn-ea"/>
              </a:rPr>
              <a:t>％に引き上げた場合</a:t>
            </a:r>
            <a:r>
              <a:rPr lang="ja-JP" altLang="ja-JP" sz="1400" u="sng" dirty="0" smtClean="0">
                <a:latin typeface="+mn-ea"/>
              </a:rPr>
              <a:t>の</a:t>
            </a:r>
            <a:r>
              <a:rPr lang="ja-JP" altLang="en-US" sz="1400" u="sng" dirty="0">
                <a:latin typeface="+mn-ea"/>
              </a:rPr>
              <a:t>減価</a:t>
            </a:r>
            <a:r>
              <a:rPr lang="ja-JP" altLang="ja-JP" sz="1400" u="sng" dirty="0" smtClean="0">
                <a:latin typeface="+mn-ea"/>
              </a:rPr>
              <a:t>償却費</a:t>
            </a:r>
            <a:r>
              <a:rPr lang="ja-JP" altLang="ja-JP" sz="1400" u="sng" dirty="0">
                <a:latin typeface="+mn-ea"/>
              </a:rPr>
              <a:t>増加を見込んでいます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ja-JP" sz="1400" dirty="0" smtClean="0">
                <a:latin typeface="+mn-ea"/>
              </a:rPr>
              <a:t>（</a:t>
            </a:r>
            <a:r>
              <a:rPr lang="ja-JP" altLang="ja-JP" sz="1400" dirty="0">
                <a:latin typeface="+mn-ea"/>
              </a:rPr>
              <a:t>市町村実績の管路更新率が</a:t>
            </a:r>
            <a:r>
              <a:rPr lang="en-US" altLang="ja-JP" sz="1400" dirty="0">
                <a:latin typeface="+mn-ea"/>
              </a:rPr>
              <a:t>1.67%</a:t>
            </a:r>
            <a:r>
              <a:rPr lang="ja-JP" altLang="ja-JP" sz="1400" dirty="0">
                <a:latin typeface="+mn-ea"/>
              </a:rPr>
              <a:t>以上の場合は、その更新率とします。）</a:t>
            </a:r>
            <a:endParaRPr lang="ja-JP" altLang="ja-JP" sz="1200" dirty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追加</a:t>
            </a:r>
            <a:r>
              <a:rPr lang="ja-JP" altLang="en-US" sz="1400" u="sng" dirty="0">
                <a:latin typeface="+mn-ea"/>
              </a:rPr>
              <a:t>減価</a:t>
            </a:r>
            <a:r>
              <a:rPr lang="ja-JP" altLang="ja-JP" sz="1400" u="sng" dirty="0" smtClean="0">
                <a:latin typeface="+mn-ea"/>
              </a:rPr>
              <a:t>償却費</a:t>
            </a:r>
            <a:r>
              <a:rPr lang="en-US" altLang="ja-JP" sz="1400" u="sng" dirty="0">
                <a:latin typeface="+mn-ea"/>
              </a:rPr>
              <a:t>/</a:t>
            </a:r>
            <a:r>
              <a:rPr lang="ja-JP" altLang="ja-JP" sz="1400" u="sng" dirty="0">
                <a:latin typeface="+mn-ea"/>
              </a:rPr>
              <a:t>年は、次のとおり算出し、年数経過とともに積み上げています。</a:t>
            </a:r>
            <a:endParaRPr lang="ja-JP" altLang="ja-JP" sz="1200" u="sng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①　</a:t>
            </a:r>
            <a:r>
              <a:rPr lang="en-US" altLang="ja-JP" sz="1400" u="sng" dirty="0" smtClean="0">
                <a:latin typeface="+mn-ea"/>
              </a:rPr>
              <a:t>1.67</a:t>
            </a:r>
            <a:r>
              <a:rPr lang="ja-JP" altLang="ja-JP" sz="1400" u="sng" dirty="0">
                <a:latin typeface="+mn-ea"/>
              </a:rPr>
              <a:t>％と管路更新率</a:t>
            </a:r>
            <a:r>
              <a:rPr lang="en-US" altLang="ja-JP" sz="1400" u="sng" dirty="0">
                <a:latin typeface="+mn-ea"/>
              </a:rPr>
              <a:t>(2014-2016</a:t>
            </a:r>
            <a:r>
              <a:rPr lang="ja-JP" altLang="ja-JP" sz="1400" u="sng" dirty="0">
                <a:latin typeface="+mn-ea"/>
              </a:rPr>
              <a:t>年度の平均</a:t>
            </a:r>
            <a:r>
              <a:rPr lang="en-US" altLang="ja-JP" sz="1400" u="sng" dirty="0">
                <a:latin typeface="+mn-ea"/>
              </a:rPr>
              <a:t>)</a:t>
            </a:r>
            <a:r>
              <a:rPr lang="ja-JP" altLang="ja-JP" sz="1400" u="sng" dirty="0">
                <a:latin typeface="+mn-ea"/>
              </a:rPr>
              <a:t>の比率を算出。</a:t>
            </a:r>
            <a:endParaRPr lang="ja-JP" altLang="ja-JP" sz="1200" u="sng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②　</a:t>
            </a:r>
            <a:r>
              <a:rPr lang="ja-JP" altLang="ja-JP" sz="1400" u="sng" dirty="0" smtClean="0">
                <a:latin typeface="+mn-ea"/>
              </a:rPr>
              <a:t>配水</a:t>
            </a:r>
            <a:r>
              <a:rPr lang="ja-JP" altLang="ja-JP" sz="1400" u="sng" dirty="0">
                <a:latin typeface="+mn-ea"/>
              </a:rPr>
              <a:t>施設改良費に布設替延長比率を掛け、配水施設改良費（更新分）を算出</a:t>
            </a:r>
            <a:r>
              <a:rPr lang="en-US" altLang="ja-JP" sz="1400" u="sng" dirty="0">
                <a:latin typeface="+mn-ea"/>
              </a:rPr>
              <a:t>(2014-2016</a:t>
            </a:r>
            <a:r>
              <a:rPr lang="ja-JP" altLang="ja-JP" sz="1400" u="sng" dirty="0">
                <a:latin typeface="+mn-ea"/>
              </a:rPr>
              <a:t>年度の平均値</a:t>
            </a:r>
            <a:r>
              <a:rPr lang="en-US" altLang="ja-JP" sz="1400" u="sng" dirty="0">
                <a:latin typeface="+mn-ea"/>
              </a:rPr>
              <a:t>)</a:t>
            </a:r>
            <a:r>
              <a:rPr lang="ja-JP" altLang="ja-JP" sz="1400" u="sng" dirty="0" err="1">
                <a:latin typeface="+mn-ea"/>
              </a:rPr>
              <a:t>。</a:t>
            </a:r>
            <a:endParaRPr lang="ja-JP" altLang="ja-JP" sz="1200" u="sng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※</a:t>
            </a:r>
            <a:r>
              <a:rPr lang="ja-JP" altLang="ja-JP" sz="1400" u="sng" dirty="0">
                <a:latin typeface="+mn-ea"/>
              </a:rPr>
              <a:t>布設替延長比率</a:t>
            </a:r>
            <a:r>
              <a:rPr lang="en-US" altLang="ja-JP" sz="1400" u="sng" dirty="0">
                <a:latin typeface="+mn-ea"/>
              </a:rPr>
              <a:t>=</a:t>
            </a:r>
            <a:r>
              <a:rPr lang="ja-JP" altLang="ja-JP" sz="1400" u="sng" dirty="0">
                <a:latin typeface="+mn-ea"/>
              </a:rPr>
              <a:t>配水管布設替延長</a:t>
            </a:r>
            <a:r>
              <a:rPr lang="en-US" altLang="ja-JP" sz="1400" u="sng" dirty="0">
                <a:latin typeface="+mn-ea"/>
              </a:rPr>
              <a:t>/</a:t>
            </a:r>
            <a:r>
              <a:rPr lang="ja-JP" altLang="ja-JP" sz="1400" u="sng" dirty="0">
                <a:latin typeface="+mn-ea"/>
              </a:rPr>
              <a:t>（配水管新設延長＋配水管布設替延長）</a:t>
            </a:r>
            <a:endParaRPr lang="ja-JP" altLang="ja-JP" sz="1200" u="sng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③　</a:t>
            </a:r>
            <a:r>
              <a:rPr lang="ja-JP" altLang="ja-JP" sz="1400" u="sng" dirty="0" smtClean="0">
                <a:latin typeface="+mn-ea"/>
              </a:rPr>
              <a:t>①</a:t>
            </a:r>
            <a:r>
              <a:rPr lang="ja-JP" altLang="ja-JP" sz="1400" u="sng" dirty="0">
                <a:latin typeface="+mn-ea"/>
              </a:rPr>
              <a:t>と②を掛けたうえで税抜き価格を算出し、法定耐用年数</a:t>
            </a:r>
            <a:r>
              <a:rPr lang="en-US" altLang="ja-JP" sz="1400" u="sng" dirty="0">
                <a:latin typeface="+mn-ea"/>
              </a:rPr>
              <a:t>40</a:t>
            </a:r>
            <a:r>
              <a:rPr lang="ja-JP" altLang="ja-JP" sz="1400" u="sng" dirty="0">
                <a:latin typeface="+mn-ea"/>
              </a:rPr>
              <a:t>年で割っています。</a:t>
            </a:r>
            <a:endParaRPr lang="ja-JP" altLang="ja-JP" sz="1200" u="sng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（</a:t>
            </a:r>
            <a:r>
              <a:rPr lang="ja-JP" altLang="ja-JP" sz="1400" u="sng" dirty="0">
                <a:latin typeface="+mn-ea"/>
              </a:rPr>
              <a:t>管路更新率、各延長は大阪府の水道の現況による。）</a:t>
            </a:r>
            <a:endParaRPr lang="ja-JP" altLang="ja-JP" sz="1200" u="sng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なお</a:t>
            </a:r>
            <a:r>
              <a:rPr lang="ja-JP" altLang="ja-JP" sz="1400" u="sng" dirty="0">
                <a:latin typeface="+mn-ea"/>
              </a:rPr>
              <a:t>、浄水場や配水場等の更新費用については、市町村計画がある場合でも、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ja-JP" sz="1400" u="sng" dirty="0">
                <a:latin typeface="+mn-ea"/>
              </a:rPr>
              <a:t>年度までの更新時期</a:t>
            </a:r>
            <a:r>
              <a:rPr lang="ja-JP" altLang="ja-JP" sz="1400" u="sng" dirty="0" smtClean="0">
                <a:latin typeface="+mn-ea"/>
              </a:rPr>
              <a:t>や</a:t>
            </a:r>
            <a:endParaRPr lang="en-US" altLang="ja-JP" sz="1400" u="sng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r>
              <a:rPr lang="ja-JP" altLang="en-US" sz="1400" u="sng" spc="-30" dirty="0">
                <a:latin typeface="+mn-ea"/>
              </a:rPr>
              <a:t>　</a:t>
            </a:r>
            <a:r>
              <a:rPr lang="ja-JP" altLang="ja-JP" sz="1400" u="sng" spc="-30" dirty="0" smtClean="0">
                <a:latin typeface="+mn-ea"/>
              </a:rPr>
              <a:t>施設</a:t>
            </a:r>
            <a:r>
              <a:rPr lang="ja-JP" altLang="ja-JP" sz="1400" u="sng" spc="-30" dirty="0">
                <a:latin typeface="+mn-ea"/>
              </a:rPr>
              <a:t>能力等の設定が困難であるため、見込んでいません（</a:t>
            </a:r>
            <a:r>
              <a:rPr lang="en-US" altLang="ja-JP" sz="1400" u="sng" spc="-30" dirty="0">
                <a:latin typeface="+mn-ea"/>
              </a:rPr>
              <a:t>2016</a:t>
            </a:r>
            <a:r>
              <a:rPr lang="ja-JP" altLang="ja-JP" sz="1400" u="sng" spc="-30" dirty="0">
                <a:latin typeface="+mn-ea"/>
              </a:rPr>
              <a:t>年度の決算値を</a:t>
            </a:r>
            <a:r>
              <a:rPr lang="en-US" altLang="ja-JP" sz="1400" u="sng" spc="-30" dirty="0">
                <a:latin typeface="+mn-ea"/>
              </a:rPr>
              <a:t>2045</a:t>
            </a:r>
            <a:r>
              <a:rPr lang="ja-JP" altLang="ja-JP" sz="1400" u="sng" spc="-30" dirty="0">
                <a:latin typeface="+mn-ea"/>
              </a:rPr>
              <a:t>年度まで見込んでいます）</a:t>
            </a:r>
            <a:r>
              <a:rPr lang="ja-JP" altLang="ja-JP" sz="1400" u="sng" spc="-30" dirty="0" smtClean="0">
                <a:latin typeface="+mn-ea"/>
              </a:rPr>
              <a:t>。</a:t>
            </a:r>
            <a:endParaRPr lang="en-US" altLang="ja-JP" sz="1400" u="sng" spc="-30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endParaRPr lang="ja-JP" altLang="ja-JP" sz="1200" u="sng" spc="-3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水道</a:t>
            </a:r>
            <a:r>
              <a:rPr lang="ja-JP" altLang="ja-JP" sz="1400" u="sng" dirty="0">
                <a:latin typeface="+mn-ea"/>
              </a:rPr>
              <a:t>料金は</a:t>
            </a:r>
            <a:r>
              <a:rPr lang="ja-JP" altLang="ja-JP" sz="1400" u="sng" dirty="0" smtClean="0">
                <a:latin typeface="+mn-ea"/>
              </a:rPr>
              <a:t>、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en-US" sz="1400" u="sng" dirty="0">
                <a:latin typeface="+mn-ea"/>
              </a:rPr>
              <a:t>年度</a:t>
            </a:r>
            <a:r>
              <a:rPr lang="ja-JP" altLang="en-US" sz="1400" u="sng" dirty="0" smtClean="0">
                <a:latin typeface="+mn-ea"/>
              </a:rPr>
              <a:t>時点で赤字とならないように、収入が何％アップ必要かを求め、</a:t>
            </a:r>
            <a:endParaRPr lang="en-US" altLang="ja-JP" sz="14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その増加分を全て水道料金で補うと仮定し、</a:t>
            </a:r>
            <a:r>
              <a:rPr lang="en-US" altLang="ja-JP" sz="1400" u="sng" dirty="0" smtClean="0">
                <a:latin typeface="+mn-ea"/>
              </a:rPr>
              <a:t>2016</a:t>
            </a:r>
            <a:r>
              <a:rPr lang="ja-JP" altLang="en-US" sz="1400" u="sng" dirty="0" smtClean="0">
                <a:latin typeface="+mn-ea"/>
              </a:rPr>
              <a:t>年度の水道料金に加算して算出しています。</a:t>
            </a:r>
            <a:endParaRPr lang="en-US" altLang="ja-JP" sz="14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>
                <a:latin typeface="+mn-ea"/>
              </a:rPr>
              <a:t>（実際は、今後の更新費用等を考慮して水道料金を設定する必要があります）</a:t>
            </a:r>
            <a:endParaRPr lang="en-US" altLang="ja-JP" sz="1400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0289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0"/>
            <a:ext cx="90747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４　大阪府推計に</a:t>
            </a:r>
            <a:r>
              <a:rPr lang="ja-JP" altLang="en-US" sz="2400" b="1" dirty="0" smtClean="0"/>
              <a:t>よる交野市の</a:t>
            </a:r>
            <a:r>
              <a:rPr lang="ja-JP" altLang="en-US" sz="2400" b="1" dirty="0"/>
              <a:t>今後の見通し</a:t>
            </a:r>
            <a:r>
              <a:rPr lang="ja-JP" altLang="en-US" sz="2800" dirty="0"/>
              <a:t>　</a:t>
            </a:r>
            <a:endParaRPr lang="en-US" altLang="ja-JP" sz="2800" dirty="0"/>
          </a:p>
          <a:p>
            <a:endParaRPr lang="en-US" altLang="ja-JP" dirty="0" smtClean="0"/>
          </a:p>
          <a:p>
            <a:r>
              <a:rPr lang="ja-JP" altLang="en-US" sz="2400" b="1" dirty="0" smtClean="0"/>
              <a:t>４．１　給水</a:t>
            </a:r>
            <a:r>
              <a:rPr lang="ja-JP" altLang="en-US" sz="2400" b="1" dirty="0"/>
              <a:t>人口と料金収入の見通し</a:t>
            </a:r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  <a:p>
            <a:r>
              <a:rPr lang="ja-JP" altLang="en-US" sz="2000" dirty="0"/>
              <a:t>　給水人口の減少に伴い有収水量も減少していき、水道料金収入についても減少していくことが見込まれます</a:t>
            </a:r>
            <a:r>
              <a:rPr lang="ja-JP" altLang="en-US" sz="2000" dirty="0" smtClean="0"/>
              <a:t>。</a:t>
            </a:r>
            <a:endParaRPr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40000" y="2137112"/>
            <a:ext cx="2304000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/>
              <a:t>・給水人口の予測については、大阪府の将来推計人口（２０１８年８月大阪府政策企画部企画室計画課）を用い、府が国立社会保障・人口問題研究所の市町村別予測を補正して推計しています。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・水道料金収入の見通しは、給水人口予測から有収水量を推計し、２０１６年度の供給単価</a:t>
            </a:r>
            <a:r>
              <a:rPr lang="en-US" altLang="ja-JP" sz="1400" dirty="0" smtClean="0">
                <a:latin typeface="+mn-ea"/>
              </a:rPr>
              <a:t>157.1</a:t>
            </a:r>
            <a:r>
              <a:rPr lang="ja-JP" altLang="ja-JP" sz="1400" dirty="0" smtClean="0"/>
              <a:t>円</a:t>
            </a:r>
            <a:r>
              <a:rPr lang="en-US" altLang="ja-JP" sz="1400" dirty="0"/>
              <a:t>/</a:t>
            </a:r>
            <a:r>
              <a:rPr lang="ja-JP" altLang="ja-JP" sz="1400" dirty="0"/>
              <a:t>㎥を乗じて算出しています。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・有収水量の推計は、２０１６年度の</a:t>
            </a:r>
            <a:r>
              <a:rPr lang="ja-JP" altLang="ja-JP" sz="1400" dirty="0">
                <a:latin typeface="+mn-ea"/>
              </a:rPr>
              <a:t>年間有収水量と給水人口から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人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日</a:t>
            </a:r>
            <a:r>
              <a:rPr lang="ja-JP" altLang="ja-JP" sz="1400" dirty="0"/>
              <a:t>平均有収水量を求め、予測給水人口を乗じて算出しています。</a:t>
            </a:r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5" y="2333948"/>
            <a:ext cx="6667296" cy="42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8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154755"/>
            <a:ext cx="8190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+mn-ea"/>
              </a:rPr>
              <a:t>４．２　更新</a:t>
            </a:r>
            <a:r>
              <a:rPr lang="ja-JP" altLang="en-US" sz="2400" b="1" dirty="0">
                <a:latin typeface="+mn-ea"/>
              </a:rPr>
              <a:t>需要見込み額の</a:t>
            </a:r>
            <a:r>
              <a:rPr lang="ja-JP" altLang="en-US" sz="2400" b="1" dirty="0" smtClean="0">
                <a:latin typeface="+mn-ea"/>
              </a:rPr>
              <a:t>見通し</a:t>
            </a:r>
            <a:endParaRPr lang="en-US" altLang="ja-JP" sz="2400" b="1" dirty="0" smtClean="0">
              <a:latin typeface="+mn-ea"/>
            </a:endParaRPr>
          </a:p>
          <a:p>
            <a:endParaRPr lang="en-US" altLang="ja-JP" dirty="0" smtClean="0"/>
          </a:p>
          <a:p>
            <a:r>
              <a:rPr lang="ja-JP" altLang="ja-JP" sz="2000" dirty="0" smtClean="0"/>
              <a:t>【</a:t>
            </a:r>
            <a:r>
              <a:rPr lang="ja-JP" altLang="ja-JP" sz="2000" dirty="0"/>
              <a:t>大阪府推計】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94361" y="1341724"/>
            <a:ext cx="7770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推計は市町村計画を基に大阪府が次の条件により実施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しています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・管路更新率を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1.67%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に引き上げ。（今後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60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年周期で管更新とする）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268101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・</a:t>
            </a:r>
            <a:r>
              <a:rPr lang="ja-JP" altLang="en-US" dirty="0"/>
              <a:t>試算するために必要な精度</a:t>
            </a:r>
            <a:r>
              <a:rPr lang="ja-JP" altLang="en-US" dirty="0">
                <a:latin typeface="+mn-ea"/>
              </a:rPr>
              <a:t>の</a:t>
            </a:r>
            <a:r>
              <a:rPr lang="en-US" altLang="ja-JP" dirty="0">
                <a:latin typeface="+mn-ea"/>
              </a:rPr>
              <a:t>2045</a:t>
            </a:r>
            <a:r>
              <a:rPr lang="ja-JP" altLang="en-US" dirty="0">
                <a:latin typeface="+mn-ea"/>
              </a:rPr>
              <a:t>年度まで</a:t>
            </a:r>
            <a:r>
              <a:rPr lang="ja-JP" altLang="en-US" dirty="0"/>
              <a:t>の更新需要等のデータがないため、</a:t>
            </a:r>
            <a:endParaRPr lang="en-US" altLang="ja-JP" dirty="0"/>
          </a:p>
          <a:p>
            <a:r>
              <a:rPr lang="ja-JP" altLang="en-US" dirty="0"/>
              <a:t>　未推計です。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07879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13" y="0"/>
            <a:ext cx="8355169" cy="253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67866" defTabSz="685800"/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800" b="1" dirty="0" smtClean="0">
                <a:latin typeface="+mn-ea"/>
                <a:cs typeface="Times New Roman" panose="02020603050405020304" pitchFamily="18" charset="0"/>
              </a:rPr>
              <a:t>交野市</a:t>
            </a:r>
            <a:r>
              <a:rPr kumimoji="0" lang="ja-JP" altLang="ja-JP" sz="2800" b="1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基本情報</a:t>
            </a:r>
            <a:endParaRPr kumimoji="0" lang="ja-JP" altLang="ja-JP" sz="2800" dirty="0">
              <a:latin typeface="+mn-ea"/>
            </a:endParaRPr>
          </a:p>
          <a:p>
            <a:pPr indent="67866" defTabSz="685800"/>
            <a:endParaRPr kumimoji="0" lang="en-US" altLang="ja-JP" dirty="0" smtClean="0">
              <a:latin typeface="+mn-ea"/>
              <a:cs typeface="Times New Roman" panose="02020603050405020304" pitchFamily="18" charset="0"/>
            </a:endParaRPr>
          </a:p>
          <a:p>
            <a:pPr indent="67866" defTabSz="685800"/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１．１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交野市の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現状（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年度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400" b="1" dirty="0" smtClean="0">
              <a:latin typeface="+mn-ea"/>
              <a:cs typeface="Times New Roman" panose="02020603050405020304" pitchFamily="18" charset="0"/>
            </a:endParaRPr>
          </a:p>
          <a:p>
            <a:pPr indent="67866" defTabSz="685800"/>
            <a:endParaRPr kumimoji="0" lang="ja-JP" altLang="en-US" b="1" dirty="0">
              <a:latin typeface="+mn-ea"/>
            </a:endParaRPr>
          </a:p>
          <a:p>
            <a:pPr indent="67866" defTabSz="685800"/>
            <a:r>
              <a:rPr kumimoji="0" lang="ja-JP" altLang="en-US" sz="2000" b="1" dirty="0">
                <a:latin typeface="+mn-ea"/>
                <a:cs typeface="Times New Roman" panose="02020603050405020304" pitchFamily="18" charset="0"/>
              </a:rPr>
              <a:t>（１）年間給水量（大阪府の水道の現況より</a:t>
            </a:r>
            <a:r>
              <a:rPr kumimoji="0" lang="ja-JP" altLang="en-US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indent="67866" defTabSz="685800"/>
            <a:endParaRPr kumimoji="0" lang="ja-JP" altLang="en-US" dirty="0">
              <a:latin typeface="+mn-ea"/>
            </a:endParaRPr>
          </a:p>
          <a:p>
            <a:pPr indent="67866" defTabSz="685800"/>
            <a:r>
              <a:rPr kumimoji="0" lang="ja-JP" altLang="en-US" dirty="0">
                <a:latin typeface="+mn-ea"/>
                <a:cs typeface="Times New Roman" panose="02020603050405020304" pitchFamily="18" charset="0"/>
              </a:rPr>
              <a:t>・年間給水量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7.7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百万㎥です。</a:t>
            </a:r>
            <a:r>
              <a:rPr lang="ja-JP" altLang="en-US" dirty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>
                <a:latin typeface="+mn-ea"/>
              </a:rPr>
              <a:t>27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降順）</a:t>
            </a:r>
            <a:endParaRPr lang="ja-JP" altLang="en-US" dirty="0"/>
          </a:p>
          <a:p>
            <a:pPr indent="67866" defTabSz="685800"/>
            <a:endParaRPr kumimoji="0" lang="ja-JP" altLang="en-US" dirty="0">
              <a:latin typeface="+mn-ea"/>
            </a:endParaRPr>
          </a:p>
          <a:p>
            <a:pPr indent="67866" defTabSz="685800"/>
            <a:r>
              <a:rPr kumimoji="0" lang="ja-JP" altLang="en-US" sz="75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endParaRPr kumimoji="0" lang="ja-JP" altLang="en-US" sz="135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15" y="2695359"/>
            <a:ext cx="8327869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4" y="1662546"/>
            <a:ext cx="8130532" cy="3532908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41204"/>
            <a:ext cx="81909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４．３　収支</a:t>
            </a:r>
            <a:r>
              <a:rPr lang="ja-JP" altLang="en-US" sz="2400" b="1" dirty="0"/>
              <a:t>の</a:t>
            </a:r>
            <a:r>
              <a:rPr lang="ja-JP" altLang="en-US" sz="2400" b="1" dirty="0" smtClean="0"/>
              <a:t>見通し</a:t>
            </a:r>
            <a:endParaRPr lang="en-US" altLang="ja-JP" sz="2400" b="1" dirty="0" smtClean="0"/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</p:txBody>
      </p:sp>
      <p:sp>
        <p:nvSpPr>
          <p:cNvPr id="13" name="円形吹き出し 12"/>
          <p:cNvSpPr/>
          <p:nvPr/>
        </p:nvSpPr>
        <p:spPr>
          <a:xfrm>
            <a:off x="5334299" y="947057"/>
            <a:ext cx="3504602" cy="910959"/>
          </a:xfrm>
          <a:prstGeom prst="wedgeEllipseCallout">
            <a:avLst>
              <a:gd name="adj1" fmla="val -6773"/>
              <a:gd name="adj2" fmla="val 1040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支出が収入の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1.5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倍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赤字回避には収入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の約</a:t>
            </a:r>
            <a:r>
              <a:rPr lang="en-US" altLang="ja-JP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5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割</a:t>
            </a:r>
            <a:r>
              <a:rPr lang="ja-JP" altLang="en-US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アップが必要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064" y="2376001"/>
            <a:ext cx="231353" cy="828000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7378" y="5363683"/>
            <a:ext cx="8778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/>
              <a:t>・管路更新率の目標</a:t>
            </a:r>
            <a:r>
              <a:rPr lang="ja-JP" altLang="ja-JP" dirty="0" smtClean="0"/>
              <a:t>を６０年</a:t>
            </a:r>
            <a:r>
              <a:rPr lang="ja-JP" altLang="ja-JP" dirty="0"/>
              <a:t>周期での管更新となる１．６７％に上昇させた場合、</a:t>
            </a:r>
            <a:endParaRPr lang="en-US" altLang="ja-JP" dirty="0"/>
          </a:p>
          <a:p>
            <a:r>
              <a:rPr lang="ja-JP" altLang="ja-JP" dirty="0"/>
              <a:t>管路更新費用</a:t>
            </a:r>
            <a:r>
              <a:rPr lang="ja-JP" altLang="ja-JP" dirty="0" smtClean="0"/>
              <a:t>は増加が見込まれ、その分支出が増加</a:t>
            </a:r>
            <a:r>
              <a:rPr lang="ja-JP" altLang="en-US" dirty="0" smtClean="0"/>
              <a:t>します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r>
              <a:rPr lang="ja-JP" altLang="ja-JP" dirty="0" smtClean="0"/>
              <a:t>その</a:t>
            </a:r>
            <a:r>
              <a:rPr lang="ja-JP" altLang="ja-JP" dirty="0"/>
              <a:t>場合、支出は収入の約</a:t>
            </a:r>
            <a:r>
              <a:rPr lang="ja-JP" altLang="ja-JP" dirty="0" smtClean="0"/>
              <a:t>１．</a:t>
            </a:r>
            <a:r>
              <a:rPr lang="ja-JP" altLang="en-US" dirty="0" smtClean="0"/>
              <a:t>５</a:t>
            </a:r>
            <a:r>
              <a:rPr lang="ja-JP" altLang="ja-JP" dirty="0" smtClean="0"/>
              <a:t>倍</a:t>
            </a:r>
            <a:r>
              <a:rPr lang="ja-JP" altLang="ja-JP" dirty="0"/>
              <a:t>となり、赤字回避には、収入</a:t>
            </a:r>
            <a:r>
              <a:rPr lang="ja-JP" altLang="ja-JP" dirty="0" smtClean="0"/>
              <a:t>の</a:t>
            </a:r>
            <a:r>
              <a:rPr lang="ja-JP" altLang="en-US" dirty="0" smtClean="0"/>
              <a:t>約５</a:t>
            </a:r>
            <a:r>
              <a:rPr lang="ja-JP" altLang="ja-JP" dirty="0" smtClean="0"/>
              <a:t>割</a:t>
            </a:r>
            <a:r>
              <a:rPr lang="ja-JP" altLang="ja-JP" dirty="0"/>
              <a:t>アップが必要とな</a:t>
            </a:r>
            <a:r>
              <a:rPr lang="ja-JP" altLang="en-US" dirty="0"/>
              <a:t>ります</a:t>
            </a:r>
            <a:r>
              <a:rPr lang="ja-JP" altLang="ja-JP" dirty="0"/>
              <a:t>。</a:t>
            </a:r>
          </a:p>
          <a:p>
            <a:endParaRPr lang="ja-JP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55022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21654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５　まとめ</a:t>
            </a:r>
            <a:endParaRPr lang="ja-JP" altLang="ja-JP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00" y="500340"/>
            <a:ext cx="8801606" cy="61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70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0" y="637261"/>
            <a:ext cx="8524940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790" y="383033"/>
            <a:ext cx="7977809" cy="1223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ja-JP" sz="2000" b="1" dirty="0"/>
              <a:t>（２）全管路延長（大阪府の水道の現況より）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・全管路延長は</a:t>
            </a:r>
            <a:r>
              <a:rPr lang="ja-JP" altLang="ja-JP" dirty="0" smtClean="0"/>
              <a:t>約</a:t>
            </a:r>
            <a:r>
              <a:rPr lang="en-US" altLang="ja-JP" dirty="0" smtClean="0">
                <a:latin typeface="+mn-ea"/>
              </a:rPr>
              <a:t>251km</a:t>
            </a:r>
            <a:r>
              <a:rPr lang="ja-JP" altLang="ja-JP" dirty="0" smtClean="0"/>
              <a:t>で</a:t>
            </a:r>
            <a:r>
              <a:rPr lang="ja-JP" altLang="en-US" dirty="0" smtClean="0"/>
              <a:t>す。</a:t>
            </a:r>
            <a:r>
              <a:rPr lang="ja-JP" altLang="en-US" dirty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>
                <a:latin typeface="+mn-ea"/>
              </a:rPr>
              <a:t>27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降順）</a:t>
            </a:r>
            <a:endParaRPr lang="ja-JP" altLang="en-US" dirty="0"/>
          </a:p>
          <a:p>
            <a:endParaRPr lang="ja-JP" altLang="ja-JP" dirty="0"/>
          </a:p>
          <a:p>
            <a:endParaRPr lang="ja-JP" altLang="en-US" sz="135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0" y="2212337"/>
            <a:ext cx="8434800" cy="36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4209" y="580007"/>
            <a:ext cx="7760201" cy="13619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ja-JP" sz="2000" b="1" dirty="0"/>
              <a:t>（３）経常収益（地方公営企業決算状況調査より）</a:t>
            </a:r>
            <a:endParaRPr lang="en-US" altLang="ja-JP" sz="2000" b="1" dirty="0"/>
          </a:p>
          <a:p>
            <a:endParaRPr lang="en-US" altLang="ja-JP" sz="1350" dirty="0"/>
          </a:p>
          <a:p>
            <a:r>
              <a:rPr lang="ja-JP" altLang="ja-JP" dirty="0"/>
              <a:t>・経常収益は</a:t>
            </a:r>
            <a:r>
              <a:rPr lang="ja-JP" altLang="ja-JP" dirty="0" smtClean="0"/>
              <a:t>約</a:t>
            </a:r>
            <a:r>
              <a:rPr lang="en-US" altLang="ja-JP" dirty="0">
                <a:latin typeface="+mn-ea"/>
              </a:rPr>
              <a:t>14</a:t>
            </a:r>
            <a:r>
              <a:rPr lang="ja-JP" altLang="ja-JP" dirty="0" smtClean="0"/>
              <a:t>億円で</a:t>
            </a:r>
            <a:r>
              <a:rPr lang="ja-JP" altLang="en-US" dirty="0" smtClean="0"/>
              <a:t>す</a:t>
            </a:r>
            <a:r>
              <a:rPr lang="ja-JP" altLang="ja-JP" dirty="0" smtClean="0"/>
              <a:t>。</a:t>
            </a:r>
            <a:r>
              <a:rPr lang="ja-JP" altLang="en-US" dirty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>
                <a:latin typeface="+mn-ea"/>
              </a:rPr>
              <a:t>28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降順）</a:t>
            </a:r>
            <a:endParaRPr lang="ja-JP" altLang="en-US" dirty="0"/>
          </a:p>
          <a:p>
            <a:endParaRPr lang="ja-JP" altLang="ja-JP" dirty="0"/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77" y="2686738"/>
            <a:ext cx="8434800" cy="3624078"/>
          </a:xfrm>
          <a:prstGeom prst="rect">
            <a:avLst/>
          </a:prstGeom>
        </p:spPr>
      </p:pic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8372456" y="4344888"/>
            <a:ext cx="771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/>
              </a:rPr>
              <a:t>府平均</a:t>
            </a:r>
            <a:endParaRPr lang="ja-JP" sz="1800" kern="100" dirty="0">
              <a:effectLst/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29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8296" y="501633"/>
            <a:ext cx="8865704" cy="116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（４）水道料金（大阪府の水道の現況より）</a:t>
            </a:r>
          </a:p>
          <a:p>
            <a:endParaRPr lang="en-US" altLang="ja-JP" sz="1350" dirty="0"/>
          </a:p>
          <a:p>
            <a:r>
              <a:rPr lang="ja-JP" altLang="ja-JP" dirty="0"/>
              <a:t>・</a:t>
            </a:r>
            <a:r>
              <a:rPr lang="ja-JP" altLang="ja-JP" dirty="0">
                <a:latin typeface="+mn-ea"/>
              </a:rPr>
              <a:t>家庭用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ja-JP" dirty="0">
                <a:latin typeface="+mn-ea"/>
              </a:rPr>
              <a:t>口径</a:t>
            </a:r>
            <a:r>
              <a:rPr lang="en-US" altLang="ja-JP" dirty="0">
                <a:latin typeface="+mn-ea"/>
              </a:rPr>
              <a:t>13mm </a:t>
            </a:r>
            <a:r>
              <a:rPr lang="en-US" altLang="ja-JP" dirty="0" smtClean="0">
                <a:latin typeface="+mn-ea"/>
              </a:rPr>
              <a:t>20</a:t>
            </a:r>
            <a:r>
              <a:rPr lang="ja-JP" altLang="en-US" dirty="0" smtClean="0">
                <a:latin typeface="+mn-ea"/>
              </a:rPr>
              <a:t>㎥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ja-JP" dirty="0">
                <a:latin typeface="+mn-ea"/>
              </a:rPr>
              <a:t>の一月あたりの水道料金は</a:t>
            </a:r>
            <a:r>
              <a:rPr lang="en-US" altLang="ja-JP" dirty="0" smtClean="0">
                <a:latin typeface="+mn-ea"/>
              </a:rPr>
              <a:t>2,762</a:t>
            </a:r>
            <a:r>
              <a:rPr lang="ja-JP" altLang="ja-JP" dirty="0" smtClean="0">
                <a:latin typeface="+mn-ea"/>
              </a:rPr>
              <a:t>円</a:t>
            </a:r>
            <a:r>
              <a:rPr lang="ja-JP" altLang="ja-JP" dirty="0">
                <a:latin typeface="+mn-ea"/>
              </a:rPr>
              <a:t>であり</a:t>
            </a:r>
            <a:r>
              <a:rPr lang="ja-JP" altLang="ja-JP" dirty="0" smtClean="0">
                <a:latin typeface="+mn-ea"/>
              </a:rPr>
              <a:t>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ja-JP" dirty="0" smtClean="0">
                <a:latin typeface="+mn-ea"/>
              </a:rPr>
              <a:t>府</a:t>
            </a:r>
            <a:r>
              <a:rPr lang="ja-JP" altLang="ja-JP" dirty="0">
                <a:latin typeface="+mn-ea"/>
              </a:rPr>
              <a:t>平均</a:t>
            </a:r>
            <a:r>
              <a:rPr lang="en-US" altLang="ja-JP" dirty="0" smtClean="0">
                <a:latin typeface="+mn-ea"/>
              </a:rPr>
              <a:t>2,813</a:t>
            </a:r>
            <a:r>
              <a:rPr lang="ja-JP" altLang="ja-JP" dirty="0" smtClean="0">
                <a:latin typeface="+mn-ea"/>
              </a:rPr>
              <a:t>円を下回</a:t>
            </a:r>
            <a:r>
              <a:rPr lang="ja-JP" altLang="en-US" dirty="0" smtClean="0">
                <a:latin typeface="+mn-ea"/>
              </a:rPr>
              <a:t>っています。</a:t>
            </a:r>
            <a:r>
              <a:rPr lang="ja-JP" altLang="en-US" dirty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23</a:t>
            </a:r>
            <a:r>
              <a:rPr lang="ja-JP" altLang="en-US" dirty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昇順</a:t>
            </a:r>
            <a:r>
              <a:rPr lang="ja-JP" altLang="en-US" dirty="0" smtClean="0">
                <a:latin typeface="+mn-ea"/>
              </a:rPr>
              <a:t>）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9" y="2625291"/>
            <a:ext cx="8434800" cy="3674645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53547" y="3456150"/>
            <a:ext cx="949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432009" y="3763927"/>
            <a:ext cx="949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3761" y="446280"/>
            <a:ext cx="8217141" cy="1508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000" b="1" dirty="0"/>
              <a:t>（５）技術職員数（大阪府の水道の現況より）</a:t>
            </a:r>
            <a:endParaRPr lang="en-US" altLang="ja-JP" sz="2000" b="1" dirty="0"/>
          </a:p>
          <a:p>
            <a:endParaRPr lang="en-US" altLang="ja-JP" sz="1350" dirty="0"/>
          </a:p>
          <a:p>
            <a:r>
              <a:rPr lang="ja-JP" altLang="ja-JP" dirty="0"/>
              <a:t>・技術職員</a:t>
            </a:r>
            <a:r>
              <a:rPr lang="ja-JP" altLang="ja-JP" dirty="0" smtClean="0"/>
              <a:t>は</a:t>
            </a:r>
            <a:r>
              <a:rPr lang="en-US" altLang="ja-JP" dirty="0">
                <a:latin typeface="+mn-ea"/>
              </a:rPr>
              <a:t>11</a:t>
            </a:r>
            <a:r>
              <a:rPr lang="ja-JP" altLang="ja-JP" dirty="0" smtClean="0"/>
              <a:t>人</a:t>
            </a:r>
            <a:r>
              <a:rPr lang="ja-JP" altLang="ja-JP" dirty="0"/>
              <a:t>であり、府平均</a:t>
            </a:r>
            <a:r>
              <a:rPr lang="ja-JP" altLang="ja-JP" dirty="0" smtClean="0"/>
              <a:t>を</a:t>
            </a:r>
            <a:r>
              <a:rPr lang="ja-JP" altLang="en-US" dirty="0" smtClean="0"/>
              <a:t>下</a:t>
            </a:r>
            <a:r>
              <a:rPr lang="ja-JP" altLang="ja-JP" dirty="0" smtClean="0"/>
              <a:t>回って</a:t>
            </a:r>
            <a:r>
              <a:rPr lang="ja-JP" altLang="ja-JP" dirty="0"/>
              <a:t>い</a:t>
            </a:r>
            <a:r>
              <a:rPr lang="ja-JP" altLang="en-US" dirty="0"/>
              <a:t>ます</a:t>
            </a:r>
            <a:r>
              <a:rPr lang="ja-JP" altLang="ja-JP" dirty="0"/>
              <a:t>。</a:t>
            </a:r>
          </a:p>
          <a:p>
            <a:endParaRPr lang="ja-JP" altLang="ja-JP" sz="1350" dirty="0"/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1" y="2386825"/>
            <a:ext cx="8434800" cy="3634442"/>
          </a:xfrm>
          <a:prstGeom prst="rect">
            <a:avLst/>
          </a:prstGeom>
        </p:spPr>
      </p:pic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415532" y="4204046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2521" y="319526"/>
            <a:ext cx="87596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１．２　</a:t>
            </a:r>
            <a:r>
              <a:rPr lang="ja-JP" altLang="en-US" sz="2400" b="1" dirty="0"/>
              <a:t>一日最大給水量と自己水率</a:t>
            </a:r>
            <a:r>
              <a:rPr lang="ja-JP" altLang="ja-JP" sz="2400" b="1" dirty="0" smtClean="0"/>
              <a:t>の</a:t>
            </a:r>
            <a:r>
              <a:rPr lang="ja-JP" altLang="ja-JP" sz="2400" b="1" dirty="0"/>
              <a:t>概要（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ja-JP" sz="2400" b="1" dirty="0"/>
              <a:t>年度）</a:t>
            </a:r>
            <a:endParaRPr lang="en-US" altLang="ja-JP" sz="2400" b="1" dirty="0"/>
          </a:p>
          <a:p>
            <a:endParaRPr lang="ja-JP" altLang="ja-JP" sz="1350" dirty="0"/>
          </a:p>
          <a:p>
            <a:r>
              <a:rPr lang="ja-JP" altLang="ja-JP" dirty="0"/>
              <a:t>・水源は</a:t>
            </a:r>
            <a:r>
              <a:rPr lang="ja-JP" altLang="ja-JP" dirty="0" smtClean="0"/>
              <a:t>、</a:t>
            </a:r>
            <a:r>
              <a:rPr lang="ja-JP" altLang="en-US" dirty="0" smtClean="0"/>
              <a:t>深井戸</a:t>
            </a:r>
            <a:r>
              <a:rPr lang="ja-JP" altLang="ja-JP" dirty="0" smtClean="0"/>
              <a:t>を</a:t>
            </a:r>
            <a:r>
              <a:rPr lang="ja-JP" altLang="ja-JP" dirty="0"/>
              <a:t>水源と</a:t>
            </a:r>
            <a:r>
              <a:rPr lang="ja-JP" altLang="ja-JP" dirty="0" smtClean="0"/>
              <a:t>した</a:t>
            </a:r>
            <a:r>
              <a:rPr lang="ja-JP" altLang="en-US" dirty="0"/>
              <a:t>星</a:t>
            </a:r>
            <a:r>
              <a:rPr lang="ja-JP" altLang="en-US" dirty="0" smtClean="0"/>
              <a:t>の</a:t>
            </a:r>
            <a:r>
              <a:rPr lang="ja-JP" altLang="en-US" dirty="0"/>
              <a:t>里</a:t>
            </a:r>
            <a:r>
              <a:rPr lang="ja-JP" altLang="ja-JP" dirty="0" smtClean="0"/>
              <a:t>浄水場</a:t>
            </a:r>
            <a:r>
              <a:rPr lang="ja-JP" altLang="ja-JP" dirty="0"/>
              <a:t>の自己水と、淀川を水源とした大阪広域水道企業団からの浄水受水で賄って</a:t>
            </a:r>
            <a:r>
              <a:rPr lang="ja-JP" altLang="en-US" dirty="0"/>
              <a:t>いて</a:t>
            </a:r>
            <a:r>
              <a:rPr lang="ja-JP" altLang="ja-JP" dirty="0"/>
              <a:t>、このうち企業団受水は総配水量の</a:t>
            </a:r>
            <a:r>
              <a:rPr lang="ja-JP" altLang="ja-JP" dirty="0" smtClean="0"/>
              <a:t>約</a:t>
            </a:r>
            <a:r>
              <a:rPr lang="en-US" altLang="ja-JP" dirty="0">
                <a:latin typeface="+mn-ea"/>
              </a:rPr>
              <a:t>3</a:t>
            </a:r>
            <a:r>
              <a:rPr lang="ja-JP" altLang="en-US" dirty="0">
                <a:latin typeface="+mn-ea"/>
              </a:rPr>
              <a:t>割</a:t>
            </a:r>
            <a:r>
              <a:rPr lang="ja-JP" altLang="ja-JP" dirty="0" smtClean="0"/>
              <a:t>を</a:t>
            </a:r>
            <a:r>
              <a:rPr lang="ja-JP" altLang="ja-JP" dirty="0"/>
              <a:t>占め</a:t>
            </a:r>
            <a:r>
              <a:rPr lang="ja-JP" altLang="en-US" dirty="0"/>
              <a:t>ています。</a:t>
            </a:r>
            <a:endParaRPr lang="ja-JP" altLang="ja-JP" dirty="0"/>
          </a:p>
          <a:p>
            <a:endParaRPr lang="ja-JP" altLang="ja-JP" sz="1350" dirty="0"/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pic>
        <p:nvPicPr>
          <p:cNvPr id="7" name="図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8" y="2145942"/>
            <a:ext cx="8640000" cy="4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6638471" y="5346703"/>
            <a:ext cx="177612" cy="104084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135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308" y="4825220"/>
            <a:ext cx="804742" cy="274344"/>
          </a:xfrm>
          <a:prstGeom prst="rect">
            <a:avLst/>
          </a:prstGeom>
        </p:spPr>
      </p:pic>
      <p:pic>
        <p:nvPicPr>
          <p:cNvPr id="9" name="図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77" y="3910151"/>
            <a:ext cx="689610" cy="4210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173394" y="3535877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一</a:t>
            </a:r>
            <a:r>
              <a:rPr kumimoji="1" lang="ja-JP" altLang="en-US" sz="1400" dirty="0" smtClean="0"/>
              <a:t>日最大給水量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92153" y="3535877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 smtClean="0"/>
              <a:t>自己水率</a:t>
            </a:r>
            <a:endParaRPr kumimoji="1" lang="ja-JP" altLang="en-US" sz="1400" dirty="0"/>
          </a:p>
        </p:txBody>
      </p:sp>
      <p:sp>
        <p:nvSpPr>
          <p:cNvPr id="12" name="テキスト ボックス 303"/>
          <p:cNvSpPr txBox="1"/>
          <p:nvPr/>
        </p:nvSpPr>
        <p:spPr>
          <a:xfrm>
            <a:off x="7667675" y="6040699"/>
            <a:ext cx="784860" cy="2673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effectLst/>
                <a:latin typeface="+mn-ea"/>
                <a:cs typeface="Times New Roman" panose="02020603050405020304" pitchFamily="18" charset="0"/>
              </a:rPr>
              <a:t>大阪市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05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59537"/>
            <a:ext cx="896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１．３　水道施設の配置</a:t>
            </a:r>
            <a:r>
              <a:rPr lang="ja-JP" altLang="ja-JP" sz="2400" b="1" dirty="0" smtClean="0"/>
              <a:t>状況</a:t>
            </a:r>
            <a:endParaRPr lang="ja-JP" altLang="en-US" sz="1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81" y="790490"/>
            <a:ext cx="4647038" cy="588494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288" y="5356704"/>
            <a:ext cx="3262624" cy="10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1044</Words>
  <Application>Microsoft Office PowerPoint</Application>
  <PresentationFormat>画面に合わせる (4:3)</PresentationFormat>
  <Paragraphs>318</Paragraphs>
  <Slides>32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3" baseType="lpstr">
      <vt:lpstr>ＭＳ Ｐゴシック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2018-12-28T13:09:01Z</dcterms:created>
  <dcterms:modified xsi:type="dcterms:W3CDTF">2019-03-28T08:02:40Z</dcterms:modified>
</cp:coreProperties>
</file>