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3"/>
  </p:notesMasterIdLst>
  <p:sldIdLst>
    <p:sldId id="287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1" r:id="rId26"/>
    <p:sldId id="289" r:id="rId27"/>
    <p:sldId id="278" r:id="rId28"/>
    <p:sldId id="280" r:id="rId29"/>
    <p:sldId id="282" r:id="rId30"/>
    <p:sldId id="283" r:id="rId31"/>
    <p:sldId id="295" r:id="rId3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2" autoAdjust="0"/>
    <p:restoredTop sz="92662" autoAdjust="0"/>
  </p:normalViewPr>
  <p:slideViewPr>
    <p:cSldViewPr snapToGrid="0">
      <p:cViewPr varScale="1">
        <p:scale>
          <a:sx n="72" d="100"/>
          <a:sy n="72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2ADDB-8233-4F67-8EE3-3BA9F636898B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5CD24-37E8-4BFE-B4D0-0F30306C59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99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01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C888-B4E3-4114-8A8B-B17FA163DB9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324602"/>
            <a:ext cx="2057400" cy="365125"/>
          </a:xfrm>
        </p:spPr>
        <p:txBody>
          <a:bodyPr/>
          <a:lstStyle>
            <a:lvl1pPr>
              <a:defRPr sz="2000"/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3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A7B-4108-4993-89A9-5E4AD8420DB4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4145-A06F-49B0-817E-FF7315E479B3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1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6D92-4FDA-45C3-9CEF-BB1A44D68DDE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B6DA-03D5-40C1-A730-4F43B4ED0F4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0CE-C2C4-4502-B171-A4F05B04F25D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4934-3BA0-4523-AC41-B9C4D8306A1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2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95FA-0BE7-4388-BF32-7909F1F5C6DD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1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16F0-9CCA-4C4B-B7E5-764B1BC86FB7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0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E7E7-A08F-4860-A7AC-A684205B0B11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790A-019D-4862-8D28-0BE9EC1F2E93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1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721F-5B6B-4510-B733-6AFD04FF5104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230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9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河南町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24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2178" y="5512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おける河南町の</a:t>
            </a:r>
            <a:r>
              <a:rPr lang="ja-JP" altLang="en-US" sz="2400" b="1" dirty="0"/>
              <a:t>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各指標の大阪府平均との比較（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/>
              <a:t>年度）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87956"/>
              </p:ext>
            </p:extLst>
          </p:nvPr>
        </p:nvGraphicFramePr>
        <p:xfrm>
          <a:off x="132178" y="944485"/>
          <a:ext cx="8963696" cy="568097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81458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442228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40010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指標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府平均との比較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512686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耐震化関係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法定耐用年数（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年）を超えた管路の割合。一般的には、低い方が望ましい。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59840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経営関係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一般的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には、低い</a:t>
                      </a: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方</a:t>
                      </a:r>
                      <a:r>
                        <a:rPr lang="ja-JP" sz="1400" kern="100" smtClean="0">
                          <a:effectLst/>
                          <a:latin typeface="+mn-ea"/>
                          <a:ea typeface="+mn-ea"/>
                        </a:rPr>
                        <a:t>が</a:t>
                      </a:r>
                      <a:r>
                        <a:rPr lang="ja-JP" altLang="en-US" sz="1400" kern="100" smtClean="0">
                          <a:effectLst/>
                          <a:latin typeface="+mn-ea"/>
                          <a:ea typeface="+mn-ea"/>
                        </a:rPr>
                        <a:t>望</a:t>
                      </a:r>
                      <a:r>
                        <a:rPr lang="ja-JP" sz="1400" kern="100" smtClean="0">
                          <a:effectLst/>
                          <a:latin typeface="+mn-ea"/>
                          <a:ea typeface="+mn-ea"/>
                        </a:rPr>
                        <a:t>ましい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企業債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51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効率性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7254471" y="87207"/>
            <a:ext cx="2060621" cy="78027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70933" y="6581001"/>
            <a:ext cx="5594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 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112585" y="6519898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06" y="2416821"/>
            <a:ext cx="8453896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26062"/>
            <a:ext cx="106637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おける河南町の</a:t>
            </a:r>
            <a:r>
              <a:rPr lang="ja-JP" altLang="en-US" sz="2400" b="1" dirty="0"/>
              <a:t>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sz="2400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dirty="0"/>
          </a:p>
          <a:p>
            <a:r>
              <a:rPr lang="ja-JP" altLang="en-US" dirty="0"/>
              <a:t>・全管路の耐震適合率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38.7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 smtClean="0"/>
              <a:t>を上回って</a:t>
            </a:r>
            <a:r>
              <a:rPr lang="ja-JP" altLang="en-US" dirty="0"/>
              <a:t>います</a:t>
            </a:r>
            <a:r>
              <a:rPr lang="ja-JP" altLang="en-US" dirty="0" smtClean="0"/>
              <a:t>。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04530" y="4051651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3" y="2486888"/>
            <a:ext cx="8443494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27759"/>
            <a:ext cx="92502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・基幹管路の耐震適合率</a:t>
            </a:r>
            <a:r>
              <a:rPr lang="ja-JP" altLang="ja-JP" dirty="0" smtClean="0"/>
              <a:t>は</a:t>
            </a:r>
            <a:r>
              <a:rPr lang="en-US" altLang="ja-JP" dirty="0" smtClean="0">
                <a:latin typeface="+mn-ea"/>
              </a:rPr>
              <a:t>39.5%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smtClean="0">
                <a:latin typeface="+mn-ea"/>
              </a:rPr>
              <a:t>41.1%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>
                <a:latin typeface="+mn-ea"/>
              </a:rPr>
              <a:t>下回</a:t>
            </a:r>
            <a:r>
              <a:rPr lang="ja-JP" altLang="en-US" dirty="0" smtClean="0">
                <a:latin typeface="+mn-ea"/>
              </a:rPr>
              <a:t>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>
                <a:latin typeface="+mn-ea"/>
              </a:rPr>
              <a:t>22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80516" y="3830219"/>
            <a:ext cx="969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80516" y="4190116"/>
            <a:ext cx="969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554" y="302342"/>
            <a:ext cx="90945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25.7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 smtClean="0">
                <a:latin typeface="+mn-ea"/>
              </a:rPr>
              <a:t>を下回っています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>
                <a:latin typeface="+mn-ea"/>
              </a:rPr>
              <a:t>19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降順）</a:t>
            </a:r>
            <a:endParaRPr lang="ja-JP" altLang="en-US" dirty="0"/>
          </a:p>
          <a:p>
            <a:endParaRPr lang="ja-JP" altLang="en-US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4" y="2357387"/>
            <a:ext cx="8434800" cy="365856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20751" y="3443624"/>
            <a:ext cx="9523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0751" y="4004587"/>
            <a:ext cx="9523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1" y="2434679"/>
            <a:ext cx="8433841" cy="3664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451" y="434898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④管路更新率（市町村経営比較分析表より）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・管路更新率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0.88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で</a:t>
            </a:r>
            <a:r>
              <a:rPr lang="ja-JP" altLang="en-US" dirty="0">
                <a:latin typeface="+mn-ea"/>
              </a:rPr>
              <a:t>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/>
              <a:t>％を</a:t>
            </a:r>
            <a:r>
              <a:rPr lang="ja-JP" altLang="en-US" dirty="0"/>
              <a:t>上</a:t>
            </a:r>
            <a:r>
              <a:rPr lang="ja-JP" altLang="en-US" dirty="0" smtClean="0"/>
              <a:t>回って</a:t>
            </a:r>
            <a:r>
              <a:rPr lang="ja-JP" altLang="en-US" dirty="0"/>
              <a:t>います。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04785" y="4186435"/>
            <a:ext cx="103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86098" y="4516242"/>
            <a:ext cx="103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5991"/>
            <a:ext cx="89849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⑤浄水場耐震化率（大阪府の水道の現況より）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・浄水場の耐震化率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100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で</a:t>
            </a:r>
            <a:r>
              <a:rPr lang="ja-JP" altLang="en-US" dirty="0" smtClean="0"/>
              <a:t>す。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※</a:t>
            </a:r>
            <a:r>
              <a:rPr lang="ja-JP" altLang="en-US" dirty="0" smtClean="0"/>
              <a:t>青崩浄水場は平成</a:t>
            </a:r>
            <a:r>
              <a:rPr lang="en-US" altLang="ja-JP" dirty="0" smtClean="0"/>
              <a:t>29</a:t>
            </a:r>
            <a:r>
              <a:rPr lang="ja-JP" altLang="en-US" dirty="0" smtClean="0"/>
              <a:t>年度まで簡易水道事業であったため、グラフには反映しておりません。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19" y="2544564"/>
            <a:ext cx="8434800" cy="3609198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16347" y="4530800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90057" y="4041386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76476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⑥配水池耐震化率（大阪府の水道の現況より）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en-US" dirty="0"/>
              <a:t>・配水池の耐震化率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11.0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 smtClean="0"/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99" y="2584941"/>
            <a:ext cx="8403736" cy="363600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115300" y="4161425"/>
            <a:ext cx="9379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15300" y="3648766"/>
            <a:ext cx="9379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243250"/>
            <a:ext cx="89776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⑦給水原価（市町村経営比較分析表より）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</a:t>
            </a:r>
            <a:r>
              <a:rPr lang="ja-JP" altLang="en-US" dirty="0">
                <a:latin typeface="+mn-ea"/>
              </a:rPr>
              <a:t>給水原価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195.0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</a:t>
            </a:r>
            <a:r>
              <a:rPr lang="ja-JP" altLang="en-US" dirty="0" smtClean="0">
                <a:latin typeface="+mn-ea"/>
              </a:rPr>
              <a:t>を上回っています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39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昇順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1" y="2448853"/>
            <a:ext cx="8377216" cy="363600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85400" y="3959076"/>
            <a:ext cx="9379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85400" y="4236075"/>
            <a:ext cx="9379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26504" y="231269"/>
            <a:ext cx="97668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⑧経常収支比率（市町村経営比較分析表より）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・経常収支比率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96.22%</a:t>
            </a:r>
            <a:r>
              <a:rPr lang="ja-JP" altLang="en-US" dirty="0" smtClean="0">
                <a:latin typeface="+mn-ea"/>
              </a:rPr>
              <a:t>と</a:t>
            </a:r>
            <a:r>
              <a:rPr lang="ja-JP" altLang="en-US" dirty="0"/>
              <a:t>府平均</a:t>
            </a:r>
            <a:r>
              <a:rPr lang="en-US" altLang="ja-JP" dirty="0">
                <a:latin typeface="+mn-ea"/>
              </a:rPr>
              <a:t>111.98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および単</a:t>
            </a:r>
            <a:r>
              <a:rPr lang="ja-JP" altLang="en-US" dirty="0">
                <a:latin typeface="+mn-ea"/>
              </a:rPr>
              <a:t>年度黒字を示す</a:t>
            </a:r>
            <a:r>
              <a:rPr lang="en-US" altLang="ja-JP" dirty="0">
                <a:latin typeface="+mn-ea"/>
              </a:rPr>
              <a:t>100%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 smtClean="0"/>
              <a:t>下回って</a:t>
            </a:r>
            <a:endParaRPr lang="en-US" altLang="ja-JP" dirty="0" smtClean="0"/>
          </a:p>
          <a:p>
            <a:r>
              <a:rPr lang="ja-JP" altLang="en-US" dirty="0" smtClean="0"/>
              <a:t>　います。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75" y="2522166"/>
            <a:ext cx="8434800" cy="365052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51351" y="3749054"/>
            <a:ext cx="9952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24847" y="3335261"/>
            <a:ext cx="9952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143" y="446986"/>
            <a:ext cx="911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⑨企業債残高対給水収益率（市町村経営比較分析表より）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・企業債残高対</a:t>
            </a:r>
            <a:r>
              <a:rPr lang="ja-JP" altLang="en-US" dirty="0">
                <a:latin typeface="+mn-ea"/>
              </a:rPr>
              <a:t>給水収益率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148.4%</a:t>
            </a:r>
            <a:r>
              <a:rPr lang="ja-JP" altLang="en-US" dirty="0" smtClean="0">
                <a:latin typeface="+mn-ea"/>
              </a:rPr>
              <a:t>で</a:t>
            </a:r>
            <a:r>
              <a:rPr lang="ja-JP" altLang="en-US" dirty="0">
                <a:latin typeface="+mn-ea"/>
              </a:rPr>
              <a:t>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 smtClean="0"/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" y="2697683"/>
            <a:ext cx="8434800" cy="3200239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24458" y="4515127"/>
            <a:ext cx="966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7954" y="4143913"/>
            <a:ext cx="966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■町の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</a:t>
            </a:r>
            <a:r>
              <a:rPr lang="ja-JP" altLang="en-US" sz="1600" dirty="0" smtClean="0">
                <a:latin typeface="+mn-ea"/>
              </a:rPr>
              <a:t>水率の</a:t>
            </a:r>
            <a:r>
              <a:rPr lang="ja-JP" altLang="en-US" sz="1600" dirty="0">
                <a:latin typeface="+mn-ea"/>
              </a:rPr>
              <a:t>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おける河南町の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おける河南町の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■町の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河南町の計画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河南町の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大阪府推計による河南町の</a:t>
            </a:r>
            <a:r>
              <a:rPr lang="ja-JP" altLang="en-US" sz="1600" dirty="0">
                <a:latin typeface="+mn-ea"/>
              </a:rPr>
              <a:t>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527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2393" y="429659"/>
            <a:ext cx="10921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⑩施設利用率（市町村経営比較分析表より）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46%</a:t>
            </a:r>
            <a:r>
              <a:rPr lang="ja-JP" altLang="en-US" dirty="0" smtClean="0">
                <a:latin typeface="+mn-ea"/>
              </a:rPr>
              <a:t>で</a:t>
            </a:r>
            <a:r>
              <a:rPr lang="ja-JP" altLang="en-US" dirty="0">
                <a:latin typeface="+mn-ea"/>
              </a:rPr>
              <a:t>あり、府</a:t>
            </a:r>
            <a:r>
              <a:rPr lang="ja-JP" altLang="en-US" dirty="0" smtClean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58.4%</a:t>
            </a:r>
            <a:r>
              <a:rPr lang="ja-JP" altLang="en-US" dirty="0" smtClean="0"/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96" y="2357387"/>
            <a:ext cx="8434800" cy="3689722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54160" y="3710188"/>
            <a:ext cx="9482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4229" y="3382743"/>
            <a:ext cx="9482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466326"/>
            <a:ext cx="8710949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河南町の</a:t>
            </a:r>
            <a:r>
              <a:rPr lang="ja-JP" altLang="en-US" sz="2400" b="1" dirty="0"/>
              <a:t>今後の計画</a:t>
            </a:r>
          </a:p>
          <a:p>
            <a:endParaRPr lang="en-US" altLang="ja-JP" sz="2400" dirty="0"/>
          </a:p>
          <a:p>
            <a:endParaRPr lang="ja-JP" altLang="en-US" dirty="0"/>
          </a:p>
          <a:p>
            <a:pPr>
              <a:lnSpc>
                <a:spcPct val="130000"/>
              </a:lnSpc>
            </a:pPr>
            <a:r>
              <a:rPr lang="ja-JP" altLang="en-US" dirty="0"/>
              <a:t>・水道施設の耐震化計画は</a:t>
            </a:r>
            <a:r>
              <a:rPr lang="en-US" altLang="ja-JP" dirty="0">
                <a:latin typeface="+mn-ea"/>
              </a:rPr>
              <a:t>2020</a:t>
            </a:r>
            <a:r>
              <a:rPr lang="ja-JP" altLang="en-US" dirty="0" smtClean="0">
                <a:latin typeface="+mn-ea"/>
              </a:rPr>
              <a:t>年</a:t>
            </a:r>
            <a:r>
              <a:rPr lang="en-US" altLang="ja-JP" dirty="0" smtClean="0">
                <a:latin typeface="+mn-ea"/>
              </a:rPr>
              <a:t>3</a:t>
            </a:r>
            <a:r>
              <a:rPr lang="ja-JP" altLang="en-US" dirty="0" smtClean="0">
                <a:latin typeface="+mn-ea"/>
              </a:rPr>
              <a:t>月</a:t>
            </a:r>
            <a:r>
              <a:rPr lang="ja-JP" altLang="en-US" dirty="0">
                <a:latin typeface="+mn-ea"/>
              </a:rPr>
              <a:t>に</a:t>
            </a:r>
            <a:r>
              <a:rPr lang="ja-JP" altLang="en-US" dirty="0"/>
              <a:t>策定される予定です。</a:t>
            </a:r>
            <a:endParaRPr lang="en-US" altLang="ja-JP" dirty="0"/>
          </a:p>
          <a:p>
            <a:pPr marL="179388" indent="-179388">
              <a:lnSpc>
                <a:spcPct val="130000"/>
              </a:lnSpc>
            </a:pPr>
            <a:endParaRPr lang="en-US" altLang="ja-JP" dirty="0" smtClean="0"/>
          </a:p>
          <a:p>
            <a:pPr marL="179388" indent="-179388">
              <a:lnSpc>
                <a:spcPct val="130000"/>
              </a:lnSpc>
            </a:pP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２０１８年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１０月に大阪広域水道企業団と「水道事業の統合に向けての検討、協議に関する覚書」を締結し、統合に関し、具体的に検討、協議を開始し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まし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た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72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H="1">
            <a:off x="7938898" y="2479331"/>
            <a:ext cx="164216" cy="2880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4" y="2496007"/>
            <a:ext cx="8768213" cy="28332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11965"/>
              </p:ext>
            </p:extLst>
          </p:nvPr>
        </p:nvGraphicFramePr>
        <p:xfrm>
          <a:off x="-1" y="940158"/>
          <a:ext cx="9053847" cy="174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051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348246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ja-JP" sz="1800" kern="100" dirty="0">
                          <a:effectLst/>
                        </a:rPr>
                        <a:t>年周期で管更新するために必要</a:t>
                      </a:r>
                      <a:r>
                        <a:rPr lang="ja-JP" sz="1800" kern="100" dirty="0" smtClean="0">
                          <a:effectLst/>
                        </a:rPr>
                        <a:t>な</a:t>
                      </a:r>
                      <a:r>
                        <a:rPr lang="ja-JP" altLang="en-US" sz="1800" kern="100" dirty="0" smtClean="0">
                          <a:effectLst/>
                        </a:rPr>
                        <a:t>管路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>
                          <a:effectLst/>
                        </a:rPr>
                        <a:t>管路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１．６７％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0" y="2943621"/>
            <a:ext cx="1052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r>
              <a:rPr lang="ja-JP" altLang="en-US" sz="2400" dirty="0" smtClean="0"/>
              <a:t>       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90104"/>
              </p:ext>
            </p:extLst>
          </p:nvPr>
        </p:nvGraphicFramePr>
        <p:xfrm>
          <a:off x="0" y="3774618"/>
          <a:ext cx="9053846" cy="2707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204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48768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903935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080588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64351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512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512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耐震化率（％）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目標数量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</a:t>
                      </a:r>
                      <a:r>
                        <a:rPr lang="ja-JP" sz="1800" kern="100" dirty="0" smtClean="0">
                          <a:effectLst/>
                        </a:rPr>
                        <a:t>の</a:t>
                      </a:r>
                      <a:endParaRPr lang="en-US" altLang="ja-JP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>
                          <a:effectLst/>
                        </a:rPr>
                        <a:t>能力等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48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浄水施設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施設能力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rgbClr val="FF0000"/>
                          </a:solidFill>
                          <a:effectLst/>
                        </a:rPr>
                        <a:t>０</a:t>
                      </a:r>
                      <a:r>
                        <a:rPr lang="ja-JP" sz="1800" kern="100" dirty="0" smtClean="0">
                          <a:effectLst/>
                        </a:rPr>
                        <a:t> </a:t>
                      </a:r>
                      <a:r>
                        <a:rPr lang="ja-JP" sz="1800" kern="100" dirty="0">
                          <a:effectLst/>
                        </a:rPr>
                        <a:t>㎥</a:t>
                      </a:r>
                      <a:r>
                        <a:rPr lang="en-US" sz="1800" kern="100" dirty="0">
                          <a:effectLst/>
                        </a:rPr>
                        <a:t>/</a:t>
                      </a:r>
                      <a:r>
                        <a:rPr lang="ja-JP" sz="1800" kern="100" dirty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48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９，０８８</a:t>
                      </a:r>
                      <a:r>
                        <a:rPr lang="ja-JP" sz="1800" kern="100" dirty="0" smtClean="0">
                          <a:effectLst/>
                        </a:rPr>
                        <a:t> </a:t>
                      </a:r>
                      <a:r>
                        <a:rPr lang="ja-JP" sz="1800" kern="100" dirty="0">
                          <a:effectLst/>
                        </a:rPr>
                        <a:t>㎥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48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基幹管路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１９．４ｋ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2313" y="15409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/>
              <a:t>３</a:t>
            </a:r>
            <a:r>
              <a:rPr lang="ja-JP" altLang="en-US" sz="2400" b="1" dirty="0" smtClean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581361" y="2198064"/>
            <a:ext cx="4862513" cy="439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indent="-90170"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 smtClean="0">
                <a:effectLst/>
                <a:latin typeface="+mn-ea"/>
                <a:cs typeface="Times New Roman" panose="02020603050405020304" pitchFamily="18" charset="0"/>
              </a:rPr>
              <a:t>策定中（</a:t>
            </a:r>
            <a:r>
              <a:rPr lang="en-US" altLang="ja-JP" sz="1600" kern="100" dirty="0" smtClean="0">
                <a:effectLst/>
                <a:latin typeface="+mn-ea"/>
                <a:cs typeface="Times New Roman" panose="02020603050405020304" pitchFamily="18" charset="0"/>
              </a:rPr>
              <a:t>2020</a:t>
            </a:r>
            <a:r>
              <a:rPr lang="ja-JP" altLang="en-US" sz="1600" kern="100" dirty="0" smtClean="0">
                <a:effectLst/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ja-JP" sz="1600" kern="100" dirty="0" smtClean="0"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en-US" sz="1600" kern="100" dirty="0" smtClean="0">
                <a:effectLst/>
                <a:latin typeface="+mn-ea"/>
                <a:cs typeface="Times New Roman" panose="02020603050405020304" pitchFamily="18" charset="0"/>
              </a:rPr>
              <a:t>月策定予定。）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581361" y="4890053"/>
            <a:ext cx="4977690" cy="15197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indent="-90170" algn="ctr">
              <a:lnSpc>
                <a:spcPct val="150000"/>
              </a:lnSpc>
              <a:spcAft>
                <a:spcPts val="0"/>
              </a:spcAft>
            </a:pPr>
            <a:endParaRPr lang="en-US" altLang="ja-JP" sz="1600" kern="100" dirty="0" smtClean="0">
              <a:effectLst/>
              <a:latin typeface="+mn-ea"/>
              <a:cs typeface="Times New Roman" panose="02020603050405020304" pitchFamily="18" charset="0"/>
            </a:endParaRPr>
          </a:p>
          <a:p>
            <a:pPr marL="90170" indent="-90170" algn="ctr">
              <a:lnSpc>
                <a:spcPct val="250000"/>
              </a:lnSpc>
              <a:spcAft>
                <a:spcPts val="0"/>
              </a:spcAft>
            </a:pPr>
            <a:r>
              <a:rPr lang="ja-JP" altLang="en-US" sz="1600" kern="100" dirty="0" smtClean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effectLst/>
                <a:latin typeface="+mn-ea"/>
                <a:cs typeface="Times New Roman" panose="02020603050405020304" pitchFamily="18" charset="0"/>
              </a:rPr>
              <a:t>策定中（</a:t>
            </a:r>
            <a:r>
              <a:rPr lang="en-US" altLang="ja-JP" sz="1600" kern="100" dirty="0" smtClean="0">
                <a:effectLst/>
                <a:latin typeface="+mn-ea"/>
                <a:cs typeface="Times New Roman" panose="02020603050405020304" pitchFamily="18" charset="0"/>
              </a:rPr>
              <a:t>2020</a:t>
            </a:r>
            <a:r>
              <a:rPr lang="ja-JP" altLang="en-US" sz="1600" kern="100" dirty="0" smtClean="0">
                <a:effectLst/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ja-JP" sz="1600" kern="100" dirty="0" smtClean="0"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en-US" sz="1600" kern="100" dirty="0" smtClean="0">
                <a:effectLst/>
                <a:latin typeface="+mn-ea"/>
                <a:cs typeface="Times New Roman" panose="02020603050405020304" pitchFamily="18" charset="0"/>
              </a:rPr>
              <a:t>月策定予定。）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4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71615"/>
            <a:ext cx="88807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３．４　更新需要見込み額の見通し</a:t>
            </a:r>
          </a:p>
          <a:p>
            <a:endParaRPr lang="ja-JP" altLang="en-US" sz="2400" dirty="0">
              <a:latin typeface="+mn-ea"/>
            </a:endParaRPr>
          </a:p>
          <a:p>
            <a:r>
              <a:rPr lang="en-US" altLang="ja-JP" sz="2000" dirty="0">
                <a:latin typeface="+mn-ea"/>
              </a:rPr>
              <a:t>【</a:t>
            </a:r>
            <a:r>
              <a:rPr lang="ja-JP" altLang="en-US" sz="2000" dirty="0">
                <a:latin typeface="+mn-ea"/>
              </a:rPr>
              <a:t>市町村計画</a:t>
            </a:r>
            <a:r>
              <a:rPr lang="en-US" altLang="ja-JP" sz="2000" dirty="0" smtClean="0">
                <a:latin typeface="+mn-ea"/>
              </a:rPr>
              <a:t>】</a:t>
            </a:r>
          </a:p>
          <a:p>
            <a:endParaRPr lang="en-US" altLang="ja-JP" sz="2000" dirty="0">
              <a:latin typeface="+mn-ea"/>
            </a:endParaRPr>
          </a:p>
          <a:p>
            <a:r>
              <a:rPr lang="ja-JP" altLang="en-US" sz="2000" dirty="0"/>
              <a:t>・公表可能なデータなし</a:t>
            </a:r>
          </a:p>
          <a:p>
            <a:endParaRPr lang="en-US" altLang="ja-JP" sz="2000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2516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sz="2400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endParaRPr lang="en-US" altLang="ja-JP" sz="2000" dirty="0">
              <a:latin typeface="+mn-ea"/>
            </a:endParaRPr>
          </a:p>
          <a:p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/>
              <a:t>・公表可能なデータなし</a:t>
            </a:r>
          </a:p>
          <a:p>
            <a:endParaRPr lang="en-US" altLang="ja-JP" sz="20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89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87925" y="-87925"/>
            <a:ext cx="9548127" cy="7177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大阪府推計による河南町の</a:t>
            </a:r>
            <a:r>
              <a:rPr lang="ja-JP" altLang="en-US" sz="2400" b="1" dirty="0">
                <a:latin typeface="+mn-ea"/>
              </a:rPr>
              <a:t>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600" dirty="0">
                <a:latin typeface="+mn-ea"/>
              </a:rPr>
              <a:t>（試算方法）</a:t>
            </a:r>
            <a:r>
              <a:rPr lang="ja-JP" altLang="ja-JP" sz="1400" u="sng" dirty="0">
                <a:latin typeface="+mn-ea"/>
              </a:rPr>
              <a:t>下線部分</a:t>
            </a:r>
            <a:r>
              <a:rPr lang="ja-JP" altLang="ja-JP" sz="1400" dirty="0">
                <a:latin typeface="+mn-ea"/>
              </a:rPr>
              <a:t>は</a:t>
            </a:r>
            <a:r>
              <a:rPr lang="ja-JP" altLang="ja-JP" sz="1400" dirty="0" smtClean="0">
                <a:latin typeface="+mn-ea"/>
              </a:rPr>
              <a:t>、</a:t>
            </a:r>
            <a:r>
              <a:rPr lang="ja-JP" altLang="en-US" sz="1400" dirty="0" smtClean="0">
                <a:latin typeface="+mn-ea"/>
              </a:rPr>
              <a:t>大阪府が</a:t>
            </a:r>
            <a:r>
              <a:rPr lang="ja-JP" altLang="ja-JP" sz="1400" dirty="0" smtClean="0">
                <a:latin typeface="+mn-ea"/>
              </a:rPr>
              <a:t>当該</a:t>
            </a:r>
            <a:r>
              <a:rPr lang="ja-JP" altLang="ja-JP" sz="1400" dirty="0">
                <a:latin typeface="+mn-ea"/>
              </a:rPr>
              <a:t>市の試算で行った箇所です。</a:t>
            </a:r>
            <a:endParaRPr lang="ja-JP" altLang="ja-JP" sz="12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１　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400" dirty="0">
                <a:latin typeface="+mn-ea"/>
              </a:rPr>
              <a:t>1.67</a:t>
            </a:r>
            <a:r>
              <a:rPr lang="ja-JP" altLang="ja-JP" sz="1400" dirty="0" smtClean="0">
                <a:latin typeface="+mn-ea"/>
              </a:rPr>
              <a:t>％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（</a:t>
            </a:r>
            <a:r>
              <a:rPr lang="en-US" altLang="ja-JP" sz="1400" dirty="0">
                <a:latin typeface="+mn-ea"/>
              </a:rPr>
              <a:t>60</a:t>
            </a:r>
            <a:r>
              <a:rPr lang="ja-JP" altLang="ja-JP" sz="1400" dirty="0">
                <a:latin typeface="+mn-ea"/>
              </a:rPr>
              <a:t>年で全ての水道管を更新する）に設定します。市町村での既存計画が、この更新率を満たしている場合は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府</a:t>
            </a:r>
            <a:r>
              <a:rPr lang="ja-JP" altLang="ja-JP" sz="1400" dirty="0">
                <a:latin typeface="+mn-ea"/>
              </a:rPr>
              <a:t>での独自推計は行わず、市町村計画をもとに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年の水道料金を算出します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ja-JP" altLang="ja-JP" sz="8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smtClean="0">
                <a:latin typeface="+mn-ea"/>
              </a:rPr>
              <a:t>２</a:t>
            </a:r>
            <a:r>
              <a:rPr lang="ja-JP" altLang="ja-JP" sz="1400" dirty="0">
                <a:latin typeface="+mn-ea"/>
              </a:rPr>
              <a:t>　市町村計画がない場合は、大阪府で試算を行いました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en-US" sz="1400" u="sng" dirty="0">
                <a:latin typeface="+mn-ea"/>
              </a:rPr>
              <a:t>〇	推計期間は大阪府の将来推計人口の推計期間に合わせ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年度まで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収入</a:t>
            </a:r>
            <a:r>
              <a:rPr lang="ja-JP" altLang="ja-JP" sz="1400" u="sng" dirty="0">
                <a:latin typeface="+mn-ea"/>
              </a:rPr>
              <a:t>は推計した料金収入に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年度決算統計のその他収益を加算しています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ja-JP" altLang="ja-JP" sz="12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ja-JP" sz="1400" u="sng" dirty="0" smtClean="0">
                <a:latin typeface="+mn-ea"/>
              </a:rPr>
              <a:t>年度の供給単価</a:t>
            </a:r>
            <a:r>
              <a:rPr lang="en-US" altLang="ja-JP" sz="1400" u="sng" dirty="0" smtClean="0">
                <a:latin typeface="+mn-ea"/>
              </a:rPr>
              <a:t>166.7</a:t>
            </a:r>
            <a:r>
              <a:rPr lang="ja-JP" altLang="ja-JP" sz="1400" u="sng" dirty="0" smtClean="0">
                <a:latin typeface="+mn-ea"/>
              </a:rPr>
              <a:t>円</a:t>
            </a:r>
            <a:r>
              <a:rPr lang="en-US" altLang="ja-JP" sz="1400" u="sng" dirty="0" smtClean="0">
                <a:latin typeface="+mn-ea"/>
              </a:rPr>
              <a:t>/m</a:t>
            </a:r>
            <a:r>
              <a:rPr lang="en-US" altLang="ja-JP" sz="1400" u="sng" baseline="30000" dirty="0" smtClean="0">
                <a:latin typeface="+mn-ea"/>
              </a:rPr>
              <a:t>3</a:t>
            </a:r>
            <a:r>
              <a:rPr lang="ja-JP" altLang="ja-JP" sz="1400" u="sng" dirty="0" smtClean="0">
                <a:latin typeface="+mn-ea"/>
              </a:rPr>
              <a:t>を乗じて算出しています。</a:t>
            </a:r>
            <a:endParaRPr lang="ja-JP" altLang="ja-JP" sz="12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給水</a:t>
            </a:r>
            <a:r>
              <a:rPr lang="ja-JP" altLang="ja-JP" sz="1400" u="sng" dirty="0">
                <a:latin typeface="+mn-ea"/>
              </a:rPr>
              <a:t>人口の予測については、大阪府の将来推計人口（</a:t>
            </a:r>
            <a:r>
              <a:rPr lang="en-US" altLang="ja-JP" sz="1400" u="sng" dirty="0">
                <a:latin typeface="+mn-ea"/>
              </a:rPr>
              <a:t>2018</a:t>
            </a:r>
            <a:r>
              <a:rPr lang="ja-JP" altLang="ja-JP" sz="1400" u="sng" dirty="0">
                <a:latin typeface="+mn-ea"/>
              </a:rPr>
              <a:t>年</a:t>
            </a:r>
            <a:r>
              <a:rPr lang="en-US" altLang="ja-JP" sz="1400" u="sng" dirty="0">
                <a:latin typeface="+mn-ea"/>
              </a:rPr>
              <a:t>8</a:t>
            </a:r>
            <a:r>
              <a:rPr lang="ja-JP" altLang="ja-JP" sz="1400" u="sng" dirty="0">
                <a:latin typeface="+mn-ea"/>
              </a:rPr>
              <a:t>月大阪府政策企画部企画室計画課）を用い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府</a:t>
            </a:r>
            <a:r>
              <a:rPr lang="ja-JP" altLang="ja-JP" sz="1400" u="sng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2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有</a:t>
            </a:r>
            <a:r>
              <a:rPr lang="ja-JP" altLang="ja-JP" sz="1400" u="sng" dirty="0">
                <a:latin typeface="+mn-ea"/>
              </a:rPr>
              <a:t>収水量の推計は、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年度の年間有収水量と給水人口から</a:t>
            </a:r>
            <a:r>
              <a:rPr lang="en-US" altLang="ja-JP" sz="1400" u="sng" dirty="0">
                <a:latin typeface="+mn-ea"/>
              </a:rPr>
              <a:t>1</a:t>
            </a:r>
            <a:r>
              <a:rPr lang="ja-JP" altLang="ja-JP" sz="1400" u="sng" dirty="0">
                <a:latin typeface="+mn-ea"/>
              </a:rPr>
              <a:t>人</a:t>
            </a:r>
            <a:r>
              <a:rPr lang="en-US" altLang="ja-JP" sz="1400" u="sng" dirty="0">
                <a:latin typeface="+mn-ea"/>
              </a:rPr>
              <a:t>1</a:t>
            </a:r>
            <a:r>
              <a:rPr lang="ja-JP" altLang="ja-JP" sz="1400" u="sng" dirty="0">
                <a:latin typeface="+mn-ea"/>
              </a:rPr>
              <a:t>日平均有収水量を求め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予測</a:t>
            </a:r>
            <a:r>
              <a:rPr lang="ja-JP" altLang="ja-JP" sz="1400" u="sng" dirty="0">
                <a:latin typeface="+mn-ea"/>
              </a:rPr>
              <a:t>給水人口を乗じて算出しています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20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支出</a:t>
            </a:r>
            <a:r>
              <a:rPr lang="ja-JP" altLang="ja-JP" sz="1400" u="sng" dirty="0">
                <a:latin typeface="+mn-ea"/>
              </a:rPr>
              <a:t>は管路更新以外の費用について、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年度の経常費用の決算値の同額を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年度まで見込んでいます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管</a:t>
            </a:r>
            <a:r>
              <a:rPr lang="ja-JP" altLang="ja-JP" sz="1400" u="sng" dirty="0">
                <a:latin typeface="+mn-ea"/>
              </a:rPr>
              <a:t>路については管路更新率を</a:t>
            </a:r>
            <a:r>
              <a:rPr lang="en-US" altLang="ja-JP" sz="1400" u="sng" dirty="0">
                <a:latin typeface="+mn-ea"/>
              </a:rPr>
              <a:t>1.67</a:t>
            </a:r>
            <a:r>
              <a:rPr lang="ja-JP" altLang="ja-JP" sz="1400" u="sng" dirty="0">
                <a:latin typeface="+mn-ea"/>
              </a:rPr>
              <a:t>％に引き上げた場合</a:t>
            </a:r>
            <a:r>
              <a:rPr lang="ja-JP" altLang="ja-JP" sz="1400" u="sng" dirty="0" smtClean="0">
                <a:latin typeface="+mn-ea"/>
              </a:rPr>
              <a:t>の</a:t>
            </a:r>
            <a:r>
              <a:rPr lang="ja-JP" altLang="en-US" sz="1400" u="sng" dirty="0">
                <a:latin typeface="+mn-ea"/>
              </a:rPr>
              <a:t>減価</a:t>
            </a:r>
            <a:r>
              <a:rPr lang="ja-JP" altLang="ja-JP" sz="1400" u="sng" dirty="0" smtClean="0">
                <a:latin typeface="+mn-ea"/>
              </a:rPr>
              <a:t>償却費</a:t>
            </a:r>
            <a:r>
              <a:rPr lang="ja-JP" altLang="ja-JP" sz="1400" u="sng" dirty="0">
                <a:latin typeface="+mn-ea"/>
              </a:rPr>
              <a:t>増加を見込んでいます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市町村実績の管路更新率が</a:t>
            </a:r>
            <a:r>
              <a:rPr lang="en-US" altLang="ja-JP" sz="1400" dirty="0">
                <a:latin typeface="+mn-ea"/>
              </a:rPr>
              <a:t>1.67%</a:t>
            </a:r>
            <a:r>
              <a:rPr lang="ja-JP" altLang="ja-JP" sz="1400" dirty="0">
                <a:latin typeface="+mn-ea"/>
              </a:rPr>
              <a:t>以上の場合は、その更新率とします。）</a:t>
            </a:r>
            <a:endParaRPr lang="ja-JP" altLang="ja-JP" sz="1200" dirty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追加</a:t>
            </a:r>
            <a:r>
              <a:rPr lang="ja-JP" altLang="ja-JP" sz="1400" u="sng" dirty="0">
                <a:latin typeface="+mn-ea"/>
              </a:rPr>
              <a:t>減価償却費</a:t>
            </a:r>
            <a:r>
              <a:rPr lang="en-US" altLang="ja-JP" sz="1400" u="sng" dirty="0">
                <a:latin typeface="+mn-ea"/>
              </a:rPr>
              <a:t>/</a:t>
            </a:r>
            <a:r>
              <a:rPr lang="ja-JP" altLang="ja-JP" sz="1400" u="sng" dirty="0">
                <a:latin typeface="+mn-ea"/>
              </a:rPr>
              <a:t>年は、次のとおり算出し、年数経過とともに積み上げています。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①　</a:t>
            </a:r>
            <a:r>
              <a:rPr lang="en-US" altLang="ja-JP" sz="1400" u="sng" dirty="0" smtClean="0">
                <a:latin typeface="+mn-ea"/>
              </a:rPr>
              <a:t>1.67</a:t>
            </a:r>
            <a:r>
              <a:rPr lang="ja-JP" altLang="ja-JP" sz="1400" u="sng" dirty="0">
                <a:latin typeface="+mn-ea"/>
              </a:rPr>
              <a:t>％と管路更新率</a:t>
            </a:r>
            <a:r>
              <a:rPr lang="en-US" altLang="ja-JP" sz="1400" u="sng" dirty="0">
                <a:latin typeface="+mn-ea"/>
              </a:rPr>
              <a:t>(2014-2016</a:t>
            </a:r>
            <a:r>
              <a:rPr lang="ja-JP" altLang="ja-JP" sz="1400" u="sng" dirty="0">
                <a:latin typeface="+mn-ea"/>
              </a:rPr>
              <a:t>年度の平均</a:t>
            </a:r>
            <a:r>
              <a:rPr lang="en-US" altLang="ja-JP" sz="1400" u="sng" dirty="0">
                <a:latin typeface="+mn-ea"/>
              </a:rPr>
              <a:t>)</a:t>
            </a:r>
            <a:r>
              <a:rPr lang="ja-JP" altLang="ja-JP" sz="1400" u="sng" dirty="0">
                <a:latin typeface="+mn-ea"/>
              </a:rPr>
              <a:t>の比率を算出。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②　</a:t>
            </a:r>
            <a:r>
              <a:rPr lang="ja-JP" altLang="ja-JP" sz="1400" u="sng" dirty="0" smtClean="0">
                <a:latin typeface="+mn-ea"/>
              </a:rPr>
              <a:t>配水</a:t>
            </a:r>
            <a:r>
              <a:rPr lang="ja-JP" altLang="ja-JP" sz="1400" u="sng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400" u="sng" dirty="0">
                <a:latin typeface="+mn-ea"/>
              </a:rPr>
              <a:t>(2014-2016</a:t>
            </a:r>
            <a:r>
              <a:rPr lang="ja-JP" altLang="ja-JP" sz="1400" u="sng" dirty="0">
                <a:latin typeface="+mn-ea"/>
              </a:rPr>
              <a:t>年度の平均値</a:t>
            </a:r>
            <a:r>
              <a:rPr lang="en-US" altLang="ja-JP" sz="1400" u="sng" dirty="0">
                <a:latin typeface="+mn-ea"/>
              </a:rPr>
              <a:t>)</a:t>
            </a:r>
            <a:r>
              <a:rPr lang="ja-JP" altLang="ja-JP" sz="1400" u="sng" dirty="0" err="1">
                <a:latin typeface="+mn-ea"/>
              </a:rPr>
              <a:t>。</a:t>
            </a:r>
            <a:endParaRPr lang="ja-JP" altLang="ja-JP" sz="120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※</a:t>
            </a:r>
            <a:r>
              <a:rPr lang="ja-JP" altLang="ja-JP" sz="1400" u="sng" dirty="0">
                <a:latin typeface="+mn-ea"/>
              </a:rPr>
              <a:t>布設替延長比率</a:t>
            </a:r>
            <a:r>
              <a:rPr lang="en-US" altLang="ja-JP" sz="1400" u="sng" dirty="0">
                <a:latin typeface="+mn-ea"/>
              </a:rPr>
              <a:t>=</a:t>
            </a:r>
            <a:r>
              <a:rPr lang="ja-JP" altLang="ja-JP" sz="1400" u="sng" dirty="0">
                <a:latin typeface="+mn-ea"/>
              </a:rPr>
              <a:t>配水管布設替延長</a:t>
            </a:r>
            <a:r>
              <a:rPr lang="en-US" altLang="ja-JP" sz="1400" u="sng" dirty="0">
                <a:latin typeface="+mn-ea"/>
              </a:rPr>
              <a:t>/</a:t>
            </a:r>
            <a:r>
              <a:rPr lang="ja-JP" altLang="ja-JP" sz="1400" u="sng" dirty="0">
                <a:latin typeface="+mn-ea"/>
              </a:rPr>
              <a:t>（配水管新設延長＋配水管布設替延長）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③　</a:t>
            </a:r>
            <a:r>
              <a:rPr lang="ja-JP" altLang="ja-JP" sz="1400" u="sng" dirty="0" smtClean="0">
                <a:latin typeface="+mn-ea"/>
              </a:rPr>
              <a:t>①</a:t>
            </a:r>
            <a:r>
              <a:rPr lang="ja-JP" altLang="ja-JP" sz="1400" u="sng" dirty="0">
                <a:latin typeface="+mn-ea"/>
              </a:rPr>
              <a:t>と②を掛けたうえで税抜き価格を算出し、法定耐用年数</a:t>
            </a:r>
            <a:r>
              <a:rPr lang="en-US" altLang="ja-JP" sz="1400" u="sng" dirty="0">
                <a:latin typeface="+mn-ea"/>
              </a:rPr>
              <a:t>40</a:t>
            </a:r>
            <a:r>
              <a:rPr lang="ja-JP" altLang="ja-JP" sz="1400" u="sng" dirty="0">
                <a:latin typeface="+mn-ea"/>
              </a:rPr>
              <a:t>年で割っています。</a:t>
            </a:r>
            <a:endParaRPr lang="ja-JP" altLang="ja-JP" sz="120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（</a:t>
            </a:r>
            <a:r>
              <a:rPr lang="ja-JP" altLang="ja-JP" sz="1400" u="sng" dirty="0">
                <a:latin typeface="+mn-ea"/>
              </a:rPr>
              <a:t>管路更新率、各延長は大阪府の水道の現況による。）</a:t>
            </a:r>
            <a:endParaRPr lang="ja-JP" altLang="ja-JP" sz="1200" u="sng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なお</a:t>
            </a:r>
            <a:r>
              <a:rPr lang="ja-JP" altLang="ja-JP" sz="1400" u="sng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年度までの更新時期</a:t>
            </a:r>
            <a:r>
              <a:rPr lang="ja-JP" altLang="ja-JP" sz="1400" u="sng" dirty="0" smtClean="0">
                <a:latin typeface="+mn-ea"/>
              </a:rPr>
              <a:t>や</a:t>
            </a:r>
            <a:endParaRPr lang="en-US" altLang="ja-JP" sz="1400" u="sng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u="sng" spc="-20" dirty="0" smtClean="0">
                <a:latin typeface="+mn-ea"/>
              </a:rPr>
              <a:t>施設</a:t>
            </a:r>
            <a:r>
              <a:rPr lang="ja-JP" altLang="ja-JP" sz="1400" u="sng" spc="-20" dirty="0">
                <a:latin typeface="+mn-ea"/>
              </a:rPr>
              <a:t>能力等の設定が困難であるため、見込んでいません（</a:t>
            </a:r>
            <a:r>
              <a:rPr lang="en-US" altLang="ja-JP" sz="1400" u="sng" spc="-20" dirty="0">
                <a:latin typeface="+mn-ea"/>
              </a:rPr>
              <a:t>2016</a:t>
            </a:r>
            <a:r>
              <a:rPr lang="ja-JP" altLang="ja-JP" sz="1400" u="sng" spc="-20" dirty="0">
                <a:latin typeface="+mn-ea"/>
              </a:rPr>
              <a:t>年度の決算値を</a:t>
            </a:r>
            <a:r>
              <a:rPr lang="en-US" altLang="ja-JP" sz="1400" u="sng" spc="-20" dirty="0">
                <a:latin typeface="+mn-ea"/>
              </a:rPr>
              <a:t>2045</a:t>
            </a:r>
            <a:r>
              <a:rPr lang="ja-JP" altLang="ja-JP" sz="1400" u="sng" spc="-20" dirty="0">
                <a:latin typeface="+mn-ea"/>
              </a:rPr>
              <a:t>年度まで見込んでいます</a:t>
            </a:r>
            <a:r>
              <a:rPr lang="ja-JP" altLang="ja-JP" sz="1400" b="1" u="sng" spc="-20" dirty="0">
                <a:latin typeface="+mn-ea"/>
              </a:rPr>
              <a:t>）</a:t>
            </a:r>
            <a:r>
              <a:rPr lang="ja-JP" altLang="ja-JP" sz="1400" b="1" dirty="0">
                <a:latin typeface="+mn-ea"/>
              </a:rPr>
              <a:t>。</a:t>
            </a:r>
            <a:endParaRPr lang="ja-JP" altLang="ja-JP" sz="1200" b="1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endParaRPr lang="en-US" altLang="ja-JP" sz="1400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水道</a:t>
            </a:r>
            <a:r>
              <a:rPr lang="ja-JP" altLang="ja-JP" sz="1400" u="sng" dirty="0">
                <a:latin typeface="+mn-ea"/>
              </a:rPr>
              <a:t>料金は</a:t>
            </a:r>
            <a:r>
              <a:rPr lang="ja-JP" altLang="ja-JP" sz="1400" u="sng" dirty="0" smtClean="0">
                <a:latin typeface="+mn-ea"/>
              </a:rPr>
              <a:t>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</a:t>
            </a:r>
            <a:r>
              <a:rPr lang="ja-JP" altLang="en-US" sz="1400" u="sng" dirty="0" smtClean="0">
                <a:latin typeface="+mn-ea"/>
              </a:rPr>
              <a:t>時点で赤字とならないように、収入が何％アップ必要かを求め、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その増加分を全て水道料金で補うと仮定し、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en-US" sz="1400" u="sng" dirty="0" smtClean="0">
                <a:latin typeface="+mn-ea"/>
              </a:rPr>
              <a:t>年度の水道料金に加算して算出しています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（実際は、今後の更新費用等を考慮して水道料金を設定する必要があります）</a:t>
            </a:r>
            <a:endParaRPr lang="en-US" altLang="ja-JP" sz="1400" u="sng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3250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4015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</a:t>
            </a:r>
            <a:r>
              <a:rPr lang="ja-JP" altLang="en-US" sz="2400" b="1" dirty="0" smtClean="0"/>
              <a:t>よる河南町の</a:t>
            </a:r>
            <a:r>
              <a:rPr lang="ja-JP" altLang="en-US" sz="2400" b="1" dirty="0"/>
              <a:t>今後の見通し　</a:t>
            </a:r>
            <a:endParaRPr lang="en-US" altLang="ja-JP" sz="2400" b="1" dirty="0"/>
          </a:p>
          <a:p>
            <a:endParaRPr lang="ja-JP" altLang="en-US" dirty="0"/>
          </a:p>
          <a:p>
            <a:r>
              <a:rPr lang="ja-JP" altLang="en-US" sz="2400" b="1" dirty="0"/>
              <a:t>４．１　給水人口と料金収入の見通し</a:t>
            </a:r>
            <a:endParaRPr lang="en-US" altLang="ja-JP" sz="2400" b="1" dirty="0"/>
          </a:p>
          <a:p>
            <a:endParaRPr lang="ja-JP" altLang="en-US" b="1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400" dirty="0"/>
              <a:t>　</a:t>
            </a:r>
            <a:r>
              <a:rPr lang="ja-JP" altLang="en-US" sz="2000" dirty="0"/>
              <a:t>給水人口の減少に伴い有収水量も減少していき、水道料金収入についても減少していくことが見込まれます</a:t>
            </a:r>
            <a:r>
              <a:rPr lang="ja-JP" altLang="en-US" sz="2000" dirty="0" smtClean="0"/>
              <a:t>。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05631" y="2054884"/>
            <a:ext cx="22950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・水道料金収入の見通しは、給水人口予測から有収水量を推計し、２０１６年度の供給単価</a:t>
            </a:r>
            <a:r>
              <a:rPr lang="en-US" altLang="ja-JP" sz="1400" dirty="0" smtClean="0">
                <a:latin typeface="+mn-ea"/>
              </a:rPr>
              <a:t>166.7</a:t>
            </a:r>
            <a:r>
              <a:rPr lang="ja-JP" altLang="ja-JP" sz="1400" dirty="0" smtClean="0">
                <a:latin typeface="+mn-ea"/>
              </a:rPr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</a:t>
            </a:r>
            <a:r>
              <a:rPr lang="ja-JP" altLang="ja-JP" sz="1400" dirty="0"/>
              <a:t>平均有収水量を求め、予測給水人口を乗じて算出しています。</a:t>
            </a:r>
          </a:p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1" y="2357387"/>
            <a:ext cx="6809288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68101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・</a:t>
            </a:r>
            <a:r>
              <a:rPr lang="ja-JP" altLang="en-US" dirty="0"/>
              <a:t>試算するために必要な精度</a:t>
            </a:r>
            <a:r>
              <a:rPr lang="ja-JP" altLang="en-US" dirty="0">
                <a:latin typeface="+mn-ea"/>
              </a:rPr>
              <a:t>の</a:t>
            </a:r>
            <a:r>
              <a:rPr lang="en-US" altLang="ja-JP" dirty="0">
                <a:latin typeface="+mn-ea"/>
              </a:rPr>
              <a:t>2045</a:t>
            </a:r>
            <a:r>
              <a:rPr lang="ja-JP" altLang="en-US" dirty="0">
                <a:latin typeface="+mn-ea"/>
              </a:rPr>
              <a:t>年度まで</a:t>
            </a:r>
            <a:r>
              <a:rPr lang="ja-JP" altLang="en-US" dirty="0"/>
              <a:t>の更新需要等のデータがないため、</a:t>
            </a:r>
            <a:endParaRPr lang="en-US" altLang="ja-JP" dirty="0"/>
          </a:p>
          <a:p>
            <a:r>
              <a:rPr lang="ja-JP" altLang="en-US" dirty="0"/>
              <a:t>　未推計です。</a:t>
            </a:r>
            <a:endParaRPr lang="ja-JP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294361" y="1341724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71614"/>
            <a:ext cx="109212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+mn-ea"/>
              </a:rPr>
              <a:t>４．２　更新需要見込み額の見通し</a:t>
            </a:r>
            <a:endParaRPr lang="en-US" altLang="ja-JP" sz="2400" b="1" dirty="0">
              <a:latin typeface="+mn-ea"/>
            </a:endParaRPr>
          </a:p>
          <a:p>
            <a:endParaRPr lang="en-US" altLang="ja-JP" sz="2400" dirty="0"/>
          </a:p>
          <a:p>
            <a:r>
              <a:rPr lang="ja-JP" altLang="ja-JP" sz="2000" dirty="0"/>
              <a:t>【大阪府推計】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99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37" y="1721825"/>
            <a:ext cx="7787835" cy="3384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378" y="5363683"/>
            <a:ext cx="8778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・管路更新率の目標</a:t>
            </a:r>
            <a:r>
              <a:rPr lang="ja-JP" altLang="ja-JP" dirty="0" smtClean="0"/>
              <a:t>を６０年</a:t>
            </a:r>
            <a:r>
              <a:rPr lang="ja-JP" altLang="ja-JP" dirty="0"/>
              <a:t>周期での管更新となる１．６７％に上昇させた場合、</a:t>
            </a:r>
            <a:endParaRPr lang="en-US" altLang="ja-JP" dirty="0"/>
          </a:p>
          <a:p>
            <a:r>
              <a:rPr lang="ja-JP" altLang="ja-JP" dirty="0"/>
              <a:t>管路更新費用</a:t>
            </a:r>
            <a:r>
              <a:rPr lang="ja-JP" altLang="ja-JP" dirty="0" smtClean="0"/>
              <a:t>は増加が見込まれ、その分支出が増加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その</a:t>
            </a:r>
            <a:r>
              <a:rPr lang="ja-JP" altLang="ja-JP" dirty="0"/>
              <a:t>場合、支出は収入の約</a:t>
            </a:r>
            <a:r>
              <a:rPr lang="ja-JP" altLang="ja-JP" dirty="0" smtClean="0"/>
              <a:t>１．</a:t>
            </a:r>
            <a:r>
              <a:rPr lang="ja-JP" altLang="en-US" dirty="0" smtClean="0"/>
              <a:t>９</a:t>
            </a:r>
            <a:r>
              <a:rPr lang="ja-JP" altLang="ja-JP" dirty="0" smtClean="0"/>
              <a:t>倍</a:t>
            </a:r>
            <a:r>
              <a:rPr lang="ja-JP" altLang="ja-JP" dirty="0"/>
              <a:t>となり、赤字回避には、収入</a:t>
            </a:r>
            <a:r>
              <a:rPr lang="ja-JP" altLang="ja-JP" dirty="0" smtClean="0"/>
              <a:t>の</a:t>
            </a:r>
            <a:r>
              <a:rPr lang="ja-JP" altLang="en-US" dirty="0" smtClean="0"/>
              <a:t>約９</a:t>
            </a:r>
            <a:r>
              <a:rPr lang="ja-JP" altLang="ja-JP" dirty="0" smtClean="0"/>
              <a:t>割</a:t>
            </a:r>
            <a:r>
              <a:rPr lang="ja-JP" altLang="ja-JP" dirty="0"/>
              <a:t>アップが必要とな</a:t>
            </a:r>
            <a:r>
              <a:rPr lang="ja-JP" altLang="en-US" dirty="0"/>
              <a:t>ります</a:t>
            </a:r>
            <a:r>
              <a:rPr lang="ja-JP" altLang="ja-JP" dirty="0"/>
              <a:t>。</a:t>
            </a:r>
          </a:p>
          <a:p>
            <a:endParaRPr lang="ja-JP" altLang="ja-JP" dirty="0"/>
          </a:p>
          <a:p>
            <a:endParaRPr lang="en-US" altLang="ja-JP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821256" y="2255848"/>
            <a:ext cx="0" cy="1008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形吹き出し 11"/>
          <p:cNvSpPr/>
          <p:nvPr/>
        </p:nvSpPr>
        <p:spPr>
          <a:xfrm>
            <a:off x="5566611" y="577516"/>
            <a:ext cx="3204210" cy="955513"/>
          </a:xfrm>
          <a:prstGeom prst="wedgeEllipseCallout">
            <a:avLst>
              <a:gd name="adj1" fmla="val -16100"/>
              <a:gd name="adj2" fmla="val 1089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1.9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倍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赤字回避には収入の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9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割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アップ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が必要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5439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02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57813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河南町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基本情報</a:t>
            </a:r>
            <a:endParaRPr kumimoji="0" lang="ja-JP" altLang="ja-JP" dirty="0">
              <a:latin typeface="+mn-ea"/>
            </a:endParaRPr>
          </a:p>
          <a:p>
            <a:endParaRPr kumimoji="0" lang="en-US" altLang="ja-JP" b="1" dirty="0" smtClean="0">
              <a:latin typeface="+mn-ea"/>
              <a:cs typeface="Times New Roman" panose="02020603050405020304" pitchFamily="18" charset="0"/>
            </a:endParaRPr>
          </a:p>
          <a:p>
            <a:r>
              <a:rPr kumimoji="0" lang="ja-JP" altLang="ja-JP" sz="2400" b="1" dirty="0" smtClean="0">
                <a:latin typeface="+mn-ea"/>
                <a:cs typeface="Times New Roman" panose="02020603050405020304" pitchFamily="18" charset="0"/>
              </a:rPr>
              <a:t>１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.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河南町の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en-US" dirty="0">
              <a:latin typeface="+mn-ea"/>
            </a:endParaRPr>
          </a:p>
          <a:p>
            <a:pPr lvl="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/>
            <a:endParaRPr kumimoji="0" lang="ja-JP" altLang="en-US" dirty="0">
              <a:latin typeface="+mn-ea"/>
              <a:cs typeface="Times New Roman" panose="02020603050405020304" pitchFamily="18" charset="0"/>
            </a:endParaRPr>
          </a:p>
          <a:p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1.8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百万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です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。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39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降順）</a:t>
            </a:r>
            <a:endParaRPr lang="ja-JP" altLang="en-US" dirty="0"/>
          </a:p>
          <a:p>
            <a:pPr lvl="0"/>
            <a:endParaRPr kumimoji="0" lang="ja-JP" altLang="en-US" dirty="0">
              <a:latin typeface="+mn-ea"/>
            </a:endParaRPr>
          </a:p>
          <a:p>
            <a:r>
              <a:rPr kumimoji="0" lang="ja-JP" altLang="en-US" sz="1000" dirty="0">
                <a:latin typeface="+mn-ea"/>
                <a:cs typeface="Times New Roman" panose="02020603050405020304" pitchFamily="18" charset="0"/>
              </a:rPr>
              <a:t>　　</a:t>
            </a:r>
            <a:endParaRPr kumimoji="0" lang="ja-JP" altLang="en-US" dirty="0"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75" y="2644180"/>
            <a:ext cx="832786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0" y="447372"/>
            <a:ext cx="8801606" cy="61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0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94" y="368829"/>
            <a:ext cx="8888810" cy="30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9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1"/>
            <a:ext cx="8963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 smtClean="0"/>
              <a:t>（２）全管路延長（大阪府の水道の現況より）</a:t>
            </a:r>
            <a:endParaRPr lang="en-US" altLang="ja-JP" sz="2000" b="1" dirty="0" smtClean="0"/>
          </a:p>
          <a:p>
            <a:endParaRPr lang="ja-JP" altLang="ja-JP" sz="2400" dirty="0" smtClean="0"/>
          </a:p>
          <a:p>
            <a:r>
              <a:rPr lang="ja-JP" altLang="en-US" dirty="0"/>
              <a:t>・全管路延長は</a:t>
            </a:r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119km</a:t>
            </a:r>
            <a:r>
              <a:rPr lang="ja-JP" altLang="en-US" dirty="0" smtClean="0"/>
              <a:t>です。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38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降順）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38" y="2552777"/>
            <a:ext cx="8434800" cy="3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6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0"/>
            <a:ext cx="8963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（３）経常収益（地方公営企業決算状況調査より）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en-US" dirty="0"/>
              <a:t>・経常収益は</a:t>
            </a:r>
            <a:r>
              <a:rPr lang="ja-JP" altLang="en-US" dirty="0" smtClean="0"/>
              <a:t>約</a:t>
            </a:r>
            <a:r>
              <a:rPr lang="en-US" altLang="ja-JP" dirty="0">
                <a:latin typeface="+mn-ea"/>
              </a:rPr>
              <a:t>4</a:t>
            </a:r>
            <a:r>
              <a:rPr lang="ja-JP" altLang="en-US" dirty="0" smtClean="0">
                <a:latin typeface="+mn-ea"/>
              </a:rPr>
              <a:t>億円で</a:t>
            </a:r>
            <a:r>
              <a:rPr lang="ja-JP" altLang="en-US" dirty="0" smtClean="0"/>
              <a:t>す。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39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降順）</a:t>
            </a:r>
            <a:endParaRPr lang="ja-JP" altLang="en-US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00" y="2515184"/>
            <a:ext cx="8434800" cy="3624078"/>
          </a:xfrm>
          <a:prstGeom prst="rect">
            <a:avLst/>
          </a:prstGeom>
        </p:spPr>
      </p:pic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313116" y="4169425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7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0"/>
            <a:ext cx="89636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（４）水道料金（大阪府の水道の現況より）</a:t>
            </a:r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>
                <a:latin typeface="+mn-ea"/>
              </a:rPr>
              <a:t>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en-US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en-US" dirty="0">
                <a:latin typeface="+mn-ea"/>
              </a:rPr>
              <a:t>の一月あたりの水道料金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2,883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</a:t>
            </a:r>
            <a:r>
              <a:rPr lang="ja-JP" altLang="en-US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府</a:t>
            </a:r>
            <a:r>
              <a:rPr lang="ja-JP" altLang="en-US" dirty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en-US" dirty="0" smtClean="0">
                <a:latin typeface="+mn-ea"/>
              </a:rPr>
              <a:t>円を上回っています。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>
                <a:latin typeface="+mn-ea"/>
              </a:rPr>
              <a:t>28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昇順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en-US" dirty="0"/>
          </a:p>
          <a:p>
            <a:endParaRPr lang="ja-JP" altLang="ja-JP" dirty="0">
              <a:latin typeface="+mn-ea"/>
            </a:endParaRPr>
          </a:p>
          <a:p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0" y="2690488"/>
            <a:ext cx="8434800" cy="3674645"/>
          </a:xfrm>
          <a:prstGeom prst="rect">
            <a:avLst/>
          </a:prstGeom>
        </p:spPr>
      </p:pic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265543" y="3538018"/>
            <a:ext cx="9930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04860" y="3907625"/>
            <a:ext cx="9930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1"/>
            <a:ext cx="8963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技術職員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3</a:t>
            </a:r>
            <a:r>
              <a:rPr lang="ja-JP" altLang="en-US" dirty="0" smtClean="0"/>
              <a:t>人</a:t>
            </a:r>
            <a:r>
              <a:rPr lang="ja-JP" altLang="en-US" dirty="0"/>
              <a:t>であり、府平均を下回って</a:t>
            </a:r>
            <a:r>
              <a:rPr lang="ja-JP" altLang="en-US" dirty="0" smtClean="0"/>
              <a:t>います。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97" y="2430981"/>
            <a:ext cx="8438415" cy="3636000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36477" y="4195973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253" y="257738"/>
            <a:ext cx="89636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 smtClean="0"/>
              <a:t>一日最大給水量</a:t>
            </a:r>
            <a:r>
              <a:rPr lang="ja-JP" altLang="en-US" sz="2400" b="1" dirty="0"/>
              <a:t>と自己水率</a:t>
            </a:r>
            <a:r>
              <a:rPr lang="ja-JP" altLang="ja-JP" sz="2400" b="1" dirty="0"/>
              <a:t>の概要（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dirty="0"/>
          </a:p>
          <a:p>
            <a:pPr marL="179388" indent="-179388"/>
            <a:r>
              <a:rPr lang="ja-JP" altLang="ja-JP" dirty="0" smtClean="0"/>
              <a:t>・</a:t>
            </a:r>
            <a:r>
              <a:rPr lang="ja-JP" altLang="en-US" dirty="0" smtClean="0"/>
              <a:t>淀川</a:t>
            </a:r>
            <a:r>
              <a:rPr lang="ja-JP" altLang="en-US" dirty="0"/>
              <a:t>を水源とした大阪広域水道企業団からの浄水受水</a:t>
            </a:r>
            <a:r>
              <a:rPr lang="ja-JP" altLang="en-US" dirty="0" smtClean="0"/>
              <a:t>でほぼ１００</a:t>
            </a:r>
            <a:r>
              <a:rPr lang="ja-JP" altLang="en-US" dirty="0"/>
              <a:t>％</a:t>
            </a:r>
            <a:r>
              <a:rPr lang="ja-JP" altLang="en-US" dirty="0" smtClean="0"/>
              <a:t>賄っています。</a:t>
            </a:r>
            <a:endParaRPr lang="ja-JP" altLang="ja-JP" dirty="0"/>
          </a:p>
          <a:p>
            <a:pPr marL="179388" indent="-179388"/>
            <a:r>
              <a:rPr lang="ja-JP" altLang="en-US" dirty="0" smtClean="0"/>
              <a:t>　なお、一部、青崩地区については、表流水を</a:t>
            </a:r>
            <a:r>
              <a:rPr lang="ja-JP" altLang="en-US" dirty="0"/>
              <a:t>水源と</a:t>
            </a:r>
            <a:r>
              <a:rPr lang="ja-JP" altLang="en-US" dirty="0" smtClean="0"/>
              <a:t>した青崩浄水場から給水しています。</a:t>
            </a:r>
            <a:endParaRPr lang="ja-JP" altLang="ja-JP" dirty="0"/>
          </a:p>
          <a:p>
            <a:endParaRPr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27" y="5199202"/>
            <a:ext cx="80200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1" y="2297428"/>
            <a:ext cx="8631797" cy="44865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968590" y="5539410"/>
            <a:ext cx="198679" cy="10463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74" y="405407"/>
            <a:ext cx="5188832" cy="6017619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949" y="5277876"/>
            <a:ext cx="3617301" cy="11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968</Words>
  <Application>Microsoft Office PowerPoint</Application>
  <PresentationFormat>画面に合わせる (4:3)</PresentationFormat>
  <Paragraphs>305</Paragraphs>
  <Slides>31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2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2018-12-28T13:07:04Z</dcterms:created>
  <dcterms:modified xsi:type="dcterms:W3CDTF">2019-03-28T05:39:53Z</dcterms:modified>
</cp:coreProperties>
</file>