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302" r:id="rId2"/>
    <p:sldId id="29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3" r:id="rId20"/>
    <p:sldId id="272" r:id="rId21"/>
    <p:sldId id="271" r:id="rId22"/>
    <p:sldId id="277" r:id="rId23"/>
    <p:sldId id="276" r:id="rId24"/>
    <p:sldId id="279" r:id="rId25"/>
    <p:sldId id="281" r:id="rId26"/>
    <p:sldId id="294" r:id="rId27"/>
    <p:sldId id="275" r:id="rId28"/>
    <p:sldId id="296" r:id="rId29"/>
    <p:sldId id="288" r:id="rId30"/>
    <p:sldId id="286" r:id="rId31"/>
    <p:sldId id="303"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8" d="100"/>
          <a:sy n="78" d="100"/>
        </p:scale>
        <p:origin x="9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AA5571-63CA-4A29-8DB5-43AB0E2D4865}"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AF01172-78D8-48CB-A13F-4B9113C4DC57}" type="slidenum">
              <a:rPr kumimoji="1" lang="ja-JP" altLang="en-US" smtClean="0"/>
              <a:t>‹#›</a:t>
            </a:fld>
            <a:endParaRPr kumimoji="1" lang="ja-JP" altLang="en-US"/>
          </a:p>
        </p:txBody>
      </p:sp>
    </p:spTree>
    <p:extLst>
      <p:ext uri="{BB962C8B-B14F-4D97-AF65-F5344CB8AC3E}">
        <p14:creationId xmlns:p14="http://schemas.microsoft.com/office/powerpoint/2010/main" val="1431534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26</a:t>
            </a:fld>
            <a:endParaRPr kumimoji="1" lang="ja-JP" altLang="en-US"/>
          </a:p>
        </p:txBody>
      </p:sp>
    </p:spTree>
    <p:extLst>
      <p:ext uri="{BB962C8B-B14F-4D97-AF65-F5344CB8AC3E}">
        <p14:creationId xmlns:p14="http://schemas.microsoft.com/office/powerpoint/2010/main" val="13502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4E3875-BF60-4D50-ACA9-D70040DDF555}"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8884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7FD0DC-F1E6-4695-B0C7-04B81319CA40}"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9578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AF6893-86D2-49B4-BA33-09F59659710F}"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059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45B7B2-C44A-425F-B6E8-8BDC31D0EC1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0613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16340B-3FC4-4828-9DF9-703845201068}"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68468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87DED2-805B-460E-B588-34B829995A10}"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7402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CA72392-019D-41FB-B4D4-88B4F56EDA8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40908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DC01DBF-8D5F-4EAC-A027-13B1FF3685B4}"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7970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3FF3-1B02-477D-A612-4DD7B7DB7272}"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362702"/>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30926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6760DB-5765-4347-B2CC-DD8E94100668}"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32610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389C6B-028C-4EC0-BA8F-751A6B67E434}"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7077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08D1-9B62-4472-AB38-9BFE19A5C64B}"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1260956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貝塚市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25836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712"/>
            <a:ext cx="9368589" cy="907941"/>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貝塚市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p>
          <a:p>
            <a:pPr marL="167164" indent="-67151" algn="just">
              <a:spcBef>
                <a:spcPts val="600"/>
              </a:spcBef>
            </a:pPr>
            <a:r>
              <a:rPr lang="ja-JP" altLang="ja-JP" sz="2400" kern="100" dirty="0">
                <a:latin typeface="+mn-ea"/>
                <a:cs typeface="Times New Roman" panose="02020603050405020304" pitchFamily="18" charset="0"/>
              </a:rPr>
              <a:t>２．１　各指標の大阪府平均との比較（</a:t>
            </a:r>
            <a:r>
              <a:rPr lang="en-US" altLang="ja-JP" sz="2400" kern="100" dirty="0">
                <a:latin typeface="+mn-ea"/>
                <a:cs typeface="Times New Roman" panose="02020603050405020304" pitchFamily="18" charset="0"/>
              </a:rPr>
              <a:t>2016</a:t>
            </a:r>
            <a:r>
              <a:rPr lang="ja-JP" altLang="ja-JP" sz="2400" kern="100" dirty="0">
                <a:latin typeface="+mn-ea"/>
                <a:cs typeface="Times New Roman" panose="02020603050405020304" pitchFamily="18" charset="0"/>
              </a:rPr>
              <a:t>年度）</a:t>
            </a:r>
          </a:p>
        </p:txBody>
      </p:sp>
      <p:graphicFrame>
        <p:nvGraphicFramePr>
          <p:cNvPr id="4" name="表 3"/>
          <p:cNvGraphicFramePr>
            <a:graphicFrameLocks noGrp="1"/>
          </p:cNvGraphicFramePr>
          <p:nvPr>
            <p:extLst>
              <p:ext uri="{D42A27DB-BD31-4B8C-83A1-F6EECF244321}">
                <p14:modId xmlns:p14="http://schemas.microsoft.com/office/powerpoint/2010/main" val="2907669906"/>
              </p:ext>
            </p:extLst>
          </p:nvPr>
        </p:nvGraphicFramePr>
        <p:xfrm>
          <a:off x="47298" y="917436"/>
          <a:ext cx="8961449" cy="5724003"/>
        </p:xfrm>
        <a:graphic>
          <a:graphicData uri="http://schemas.openxmlformats.org/drawingml/2006/table">
            <a:tbl>
              <a:tblPr firstRow="1" firstCol="1" bandRow="1">
                <a:tableStyleId>{5C22544A-7EE6-4342-B048-85BDC9FD1C3A}</a:tableStyleId>
              </a:tblPr>
              <a:tblGrid>
                <a:gridCol w="646385">
                  <a:extLst>
                    <a:ext uri="{9D8B030D-6E8A-4147-A177-3AD203B41FA5}">
                      <a16:colId xmlns:a16="http://schemas.microsoft.com/office/drawing/2014/main" val="3542442014"/>
                    </a:ext>
                  </a:extLst>
                </a:gridCol>
                <a:gridCol w="7465903">
                  <a:extLst>
                    <a:ext uri="{9D8B030D-6E8A-4147-A177-3AD203B41FA5}">
                      <a16:colId xmlns:a16="http://schemas.microsoft.com/office/drawing/2014/main" val="65978521"/>
                    </a:ext>
                  </a:extLst>
                </a:gridCol>
                <a:gridCol w="849161">
                  <a:extLst>
                    <a:ext uri="{9D8B030D-6E8A-4147-A177-3AD203B41FA5}">
                      <a16:colId xmlns:a16="http://schemas.microsoft.com/office/drawing/2014/main" val="607920381"/>
                    </a:ext>
                  </a:extLst>
                </a:gridCol>
              </a:tblGrid>
              <a:tr h="373777">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255"/>
                  </a:ext>
                </a:extLst>
              </a:tr>
              <a:tr h="517467">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814872"/>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3509359"/>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80650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78941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07189290"/>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370183093"/>
                  </a:ext>
                </a:extLst>
              </a:tr>
              <a:tr h="560666">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2792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77567107"/>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sz="1400" kern="100" dirty="0">
                          <a:effectLst/>
                          <a:latin typeface="+mn-ea"/>
                          <a:ea typeface="+mn-ea"/>
                        </a:rPr>
                        <a:t>企業債残高の規模を表す指標。一般的には、低い方が望ましい。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236075"/>
                  </a:ext>
                </a:extLst>
              </a:tr>
              <a:tr h="517467">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559961"/>
                  </a:ext>
                </a:extLst>
              </a:tr>
            </a:tbl>
          </a:graphicData>
        </a:graphic>
      </p:graphicFrame>
      <p:sp>
        <p:nvSpPr>
          <p:cNvPr id="6" name="テキスト ボックス 5"/>
          <p:cNvSpPr txBox="1"/>
          <p:nvPr/>
        </p:nvSpPr>
        <p:spPr>
          <a:xfrm>
            <a:off x="2908295" y="6608762"/>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7" name="テキスト ボックス 1"/>
          <p:cNvSpPr txBox="1"/>
          <p:nvPr/>
        </p:nvSpPr>
        <p:spPr>
          <a:xfrm>
            <a:off x="7286555" y="87544"/>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131268" y="6564700"/>
            <a:ext cx="2057400" cy="365125"/>
          </a:xfrm>
        </p:spPr>
        <p:txBody>
          <a:bodyPr/>
          <a:lstStyle/>
          <a:p>
            <a:fld id="{6006E7AC-397C-46DB-B16C-C18B8E404D27}" type="slidenum">
              <a:rPr kumimoji="1" lang="ja-JP" altLang="en-US" smtClean="0"/>
              <a:t>10</a:t>
            </a:fld>
            <a:endParaRPr kumimoji="1" lang="ja-JP" altLang="en-US" dirty="0"/>
          </a:p>
        </p:txBody>
      </p:sp>
    </p:spTree>
    <p:extLst>
      <p:ext uri="{BB962C8B-B14F-4D97-AF65-F5344CB8AC3E}">
        <p14:creationId xmlns:p14="http://schemas.microsoft.com/office/powerpoint/2010/main" val="14304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8968"/>
            <a:ext cx="8987498" cy="1600438"/>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貝塚市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endParaRPr lang="ja-JP" altLang="ja-JP" sz="2400" kern="100" dirty="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①</a:t>
            </a:r>
            <a:r>
              <a:rPr lang="ja-JP" altLang="ja-JP" sz="2000" b="1" kern="100" dirty="0">
                <a:latin typeface="+mn-ea"/>
                <a:cs typeface="Times New Roman" panose="02020603050405020304" pitchFamily="18" charset="0"/>
              </a:rPr>
              <a:t>全管路耐震適合率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全管路の耐震適合率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28.4</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25.6%</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380968" y="2726702"/>
            <a:ext cx="8330181" cy="3636000"/>
          </a:xfrm>
          <a:prstGeom prst="rect">
            <a:avLst/>
          </a:prstGeom>
        </p:spPr>
      </p:pic>
      <p:sp>
        <p:nvSpPr>
          <p:cNvPr id="5" name="テキスト ボックス 2"/>
          <p:cNvSpPr txBox="1">
            <a:spLocks noChangeArrowheads="1"/>
          </p:cNvSpPr>
          <p:nvPr/>
        </p:nvSpPr>
        <p:spPr bwMode="auto">
          <a:xfrm>
            <a:off x="8324894" y="4023707"/>
            <a:ext cx="77251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9558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5740"/>
            <a:ext cx="9015663" cy="1231106"/>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②基幹管路耐震適合率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・基幹管路の耐震適合率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28.6</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smtClean="0">
                <a:latin typeface="+mn-ea"/>
                <a:cs typeface="Times New Roman" panose="02020603050405020304" pitchFamily="18" charset="0"/>
              </a:rPr>
              <a:t>41.1%</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っています。</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a:latin typeface="+mn-ea"/>
              </a:rPr>
              <a:t>事業体中</a:t>
            </a:r>
            <a:r>
              <a:rPr lang="en-US" altLang="ja-JP" dirty="0" smtClean="0">
                <a:latin typeface="+mn-ea"/>
              </a:rPr>
              <a:t>34</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12</a:t>
            </a:fld>
            <a:endParaRPr kumimoji="1" lang="ja-JP" altLang="en-US"/>
          </a:p>
        </p:txBody>
      </p:sp>
      <p:pic>
        <p:nvPicPr>
          <p:cNvPr id="3" name="図 2"/>
          <p:cNvPicPr>
            <a:picLocks noChangeAspect="1"/>
          </p:cNvPicPr>
          <p:nvPr/>
        </p:nvPicPr>
        <p:blipFill>
          <a:blip r:embed="rId2"/>
          <a:stretch>
            <a:fillRect/>
          </a:stretch>
        </p:blipFill>
        <p:spPr>
          <a:xfrm>
            <a:off x="290431" y="2543877"/>
            <a:ext cx="8434800" cy="3686201"/>
          </a:xfrm>
          <a:prstGeom prst="rect">
            <a:avLst/>
          </a:prstGeom>
        </p:spPr>
      </p:pic>
      <p:sp>
        <p:nvSpPr>
          <p:cNvPr id="4" name="テキスト ボックス 2"/>
          <p:cNvSpPr txBox="1">
            <a:spLocks noChangeArrowheads="1"/>
          </p:cNvSpPr>
          <p:nvPr/>
        </p:nvSpPr>
        <p:spPr bwMode="auto">
          <a:xfrm>
            <a:off x="8372257" y="3893130"/>
            <a:ext cx="705948"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22829" y="4275280"/>
            <a:ext cx="95030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8825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3758" y="112686"/>
            <a:ext cx="9030241" cy="1323439"/>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③老朽管率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2400"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・老朽管率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22.5</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28.6%</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27</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13</a:t>
            </a:fld>
            <a:endParaRPr kumimoji="1" lang="ja-JP" altLang="en-US"/>
          </a:p>
        </p:txBody>
      </p:sp>
      <p:pic>
        <p:nvPicPr>
          <p:cNvPr id="3" name="図 2"/>
          <p:cNvPicPr>
            <a:picLocks noChangeAspect="1"/>
          </p:cNvPicPr>
          <p:nvPr/>
        </p:nvPicPr>
        <p:blipFill>
          <a:blip r:embed="rId2"/>
          <a:stretch>
            <a:fillRect/>
          </a:stretch>
        </p:blipFill>
        <p:spPr>
          <a:xfrm>
            <a:off x="212835" y="2279146"/>
            <a:ext cx="8434800" cy="3658564"/>
          </a:xfrm>
          <a:prstGeom prst="rect">
            <a:avLst/>
          </a:prstGeom>
        </p:spPr>
      </p:pic>
      <p:sp>
        <p:nvSpPr>
          <p:cNvPr id="4" name="テキスト ボックス 2"/>
          <p:cNvSpPr txBox="1">
            <a:spLocks noChangeArrowheads="1"/>
          </p:cNvSpPr>
          <p:nvPr/>
        </p:nvSpPr>
        <p:spPr bwMode="auto">
          <a:xfrm>
            <a:off x="8345497" y="3990797"/>
            <a:ext cx="922071"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422425" y="3528733"/>
            <a:ext cx="72157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3345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0729" y="2355308"/>
            <a:ext cx="8433841" cy="3664800"/>
          </a:xfrm>
          <a:prstGeom prst="rect">
            <a:avLst/>
          </a:prstGeom>
        </p:spPr>
      </p:pic>
      <p:sp>
        <p:nvSpPr>
          <p:cNvPr id="2" name="正方形/長方形 1"/>
          <p:cNvSpPr/>
          <p:nvPr/>
        </p:nvSpPr>
        <p:spPr>
          <a:xfrm>
            <a:off x="0" y="208548"/>
            <a:ext cx="818857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④管路更新率</a:t>
            </a:r>
            <a:r>
              <a:rPr lang="ja-JP" altLang="ja-JP" sz="2000" b="1" kern="0" dirty="0">
                <a:latin typeface="+mn-ea"/>
                <a:cs typeface="Times New Roman" panose="02020603050405020304" pitchFamily="18" charset="0"/>
              </a:rPr>
              <a:t>（市町村経営比較分析表より）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管路更新率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0.87</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0.82</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14</a:t>
            </a:fld>
            <a:endParaRPr kumimoji="1" lang="ja-JP" altLang="en-US"/>
          </a:p>
        </p:txBody>
      </p:sp>
      <p:sp>
        <p:nvSpPr>
          <p:cNvPr id="6" name="テキスト ボックス 2"/>
          <p:cNvSpPr txBox="1">
            <a:spLocks noChangeArrowheads="1"/>
          </p:cNvSpPr>
          <p:nvPr/>
        </p:nvSpPr>
        <p:spPr bwMode="auto">
          <a:xfrm>
            <a:off x="8430328" y="4048008"/>
            <a:ext cx="77545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225" y="4387748"/>
            <a:ext cx="99176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73697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981" y="282425"/>
            <a:ext cx="8114053" cy="1231106"/>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⑤浄水場耐震化率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浄水場</a:t>
            </a:r>
            <a:r>
              <a:rPr lang="ja-JP" altLang="ja-JP" kern="100" dirty="0" smtClean="0">
                <a:latin typeface="+mn-ea"/>
                <a:cs typeface="Times New Roman" panose="02020603050405020304" pitchFamily="18" charset="0"/>
              </a:rPr>
              <a:t>の</a:t>
            </a:r>
            <a:r>
              <a:rPr lang="ja-JP" altLang="en-US" kern="100" dirty="0" smtClean="0">
                <a:latin typeface="+mn-ea"/>
                <a:cs typeface="Times New Roman" panose="02020603050405020304" pitchFamily="18" charset="0"/>
              </a:rPr>
              <a:t>耐震化率は、津田浄水場更新事業により耐震化が進んでいます。</a:t>
            </a:r>
            <a:endParaRPr lang="en-US" altLang="ja-JP" kern="100" dirty="0" smtClean="0">
              <a:latin typeface="+mn-ea"/>
              <a:cs typeface="Times New Roman" panose="02020603050405020304" pitchFamily="18" charset="0"/>
            </a:endParaRPr>
          </a:p>
          <a:p>
            <a:pPr indent="135255" algn="just"/>
            <a:r>
              <a:rPr lang="ja-JP" altLang="en-US" kern="100" dirty="0">
                <a:latin typeface="+mn-ea"/>
                <a:cs typeface="Times New Roman" panose="02020603050405020304" pitchFamily="18" charset="0"/>
              </a:rPr>
              <a:t>　</a:t>
            </a: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2017</a:t>
            </a:r>
            <a:r>
              <a:rPr lang="ja-JP" altLang="en-US" kern="100" dirty="0" smtClean="0">
                <a:latin typeface="+mn-ea"/>
                <a:cs typeface="Times New Roman" panose="02020603050405020304" pitchFamily="18" charset="0"/>
              </a:rPr>
              <a:t>年度では</a:t>
            </a:r>
            <a:r>
              <a:rPr lang="en-US" altLang="ja-JP" kern="100" dirty="0" smtClean="0">
                <a:latin typeface="+mn-ea"/>
                <a:cs typeface="Times New Roman" panose="02020603050405020304" pitchFamily="18" charset="0"/>
              </a:rPr>
              <a:t>98.9</a:t>
            </a:r>
            <a:r>
              <a:rPr lang="ja-JP" altLang="en-US"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15</a:t>
            </a:fld>
            <a:endParaRPr kumimoji="1" lang="ja-JP" altLang="en-US"/>
          </a:p>
        </p:txBody>
      </p:sp>
      <p:pic>
        <p:nvPicPr>
          <p:cNvPr id="3" name="図 2"/>
          <p:cNvPicPr>
            <a:picLocks noChangeAspect="1"/>
          </p:cNvPicPr>
          <p:nvPr/>
        </p:nvPicPr>
        <p:blipFill>
          <a:blip r:embed="rId2"/>
          <a:stretch>
            <a:fillRect/>
          </a:stretch>
        </p:blipFill>
        <p:spPr>
          <a:xfrm>
            <a:off x="363613" y="2358673"/>
            <a:ext cx="8434800" cy="3609198"/>
          </a:xfrm>
          <a:prstGeom prst="rect">
            <a:avLst/>
          </a:prstGeom>
        </p:spPr>
      </p:pic>
      <p:sp>
        <p:nvSpPr>
          <p:cNvPr id="4" name="テキスト ボックス 2"/>
          <p:cNvSpPr txBox="1">
            <a:spLocks noChangeAspect="1" noChangeArrowheads="1"/>
          </p:cNvSpPr>
          <p:nvPr/>
        </p:nvSpPr>
        <p:spPr bwMode="auto">
          <a:xfrm>
            <a:off x="8066275" y="4415756"/>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a:solidFill>
                  <a:srgbClr val="FF0000"/>
                </a:solidFill>
                <a:latin typeface="+mn-ea"/>
                <a:cs typeface="Times New Roman" panose="02020603050405020304" pitchFamily="18" charset="0"/>
              </a:rPr>
              <a:t>府平均</a:t>
            </a:r>
            <a:endParaRPr lang="ja-JP" altLang="en-US" sz="1400" kern="100">
              <a:latin typeface="+mn-ea"/>
              <a:cs typeface="Times New Roman" panose="02020603050405020304" pitchFamily="18" charset="0"/>
            </a:endParaRPr>
          </a:p>
        </p:txBody>
      </p:sp>
      <p:sp>
        <p:nvSpPr>
          <p:cNvPr id="5" name="テキスト ボックス 2"/>
          <p:cNvSpPr txBox="1">
            <a:spLocks noChangeAspect="1" noChangeArrowheads="1"/>
          </p:cNvSpPr>
          <p:nvPr/>
        </p:nvSpPr>
        <p:spPr bwMode="auto">
          <a:xfrm>
            <a:off x="7989980" y="3878579"/>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6790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1" y="320841"/>
            <a:ext cx="879529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⑥配水池耐震化率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・配水池の耐震化率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44.7</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48.0%</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321447" y="2455908"/>
            <a:ext cx="8434800" cy="3649440"/>
          </a:xfrm>
          <a:prstGeom prst="rect">
            <a:avLst/>
          </a:prstGeom>
        </p:spPr>
      </p:pic>
      <p:sp>
        <p:nvSpPr>
          <p:cNvPr id="5" name="テキスト ボックス 2"/>
          <p:cNvSpPr txBox="1">
            <a:spLocks noChangeArrowheads="1"/>
          </p:cNvSpPr>
          <p:nvPr/>
        </p:nvSpPr>
        <p:spPr bwMode="auto">
          <a:xfrm>
            <a:off x="8290854" y="3598503"/>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35585" y="3995935"/>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319968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0232"/>
            <a:ext cx="9718969" cy="1231106"/>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⑦給水原価</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・給水原価</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148.3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170.8</a:t>
            </a:r>
            <a:r>
              <a:rPr lang="ja-JP" altLang="ja-JP" kern="100" dirty="0">
                <a:latin typeface="+mn-ea"/>
                <a:cs typeface="Times New Roman" panose="02020603050405020304" pitchFamily="18" charset="0"/>
              </a:rPr>
              <a:t>円</a:t>
            </a:r>
            <a:r>
              <a:rPr lang="ja-JP" altLang="ja-JP" kern="100">
                <a:latin typeface="+mn-ea"/>
                <a:cs typeface="Times New Roman" panose="02020603050405020304" pitchFamily="18" charset="0"/>
              </a:rPr>
              <a:t>を</a:t>
            </a:r>
            <a:r>
              <a:rPr lang="ja-JP" altLang="ja-JP" kern="100" smtClean="0">
                <a:latin typeface="+mn-ea"/>
                <a:cs typeface="Times New Roman" panose="02020603050405020304" pitchFamily="18" charset="0"/>
              </a:rPr>
              <a:t>下回</a:t>
            </a:r>
            <a:r>
              <a:rPr lang="ja-JP" altLang="en-US" kern="100" smtClean="0">
                <a:latin typeface="+mn-ea"/>
                <a:cs typeface="Times New Roman" panose="02020603050405020304" pitchFamily="18" charset="0"/>
              </a:rPr>
              <a:t>っています</a:t>
            </a:r>
            <a:r>
              <a:rPr lang="ja-JP" altLang="ja-JP" kern="10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indent="135255" algn="just"/>
            <a:r>
              <a:rPr lang="ja-JP" altLang="en-US" dirty="0">
                <a:latin typeface="+mn-ea"/>
              </a:rPr>
              <a:t>（</a:t>
            </a:r>
            <a:r>
              <a:rPr lang="en-US" altLang="ja-JP" dirty="0">
                <a:latin typeface="+mn-ea"/>
              </a:rPr>
              <a:t>43</a:t>
            </a:r>
            <a:r>
              <a:rPr lang="ja-JP" altLang="en-US" dirty="0" smtClean="0">
                <a:latin typeface="+mn-ea"/>
              </a:rPr>
              <a:t>事業体中</a:t>
            </a:r>
            <a:r>
              <a:rPr lang="en-US" altLang="ja-JP" dirty="0" smtClean="0">
                <a:latin typeface="+mn-ea"/>
              </a:rPr>
              <a:t>13</a:t>
            </a:r>
            <a:r>
              <a:rPr lang="ja-JP" altLang="en-US" dirty="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84908" y="2078999"/>
            <a:ext cx="8434800" cy="3660993"/>
          </a:xfrm>
          <a:prstGeom prst="rect">
            <a:avLst/>
          </a:prstGeom>
        </p:spPr>
      </p:pic>
      <p:sp>
        <p:nvSpPr>
          <p:cNvPr id="4" name="テキスト ボックス 2"/>
          <p:cNvSpPr txBox="1">
            <a:spLocks noChangeArrowheads="1"/>
          </p:cNvSpPr>
          <p:nvPr/>
        </p:nvSpPr>
        <p:spPr bwMode="auto">
          <a:xfrm>
            <a:off x="8296071" y="3601718"/>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83714" y="3912314"/>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15840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82565"/>
            <a:ext cx="9015663"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 ⑧経常収支比率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indent="90170" algn="just">
              <a:spcAft>
                <a:spcPts val="0"/>
              </a:spcAft>
            </a:pPr>
            <a:r>
              <a:rPr lang="ja-JP"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経常収支比率は府平均</a:t>
            </a:r>
            <a:r>
              <a:rPr lang="en-US" altLang="ja-JP" kern="0" dirty="0" smtClean="0">
                <a:latin typeface="+mn-ea"/>
                <a:cs typeface="Times New Roman" panose="02020603050405020304" pitchFamily="18" charset="0"/>
              </a:rPr>
              <a:t>111.98%</a:t>
            </a:r>
            <a:r>
              <a:rPr lang="ja-JP" altLang="ja-JP" kern="0" dirty="0" smtClean="0">
                <a:latin typeface="+mn-ea"/>
                <a:cs typeface="Times New Roman" panose="02020603050405020304" pitchFamily="18" charset="0"/>
              </a:rPr>
              <a:t>を</a:t>
            </a:r>
            <a:r>
              <a:rPr lang="ja-JP" altLang="en-US" kern="0" dirty="0" smtClean="0">
                <a:latin typeface="+mn-ea"/>
                <a:cs typeface="Times New Roman" panose="02020603050405020304" pitchFamily="18" charset="0"/>
              </a:rPr>
              <a:t>下回るものの</a:t>
            </a:r>
            <a:r>
              <a:rPr lang="ja-JP" altLang="en-US" kern="0" dirty="0">
                <a:latin typeface="+mn-ea"/>
                <a:cs typeface="Times New Roman" panose="02020603050405020304" pitchFamily="18" charset="0"/>
              </a:rPr>
              <a:t>、</a:t>
            </a:r>
            <a:r>
              <a:rPr lang="en-US" altLang="ja-JP" kern="0" dirty="0" smtClean="0">
                <a:latin typeface="+mn-ea"/>
                <a:cs typeface="Times New Roman" panose="02020603050405020304" pitchFamily="18" charset="0"/>
              </a:rPr>
              <a:t>107.92%</a:t>
            </a:r>
            <a:r>
              <a:rPr lang="ja-JP" altLang="ja-JP" kern="0" dirty="0">
                <a:latin typeface="+mn-ea"/>
                <a:cs typeface="Times New Roman" panose="02020603050405020304" pitchFamily="18" charset="0"/>
              </a:rPr>
              <a:t>と単年度黒字を示す</a:t>
            </a:r>
            <a:r>
              <a:rPr lang="en-US" altLang="ja-JP" kern="0" dirty="0">
                <a:latin typeface="+mn-ea"/>
                <a:cs typeface="Times New Roman" panose="02020603050405020304" pitchFamily="18" charset="0"/>
              </a:rPr>
              <a:t>100</a:t>
            </a:r>
            <a:r>
              <a:rPr lang="en-US" altLang="ja-JP" kern="0" dirty="0" smtClean="0">
                <a:latin typeface="+mn-ea"/>
                <a:cs typeface="Times New Roman" panose="02020603050405020304" pitchFamily="18" charset="0"/>
              </a:rPr>
              <a:t>%</a:t>
            </a:r>
            <a:r>
              <a:rPr lang="ja-JP" altLang="en-US" kern="0" dirty="0" smtClean="0">
                <a:latin typeface="+mn-ea"/>
                <a:cs typeface="Times New Roman" panose="02020603050405020304" pitchFamily="18" charset="0"/>
              </a:rPr>
              <a:t>　　</a:t>
            </a:r>
            <a:endParaRPr lang="en-US" altLang="ja-JP" kern="0" dirty="0" smtClean="0">
              <a:latin typeface="+mn-ea"/>
              <a:cs typeface="Times New Roman" panose="02020603050405020304" pitchFamily="18" charset="0"/>
            </a:endParaRPr>
          </a:p>
          <a:p>
            <a:pPr indent="90170" algn="just">
              <a:spcAft>
                <a:spcPts val="0"/>
              </a:spcAft>
            </a:pPr>
            <a:r>
              <a:rPr lang="ja-JP" altLang="en-US" kern="0" dirty="0">
                <a:latin typeface="+mn-ea"/>
                <a:cs typeface="Times New Roman" panose="02020603050405020304" pitchFamily="18" charset="0"/>
              </a:rPr>
              <a:t>　</a:t>
            </a:r>
            <a:r>
              <a:rPr lang="ja-JP" altLang="ja-JP" kern="0" dirty="0" smtClean="0">
                <a:latin typeface="+mn-ea"/>
                <a:cs typeface="Times New Roman" panose="02020603050405020304" pitchFamily="18" charset="0"/>
              </a:rPr>
              <a:t>を超えてい</a:t>
            </a:r>
            <a:r>
              <a:rPr lang="ja-JP" altLang="en-US" kern="0" dirty="0" smtClean="0">
                <a:latin typeface="+mn-ea"/>
                <a:cs typeface="Times New Roman" panose="02020603050405020304" pitchFamily="18" charset="0"/>
              </a:rPr>
              <a:t>ます</a:t>
            </a:r>
            <a:r>
              <a:rPr lang="ja-JP" altLang="ja-JP" kern="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18</a:t>
            </a:fld>
            <a:endParaRPr kumimoji="1" lang="ja-JP" altLang="en-US"/>
          </a:p>
        </p:txBody>
      </p:sp>
      <p:pic>
        <p:nvPicPr>
          <p:cNvPr id="3" name="図 2"/>
          <p:cNvPicPr>
            <a:picLocks noChangeAspect="1"/>
          </p:cNvPicPr>
          <p:nvPr/>
        </p:nvPicPr>
        <p:blipFill>
          <a:blip r:embed="rId2"/>
          <a:stretch>
            <a:fillRect/>
          </a:stretch>
        </p:blipFill>
        <p:spPr>
          <a:xfrm>
            <a:off x="290430" y="2613082"/>
            <a:ext cx="8434800" cy="3650524"/>
          </a:xfrm>
          <a:prstGeom prst="rect">
            <a:avLst/>
          </a:prstGeom>
        </p:spPr>
      </p:pic>
      <p:sp>
        <p:nvSpPr>
          <p:cNvPr id="4" name="テキスト ボックス 2"/>
          <p:cNvSpPr txBox="1">
            <a:spLocks noChangeArrowheads="1"/>
          </p:cNvSpPr>
          <p:nvPr/>
        </p:nvSpPr>
        <p:spPr bwMode="auto">
          <a:xfrm>
            <a:off x="8228742" y="3438025"/>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65813" y="3832541"/>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6257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7518"/>
            <a:ext cx="8674444" cy="954107"/>
          </a:xfrm>
          <a:prstGeom prst="rect">
            <a:avLst/>
          </a:prstGeom>
        </p:spPr>
        <p:txBody>
          <a:bodyPr wrap="square">
            <a:spAutoFit/>
          </a:bodyPr>
          <a:lstStyle/>
          <a:p>
            <a:pPr indent="180340" algn="just">
              <a:spcAft>
                <a:spcPts val="0"/>
              </a:spcAft>
            </a:pPr>
            <a:r>
              <a:rPr lang="ja-JP" altLang="ja-JP" sz="2000" b="1" kern="100" dirty="0">
                <a:latin typeface="+mn-ea"/>
                <a:cs typeface="Times New Roman" panose="02020603050405020304" pitchFamily="18" charset="0"/>
              </a:rPr>
              <a:t>⑨業債残高対給水収益率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・企業債残高対給水収益率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186.7</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 府平均</a:t>
            </a:r>
            <a:r>
              <a:rPr lang="en-US" altLang="ja-JP" kern="100" dirty="0">
                <a:latin typeface="+mn-ea"/>
                <a:cs typeface="Times New Roman" panose="02020603050405020304" pitchFamily="18" charset="0"/>
              </a:rPr>
              <a:t>250.5%</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153147" y="2621808"/>
            <a:ext cx="8434800" cy="3200239"/>
          </a:xfrm>
          <a:prstGeom prst="rect">
            <a:avLst/>
          </a:prstGeom>
        </p:spPr>
      </p:pic>
      <p:sp>
        <p:nvSpPr>
          <p:cNvPr id="5" name="テキスト ボックス 2"/>
          <p:cNvSpPr txBox="1">
            <a:spLocks noChangeArrowheads="1"/>
          </p:cNvSpPr>
          <p:nvPr/>
        </p:nvSpPr>
        <p:spPr bwMode="auto">
          <a:xfrm>
            <a:off x="8287123" y="4068038"/>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8287123" y="4450783"/>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30345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おける貝塚市の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おける貝塚市の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a:solidFill>
                  <a:schemeClr val="tx2"/>
                </a:solidFill>
                <a:latin typeface="+mn-ea"/>
              </a:rPr>
              <a:t>~</a:t>
            </a:r>
          </a:p>
          <a:p>
            <a:r>
              <a:rPr lang="ja-JP" altLang="en-US" b="1" dirty="0" smtClean="0">
                <a:latin typeface="+mn-ea"/>
              </a:rPr>
              <a:t>貝塚市の計画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貝塚市の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大阪府推計による貝塚市の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a:t>
            </a:fld>
            <a:endParaRPr kumimoji="1" lang="ja-JP" altLang="en-US"/>
          </a:p>
        </p:txBody>
      </p:sp>
    </p:spTree>
    <p:extLst>
      <p:ext uri="{BB962C8B-B14F-4D97-AF65-F5344CB8AC3E}">
        <p14:creationId xmlns:p14="http://schemas.microsoft.com/office/powerpoint/2010/main" val="7351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938"/>
            <a:ext cx="7902905" cy="954107"/>
          </a:xfrm>
          <a:prstGeom prst="rect">
            <a:avLst/>
          </a:prstGeom>
        </p:spPr>
        <p:txBody>
          <a:bodyPr wrap="square">
            <a:spAutoFit/>
          </a:bodyPr>
          <a:lstStyle/>
          <a:p>
            <a:pPr indent="180340" algn="just">
              <a:spcAft>
                <a:spcPts val="0"/>
              </a:spcAft>
            </a:pPr>
            <a:r>
              <a:rPr lang="ja-JP" altLang="ja-JP" sz="2000" b="1" kern="100" dirty="0" smtClean="0">
                <a:latin typeface="+mn-ea"/>
                <a:cs typeface="Times New Roman" panose="02020603050405020304" pitchFamily="18" charset="0"/>
              </a:rPr>
              <a:t>⑩</a:t>
            </a:r>
            <a:r>
              <a:rPr lang="ja-JP" altLang="en-US" sz="2000" b="1" kern="100" dirty="0" smtClean="0">
                <a:latin typeface="+mn-ea"/>
                <a:cs typeface="Times New Roman" panose="02020603050405020304" pitchFamily="18" charset="0"/>
              </a:rPr>
              <a:t>施</a:t>
            </a:r>
            <a:r>
              <a:rPr lang="ja-JP" altLang="ja-JP" sz="2000" b="1" kern="100" dirty="0" smtClean="0">
                <a:latin typeface="+mn-ea"/>
                <a:cs typeface="Times New Roman" panose="02020603050405020304" pitchFamily="18" charset="0"/>
              </a:rPr>
              <a:t>設</a:t>
            </a:r>
            <a:r>
              <a:rPr lang="ja-JP" altLang="ja-JP" sz="2000" b="1" kern="100" dirty="0">
                <a:latin typeface="+mn-ea"/>
                <a:cs typeface="Times New Roman" panose="02020603050405020304" pitchFamily="18" charset="0"/>
              </a:rPr>
              <a:t>利用率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・施設利用率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76.2</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58.4%</a:t>
            </a:r>
            <a:r>
              <a:rPr lang="ja-JP" altLang="ja-JP" kern="100" dirty="0">
                <a:latin typeface="+mn-ea"/>
                <a:cs typeface="Times New Roman" panose="02020603050405020304" pitchFamily="18" charset="0"/>
              </a:rPr>
              <a:t>を上回って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305850" y="2428311"/>
            <a:ext cx="8434800" cy="3689722"/>
          </a:xfrm>
          <a:prstGeom prst="rect">
            <a:avLst/>
          </a:prstGeom>
        </p:spPr>
      </p:pic>
      <p:sp>
        <p:nvSpPr>
          <p:cNvPr id="5" name="テキスト ボックス 2"/>
          <p:cNvSpPr txBox="1">
            <a:spLocks noChangeArrowheads="1"/>
          </p:cNvSpPr>
          <p:nvPr/>
        </p:nvSpPr>
        <p:spPr bwMode="auto">
          <a:xfrm>
            <a:off x="8246824" y="3475594"/>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433469" y="3783371"/>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52301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7824"/>
            <a:ext cx="9020433" cy="1191095"/>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a:t>
            </a:r>
            <a:r>
              <a:rPr lang="ja-JP" altLang="en-US" sz="2400" b="1" kern="100" dirty="0" smtClean="0">
                <a:latin typeface="+mn-ea"/>
                <a:cs typeface="Times New Roman" panose="02020603050405020304" pitchFamily="18" charset="0"/>
              </a:rPr>
              <a:t>貝塚市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今後の計画</a:t>
            </a:r>
            <a:endParaRPr lang="ja-JP" altLang="ja-JP" sz="2400" kern="100" dirty="0">
              <a:latin typeface="+mn-ea"/>
              <a:cs typeface="Times New Roman" panose="02020603050405020304" pitchFamily="18" charset="0"/>
            </a:endParaRPr>
          </a:p>
          <a:p>
            <a:pPr algn="just">
              <a:spcAft>
                <a:spcPts val="0"/>
              </a:spcAft>
            </a:pPr>
            <a:r>
              <a:rPr lang="en-US" altLang="ja-JP" sz="2400" kern="100" dirty="0">
                <a:latin typeface="+mn-ea"/>
                <a:cs typeface="Times New Roman" panose="02020603050405020304" pitchFamily="18" charset="0"/>
              </a:rPr>
              <a:t> </a:t>
            </a:r>
            <a:endParaRPr lang="ja-JP" altLang="ja-JP" sz="2400" kern="100" dirty="0">
              <a:latin typeface="+mn-ea"/>
              <a:cs typeface="Times New Roman" panose="02020603050405020304" pitchFamily="18" charset="0"/>
            </a:endParaRPr>
          </a:p>
          <a:p>
            <a:pPr>
              <a:lnSpc>
                <a:spcPct val="130000"/>
              </a:lnSpc>
            </a:pPr>
            <a:r>
              <a:rPr lang="ja-JP" altLang="ja-JP" kern="100" dirty="0" smtClean="0">
                <a:latin typeface="+mn-ea"/>
                <a:cs typeface="Times New Roman" panose="02020603050405020304" pitchFamily="18" charset="0"/>
              </a:rPr>
              <a:t>・</a:t>
            </a:r>
            <a:r>
              <a:rPr lang="en-US" altLang="ja-JP" dirty="0" smtClean="0">
                <a:latin typeface="+mn-ea"/>
              </a:rPr>
              <a:t>2019</a:t>
            </a:r>
            <a:r>
              <a:rPr lang="ja-JP" altLang="en-US" dirty="0" smtClean="0">
                <a:latin typeface="+mn-ea"/>
              </a:rPr>
              <a:t>年度上旬に水道ビジョン</a:t>
            </a:r>
            <a:r>
              <a:rPr lang="ja-JP" altLang="en-US" dirty="0">
                <a:latin typeface="+mn-ea"/>
              </a:rPr>
              <a:t>を</a:t>
            </a:r>
            <a:r>
              <a:rPr lang="ja-JP" altLang="en-US" dirty="0" smtClean="0">
                <a:latin typeface="+mn-ea"/>
              </a:rPr>
              <a:t>策定</a:t>
            </a:r>
            <a:r>
              <a:rPr lang="ja-JP" altLang="en-US" dirty="0">
                <a:latin typeface="+mn-ea"/>
              </a:rPr>
              <a:t>する</a:t>
            </a:r>
            <a:r>
              <a:rPr lang="ja-JP" altLang="en-US" dirty="0"/>
              <a:t>予定です。</a:t>
            </a:r>
            <a:endParaRPr lang="en-US" altLang="ja-JP" dirty="0"/>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21</a:t>
            </a:fld>
            <a:endParaRPr kumimoji="1" lang="ja-JP" altLang="en-US"/>
          </a:p>
        </p:txBody>
      </p:sp>
    </p:spTree>
    <p:extLst>
      <p:ext uri="{BB962C8B-B14F-4D97-AF65-F5344CB8AC3E}">
        <p14:creationId xmlns:p14="http://schemas.microsoft.com/office/powerpoint/2010/main" val="3745964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22</a:t>
            </a:fld>
            <a:endParaRPr kumimoji="1" lang="ja-JP" altLang="en-US"/>
          </a:p>
        </p:txBody>
      </p:sp>
      <p:sp>
        <p:nvSpPr>
          <p:cNvPr id="4" name="正方形/長方形 3"/>
          <p:cNvSpPr/>
          <p:nvPr/>
        </p:nvSpPr>
        <p:spPr>
          <a:xfrm>
            <a:off x="5185380" y="2485090"/>
            <a:ext cx="171880" cy="2844117"/>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正方形/長方形 7"/>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11" name="図 10"/>
          <p:cNvPicPr>
            <a:picLocks noChangeAspect="1"/>
          </p:cNvPicPr>
          <p:nvPr/>
        </p:nvPicPr>
        <p:blipFill>
          <a:blip r:embed="rId2"/>
          <a:stretch>
            <a:fillRect/>
          </a:stretch>
        </p:blipFill>
        <p:spPr>
          <a:xfrm>
            <a:off x="184979" y="2496007"/>
            <a:ext cx="8768213" cy="2833200"/>
          </a:xfrm>
          <a:prstGeom prst="rect">
            <a:avLst/>
          </a:prstGeom>
        </p:spPr>
      </p:pic>
    </p:spTree>
    <p:extLst>
      <p:ext uri="{BB962C8B-B14F-4D97-AF65-F5344CB8AC3E}">
        <p14:creationId xmlns:p14="http://schemas.microsoft.com/office/powerpoint/2010/main" val="1490529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73661340"/>
              </p:ext>
            </p:extLst>
          </p:nvPr>
        </p:nvGraphicFramePr>
        <p:xfrm>
          <a:off x="0" y="633967"/>
          <a:ext cx="8999620" cy="1783572"/>
        </p:xfrm>
        <a:graphic>
          <a:graphicData uri="http://schemas.openxmlformats.org/drawingml/2006/table">
            <a:tbl>
              <a:tblPr firstRow="1" firstCol="1" bandRow="1">
                <a:tableStyleId>{5C22544A-7EE6-4342-B048-85BDC9FD1C3A}</a:tableStyleId>
              </a:tblPr>
              <a:tblGrid>
                <a:gridCol w="1236095">
                  <a:extLst>
                    <a:ext uri="{9D8B030D-6E8A-4147-A177-3AD203B41FA5}">
                      <a16:colId xmlns:a16="http://schemas.microsoft.com/office/drawing/2014/main" val="2104565835"/>
                    </a:ext>
                  </a:extLst>
                </a:gridCol>
                <a:gridCol w="1642854">
                  <a:extLst>
                    <a:ext uri="{9D8B030D-6E8A-4147-A177-3AD203B41FA5}">
                      <a16:colId xmlns:a16="http://schemas.microsoft.com/office/drawing/2014/main" val="2332352865"/>
                    </a:ext>
                  </a:extLst>
                </a:gridCol>
                <a:gridCol w="1741176">
                  <a:extLst>
                    <a:ext uri="{9D8B030D-6E8A-4147-A177-3AD203B41FA5}">
                      <a16:colId xmlns:a16="http://schemas.microsoft.com/office/drawing/2014/main" val="2697616592"/>
                    </a:ext>
                  </a:extLst>
                </a:gridCol>
                <a:gridCol w="2117558">
                  <a:extLst>
                    <a:ext uri="{9D8B030D-6E8A-4147-A177-3AD203B41FA5}">
                      <a16:colId xmlns:a16="http://schemas.microsoft.com/office/drawing/2014/main" val="1519822967"/>
                    </a:ext>
                  </a:extLst>
                </a:gridCol>
                <a:gridCol w="2261937">
                  <a:extLst>
                    <a:ext uri="{9D8B030D-6E8A-4147-A177-3AD203B41FA5}">
                      <a16:colId xmlns:a16="http://schemas.microsoft.com/office/drawing/2014/main" val="1990054016"/>
                    </a:ext>
                  </a:extLst>
                </a:gridCol>
              </a:tblGrid>
              <a:tr h="595743">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a:effectLst/>
                        </a:rPr>
                        <a:t>年周期で管更新するために必要な</a:t>
                      </a:r>
                      <a:r>
                        <a:rPr lang="ja-JP" sz="1800" kern="100" smtClean="0">
                          <a:effectLst/>
                        </a:rPr>
                        <a:t>管</a:t>
                      </a:r>
                      <a:r>
                        <a:rPr lang="ja-JP" altLang="en-US" sz="1800" kern="100" smtClean="0">
                          <a:effectLst/>
                        </a:rPr>
                        <a:t>路</a:t>
                      </a:r>
                      <a:r>
                        <a:rPr lang="ja-JP" sz="1800" kern="100" smtClean="0">
                          <a:effectLst/>
                        </a:rPr>
                        <a:t>更新率</a:t>
                      </a:r>
                      <a:r>
                        <a:rPr lang="ja-JP" sz="1800" kern="100">
                          <a:effectLst/>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8848991"/>
                  </a:ext>
                </a:extLst>
              </a:tr>
              <a:tr h="684939">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p>
                    <a:p>
                      <a:pPr algn="ctr">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584547975"/>
                  </a:ext>
                </a:extLst>
              </a:tr>
              <a:tr h="502890">
                <a:tc>
                  <a:txBody>
                    <a:bodyPr/>
                    <a:lstStyle/>
                    <a:p>
                      <a:pPr algn="ctr">
                        <a:spcAft>
                          <a:spcPts val="0"/>
                        </a:spcAft>
                      </a:pPr>
                      <a:r>
                        <a:rPr lang="ja-JP" sz="1800" kern="100">
                          <a:effectLst/>
                        </a:rPr>
                        <a:t>全管路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altLang="en-US" sz="1800" kern="100" dirty="0" smtClean="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gridSpan="2">
                  <a:txBody>
                    <a:bodyPr/>
                    <a:lstStyle/>
                    <a:p>
                      <a:pPr algn="ctr">
                        <a:spcAft>
                          <a:spcPts val="0"/>
                        </a:spcAft>
                      </a:pPr>
                      <a:r>
                        <a:rPr lang="ja-JP" altLang="en-US" sz="1800" kern="100" dirty="0" smtClean="0">
                          <a:effectLst/>
                          <a:latin typeface="+mn-ea"/>
                          <a:ea typeface="+mn-ea"/>
                          <a:cs typeface="Times New Roman" panose="02020603050405020304" pitchFamily="18" charset="0"/>
                        </a:rPr>
                        <a:t>策定中</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1.67</a:t>
                      </a:r>
                      <a:r>
                        <a:rPr lang="ja-JP" sz="1800" kern="100" dirty="0" smtClean="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6836027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430773253"/>
              </p:ext>
            </p:extLst>
          </p:nvPr>
        </p:nvGraphicFramePr>
        <p:xfrm>
          <a:off x="0" y="3645455"/>
          <a:ext cx="9143999" cy="3039124"/>
        </p:xfrm>
        <a:graphic>
          <a:graphicData uri="http://schemas.openxmlformats.org/drawingml/2006/table">
            <a:tbl>
              <a:tblPr firstRow="1" firstCol="1" bandRow="1">
                <a:tableStyleId>{5C22544A-7EE6-4342-B048-85BDC9FD1C3A}</a:tableStyleId>
              </a:tblPr>
              <a:tblGrid>
                <a:gridCol w="1283368">
                  <a:extLst>
                    <a:ext uri="{9D8B030D-6E8A-4147-A177-3AD203B41FA5}">
                      <a16:colId xmlns:a16="http://schemas.microsoft.com/office/drawing/2014/main" val="909077606"/>
                    </a:ext>
                  </a:extLst>
                </a:gridCol>
                <a:gridCol w="1668379">
                  <a:extLst>
                    <a:ext uri="{9D8B030D-6E8A-4147-A177-3AD203B41FA5}">
                      <a16:colId xmlns:a16="http://schemas.microsoft.com/office/drawing/2014/main" val="68402390"/>
                    </a:ext>
                  </a:extLst>
                </a:gridCol>
                <a:gridCol w="1780674">
                  <a:extLst>
                    <a:ext uri="{9D8B030D-6E8A-4147-A177-3AD203B41FA5}">
                      <a16:colId xmlns:a16="http://schemas.microsoft.com/office/drawing/2014/main" val="2415009298"/>
                    </a:ext>
                  </a:extLst>
                </a:gridCol>
                <a:gridCol w="2101516">
                  <a:extLst>
                    <a:ext uri="{9D8B030D-6E8A-4147-A177-3AD203B41FA5}">
                      <a16:colId xmlns:a16="http://schemas.microsoft.com/office/drawing/2014/main" val="3925539511"/>
                    </a:ext>
                  </a:extLst>
                </a:gridCol>
                <a:gridCol w="2310062">
                  <a:extLst>
                    <a:ext uri="{9D8B030D-6E8A-4147-A177-3AD203B41FA5}">
                      <a16:colId xmlns:a16="http://schemas.microsoft.com/office/drawing/2014/main" val="321841153"/>
                    </a:ext>
                  </a:extLst>
                </a:gridCol>
              </a:tblGrid>
              <a:tr h="484167">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（参考）</a:t>
                      </a: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6856154"/>
                  </a:ext>
                </a:extLst>
              </a:tr>
              <a:tr h="673607">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計画</a:t>
                      </a:r>
                      <a:r>
                        <a:rPr lang="ja-JP" sz="1800" kern="100" dirty="0" smtClean="0">
                          <a:effectLst/>
                        </a:rPr>
                        <a:t>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rPr>
                        <a:t>耐震化率</a:t>
                      </a:r>
                      <a:r>
                        <a:rPr lang="ja-JP" altLang="en-US" sz="1800" kern="100" dirty="0" smtClean="0">
                          <a:effectLst/>
                        </a:rPr>
                        <a:t>（</a:t>
                      </a:r>
                      <a:r>
                        <a:rPr lang="ja-JP" sz="1800" kern="100" dirty="0" smtClean="0">
                          <a:effectLst/>
                        </a:rPr>
                        <a:t>％</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目標数量</a:t>
                      </a:r>
                      <a:endParaRPr lang="ja-JP" altLang="en-US" sz="1800" kern="100" dirty="0">
                        <a:effectLst/>
                      </a:endParaRPr>
                    </a:p>
                  </a:txBody>
                  <a:tcPr marL="68580" marR="68580"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a:t>
                      </a:r>
                    </a:p>
                    <a:p>
                      <a:pPr algn="ctr">
                        <a:spcAft>
                          <a:spcPts val="0"/>
                        </a:spcAft>
                      </a:pPr>
                      <a:r>
                        <a:rPr lang="ja-JP" sz="1800" kern="100" dirty="0">
                          <a:effectLst/>
                        </a:rPr>
                        <a:t>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18146802"/>
                  </a:ext>
                </a:extLst>
              </a:tr>
              <a:tr h="663642">
                <a:tc>
                  <a:txBody>
                    <a:bodyPr/>
                    <a:lstStyle/>
                    <a:p>
                      <a:pPr algn="ctr">
                        <a:spcAft>
                          <a:spcPts val="0"/>
                        </a:spcAft>
                      </a:pPr>
                      <a:r>
                        <a:rPr lang="ja-JP" sz="1800" kern="100">
                          <a:effectLst/>
                        </a:rPr>
                        <a:t>浄水施設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latin typeface="+mn-ea"/>
                          <a:ea typeface="+mn-ea"/>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ja-JP" sz="1800" kern="100" dirty="0" smtClean="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en-US" altLang="ja-JP" sz="1800" kern="100" dirty="0" smtClean="0">
                          <a:effectLst/>
                          <a:latin typeface="+mn-ea"/>
                          <a:ea typeface="+mn-ea"/>
                        </a:rPr>
                        <a:t>16,170</a:t>
                      </a:r>
                      <a:r>
                        <a:rPr lang="ja-JP" sz="1800" kern="100" dirty="0" smtClean="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288598623"/>
                  </a:ext>
                </a:extLst>
              </a:tr>
              <a:tr h="650605">
                <a:tc>
                  <a:txBody>
                    <a:bodyPr/>
                    <a:lstStyle/>
                    <a:p>
                      <a:pPr algn="ctr">
                        <a:spcAft>
                          <a:spcPts val="0"/>
                        </a:spcAft>
                      </a:pPr>
                      <a:r>
                        <a:rPr lang="ja-JP" sz="1800" kern="100">
                          <a:effectLst/>
                        </a:rPr>
                        <a:t>配水施設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latin typeface="+mn-ea"/>
                          <a:ea typeface="+mn-ea"/>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ja-JP" sz="1800" kern="100" dirty="0" smtClean="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en-US" altLang="ja-JP" sz="1800" kern="100" dirty="0" smtClean="0">
                          <a:effectLst/>
                          <a:latin typeface="+mn-ea"/>
                          <a:ea typeface="+mn-ea"/>
                        </a:rPr>
                        <a:t>26,671 </a:t>
                      </a:r>
                      <a:r>
                        <a:rPr lang="ja-JP" sz="1800" kern="100" dirty="0" smtClean="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4256858533"/>
                  </a:ext>
                </a:extLst>
              </a:tr>
              <a:tr h="567103">
                <a:tc>
                  <a:txBody>
                    <a:bodyPr/>
                    <a:lstStyle/>
                    <a:p>
                      <a:pPr algn="ctr">
                        <a:spcAft>
                          <a:spcPts val="0"/>
                        </a:spcAft>
                      </a:pPr>
                      <a:r>
                        <a:rPr lang="ja-JP" sz="1800" kern="100">
                          <a:effectLst/>
                        </a:rPr>
                        <a:t>基幹管路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latin typeface="+mn-ea"/>
                          <a:ea typeface="+mn-ea"/>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延長</a:t>
                      </a:r>
                    </a:p>
                    <a:p>
                      <a:pPr algn="r" latinLnBrk="1">
                        <a:spcAft>
                          <a:spcPts val="0"/>
                        </a:spcAft>
                      </a:pPr>
                      <a:r>
                        <a:rPr lang="ja-JP" sz="1800" kern="100" dirty="0" smtClean="0">
                          <a:effectLst/>
                          <a:latin typeface="+mn-ea"/>
                          <a:ea typeface="+mn-ea"/>
                        </a:rPr>
                        <a:t>ｍ</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latin typeface="+mn-ea"/>
                          <a:ea typeface="+mn-ea"/>
                        </a:rPr>
                        <a:t>総延長</a:t>
                      </a:r>
                    </a:p>
                    <a:p>
                      <a:pPr algn="r">
                        <a:spcAft>
                          <a:spcPts val="0"/>
                        </a:spcAft>
                      </a:pPr>
                      <a:r>
                        <a:rPr lang="en-US" altLang="ja-JP" sz="1800" kern="100" dirty="0" smtClean="0">
                          <a:effectLst/>
                          <a:latin typeface="+mn-ea"/>
                          <a:ea typeface="+mn-ea"/>
                        </a:rPr>
                        <a:t>18.9</a:t>
                      </a:r>
                      <a:r>
                        <a:rPr lang="ja-JP" sz="1800" kern="100" dirty="0" smtClean="0">
                          <a:effectLst/>
                          <a:latin typeface="+mn-ea"/>
                          <a:ea typeface="+mn-ea"/>
                        </a:rPr>
                        <a:t>ｋｍ</a:t>
                      </a:r>
                      <a:endParaRPr lang="ja-JP" sz="1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046860094"/>
                  </a:ext>
                </a:extLst>
              </a:tr>
            </a:tbl>
          </a:graphicData>
        </a:graphic>
      </p:graphicFrame>
      <p:sp>
        <p:nvSpPr>
          <p:cNvPr id="5" name="正方形/長方形 4"/>
          <p:cNvSpPr/>
          <p:nvPr/>
        </p:nvSpPr>
        <p:spPr>
          <a:xfrm>
            <a:off x="0" y="2876014"/>
            <a:ext cx="9144000" cy="769441"/>
          </a:xfrm>
          <a:prstGeom prst="rect">
            <a:avLst/>
          </a:prstGeom>
        </p:spPr>
        <p:txBody>
          <a:bodyPr wrap="square">
            <a:spAutoFit/>
          </a:bodyPr>
          <a:lstStyle/>
          <a:p>
            <a:pPr indent="127000" defTabSz="914400" eaLnBrk="0" fontAlgn="base" hangingPunct="0">
              <a:spcBef>
                <a:spcPct val="0"/>
              </a:spcBef>
              <a:spcAft>
                <a:spcPct val="0"/>
              </a:spcAft>
            </a:pPr>
            <a:r>
              <a:rPr lang="ja-JP" altLang="ja-JP" sz="2400" b="1" dirty="0">
                <a:latin typeface="+mn-ea"/>
              </a:rPr>
              <a:t>３</a:t>
            </a:r>
            <a:r>
              <a:rPr lang="ja-JP" altLang="en-US" sz="2400" b="1" dirty="0">
                <a:latin typeface="+mn-ea"/>
              </a:rPr>
              <a:t>．３</a:t>
            </a:r>
            <a:r>
              <a:rPr lang="ja-JP" altLang="ja-JP" sz="2400" b="1" dirty="0">
                <a:latin typeface="+mn-ea"/>
              </a:rPr>
              <a:t>　耐震化計画の内容</a:t>
            </a:r>
          </a:p>
          <a:p>
            <a:pPr lvl="0" indent="127000" defTabSz="914400" eaLnBrk="0" fontAlgn="base" hangingPunct="0">
              <a:spcBef>
                <a:spcPct val="0"/>
              </a:spcBef>
              <a:spcAft>
                <a:spcPct val="0"/>
              </a:spcAft>
            </a:pPr>
            <a:r>
              <a:rPr lang="ja-JP" altLang="en-US" sz="2000" dirty="0" smtClean="0">
                <a:latin typeface="+mn-ea"/>
                <a:cs typeface="Times New Roman" panose="02020603050405020304" pitchFamily="18" charset="0"/>
              </a:rPr>
              <a:t>　　　　</a:t>
            </a:r>
            <a:endParaRPr lang="ja-JP" altLang="ja-JP" sz="1600" dirty="0">
              <a:latin typeface="+mn-ea"/>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a:xfrm>
            <a:off x="7086600" y="6502016"/>
            <a:ext cx="2057400" cy="365125"/>
          </a:xfrm>
        </p:spPr>
        <p:txBody>
          <a:bodyPr/>
          <a:lstStyle/>
          <a:p>
            <a:fld id="{6006E7AC-397C-46DB-B16C-C18B8E404D27}" type="slidenum">
              <a:rPr kumimoji="1" lang="ja-JP" altLang="en-US" smtClean="0"/>
              <a:t>23</a:t>
            </a:fld>
            <a:endParaRPr kumimoji="1" lang="ja-JP" altLang="en-US" dirty="0"/>
          </a:p>
        </p:txBody>
      </p:sp>
      <p:sp>
        <p:nvSpPr>
          <p:cNvPr id="7" name="テキスト ボックス 2"/>
          <p:cNvSpPr txBox="1">
            <a:spLocks noChangeArrowheads="1"/>
          </p:cNvSpPr>
          <p:nvPr/>
        </p:nvSpPr>
        <p:spPr bwMode="auto">
          <a:xfrm>
            <a:off x="1850230" y="4838701"/>
            <a:ext cx="4862513" cy="18453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just">
              <a:lnSpc>
                <a:spcPct val="150000"/>
              </a:lnSpc>
              <a:spcAft>
                <a:spcPts val="0"/>
              </a:spcAft>
            </a:pPr>
            <a:r>
              <a:rPr lang="ja-JP" altLang="en-US" sz="1600" kern="100" dirty="0">
                <a:latin typeface="+mn-ea"/>
                <a:cs typeface="Times New Roman" panose="02020603050405020304" pitchFamily="18" charset="0"/>
              </a:rPr>
              <a:t>・</a:t>
            </a:r>
            <a:r>
              <a:rPr lang="en-US" altLang="ja-JP" sz="1600" kern="100" dirty="0" smtClean="0">
                <a:latin typeface="+mn-ea"/>
                <a:cs typeface="Times New Roman" panose="02020603050405020304" pitchFamily="18" charset="0"/>
              </a:rPr>
              <a:t>2019</a:t>
            </a:r>
            <a:r>
              <a:rPr lang="ja-JP" sz="1600" kern="100" dirty="0" smtClean="0">
                <a:effectLst/>
                <a:latin typeface="+mn-ea"/>
                <a:cs typeface="Times New Roman" panose="02020603050405020304" pitchFamily="18" charset="0"/>
              </a:rPr>
              <a:t>年度</a:t>
            </a:r>
            <a:r>
              <a:rPr lang="ja-JP" altLang="en-US" sz="1600" kern="100" dirty="0" smtClean="0">
                <a:effectLst/>
                <a:latin typeface="+mn-ea"/>
                <a:cs typeface="Times New Roman" panose="02020603050405020304" pitchFamily="18" charset="0"/>
              </a:rPr>
              <a:t>上旬</a:t>
            </a:r>
            <a:r>
              <a:rPr lang="ja-JP" sz="1600" kern="100" dirty="0" smtClean="0">
                <a:effectLst/>
                <a:latin typeface="+mn-ea"/>
                <a:cs typeface="Times New Roman" panose="02020603050405020304" pitchFamily="18" charset="0"/>
              </a:rPr>
              <a:t>に</a:t>
            </a:r>
            <a:r>
              <a:rPr lang="ja-JP" altLang="en-US" sz="1600" dirty="0" smtClean="0">
                <a:latin typeface="+mn-ea"/>
              </a:rPr>
              <a:t>水道事業</a:t>
            </a:r>
            <a:r>
              <a:rPr lang="ja-JP" altLang="en-US" sz="1600" dirty="0">
                <a:latin typeface="+mn-ea"/>
              </a:rPr>
              <a:t>ビジョン</a:t>
            </a:r>
            <a:r>
              <a:rPr lang="ja-JP" altLang="en-US" sz="1600" dirty="0" smtClean="0">
                <a:latin typeface="+mn-ea"/>
              </a:rPr>
              <a:t>を策定予定</a:t>
            </a:r>
            <a:r>
              <a:rPr lang="ja-JP" sz="1600" kern="100" dirty="0" smtClean="0">
                <a:effectLst/>
                <a:latin typeface="+mn-ea"/>
                <a:cs typeface="Times New Roman" panose="02020603050405020304" pitchFamily="18" charset="0"/>
              </a:rPr>
              <a:t>。</a:t>
            </a:r>
            <a:endParaRPr lang="ja-JP" sz="1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5564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57" y="219986"/>
            <a:ext cx="9156357" cy="1908215"/>
          </a:xfrm>
          <a:prstGeom prst="rect">
            <a:avLst/>
          </a:prstGeom>
        </p:spPr>
        <p:txBody>
          <a:bodyPr wrap="square">
            <a:spAutoFit/>
          </a:bodyPr>
          <a:lstStyle/>
          <a:p>
            <a:r>
              <a:rPr lang="ja-JP" altLang="en-US" sz="2400" b="1" dirty="0"/>
              <a:t>３．４　更新需要見込み額の見通し</a:t>
            </a:r>
          </a:p>
          <a:p>
            <a:endParaRPr lang="ja-JP" altLang="en-US" dirty="0"/>
          </a:p>
          <a:p>
            <a:r>
              <a:rPr lang="en-US" altLang="ja-JP" sz="2000" dirty="0"/>
              <a:t>【</a:t>
            </a:r>
            <a:r>
              <a:rPr lang="ja-JP" altLang="en-US" sz="2000" dirty="0"/>
              <a:t>市町村計画</a:t>
            </a:r>
            <a:r>
              <a:rPr lang="en-US" altLang="ja-JP" sz="2000" dirty="0"/>
              <a:t>】 </a:t>
            </a:r>
            <a:endParaRPr lang="en-US" altLang="ja-JP" sz="2000" dirty="0" smtClean="0"/>
          </a:p>
          <a:p>
            <a:endParaRPr lang="en-US" altLang="ja-JP" sz="2000" kern="100" dirty="0">
              <a:effectLst/>
              <a:latin typeface="+mn-ea"/>
              <a:cs typeface="Times New Roman" panose="02020603050405020304" pitchFamily="18" charset="0"/>
            </a:endParaRPr>
          </a:p>
          <a:p>
            <a:r>
              <a:rPr lang="ja-JP" altLang="en-US" dirty="0">
                <a:latin typeface="+mn-ea"/>
              </a:rPr>
              <a:t>・</a:t>
            </a:r>
            <a:r>
              <a:rPr lang="en-US" altLang="ja-JP" dirty="0" smtClean="0">
                <a:latin typeface="+mn-ea"/>
              </a:rPr>
              <a:t>2019</a:t>
            </a:r>
            <a:r>
              <a:rPr lang="ja-JP" altLang="en-US" dirty="0" smtClean="0">
                <a:latin typeface="+mn-ea"/>
              </a:rPr>
              <a:t>年度上旬に</a:t>
            </a:r>
            <a:r>
              <a:rPr lang="ja-JP" altLang="en-US" dirty="0">
                <a:latin typeface="+mn-ea"/>
              </a:rPr>
              <a:t>策定</a:t>
            </a:r>
            <a:r>
              <a:rPr lang="ja-JP" altLang="en-US" dirty="0" smtClean="0">
                <a:latin typeface="+mn-ea"/>
              </a:rPr>
              <a:t>される水道</a:t>
            </a:r>
            <a:r>
              <a:rPr lang="ja-JP" altLang="en-US" dirty="0">
                <a:latin typeface="+mn-ea"/>
              </a:rPr>
              <a:t>事業</a:t>
            </a:r>
            <a:r>
              <a:rPr lang="ja-JP" altLang="en-US" dirty="0" smtClean="0">
                <a:latin typeface="+mn-ea"/>
              </a:rPr>
              <a:t>ビジョンの</a:t>
            </a:r>
            <a:r>
              <a:rPr lang="ja-JP" altLang="en-US" dirty="0">
                <a:latin typeface="+mn-ea"/>
              </a:rPr>
              <a:t>中で示される予定です。</a:t>
            </a:r>
          </a:p>
          <a:p>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24</a:t>
            </a:fld>
            <a:endParaRPr kumimoji="1" lang="ja-JP" altLang="en-US"/>
          </a:p>
        </p:txBody>
      </p:sp>
    </p:spTree>
    <p:extLst>
      <p:ext uri="{BB962C8B-B14F-4D97-AF65-F5344CB8AC3E}">
        <p14:creationId xmlns:p14="http://schemas.microsoft.com/office/powerpoint/2010/main" val="1973169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4"/>
          <p:cNvSpPr>
            <a:spLocks noChangeArrowheads="1"/>
          </p:cNvSpPr>
          <p:nvPr/>
        </p:nvSpPr>
        <p:spPr bwMode="auto">
          <a:xfrm>
            <a:off x="-128337" y="49122"/>
            <a:ext cx="927233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smtClean="0"/>
              <a:t>】</a:t>
            </a:r>
          </a:p>
          <a:p>
            <a:endParaRPr kumimoji="0" lang="en-US" altLang="ja-JP" sz="2000" b="0" i="0" u="none" strike="noStrike" cap="none" normalizeH="0" baseline="0" dirty="0">
              <a:ln>
                <a:noFill/>
              </a:ln>
              <a:solidFill>
                <a:schemeClr val="tx1"/>
              </a:solidFill>
              <a:effectLst/>
              <a:latin typeface="+mn-ea"/>
            </a:endParaRPr>
          </a:p>
          <a:p>
            <a:r>
              <a:rPr kumimoji="0" lang="ja-JP" altLang="en-US" b="0" i="0" u="none" strike="noStrike" cap="none" normalizeH="0" baseline="0" dirty="0" smtClean="0">
                <a:ln>
                  <a:noFill/>
                </a:ln>
                <a:solidFill>
                  <a:schemeClr val="tx1"/>
                </a:solidFill>
                <a:effectLst/>
                <a:latin typeface="+mn-ea"/>
              </a:rPr>
              <a:t> </a:t>
            </a:r>
            <a:r>
              <a:rPr lang="ja-JP" altLang="en-US" dirty="0" smtClean="0">
                <a:latin typeface="+mn-ea"/>
              </a:rPr>
              <a:t>・</a:t>
            </a:r>
            <a:r>
              <a:rPr lang="en-US" altLang="ja-JP" dirty="0">
                <a:latin typeface="+mn-ea"/>
              </a:rPr>
              <a:t>2019</a:t>
            </a:r>
            <a:r>
              <a:rPr lang="ja-JP" altLang="en-US" dirty="0">
                <a:latin typeface="+mn-ea"/>
              </a:rPr>
              <a:t>年度上旬に策定される水道事業ビジョンの中で示される予定です。</a:t>
            </a:r>
          </a:p>
          <a:p>
            <a:endParaRPr kumimoji="0" lang="ja-JP" altLang="en-US" b="0" i="0" u="none" strike="noStrike" cap="none" normalizeH="0" baseline="0" dirty="0" smtClean="0">
              <a:ln>
                <a:noFill/>
              </a:ln>
              <a:solidFill>
                <a:schemeClr val="tx1"/>
              </a:solidFill>
              <a:effectLst/>
              <a:latin typeface="+mn-ea"/>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25</a:t>
            </a:fld>
            <a:endParaRPr kumimoji="1" lang="ja-JP" altLang="en-US"/>
          </a:p>
        </p:txBody>
      </p:sp>
    </p:spTree>
    <p:extLst>
      <p:ext uri="{BB962C8B-B14F-4D97-AF65-F5344CB8AC3E}">
        <p14:creationId xmlns:p14="http://schemas.microsoft.com/office/powerpoint/2010/main" val="1743523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40" y="-87925"/>
            <a:ext cx="9548127" cy="7177349"/>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大阪府推計による貝塚市の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en-US" sz="1400" dirty="0">
                <a:latin typeface="+mn-ea"/>
              </a:rPr>
              <a:t>大阪府が</a:t>
            </a:r>
            <a:r>
              <a:rPr lang="ja-JP" altLang="ja-JP" sz="1400" dirty="0">
                <a:latin typeface="+mn-ea"/>
              </a:rPr>
              <a:t>当該市の試算で行った箇所です。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dirty="0">
                <a:latin typeface="+mn-ea"/>
              </a:rPr>
              <a:t>2045</a:t>
            </a:r>
            <a:r>
              <a:rPr lang="ja-JP" altLang="ja-JP" sz="1400" dirty="0">
                <a:latin typeface="+mn-ea"/>
              </a:rPr>
              <a:t>年までの市町村での計画がある場合は、その計画を基本に管路の更新率を</a:t>
            </a:r>
            <a:r>
              <a:rPr lang="en-US" altLang="ja-JP" sz="1400" dirty="0">
                <a:latin typeface="+mn-ea"/>
              </a:rPr>
              <a:t>1.67</a:t>
            </a:r>
            <a:r>
              <a:rPr lang="ja-JP" altLang="ja-JP" sz="1400" dirty="0">
                <a:latin typeface="+mn-ea"/>
              </a:rPr>
              <a:t>％</a:t>
            </a:r>
            <a:endParaRPr lang="en-US" altLang="ja-JP" sz="1400" dirty="0">
              <a:latin typeface="+mn-ea"/>
            </a:endParaRPr>
          </a:p>
          <a:p>
            <a:pPr>
              <a:lnSpc>
                <a:spcPct val="105000"/>
              </a:lnSpc>
            </a:pPr>
            <a:r>
              <a:rPr lang="ja-JP" altLang="en-US" sz="1400" dirty="0">
                <a:latin typeface="+mn-ea"/>
              </a:rPr>
              <a:t>　</a:t>
            </a:r>
            <a:r>
              <a:rPr lang="ja-JP" altLang="ja-JP" sz="1400" dirty="0">
                <a:latin typeface="+mn-ea"/>
              </a:rPr>
              <a:t>（</a:t>
            </a:r>
            <a:r>
              <a:rPr lang="en-US" altLang="ja-JP" sz="1400" dirty="0">
                <a:latin typeface="+mn-ea"/>
              </a:rPr>
              <a:t>60</a:t>
            </a:r>
            <a:r>
              <a:rPr lang="ja-JP" altLang="ja-JP" sz="1400" dirty="0">
                <a:latin typeface="+mn-ea"/>
              </a:rPr>
              <a:t>年で全ての水道管を更新する）に設定します。市町村での既存計画が、この更新率を満たしている場合は、</a:t>
            </a:r>
            <a:endParaRPr lang="en-US" altLang="ja-JP" sz="1400" dirty="0">
              <a:latin typeface="+mn-ea"/>
            </a:endParaRPr>
          </a:p>
          <a:p>
            <a:pPr>
              <a:lnSpc>
                <a:spcPct val="105000"/>
              </a:lnSpc>
            </a:pPr>
            <a:r>
              <a:rPr lang="ja-JP" altLang="en-US" sz="1400" dirty="0">
                <a:latin typeface="+mn-ea"/>
              </a:rPr>
              <a:t>　</a:t>
            </a:r>
            <a:r>
              <a:rPr lang="ja-JP" altLang="ja-JP" sz="1400" dirty="0">
                <a:latin typeface="+mn-ea"/>
              </a:rPr>
              <a:t>府での独自推計は行わず、市町村計画をもとに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en-US" altLang="ja-JP" sz="1400" dirty="0" smtClean="0">
              <a:latin typeface="+mn-ea"/>
            </a:endParaRPr>
          </a:p>
          <a:p>
            <a:pPr>
              <a:lnSpc>
                <a:spcPct val="105000"/>
              </a:lnSpc>
            </a:pPr>
            <a:r>
              <a:rPr lang="ja-JP" altLang="ja-JP" sz="1400" dirty="0" smtClean="0">
                <a:latin typeface="+mn-ea"/>
              </a:rPr>
              <a:t>２</a:t>
            </a:r>
            <a:r>
              <a:rPr lang="ja-JP" altLang="ja-JP" sz="1400" dirty="0">
                <a:latin typeface="+mn-ea"/>
              </a:rPr>
              <a:t>　市町村計画がない場合は、大阪府で試算を行いました。</a:t>
            </a:r>
            <a:endParaRPr lang="en-US" altLang="ja-JP" sz="1400" dirty="0">
              <a:latin typeface="+mn-ea"/>
            </a:endParaRPr>
          </a:p>
          <a:p>
            <a:pPr>
              <a:lnSpc>
                <a:spcPct val="105000"/>
              </a:lnSpc>
            </a:pPr>
            <a:r>
              <a:rPr lang="ja-JP" altLang="en-US" sz="1400" dirty="0">
                <a:latin typeface="+mn-ea"/>
              </a:rPr>
              <a:t>　</a:t>
            </a:r>
            <a:r>
              <a:rPr lang="ja-JP" altLang="en-US" sz="1400" u="sng" dirty="0">
                <a:latin typeface="+mn-ea"/>
              </a:rPr>
              <a:t>〇	推計期間は大阪府の将来推計人口の推計期間に合わせ</a:t>
            </a:r>
            <a:r>
              <a:rPr lang="en-US" altLang="ja-JP" sz="1400" u="sng" dirty="0">
                <a:latin typeface="+mn-ea"/>
              </a:rPr>
              <a:t>2045</a:t>
            </a:r>
            <a:r>
              <a:rPr lang="ja-JP" altLang="en-US" sz="1400" u="sng" dirty="0">
                <a:latin typeface="+mn-ea"/>
              </a:rPr>
              <a:t>年度まで。</a:t>
            </a:r>
            <a:endParaRPr lang="en-US" altLang="ja-JP" sz="1400" u="sng" dirty="0">
              <a:latin typeface="+mn-ea"/>
            </a:endParaRPr>
          </a:p>
          <a:p>
            <a:pPr>
              <a:lnSpc>
                <a:spcPct val="105000"/>
              </a:lnSpc>
            </a:pPr>
            <a:r>
              <a:rPr lang="ja-JP" altLang="en-US" sz="1200" dirty="0">
                <a:latin typeface="+mn-ea"/>
              </a:rPr>
              <a:t>　</a:t>
            </a:r>
            <a:r>
              <a:rPr lang="ja-JP" altLang="en-US" sz="1400" u="sng" dirty="0">
                <a:latin typeface="+mn-ea"/>
              </a:rPr>
              <a:t>〇</a:t>
            </a:r>
            <a:r>
              <a:rPr lang="ja-JP" altLang="ja-JP" sz="1400" u="sng" dirty="0">
                <a:latin typeface="+mn-ea"/>
              </a:rPr>
              <a:t>収入は推計した料金収入に</a:t>
            </a:r>
            <a:r>
              <a:rPr lang="en-US" altLang="ja-JP" sz="1400" u="sng" dirty="0">
                <a:latin typeface="+mn-ea"/>
              </a:rPr>
              <a:t>2016</a:t>
            </a:r>
            <a:r>
              <a:rPr lang="ja-JP" altLang="ja-JP" sz="1400" u="sng" dirty="0">
                <a:latin typeface="+mn-ea"/>
              </a:rPr>
              <a:t>年度決算統計のその他収益を加算しています。</a:t>
            </a:r>
            <a:endParaRPr lang="ja-JP" altLang="ja-JP" sz="1200" u="sng" dirty="0">
              <a:latin typeface="+mn-ea"/>
            </a:endParaRPr>
          </a:p>
          <a:p>
            <a:pPr lvl="1" indent="-96838">
              <a:lnSpc>
                <a:spcPct val="105000"/>
              </a:lnSpc>
            </a:pPr>
            <a:r>
              <a:rPr lang="ja-JP" altLang="en-US" sz="1400" u="sng" dirty="0">
                <a:latin typeface="+mn-ea"/>
              </a:rPr>
              <a:t>・</a:t>
            </a:r>
            <a:r>
              <a:rPr lang="ja-JP" altLang="ja-JP" sz="1400" u="sng" dirty="0">
                <a:latin typeface="+mn-ea"/>
              </a:rPr>
              <a:t>水道料金収入の見通しは、給水人口予測から有収水量を推計し、</a:t>
            </a:r>
            <a:endParaRPr lang="en-US" altLang="ja-JP" sz="1400" u="sng" dirty="0">
              <a:latin typeface="+mn-ea"/>
            </a:endParaRPr>
          </a:p>
          <a:p>
            <a:pPr lvl="1" indent="-96838">
              <a:lnSpc>
                <a:spcPct val="105000"/>
              </a:lnSpc>
            </a:pPr>
            <a:r>
              <a:rPr lang="ja-JP" altLang="en-US" sz="1400" dirty="0">
                <a:latin typeface="+mn-ea"/>
              </a:rPr>
              <a:t>　</a:t>
            </a:r>
            <a:r>
              <a:rPr lang="en-US" altLang="ja-JP" sz="1400" u="sng" dirty="0">
                <a:latin typeface="+mn-ea"/>
              </a:rPr>
              <a:t>2016</a:t>
            </a:r>
            <a:r>
              <a:rPr lang="ja-JP" altLang="ja-JP" sz="1400" u="sng" dirty="0">
                <a:latin typeface="+mn-ea"/>
              </a:rPr>
              <a:t>年度の供給単価</a:t>
            </a:r>
            <a:r>
              <a:rPr lang="en-US" altLang="ja-JP" sz="1400" u="sng" dirty="0" smtClean="0">
                <a:latin typeface="+mn-ea"/>
              </a:rPr>
              <a:t>151.3</a:t>
            </a:r>
            <a:r>
              <a:rPr lang="ja-JP" altLang="ja-JP" sz="1400" u="sng" dirty="0" smtClean="0">
                <a:latin typeface="+mn-ea"/>
              </a:rPr>
              <a:t>円</a:t>
            </a:r>
            <a:r>
              <a:rPr lang="en-US" altLang="ja-JP" sz="1400" u="sng" dirty="0">
                <a:latin typeface="+mn-ea"/>
              </a:rPr>
              <a:t>/m</a:t>
            </a:r>
            <a:r>
              <a:rPr lang="en-US" altLang="ja-JP" sz="1400" u="sng" baseline="30000" dirty="0">
                <a:latin typeface="+mn-ea"/>
              </a:rPr>
              <a:t>3</a:t>
            </a:r>
            <a:r>
              <a:rPr lang="ja-JP" altLang="ja-JP" sz="1400" u="sng" dirty="0">
                <a:latin typeface="+mn-ea"/>
              </a:rPr>
              <a:t>を乗じて算出しています。</a:t>
            </a:r>
            <a:endParaRPr lang="ja-JP" altLang="ja-JP" sz="1200" dirty="0">
              <a:latin typeface="+mn-ea"/>
            </a:endParaRPr>
          </a:p>
          <a:p>
            <a:pPr lvl="1" indent="-96838">
              <a:lnSpc>
                <a:spcPct val="105000"/>
              </a:lnSpc>
            </a:pPr>
            <a:r>
              <a:rPr lang="ja-JP" altLang="en-US" sz="1400" u="sng" dirty="0">
                <a:latin typeface="+mn-ea"/>
              </a:rPr>
              <a:t>・</a:t>
            </a:r>
            <a:r>
              <a:rPr lang="ja-JP" altLang="ja-JP" sz="1400" u="sng" dirty="0">
                <a:latin typeface="+mn-ea"/>
              </a:rPr>
              <a:t>給水人口の予測については、大阪府の将来推計人口（</a:t>
            </a:r>
            <a:r>
              <a:rPr lang="en-US" altLang="ja-JP" sz="1400" u="sng" dirty="0">
                <a:latin typeface="+mn-ea"/>
              </a:rPr>
              <a:t>2018</a:t>
            </a:r>
            <a:r>
              <a:rPr lang="ja-JP" altLang="ja-JP" sz="1400" u="sng" dirty="0">
                <a:latin typeface="+mn-ea"/>
              </a:rPr>
              <a:t>年</a:t>
            </a:r>
            <a:r>
              <a:rPr lang="en-US" altLang="ja-JP" sz="1400" u="sng" dirty="0">
                <a:latin typeface="+mn-ea"/>
              </a:rPr>
              <a:t>8</a:t>
            </a:r>
            <a:r>
              <a:rPr lang="ja-JP" altLang="ja-JP" sz="1400" u="sng" dirty="0">
                <a:latin typeface="+mn-ea"/>
              </a:rPr>
              <a:t>月大阪府政策企画部企画室計画課）を用い、</a:t>
            </a:r>
            <a:endParaRPr lang="en-US" altLang="ja-JP" sz="1400" u="sng" dirty="0">
              <a:latin typeface="+mn-ea"/>
            </a:endParaRPr>
          </a:p>
          <a:p>
            <a:pPr lvl="1" indent="-96838">
              <a:lnSpc>
                <a:spcPct val="105000"/>
              </a:lnSpc>
            </a:pPr>
            <a:r>
              <a:rPr lang="ja-JP" altLang="en-US" sz="1400" dirty="0">
                <a:latin typeface="+mn-ea"/>
              </a:rPr>
              <a:t>　</a:t>
            </a:r>
            <a:r>
              <a:rPr lang="ja-JP" altLang="ja-JP" sz="1400" u="sng" dirty="0">
                <a:latin typeface="+mn-ea"/>
              </a:rPr>
              <a:t>府が国立社会保障・人口問題研究所の市町村別予測を補正して推計しています。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u="sng" dirty="0">
                <a:latin typeface="+mn-ea"/>
              </a:rPr>
              <a:t>・</a:t>
            </a:r>
            <a:r>
              <a:rPr lang="ja-JP" altLang="ja-JP" sz="1400" u="sng" dirty="0">
                <a:latin typeface="+mn-ea"/>
              </a:rPr>
              <a:t>有収水量の推計は、</a:t>
            </a:r>
            <a:r>
              <a:rPr lang="en-US" altLang="ja-JP" sz="1400" u="sng" dirty="0">
                <a:latin typeface="+mn-ea"/>
              </a:rPr>
              <a:t>2016</a:t>
            </a:r>
            <a:r>
              <a:rPr lang="ja-JP" altLang="ja-JP" sz="1400" u="sng" dirty="0">
                <a:latin typeface="+mn-ea"/>
              </a:rPr>
              <a:t>年度の年間有収水量と給水人口から</a:t>
            </a:r>
            <a:r>
              <a:rPr lang="en-US" altLang="ja-JP" sz="1400" u="sng" dirty="0">
                <a:latin typeface="+mn-ea"/>
              </a:rPr>
              <a:t>1</a:t>
            </a:r>
            <a:r>
              <a:rPr lang="ja-JP" altLang="ja-JP" sz="1400" u="sng" dirty="0">
                <a:latin typeface="+mn-ea"/>
              </a:rPr>
              <a:t>人</a:t>
            </a:r>
            <a:r>
              <a:rPr lang="en-US" altLang="ja-JP" sz="1400" u="sng" dirty="0">
                <a:latin typeface="+mn-ea"/>
              </a:rPr>
              <a:t>1</a:t>
            </a:r>
            <a:r>
              <a:rPr lang="ja-JP" altLang="ja-JP" sz="1400" u="sng" dirty="0">
                <a:latin typeface="+mn-ea"/>
              </a:rPr>
              <a:t>日平均有収水量を求め、</a:t>
            </a:r>
            <a:endParaRPr lang="en-US" altLang="ja-JP" sz="1400" u="sng" dirty="0">
              <a:latin typeface="+mn-ea"/>
            </a:endParaRPr>
          </a:p>
          <a:p>
            <a:pPr lvl="1" indent="-96838">
              <a:lnSpc>
                <a:spcPct val="105000"/>
              </a:lnSpc>
            </a:pPr>
            <a:r>
              <a:rPr lang="ja-JP" altLang="en-US" sz="1400" dirty="0">
                <a:latin typeface="+mn-ea"/>
              </a:rPr>
              <a:t>　</a:t>
            </a:r>
            <a:r>
              <a:rPr lang="ja-JP" altLang="ja-JP" sz="1400" u="sng" dirty="0">
                <a:latin typeface="+mn-ea"/>
              </a:rPr>
              <a:t>予測給水人口を乗じて算出しています。</a:t>
            </a:r>
            <a:endParaRPr lang="en-US" altLang="ja-JP" sz="1200" dirty="0">
              <a:latin typeface="+mn-ea"/>
            </a:endParaRPr>
          </a:p>
          <a:p>
            <a:pPr lvl="1" indent="-277813">
              <a:lnSpc>
                <a:spcPct val="105000"/>
              </a:lnSpc>
            </a:pPr>
            <a:r>
              <a:rPr lang="ja-JP" altLang="en-US" sz="1400" u="sng" dirty="0">
                <a:latin typeface="+mn-ea"/>
              </a:rPr>
              <a:t>〇</a:t>
            </a:r>
            <a:r>
              <a:rPr lang="ja-JP" altLang="ja-JP" sz="1400" u="sng" dirty="0">
                <a:latin typeface="+mn-ea"/>
              </a:rPr>
              <a:t>支出は管路更新以外の費用について、</a:t>
            </a:r>
            <a:r>
              <a:rPr lang="en-US" altLang="ja-JP" sz="1400" u="sng" dirty="0">
                <a:latin typeface="+mn-ea"/>
              </a:rPr>
              <a:t>2016</a:t>
            </a:r>
            <a:r>
              <a:rPr lang="ja-JP" altLang="ja-JP" sz="1400" u="sng" dirty="0">
                <a:latin typeface="+mn-ea"/>
              </a:rPr>
              <a:t>年度の経常費用の決算値の同額を</a:t>
            </a:r>
            <a:r>
              <a:rPr lang="en-US" altLang="ja-JP" sz="1400" u="sng" dirty="0">
                <a:latin typeface="+mn-ea"/>
              </a:rPr>
              <a:t>2045</a:t>
            </a:r>
            <a:r>
              <a:rPr lang="ja-JP" altLang="ja-JP" sz="1400" u="sng" dirty="0">
                <a:latin typeface="+mn-ea"/>
              </a:rPr>
              <a:t>年度まで見込んでいます。</a:t>
            </a:r>
            <a:endParaRPr lang="en-US" altLang="ja-JP" sz="1400" u="sng" dirty="0">
              <a:latin typeface="+mn-ea"/>
            </a:endParaRPr>
          </a:p>
          <a:p>
            <a:pPr lvl="1" indent="-100013">
              <a:lnSpc>
                <a:spcPct val="105000"/>
              </a:lnSpc>
            </a:pPr>
            <a:r>
              <a:rPr lang="ja-JP" altLang="en-US" sz="1400" u="sng" dirty="0">
                <a:latin typeface="+mn-ea"/>
              </a:rPr>
              <a:t>・</a:t>
            </a:r>
            <a:r>
              <a:rPr lang="ja-JP" altLang="ja-JP" sz="1400" u="sng" dirty="0">
                <a:latin typeface="+mn-ea"/>
              </a:rPr>
              <a:t>管路については管路更新率を</a:t>
            </a:r>
            <a:r>
              <a:rPr lang="en-US" altLang="ja-JP" sz="1400" u="sng" dirty="0">
                <a:latin typeface="+mn-ea"/>
              </a:rPr>
              <a:t>1.67</a:t>
            </a:r>
            <a:r>
              <a:rPr lang="ja-JP" altLang="ja-JP" sz="1400" u="sng" dirty="0">
                <a:latin typeface="+mn-ea"/>
              </a:rPr>
              <a:t>％に引き上げた場合の</a:t>
            </a:r>
            <a:r>
              <a:rPr lang="ja-JP" altLang="en-US" sz="1400" u="sng" dirty="0">
                <a:latin typeface="+mn-ea"/>
              </a:rPr>
              <a:t>減価</a:t>
            </a:r>
            <a:r>
              <a:rPr lang="ja-JP" altLang="ja-JP" sz="1400" u="sng" dirty="0">
                <a:latin typeface="+mn-ea"/>
              </a:rPr>
              <a:t>償却費増加を見込んでいます。</a:t>
            </a:r>
            <a:endParaRPr lang="en-US" altLang="ja-JP" sz="1400" u="sng" dirty="0">
              <a:latin typeface="+mn-ea"/>
            </a:endParaRPr>
          </a:p>
          <a:p>
            <a:pPr lvl="1" indent="-100013">
              <a:lnSpc>
                <a:spcPct val="105000"/>
              </a:lnSpc>
            </a:pP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u="sng" dirty="0">
                <a:latin typeface="+mn-ea"/>
              </a:rPr>
              <a:t>・</a:t>
            </a:r>
            <a:r>
              <a:rPr lang="ja-JP" altLang="ja-JP" sz="1400" u="sng" dirty="0">
                <a:latin typeface="+mn-ea"/>
              </a:rPr>
              <a:t>追加減価償却費</a:t>
            </a:r>
            <a:r>
              <a:rPr lang="en-US" altLang="ja-JP" sz="1400" u="sng" dirty="0">
                <a:latin typeface="+mn-ea"/>
              </a:rPr>
              <a:t>/</a:t>
            </a:r>
            <a:r>
              <a:rPr lang="ja-JP" altLang="ja-JP" sz="1400" u="sng" dirty="0">
                <a:latin typeface="+mn-ea"/>
              </a:rPr>
              <a:t>年は、次のとおり算出し、年数経過とともに積み上げています。</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a:latin typeface="+mn-ea"/>
              </a:rPr>
              <a:t>①　</a:t>
            </a:r>
            <a:r>
              <a:rPr lang="en-US" altLang="ja-JP" sz="1400" u="sng" dirty="0">
                <a:latin typeface="+mn-ea"/>
              </a:rPr>
              <a:t>1.67</a:t>
            </a:r>
            <a:r>
              <a:rPr lang="ja-JP" altLang="ja-JP" sz="1400" u="sng" dirty="0">
                <a:latin typeface="+mn-ea"/>
              </a:rPr>
              <a:t>％と管路更新率</a:t>
            </a:r>
            <a:r>
              <a:rPr lang="en-US" altLang="ja-JP" sz="1400" u="sng" dirty="0">
                <a:latin typeface="+mn-ea"/>
              </a:rPr>
              <a:t>(2014-2016</a:t>
            </a:r>
            <a:r>
              <a:rPr lang="ja-JP" altLang="ja-JP" sz="1400" u="sng" dirty="0">
                <a:latin typeface="+mn-ea"/>
              </a:rPr>
              <a:t>年度の平均</a:t>
            </a:r>
            <a:r>
              <a:rPr lang="en-US" altLang="ja-JP" sz="1400" u="sng" dirty="0">
                <a:latin typeface="+mn-ea"/>
              </a:rPr>
              <a:t>)</a:t>
            </a:r>
            <a:r>
              <a:rPr lang="ja-JP" altLang="ja-JP" sz="1400" u="sng" dirty="0">
                <a:latin typeface="+mn-ea"/>
              </a:rPr>
              <a:t>の比率を算出。</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a:latin typeface="+mn-ea"/>
              </a:rPr>
              <a:t>②　</a:t>
            </a:r>
            <a:r>
              <a:rPr lang="ja-JP" altLang="ja-JP" sz="1400" u="sng" dirty="0">
                <a:latin typeface="+mn-ea"/>
              </a:rPr>
              <a:t>配水施設改良費に布設替延長比率を掛け、配水施設改良費（更新分）を算出</a:t>
            </a:r>
            <a:r>
              <a:rPr lang="en-US" altLang="ja-JP" sz="1400" u="sng" dirty="0">
                <a:latin typeface="+mn-ea"/>
              </a:rPr>
              <a:t>(2014-2016</a:t>
            </a:r>
            <a:r>
              <a:rPr lang="ja-JP" altLang="ja-JP" sz="1400" u="sng" dirty="0">
                <a:latin typeface="+mn-ea"/>
              </a:rPr>
              <a:t>年度の平均値</a:t>
            </a:r>
            <a:r>
              <a:rPr lang="en-US" altLang="ja-JP" sz="1400" u="sng" dirty="0">
                <a:latin typeface="+mn-ea"/>
              </a:rPr>
              <a:t>)</a:t>
            </a:r>
            <a:r>
              <a:rPr lang="ja-JP" altLang="ja-JP" sz="1400" u="sng" dirty="0" err="1">
                <a:latin typeface="+mn-ea"/>
              </a:rPr>
              <a:t>。</a:t>
            </a:r>
            <a:endParaRPr lang="ja-JP" altLang="ja-JP" sz="1200" u="sng" dirty="0">
              <a:latin typeface="+mn-ea"/>
            </a:endParaRPr>
          </a:p>
          <a:p>
            <a:pPr indent="360363">
              <a:lnSpc>
                <a:spcPct val="105000"/>
              </a:lnSpc>
            </a:pPr>
            <a:r>
              <a:rPr lang="ja-JP" altLang="ja-JP" sz="1400" dirty="0">
                <a:latin typeface="+mn-ea"/>
              </a:rPr>
              <a:t>　</a:t>
            </a:r>
            <a:r>
              <a:rPr lang="ja-JP" altLang="en-US" sz="1400" u="sng" dirty="0">
                <a:latin typeface="+mn-ea"/>
              </a:rPr>
              <a:t>　</a:t>
            </a:r>
            <a:r>
              <a:rPr lang="ja-JP" altLang="ja-JP" sz="1400" u="sng" dirty="0">
                <a:latin typeface="+mn-ea"/>
              </a:rPr>
              <a:t>※布設替延長比率</a:t>
            </a:r>
            <a:r>
              <a:rPr lang="en-US" altLang="ja-JP" sz="1400" u="sng" dirty="0">
                <a:latin typeface="+mn-ea"/>
              </a:rPr>
              <a:t>=</a:t>
            </a:r>
            <a:r>
              <a:rPr lang="ja-JP" altLang="ja-JP" sz="1400" u="sng" dirty="0">
                <a:latin typeface="+mn-ea"/>
              </a:rPr>
              <a:t>配水管布設替延長</a:t>
            </a:r>
            <a:r>
              <a:rPr lang="en-US" altLang="ja-JP" sz="1400" u="sng" dirty="0">
                <a:latin typeface="+mn-ea"/>
              </a:rPr>
              <a:t>/</a:t>
            </a:r>
            <a:r>
              <a:rPr lang="ja-JP" altLang="ja-JP" sz="1400" u="sng" dirty="0">
                <a:latin typeface="+mn-ea"/>
              </a:rPr>
              <a:t>（配水管新設延長＋配水管布設替延長）</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a:latin typeface="+mn-ea"/>
              </a:rPr>
              <a:t>③　</a:t>
            </a:r>
            <a:r>
              <a:rPr lang="ja-JP" altLang="ja-JP" sz="1400" u="sng" dirty="0">
                <a:latin typeface="+mn-ea"/>
              </a:rPr>
              <a:t>①と②を掛けたうえで税抜き価格を算出し、法定耐用年数</a:t>
            </a:r>
            <a:r>
              <a:rPr lang="en-US" altLang="ja-JP" sz="1400" u="sng" dirty="0">
                <a:latin typeface="+mn-ea"/>
              </a:rPr>
              <a:t>40</a:t>
            </a:r>
            <a:r>
              <a:rPr lang="ja-JP" altLang="ja-JP" sz="1400" u="sng" dirty="0">
                <a:latin typeface="+mn-ea"/>
              </a:rPr>
              <a:t>年で割っています。</a:t>
            </a:r>
            <a:endParaRPr lang="ja-JP" altLang="ja-JP" sz="1200" u="sng" dirty="0">
              <a:latin typeface="+mn-ea"/>
            </a:endParaRPr>
          </a:p>
          <a:p>
            <a:pPr indent="360363">
              <a:lnSpc>
                <a:spcPct val="105000"/>
              </a:lnSpc>
            </a:pPr>
            <a:r>
              <a:rPr lang="ja-JP" altLang="ja-JP" sz="1400" dirty="0">
                <a:latin typeface="+mn-ea"/>
              </a:rPr>
              <a:t>　</a:t>
            </a:r>
            <a:r>
              <a:rPr lang="ja-JP" altLang="en-US" sz="1400" dirty="0">
                <a:latin typeface="+mn-ea"/>
              </a:rPr>
              <a:t>　</a:t>
            </a:r>
            <a:r>
              <a:rPr lang="ja-JP" altLang="ja-JP" sz="1400" u="sng" dirty="0">
                <a:latin typeface="+mn-ea"/>
              </a:rPr>
              <a:t>（管路更新率、各延長は大阪府の水道の現況による。）</a:t>
            </a:r>
            <a:endParaRPr lang="ja-JP" altLang="ja-JP" sz="1200" u="sng" dirty="0">
              <a:latin typeface="+mn-ea"/>
            </a:endParaRPr>
          </a:p>
          <a:p>
            <a:pPr lvl="1" indent="-96838">
              <a:lnSpc>
                <a:spcPct val="105000"/>
              </a:lnSpc>
            </a:pPr>
            <a:r>
              <a:rPr lang="ja-JP" altLang="en-US" sz="1400" u="sng" dirty="0">
                <a:latin typeface="+mn-ea"/>
              </a:rPr>
              <a:t>・</a:t>
            </a:r>
            <a:r>
              <a:rPr lang="ja-JP" altLang="ja-JP" sz="1400" u="sng" dirty="0">
                <a:latin typeface="+mn-ea"/>
              </a:rPr>
              <a:t>なお、浄水場や配水場等の更新費用については、市町村計画がある場合でも、</a:t>
            </a:r>
            <a:r>
              <a:rPr lang="en-US" altLang="ja-JP" sz="1400" u="sng" dirty="0">
                <a:latin typeface="+mn-ea"/>
              </a:rPr>
              <a:t>2045</a:t>
            </a:r>
            <a:r>
              <a:rPr lang="ja-JP" altLang="ja-JP" sz="1400" u="sng" dirty="0">
                <a:latin typeface="+mn-ea"/>
              </a:rPr>
              <a:t>年度までの更新時期や</a:t>
            </a:r>
            <a:endParaRPr lang="en-US" altLang="ja-JP" sz="1400" u="sng" dirty="0">
              <a:latin typeface="+mn-ea"/>
            </a:endParaRPr>
          </a:p>
          <a:p>
            <a:pPr lvl="1" indent="-193675">
              <a:lnSpc>
                <a:spcPct val="105000"/>
              </a:lnSpc>
            </a:pPr>
            <a:r>
              <a:rPr lang="ja-JP" altLang="en-US" sz="1400" dirty="0">
                <a:latin typeface="+mn-ea"/>
              </a:rPr>
              <a:t>　</a:t>
            </a:r>
            <a:r>
              <a:rPr lang="ja-JP" altLang="ja-JP" sz="1400" u="sng" spc="-20" dirty="0">
                <a:latin typeface="+mn-ea"/>
              </a:rPr>
              <a:t>施設能力等の設定が困難であるため、見込んでいません（</a:t>
            </a:r>
            <a:r>
              <a:rPr lang="en-US" altLang="ja-JP" sz="1400" u="sng" spc="-20" dirty="0">
                <a:latin typeface="+mn-ea"/>
              </a:rPr>
              <a:t>2016</a:t>
            </a:r>
            <a:r>
              <a:rPr lang="ja-JP" altLang="ja-JP" sz="1400" u="sng" spc="-20" dirty="0">
                <a:latin typeface="+mn-ea"/>
              </a:rPr>
              <a:t>年度の決算値を</a:t>
            </a:r>
            <a:r>
              <a:rPr lang="en-US" altLang="ja-JP" sz="1400" u="sng" spc="-20" dirty="0">
                <a:latin typeface="+mn-ea"/>
              </a:rPr>
              <a:t>2045</a:t>
            </a:r>
            <a:r>
              <a:rPr lang="ja-JP" altLang="ja-JP" sz="1400" u="sng" spc="-20" dirty="0">
                <a:latin typeface="+mn-ea"/>
              </a:rPr>
              <a:t>年度まで見込んでいます</a:t>
            </a:r>
            <a:r>
              <a:rPr lang="ja-JP" altLang="ja-JP" sz="1400" b="1" u="sng" spc="-20" dirty="0">
                <a:latin typeface="+mn-ea"/>
              </a:rPr>
              <a:t>）</a:t>
            </a:r>
            <a:r>
              <a:rPr lang="ja-JP" altLang="ja-JP" sz="1400" b="1" dirty="0">
                <a:latin typeface="+mn-ea"/>
              </a:rPr>
              <a:t>。</a:t>
            </a:r>
            <a:endParaRPr lang="ja-JP" altLang="ja-JP" sz="1200" b="1" dirty="0">
              <a:latin typeface="+mn-ea"/>
            </a:endParaRPr>
          </a:p>
          <a:p>
            <a:pPr lvl="1" indent="-277813">
              <a:lnSpc>
                <a:spcPct val="105000"/>
              </a:lnSpc>
            </a:pPr>
            <a:endParaRPr lang="en-US" altLang="ja-JP" sz="1400" dirty="0" smtClean="0">
              <a:latin typeface="+mn-ea"/>
            </a:endParaRPr>
          </a:p>
          <a:p>
            <a:pPr lvl="1" indent="-277813">
              <a:lnSpc>
                <a:spcPct val="105000"/>
              </a:lnSpc>
            </a:pPr>
            <a:r>
              <a:rPr lang="ja-JP" altLang="en-US" sz="1400" dirty="0" smtClean="0">
                <a:latin typeface="+mn-ea"/>
              </a:rPr>
              <a:t>〇</a:t>
            </a:r>
            <a:r>
              <a:rPr lang="ja-JP" altLang="ja-JP" sz="1400" u="sng" dirty="0">
                <a:latin typeface="+mn-ea"/>
              </a:rPr>
              <a:t>水道料金は、</a:t>
            </a:r>
            <a:r>
              <a:rPr lang="en-US" altLang="ja-JP" sz="1400" u="sng" dirty="0">
                <a:latin typeface="+mn-ea"/>
              </a:rPr>
              <a:t>2045</a:t>
            </a:r>
            <a:r>
              <a:rPr lang="ja-JP" altLang="en-US" sz="1400" u="sng" dirty="0">
                <a:latin typeface="+mn-ea"/>
              </a:rPr>
              <a:t>年度時点で赤字とならないように、収入が何％アップ必要かを求め</a:t>
            </a:r>
            <a:r>
              <a:rPr lang="ja-JP" altLang="en-US" sz="1400" u="sng" dirty="0" smtClean="0">
                <a:latin typeface="+mn-ea"/>
              </a:rPr>
              <a:t>、</a:t>
            </a:r>
            <a:endParaRPr lang="en-US" altLang="ja-JP" sz="1400" u="sng" dirty="0">
              <a:latin typeface="+mn-ea"/>
            </a:endParaRPr>
          </a:p>
          <a:p>
            <a:pPr lvl="1" indent="-277813">
              <a:lnSpc>
                <a:spcPct val="105000"/>
              </a:lnSpc>
            </a:pPr>
            <a:r>
              <a:rPr lang="ja-JP" altLang="en-US" sz="1400" dirty="0">
                <a:latin typeface="+mn-ea"/>
              </a:rPr>
              <a:t>　</a:t>
            </a:r>
            <a:r>
              <a:rPr lang="ja-JP" altLang="en-US" sz="1400" u="sng" dirty="0" smtClean="0">
                <a:latin typeface="+mn-ea"/>
              </a:rPr>
              <a:t>その</a:t>
            </a:r>
            <a:r>
              <a:rPr lang="ja-JP" altLang="en-US" sz="1400" u="sng" dirty="0">
                <a:latin typeface="+mn-ea"/>
              </a:rPr>
              <a:t>増加分を全て水道料金で補うと仮定し、</a:t>
            </a:r>
            <a:r>
              <a:rPr lang="en-US" altLang="ja-JP" sz="1400" u="sng" dirty="0">
                <a:latin typeface="+mn-ea"/>
              </a:rPr>
              <a:t>2016</a:t>
            </a:r>
            <a:r>
              <a:rPr lang="ja-JP" altLang="en-US" sz="1400" u="sng" dirty="0">
                <a:latin typeface="+mn-ea"/>
              </a:rPr>
              <a:t>年度の水道料金に加算して算出しています</a:t>
            </a:r>
            <a:r>
              <a:rPr lang="ja-JP" altLang="en-US" sz="1400" u="sng" dirty="0" smtClean="0">
                <a:latin typeface="+mn-ea"/>
              </a:rPr>
              <a:t>。</a:t>
            </a:r>
            <a:endParaRPr lang="en-US" altLang="ja-JP" sz="1400" u="sng" dirty="0">
              <a:latin typeface="+mn-ea"/>
            </a:endParaRPr>
          </a:p>
          <a:p>
            <a:pPr lvl="1" indent="-277813">
              <a:lnSpc>
                <a:spcPct val="105000"/>
              </a:lnSpc>
            </a:pPr>
            <a:r>
              <a:rPr lang="ja-JP" altLang="en-US" sz="1400" kern="100" dirty="0" smtClean="0">
                <a:latin typeface="+mn-ea"/>
                <a:cs typeface="Times New Roman" panose="02020603050405020304" pitchFamily="18" charset="0"/>
              </a:rPr>
              <a:t>　</a:t>
            </a:r>
            <a:r>
              <a:rPr lang="ja-JP" altLang="ja-JP" sz="1400" u="sng" kern="100" dirty="0" smtClean="0">
                <a:latin typeface="+mn-ea"/>
                <a:cs typeface="Times New Roman" panose="02020603050405020304" pitchFamily="18" charset="0"/>
              </a:rPr>
              <a:t>（</a:t>
            </a:r>
            <a:r>
              <a:rPr lang="ja-JP" altLang="ja-JP" sz="1400" u="sng" kern="100" dirty="0">
                <a:latin typeface="+mn-ea"/>
                <a:cs typeface="Times New Roman" panose="02020603050405020304" pitchFamily="18" charset="0"/>
              </a:rPr>
              <a:t>実際は、今後の更新費用等を考慮して水道料金を設定する必要があります）</a:t>
            </a:r>
            <a:endParaRPr lang="ja-JP" altLang="ja-JP" sz="1400" kern="100" dirty="0">
              <a:latin typeface="+mn-ea"/>
              <a:cs typeface="Times New Roman" panose="02020603050405020304" pitchFamily="18" charset="0"/>
            </a:endParaRPr>
          </a:p>
          <a:p>
            <a:pPr lvl="1" indent="-277813">
              <a:lnSpc>
                <a:spcPct val="105000"/>
              </a:lnSpc>
            </a:pPr>
            <a:endParaRPr lang="en-US" altLang="ja-JP" sz="1400" b="1"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26</a:t>
            </a:fld>
            <a:endParaRPr kumimoji="1" lang="ja-JP" altLang="en-US"/>
          </a:p>
        </p:txBody>
      </p:sp>
    </p:spTree>
    <p:extLst>
      <p:ext uri="{BB962C8B-B14F-4D97-AF65-F5344CB8AC3E}">
        <p14:creationId xmlns:p14="http://schemas.microsoft.com/office/powerpoint/2010/main" val="426083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924" y="0"/>
            <a:ext cx="9270124" cy="2308324"/>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４　</a:t>
            </a:r>
            <a:r>
              <a:rPr lang="ja-JP" altLang="en-US" sz="2400" b="1" dirty="0"/>
              <a:t>大阪府推計に</a:t>
            </a:r>
            <a:r>
              <a:rPr lang="ja-JP" altLang="en-US" sz="2400" b="1" dirty="0" smtClean="0"/>
              <a:t>よる</a:t>
            </a:r>
            <a:r>
              <a:rPr lang="ja-JP" altLang="en-US" sz="2400" b="1" kern="100" dirty="0" smtClean="0">
                <a:latin typeface="+mn-ea"/>
                <a:cs typeface="Times New Roman" panose="02020603050405020304" pitchFamily="18" charset="0"/>
              </a:rPr>
              <a:t>貝塚市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今後の見通し　</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r>
              <a:rPr lang="ja-JP" altLang="en-US" sz="2400" b="1" dirty="0"/>
              <a:t>４．１　給水人口と料金収入の見通し</a:t>
            </a:r>
          </a:p>
          <a:p>
            <a:endParaRPr lang="en-US" altLang="ja-JP" dirty="0"/>
          </a:p>
          <a:p>
            <a:r>
              <a:rPr lang="en-US" altLang="ja-JP" sz="2000" dirty="0"/>
              <a:t>【</a:t>
            </a:r>
            <a:r>
              <a:rPr lang="ja-JP" altLang="en-US" sz="2000" dirty="0"/>
              <a:t>大阪府推計</a:t>
            </a:r>
            <a:r>
              <a:rPr lang="en-US" altLang="ja-JP" sz="2000" dirty="0"/>
              <a:t>】</a:t>
            </a:r>
            <a:endParaRPr lang="ja-JP" altLang="en-US" sz="2000" dirty="0"/>
          </a:p>
          <a:p>
            <a:pPr marL="179705" algn="just"/>
            <a:r>
              <a:rPr lang="ja-JP" altLang="ja-JP" sz="2000" kern="100" dirty="0">
                <a:latin typeface="+mn-ea"/>
                <a:cs typeface="Times New Roman" panose="02020603050405020304" pitchFamily="18" charset="0"/>
              </a:rPr>
              <a:t>　給水人口の減少に伴い有収水量も減少していき、水道料金収入についても減少していくことが見込まれます</a:t>
            </a:r>
            <a:r>
              <a:rPr lang="ja-JP" altLang="ja-JP" sz="2000"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sp>
        <p:nvSpPr>
          <p:cNvPr id="6" name="テキスト ボックス 5"/>
          <p:cNvSpPr txBox="1"/>
          <p:nvPr/>
        </p:nvSpPr>
        <p:spPr>
          <a:xfrm>
            <a:off x="6925188" y="1988055"/>
            <a:ext cx="2295012" cy="4893647"/>
          </a:xfrm>
          <a:prstGeom prst="rect">
            <a:avLst/>
          </a:prstGeom>
          <a:noFill/>
        </p:spPr>
        <p:txBody>
          <a:bodyPr wrap="square" rtlCol="0">
            <a:spAutoFit/>
          </a:bodyPr>
          <a:lstStyle/>
          <a:p>
            <a:r>
              <a:rPr lang="ja-JP" altLang="ja-JP" sz="1400" dirty="0">
                <a:latin typeface="+mn-ea"/>
              </a:rPr>
              <a:t>・給水人口の予測については、大阪府の将来推計人口</a:t>
            </a:r>
            <a:r>
              <a:rPr lang="ja-JP" altLang="ja-JP" sz="1400" dirty="0" smtClean="0">
                <a:latin typeface="+mn-ea"/>
              </a:rPr>
              <a:t>（</a:t>
            </a:r>
            <a:r>
              <a:rPr lang="en-US" altLang="ja-JP" sz="1400" dirty="0" smtClean="0">
                <a:latin typeface="+mn-ea"/>
              </a:rPr>
              <a:t>2018</a:t>
            </a:r>
            <a:r>
              <a:rPr lang="ja-JP" altLang="ja-JP" sz="1400" dirty="0" smtClean="0">
                <a:latin typeface="+mn-ea"/>
              </a:rPr>
              <a:t>年</a:t>
            </a:r>
            <a:r>
              <a:rPr lang="en-US" altLang="ja-JP" sz="1400" dirty="0">
                <a:latin typeface="+mn-ea"/>
              </a:rPr>
              <a:t>8</a:t>
            </a:r>
            <a:r>
              <a:rPr lang="ja-JP" altLang="ja-JP" sz="1400" dirty="0" smtClean="0">
                <a:latin typeface="+mn-ea"/>
              </a:rPr>
              <a:t>月</a:t>
            </a:r>
            <a:r>
              <a:rPr lang="ja-JP" altLang="ja-JP" sz="1400" dirty="0">
                <a:latin typeface="+mn-ea"/>
              </a:rPr>
              <a:t>大阪府政策企画部企画室計画課）を用い、府が国立社会保障・人口問題研究所の市町村別予測を補正して推計しています。</a:t>
            </a:r>
            <a:endParaRPr lang="en-US" altLang="ja-JP" sz="1400" dirty="0">
              <a:latin typeface="+mn-ea"/>
            </a:endParaRPr>
          </a:p>
          <a:p>
            <a:endParaRPr lang="ja-JP" altLang="ja-JP" sz="1400" dirty="0">
              <a:latin typeface="+mn-ea"/>
            </a:endParaRPr>
          </a:p>
          <a:p>
            <a:r>
              <a:rPr lang="ja-JP" altLang="ja-JP" sz="1400" dirty="0">
                <a:latin typeface="+mn-ea"/>
              </a:rPr>
              <a:t>・水道料金収入の見通しは、給水人口予測から有収水量を推計し</a:t>
            </a:r>
            <a:r>
              <a:rPr lang="ja-JP" altLang="ja-JP" sz="1400" dirty="0" smtClean="0">
                <a:latin typeface="+mn-ea"/>
              </a:rPr>
              <a:t>、</a:t>
            </a:r>
            <a:r>
              <a:rPr lang="en-US" altLang="ja-JP" sz="1400" dirty="0">
                <a:latin typeface="+mn-ea"/>
              </a:rPr>
              <a:t>2016</a:t>
            </a:r>
            <a:r>
              <a:rPr lang="ja-JP" altLang="ja-JP" sz="1400" dirty="0" smtClean="0">
                <a:latin typeface="+mn-ea"/>
              </a:rPr>
              <a:t>年度</a:t>
            </a:r>
            <a:r>
              <a:rPr lang="ja-JP" altLang="ja-JP" sz="1400" dirty="0">
                <a:latin typeface="+mn-ea"/>
              </a:rPr>
              <a:t>の供給</a:t>
            </a:r>
            <a:r>
              <a:rPr lang="ja-JP" altLang="ja-JP" sz="1400" dirty="0" smtClean="0">
                <a:latin typeface="+mn-ea"/>
              </a:rPr>
              <a:t>単価</a:t>
            </a:r>
            <a:r>
              <a:rPr lang="en-US" altLang="ja-JP" sz="1400" dirty="0" smtClean="0">
                <a:latin typeface="+mn-ea"/>
              </a:rPr>
              <a:t>151.3</a:t>
            </a:r>
            <a:r>
              <a:rPr lang="ja-JP" altLang="ja-JP" sz="1400" dirty="0" smtClean="0">
                <a:latin typeface="+mn-ea"/>
              </a:rPr>
              <a:t>円</a:t>
            </a:r>
            <a:r>
              <a:rPr lang="en-US" altLang="ja-JP" sz="1400" dirty="0">
                <a:latin typeface="+mn-ea"/>
              </a:rPr>
              <a:t>/</a:t>
            </a:r>
            <a:r>
              <a:rPr lang="ja-JP" altLang="ja-JP" sz="1400" dirty="0">
                <a:latin typeface="+mn-ea"/>
              </a:rPr>
              <a:t>㎥を乗じて算出しています。</a:t>
            </a:r>
            <a:endParaRPr lang="en-US" altLang="ja-JP" sz="1400" dirty="0">
              <a:latin typeface="+mn-ea"/>
            </a:endParaRPr>
          </a:p>
          <a:p>
            <a:endParaRPr lang="ja-JP" altLang="ja-JP" sz="1400" dirty="0">
              <a:latin typeface="+mn-ea"/>
            </a:endParaRPr>
          </a:p>
          <a:p>
            <a:r>
              <a:rPr lang="ja-JP" altLang="ja-JP" sz="1400" dirty="0">
                <a:latin typeface="+mn-ea"/>
              </a:rPr>
              <a:t>・有収水量の推計は</a:t>
            </a:r>
            <a:r>
              <a:rPr lang="ja-JP" altLang="ja-JP" sz="1400" dirty="0" smtClean="0">
                <a:latin typeface="+mn-ea"/>
              </a:rPr>
              <a:t>、</a:t>
            </a:r>
            <a:r>
              <a:rPr lang="en-US" altLang="ja-JP" sz="1400" dirty="0">
                <a:latin typeface="+mn-ea"/>
              </a:rPr>
              <a:t>2016</a:t>
            </a:r>
            <a:r>
              <a:rPr lang="ja-JP" altLang="ja-JP" sz="1400" dirty="0" smtClean="0">
                <a:latin typeface="+mn-ea"/>
              </a:rPr>
              <a:t>年度</a:t>
            </a:r>
            <a:r>
              <a:rPr lang="ja-JP" altLang="ja-JP" sz="1400" dirty="0">
                <a:latin typeface="+mn-ea"/>
              </a:rPr>
              <a:t>の年間有収水量と給水人口</a:t>
            </a:r>
            <a:r>
              <a:rPr lang="ja-JP" altLang="ja-JP" sz="1400" dirty="0" smtClean="0">
                <a:latin typeface="+mn-ea"/>
              </a:rPr>
              <a:t>から</a:t>
            </a:r>
            <a:r>
              <a:rPr lang="en-US" altLang="ja-JP" sz="1400" dirty="0" smtClean="0">
                <a:latin typeface="+mn-ea"/>
              </a:rPr>
              <a:t>1</a:t>
            </a:r>
            <a:r>
              <a:rPr lang="ja-JP" altLang="en-US" sz="1400" dirty="0" smtClean="0">
                <a:latin typeface="+mn-ea"/>
              </a:rPr>
              <a:t>人</a:t>
            </a:r>
            <a:r>
              <a:rPr lang="en-US" altLang="ja-JP" sz="1400" dirty="0" smtClean="0">
                <a:latin typeface="+mn-ea"/>
              </a:rPr>
              <a:t>1</a:t>
            </a:r>
            <a:r>
              <a:rPr lang="ja-JP" altLang="ja-JP" sz="1400" dirty="0" smtClean="0">
                <a:latin typeface="+mn-ea"/>
              </a:rPr>
              <a:t>日</a:t>
            </a:r>
            <a:r>
              <a:rPr lang="ja-JP" altLang="ja-JP" sz="1400" dirty="0">
                <a:latin typeface="+mn-ea"/>
              </a:rPr>
              <a:t>平均有収水量を求め、予測給水人口を乗じて算出しています。</a:t>
            </a:r>
          </a:p>
          <a:p>
            <a:endParaRPr lang="ja-JP" altLang="en-US" dirty="0"/>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27</a:t>
            </a:fld>
            <a:endParaRPr kumimoji="1" lang="ja-JP" altLang="en-US" dirty="0"/>
          </a:p>
        </p:txBody>
      </p:sp>
      <p:pic>
        <p:nvPicPr>
          <p:cNvPr id="5" name="図 4"/>
          <p:cNvPicPr>
            <a:picLocks noChangeAspect="1"/>
          </p:cNvPicPr>
          <p:nvPr/>
        </p:nvPicPr>
        <p:blipFill>
          <a:blip r:embed="rId2"/>
          <a:stretch>
            <a:fillRect/>
          </a:stretch>
        </p:blipFill>
        <p:spPr>
          <a:xfrm>
            <a:off x="114300" y="2383150"/>
            <a:ext cx="6646664" cy="4034898"/>
          </a:xfrm>
          <a:prstGeom prst="rect">
            <a:avLst/>
          </a:prstGeom>
        </p:spPr>
      </p:pic>
    </p:spTree>
    <p:extLst>
      <p:ext uri="{BB962C8B-B14F-4D97-AF65-F5344CB8AC3E}">
        <p14:creationId xmlns:p14="http://schemas.microsoft.com/office/powerpoint/2010/main" val="3132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28</a:t>
            </a:fld>
            <a:endParaRPr kumimoji="1" lang="ja-JP" altLang="en-US"/>
          </a:p>
        </p:txBody>
      </p:sp>
      <p:sp>
        <p:nvSpPr>
          <p:cNvPr id="6" name="正方形/長方形 5"/>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7" name="テキスト ボックス 6"/>
          <p:cNvSpPr txBox="1"/>
          <p:nvPr/>
        </p:nvSpPr>
        <p:spPr>
          <a:xfrm>
            <a:off x="0" y="2681011"/>
            <a:ext cx="9144000" cy="646331"/>
          </a:xfrm>
          <a:prstGeom prst="rect">
            <a:avLst/>
          </a:prstGeom>
          <a:noFill/>
        </p:spPr>
        <p:txBody>
          <a:bodyPr wrap="square" rtlCol="0">
            <a:spAutoFit/>
          </a:bodyPr>
          <a:lstStyle/>
          <a:p>
            <a:pPr marL="185738" indent="-185738"/>
            <a:r>
              <a:rPr lang="ja-JP" altLang="en-US" dirty="0" smtClean="0">
                <a:latin typeface="+mn-ea"/>
              </a:rPr>
              <a:t>・</a:t>
            </a:r>
            <a:r>
              <a:rPr lang="en-US" altLang="ja-JP" dirty="0" smtClean="0">
                <a:latin typeface="+mn-ea"/>
              </a:rPr>
              <a:t>2019</a:t>
            </a:r>
            <a:r>
              <a:rPr lang="ja-JP" altLang="en-US" dirty="0" smtClean="0">
                <a:latin typeface="+mn-ea"/>
              </a:rPr>
              <a:t>年度上旬に水道</a:t>
            </a:r>
            <a:r>
              <a:rPr lang="ja-JP" altLang="en-US" dirty="0">
                <a:latin typeface="+mn-ea"/>
              </a:rPr>
              <a:t>事業</a:t>
            </a:r>
            <a:r>
              <a:rPr lang="ja-JP" altLang="en-US" dirty="0" smtClean="0">
                <a:latin typeface="+mn-ea"/>
              </a:rPr>
              <a:t>ビジョン</a:t>
            </a:r>
            <a:r>
              <a:rPr lang="ja-JP" altLang="en-US" dirty="0" smtClean="0"/>
              <a:t>を</a:t>
            </a:r>
            <a:r>
              <a:rPr lang="ja-JP" altLang="en-US" dirty="0"/>
              <a:t>策定される予定であり、推計を行う上での基となるデータが未策定のため、</a:t>
            </a:r>
            <a:r>
              <a:rPr lang="ja-JP" altLang="en-US" dirty="0" smtClean="0"/>
              <a:t>未推計です。</a:t>
            </a:r>
            <a:endParaRPr lang="ja-JP" altLang="ja-JP" dirty="0"/>
          </a:p>
        </p:txBody>
      </p:sp>
    </p:spTree>
    <p:extLst>
      <p:ext uri="{BB962C8B-B14F-4D97-AF65-F5344CB8AC3E}">
        <p14:creationId xmlns:p14="http://schemas.microsoft.com/office/powerpoint/2010/main" val="1704417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61093" y="1946124"/>
            <a:ext cx="7170296" cy="3124198"/>
          </a:xfrm>
          <a:prstGeom prst="rect">
            <a:avLst/>
          </a:prstGeom>
        </p:spPr>
      </p:pic>
      <p:sp>
        <p:nvSpPr>
          <p:cNvPr id="12" name="円形吹き出し 11"/>
          <p:cNvSpPr/>
          <p:nvPr/>
        </p:nvSpPr>
        <p:spPr>
          <a:xfrm>
            <a:off x="4546241" y="441435"/>
            <a:ext cx="4077059" cy="1210282"/>
          </a:xfrm>
          <a:prstGeom prst="wedgeEllipseCallout">
            <a:avLst>
              <a:gd name="adj1" fmla="val -3818"/>
              <a:gd name="adj2" fmla="val 131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eaLnBrk="0" fontAlgn="base" hangingPunct="0">
              <a:spcBef>
                <a:spcPct val="0"/>
              </a:spcBef>
              <a:spcAft>
                <a:spcPct val="0"/>
              </a:spcAft>
            </a:pPr>
            <a:r>
              <a:rPr lang="ja-JP" altLang="en-US" sz="1400" dirty="0">
                <a:solidFill>
                  <a:srgbClr val="000000"/>
                </a:solidFill>
                <a:latin typeface="+mn-ea"/>
                <a:cs typeface="Times New Roman" panose="02020603050405020304" pitchFamily="18" charset="0"/>
              </a:rPr>
              <a:t>支出が収入の約</a:t>
            </a:r>
            <a:r>
              <a:rPr lang="en-US" altLang="ja-JP" sz="1400" dirty="0" smtClean="0">
                <a:solidFill>
                  <a:srgbClr val="000000"/>
                </a:solidFill>
                <a:latin typeface="+mn-ea"/>
                <a:cs typeface="Times New Roman" panose="02020603050405020304" pitchFamily="18" charset="0"/>
              </a:rPr>
              <a:t>1.2</a:t>
            </a:r>
            <a:r>
              <a:rPr lang="ja-JP" altLang="en-US" sz="1400" dirty="0" smtClean="0">
                <a:solidFill>
                  <a:srgbClr val="000000"/>
                </a:solidFill>
                <a:latin typeface="+mn-ea"/>
                <a:cs typeface="Times New Roman" panose="02020603050405020304" pitchFamily="18" charset="0"/>
              </a:rPr>
              <a:t>倍</a:t>
            </a:r>
            <a:r>
              <a:rPr lang="ja-JP" altLang="en-US" sz="1400" dirty="0">
                <a:solidFill>
                  <a:srgbClr val="000000"/>
                </a:solidFill>
                <a:latin typeface="+mn-ea"/>
                <a:cs typeface="Times New Roman" panose="02020603050405020304" pitchFamily="18" charset="0"/>
              </a:rPr>
              <a:t>。</a:t>
            </a:r>
            <a:endParaRPr lang="ja-JP" altLang="en-US" sz="1400" dirty="0">
              <a:solidFill>
                <a:schemeClr val="tx1"/>
              </a:solidFill>
              <a:latin typeface="+mn-ea"/>
            </a:endParaRPr>
          </a:p>
          <a:p>
            <a:pPr lvl="0" defTabSz="914400" eaLnBrk="0" fontAlgn="base" hangingPunct="0">
              <a:spcBef>
                <a:spcPct val="0"/>
              </a:spcBef>
              <a:spcAft>
                <a:spcPct val="0"/>
              </a:spcAft>
            </a:pPr>
            <a:r>
              <a:rPr lang="ja-JP" altLang="en-US" sz="1400" dirty="0">
                <a:solidFill>
                  <a:srgbClr val="000000"/>
                </a:solidFill>
                <a:latin typeface="+mn-ea"/>
                <a:cs typeface="Times New Roman" panose="02020603050405020304" pitchFamily="18" charset="0"/>
              </a:rPr>
              <a:t>赤字回避には収入の</a:t>
            </a:r>
            <a:r>
              <a:rPr lang="ja-JP" altLang="en-US" sz="1400" dirty="0" smtClean="0">
                <a:solidFill>
                  <a:srgbClr val="000000"/>
                </a:solidFill>
                <a:latin typeface="+mn-ea"/>
                <a:cs typeface="Times New Roman" panose="02020603050405020304" pitchFamily="18" charset="0"/>
              </a:rPr>
              <a:t>約</a:t>
            </a:r>
            <a:r>
              <a:rPr lang="en-US" altLang="ja-JP" sz="1400" dirty="0" smtClean="0">
                <a:solidFill>
                  <a:srgbClr val="000000"/>
                </a:solidFill>
                <a:latin typeface="+mn-ea"/>
                <a:cs typeface="Times New Roman" panose="02020603050405020304" pitchFamily="18" charset="0"/>
              </a:rPr>
              <a:t>2</a:t>
            </a:r>
            <a:r>
              <a:rPr lang="ja-JP" altLang="en-US" sz="1400" dirty="0" smtClean="0">
                <a:solidFill>
                  <a:srgbClr val="000000"/>
                </a:solidFill>
                <a:latin typeface="+mn-ea"/>
                <a:cs typeface="Times New Roman" panose="02020603050405020304" pitchFamily="18" charset="0"/>
              </a:rPr>
              <a:t>割</a:t>
            </a:r>
            <a:r>
              <a:rPr lang="ja-JP" altLang="en-US" sz="1400" dirty="0">
                <a:solidFill>
                  <a:srgbClr val="000000"/>
                </a:solidFill>
                <a:latin typeface="+mn-ea"/>
                <a:cs typeface="Times New Roman" panose="02020603050405020304" pitchFamily="18" charset="0"/>
              </a:rPr>
              <a:t>アップが必要</a:t>
            </a:r>
            <a:endParaRPr lang="ja-JP" altLang="en-US" sz="1400" dirty="0">
              <a:solidFill>
                <a:schemeClr val="tx1"/>
              </a:solidFill>
              <a:latin typeface="+mn-ea"/>
            </a:endParaRPr>
          </a:p>
        </p:txBody>
      </p:sp>
      <p:cxnSp>
        <p:nvCxnSpPr>
          <p:cNvPr id="15" name="直線矢印コネクタ 14"/>
          <p:cNvCxnSpPr/>
          <p:nvPr/>
        </p:nvCxnSpPr>
        <p:spPr>
          <a:xfrm>
            <a:off x="6552324" y="2648607"/>
            <a:ext cx="0" cy="288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29</a:t>
            </a:fld>
            <a:endParaRPr kumimoji="1" lang="ja-JP" altLang="en-US"/>
          </a:p>
        </p:txBody>
      </p:sp>
      <p:sp>
        <p:nvSpPr>
          <p:cNvPr id="8" name="テキスト ボックス 7"/>
          <p:cNvSpPr txBox="1"/>
          <p:nvPr/>
        </p:nvSpPr>
        <p:spPr>
          <a:xfrm>
            <a:off x="147378" y="5363683"/>
            <a:ext cx="8778258" cy="1200329"/>
          </a:xfrm>
          <a:prstGeom prst="rect">
            <a:avLst/>
          </a:prstGeom>
          <a:noFill/>
        </p:spPr>
        <p:txBody>
          <a:bodyPr wrap="square" rtlCol="0">
            <a:spAutoFit/>
          </a:bodyPr>
          <a:lstStyle/>
          <a:p>
            <a:pPr marL="179388" indent="-179388"/>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pPr marL="179388" indent="-179388"/>
            <a:r>
              <a:rPr lang="ja-JP" altLang="en-US" dirty="0" smtClean="0"/>
              <a:t>　</a:t>
            </a:r>
            <a:r>
              <a:rPr lang="ja-JP" altLang="ja-JP" dirty="0" smtClean="0"/>
              <a:t>管</a:t>
            </a:r>
            <a:r>
              <a:rPr lang="ja-JP" altLang="ja-JP" dirty="0"/>
              <a:t>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pPr marL="179388" indent="-179388"/>
            <a:r>
              <a:rPr lang="ja-JP" altLang="en-US" dirty="0" smtClean="0"/>
              <a:t>　</a:t>
            </a:r>
            <a:r>
              <a:rPr lang="ja-JP" altLang="ja-JP" dirty="0" smtClean="0"/>
              <a:t>その</a:t>
            </a:r>
            <a:r>
              <a:rPr lang="ja-JP" altLang="ja-JP" dirty="0"/>
              <a:t>場合</a:t>
            </a:r>
            <a:r>
              <a:rPr lang="ja-JP" altLang="ja-JP" dirty="0" smtClean="0"/>
              <a:t>、</a:t>
            </a:r>
            <a:r>
              <a:rPr lang="ja-JP" altLang="en-US" dirty="0" smtClean="0"/>
              <a:t>２０４</a:t>
            </a:r>
            <a:r>
              <a:rPr lang="ja-JP" altLang="en-US" dirty="0"/>
              <a:t>５</a:t>
            </a:r>
            <a:r>
              <a:rPr lang="ja-JP" altLang="en-US" dirty="0" smtClean="0"/>
              <a:t>年度では、</a:t>
            </a:r>
            <a:r>
              <a:rPr lang="ja-JP" altLang="ja-JP" dirty="0" smtClean="0"/>
              <a:t>支出</a:t>
            </a:r>
            <a:r>
              <a:rPr lang="ja-JP" altLang="ja-JP" dirty="0"/>
              <a:t>は収入の</a:t>
            </a:r>
            <a:r>
              <a:rPr lang="ja-JP" altLang="ja-JP" dirty="0" smtClean="0"/>
              <a:t>約</a:t>
            </a:r>
            <a:r>
              <a:rPr lang="ja-JP" altLang="en-US" dirty="0" smtClean="0"/>
              <a:t>１．</a:t>
            </a:r>
            <a:r>
              <a:rPr lang="ja-JP" altLang="en-US" dirty="0"/>
              <a:t>２</a:t>
            </a:r>
            <a:r>
              <a:rPr lang="ja-JP" altLang="ja-JP" dirty="0" smtClean="0"/>
              <a:t>倍</a:t>
            </a:r>
            <a:r>
              <a:rPr lang="ja-JP" altLang="ja-JP" dirty="0"/>
              <a:t>となり、赤字回避には、収入</a:t>
            </a:r>
            <a:r>
              <a:rPr lang="ja-JP" altLang="ja-JP" dirty="0" smtClean="0"/>
              <a:t>の</a:t>
            </a:r>
            <a:r>
              <a:rPr lang="ja-JP" altLang="en-US" dirty="0" smtClean="0"/>
              <a:t>約</a:t>
            </a:r>
            <a:r>
              <a:rPr lang="ja-JP" altLang="en-US" dirty="0"/>
              <a:t>２</a:t>
            </a:r>
            <a:r>
              <a:rPr lang="ja-JP" altLang="ja-JP" dirty="0" smtClean="0"/>
              <a:t>割</a:t>
            </a:r>
            <a:r>
              <a:rPr lang="ja-JP" altLang="ja-JP" dirty="0"/>
              <a:t>アップが必要とな</a:t>
            </a:r>
            <a:r>
              <a:rPr lang="ja-JP" altLang="en-US" dirty="0"/>
              <a:t>ります</a:t>
            </a:r>
            <a:r>
              <a:rPr lang="ja-JP" altLang="ja-JP" dirty="0" smtClean="0"/>
              <a:t>。</a:t>
            </a:r>
            <a:endParaRPr lang="ja-JP" altLang="ja-JP" dirty="0"/>
          </a:p>
        </p:txBody>
      </p:sp>
    </p:spTree>
    <p:extLst>
      <p:ext uri="{BB962C8B-B14F-4D97-AF65-F5344CB8AC3E}">
        <p14:creationId xmlns:p14="http://schemas.microsoft.com/office/powerpoint/2010/main" val="388218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2616101"/>
          </a:xfrm>
          <a:prstGeom prst="rect">
            <a:avLst/>
          </a:prstGeom>
        </p:spPr>
        <p:txBody>
          <a:bodyPr wrap="square">
            <a:spAutoFit/>
          </a:bodyPr>
          <a:lstStyle/>
          <a:p>
            <a:pPr algn="just"/>
            <a:r>
              <a:rPr lang="ja-JP" altLang="ja-JP" sz="2800" b="1" kern="100" dirty="0">
                <a:latin typeface="+mn-ea"/>
                <a:cs typeface="Times New Roman" panose="02020603050405020304" pitchFamily="18" charset="0"/>
              </a:rPr>
              <a:t>１　</a:t>
            </a:r>
            <a:r>
              <a:rPr lang="ja-JP" altLang="en-US" sz="2800" b="1" kern="100" dirty="0" smtClean="0">
                <a:latin typeface="+mn-ea"/>
                <a:cs typeface="Times New Roman" panose="02020603050405020304" pitchFamily="18" charset="0"/>
              </a:rPr>
              <a:t>貝塚市</a:t>
            </a:r>
            <a:r>
              <a:rPr lang="ja-JP" altLang="ja-JP" sz="2800" b="1" kern="100" dirty="0" smtClean="0">
                <a:latin typeface="+mn-ea"/>
                <a:cs typeface="Times New Roman" panose="02020603050405020304" pitchFamily="18" charset="0"/>
              </a:rPr>
              <a:t>の</a:t>
            </a:r>
            <a:r>
              <a:rPr lang="ja-JP" altLang="ja-JP" sz="2800" b="1" kern="100" dirty="0">
                <a:latin typeface="+mn-ea"/>
                <a:cs typeface="Times New Roman" panose="02020603050405020304" pitchFamily="18" charset="0"/>
              </a:rPr>
              <a:t>基本情報</a:t>
            </a:r>
            <a:endParaRPr lang="ja-JP" altLang="ja-JP" sz="2800" kern="100" dirty="0">
              <a:latin typeface="+mn-ea"/>
              <a:cs typeface="Times New Roman" panose="02020603050405020304" pitchFamily="18" charset="0"/>
            </a:endParaRPr>
          </a:p>
          <a:p>
            <a:pPr algn="just"/>
            <a:endParaRPr lang="en-US" altLang="ja-JP" b="1" kern="100" dirty="0" smtClean="0">
              <a:latin typeface="+mn-ea"/>
              <a:cs typeface="Times New Roman" panose="02020603050405020304" pitchFamily="18" charset="0"/>
            </a:endParaRPr>
          </a:p>
          <a:p>
            <a:pPr algn="just"/>
            <a:r>
              <a:rPr lang="ja-JP" altLang="en-US" sz="2400" b="1" dirty="0">
                <a:latin typeface="+mn-ea"/>
                <a:cs typeface="Times New Roman" panose="02020603050405020304" pitchFamily="18" charset="0"/>
              </a:rPr>
              <a:t>１．１　</a:t>
            </a:r>
            <a:r>
              <a:rPr lang="ja-JP" altLang="en-US" sz="2400" b="1" kern="100" dirty="0" smtClean="0">
                <a:latin typeface="+mn-ea"/>
                <a:cs typeface="Times New Roman" panose="02020603050405020304" pitchFamily="18" charset="0"/>
              </a:rPr>
              <a:t>貝塚市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ja-JP" altLang="ja-JP" sz="2400" kern="100" dirty="0">
              <a:latin typeface="+mn-ea"/>
              <a:cs typeface="Times New Roman" panose="02020603050405020304" pitchFamily="18" charset="0"/>
            </a:endParaRPr>
          </a:p>
          <a:p>
            <a:pPr algn="just"/>
            <a:endParaRPr lang="en-US" altLang="ja-JP" sz="2000" b="1"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a:t>
            </a: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10.1</a:t>
            </a:r>
            <a:r>
              <a:rPr lang="ja-JP" altLang="ja-JP" kern="100" dirty="0" smtClean="0">
                <a:latin typeface="+mn-ea"/>
                <a:cs typeface="Times New Roman" panose="02020603050405020304" pitchFamily="18" charset="0"/>
              </a:rPr>
              <a:t>百万</a:t>
            </a:r>
            <a:r>
              <a:rPr lang="ja-JP" altLang="en-US"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24</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3</a:t>
            </a:fld>
            <a:endParaRPr kumimoji="1" lang="ja-JP" altLang="en-US"/>
          </a:p>
        </p:txBody>
      </p:sp>
      <p:pic>
        <p:nvPicPr>
          <p:cNvPr id="5" name="図 4"/>
          <p:cNvPicPr>
            <a:picLocks noChangeAspect="1"/>
          </p:cNvPicPr>
          <p:nvPr/>
        </p:nvPicPr>
        <p:blipFill>
          <a:blip r:embed="rId2"/>
          <a:stretch>
            <a:fillRect/>
          </a:stretch>
        </p:blipFill>
        <p:spPr>
          <a:xfrm>
            <a:off x="354600" y="2574645"/>
            <a:ext cx="8434800" cy="3682687"/>
          </a:xfrm>
          <a:prstGeom prst="rect">
            <a:avLst/>
          </a:prstGeom>
        </p:spPr>
      </p:pic>
    </p:spTree>
    <p:extLst>
      <p:ext uri="{BB962C8B-B14F-4D97-AF65-F5344CB8AC3E}">
        <p14:creationId xmlns:p14="http://schemas.microsoft.com/office/powerpoint/2010/main" val="157283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4"/>
          <p:cNvSpPr>
            <a:spLocks noChangeArrowheads="1"/>
          </p:cNvSpPr>
          <p:nvPr/>
        </p:nvSpPr>
        <p:spPr bwMode="auto">
          <a:xfrm>
            <a:off x="628650" y="267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テキスト ボックス 16"/>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30</a:t>
            </a:fld>
            <a:endParaRPr kumimoji="1" lang="ja-JP" altLang="en-US" dirty="0"/>
          </a:p>
        </p:txBody>
      </p:sp>
      <p:pic>
        <p:nvPicPr>
          <p:cNvPr id="4" name="図 3"/>
          <p:cNvPicPr>
            <a:picLocks noChangeAspect="1"/>
          </p:cNvPicPr>
          <p:nvPr/>
        </p:nvPicPr>
        <p:blipFill>
          <a:blip r:embed="rId2"/>
          <a:stretch>
            <a:fillRect/>
          </a:stretch>
        </p:blipFill>
        <p:spPr>
          <a:xfrm>
            <a:off x="133864" y="447372"/>
            <a:ext cx="8801606" cy="6170400"/>
          </a:xfrm>
          <a:prstGeom prst="rect">
            <a:avLst/>
          </a:prstGeom>
        </p:spPr>
      </p:pic>
    </p:spTree>
    <p:extLst>
      <p:ext uri="{BB962C8B-B14F-4D97-AF65-F5344CB8AC3E}">
        <p14:creationId xmlns:p14="http://schemas.microsoft.com/office/powerpoint/2010/main" val="3683111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pPr/>
              <a:t>31</a:t>
            </a:fld>
            <a:endParaRPr kumimoji="1" lang="ja-JP" altLang="en-US" dirty="0"/>
          </a:p>
        </p:txBody>
      </p:sp>
      <p:pic>
        <p:nvPicPr>
          <p:cNvPr id="4" name="図 3"/>
          <p:cNvPicPr>
            <a:picLocks noChangeAspect="1"/>
          </p:cNvPicPr>
          <p:nvPr/>
        </p:nvPicPr>
        <p:blipFill>
          <a:blip r:embed="rId2"/>
          <a:stretch>
            <a:fillRect/>
          </a:stretch>
        </p:blipFill>
        <p:spPr>
          <a:xfrm>
            <a:off x="101392" y="692679"/>
            <a:ext cx="9356644" cy="3240000"/>
          </a:xfrm>
          <a:prstGeom prst="rect">
            <a:avLst/>
          </a:prstGeom>
        </p:spPr>
      </p:pic>
    </p:spTree>
    <p:extLst>
      <p:ext uri="{BB962C8B-B14F-4D97-AF65-F5344CB8AC3E}">
        <p14:creationId xmlns:p14="http://schemas.microsoft.com/office/powerpoint/2010/main" val="22462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3236"/>
            <a:ext cx="8361817" cy="1292662"/>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377km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sz="2000" dirty="0">
                <a:latin typeface="+mn-ea"/>
              </a:rPr>
              <a:t>（</a:t>
            </a:r>
            <a:r>
              <a:rPr lang="en-US" altLang="ja-JP" sz="2000" dirty="0">
                <a:latin typeface="+mn-ea"/>
              </a:rPr>
              <a:t>43</a:t>
            </a:r>
            <a:r>
              <a:rPr lang="ja-JP" altLang="en-US" sz="2000" dirty="0" smtClean="0">
                <a:latin typeface="+mn-ea"/>
              </a:rPr>
              <a:t>事業体中</a:t>
            </a:r>
            <a:r>
              <a:rPr lang="en-US" altLang="ja-JP" sz="2000" dirty="0">
                <a:latin typeface="+mn-ea"/>
              </a:rPr>
              <a:t>20</a:t>
            </a:r>
            <a:r>
              <a:rPr lang="ja-JP" altLang="en-US" sz="2000" dirty="0" smtClean="0">
                <a:latin typeface="+mn-ea"/>
              </a:rPr>
              <a:t>番目</a:t>
            </a:r>
            <a:r>
              <a:rPr lang="en-US" altLang="ja-JP" sz="2000" dirty="0">
                <a:latin typeface="+mn-ea"/>
              </a:rPr>
              <a:t>/</a:t>
            </a:r>
            <a:r>
              <a:rPr lang="ja-JP" altLang="en-US" sz="2000" dirty="0">
                <a:latin typeface="+mn-ea"/>
              </a:rPr>
              <a:t>降順）</a:t>
            </a:r>
            <a:endParaRPr lang="ja-JP" altLang="en-US" sz="2000" dirty="0"/>
          </a:p>
          <a:p>
            <a:pPr indent="67628" algn="just"/>
            <a:endParaRPr lang="ja-JP" altLang="ja-JP" sz="2000"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336402" y="2369575"/>
            <a:ext cx="8434800" cy="3674645"/>
          </a:xfrm>
          <a:prstGeom prst="rect">
            <a:avLst/>
          </a:prstGeom>
        </p:spPr>
      </p:pic>
    </p:spTree>
    <p:extLst>
      <p:ext uri="{BB962C8B-B14F-4D97-AF65-F5344CB8AC3E}">
        <p14:creationId xmlns:p14="http://schemas.microsoft.com/office/powerpoint/2010/main" val="347061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351" y="264165"/>
            <a:ext cx="8555428" cy="116185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20</a:t>
            </a:r>
            <a:r>
              <a:rPr lang="ja-JP" altLang="ja-JP" kern="100" dirty="0" smtClean="0">
                <a:latin typeface="+mn-ea"/>
                <a:cs typeface="Times New Roman" panose="02020603050405020304" pitchFamily="18" charset="0"/>
              </a:rPr>
              <a:t>億円で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24</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marL="135731"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5</a:t>
            </a:fld>
            <a:endParaRPr kumimoji="1" lang="ja-JP" altLang="en-US"/>
          </a:p>
        </p:txBody>
      </p:sp>
      <p:pic>
        <p:nvPicPr>
          <p:cNvPr id="5" name="図 4"/>
          <p:cNvPicPr>
            <a:picLocks noChangeAspect="1"/>
          </p:cNvPicPr>
          <p:nvPr/>
        </p:nvPicPr>
        <p:blipFill>
          <a:blip r:embed="rId2"/>
          <a:stretch>
            <a:fillRect/>
          </a:stretch>
        </p:blipFill>
        <p:spPr>
          <a:xfrm>
            <a:off x="243979" y="2343665"/>
            <a:ext cx="8434800" cy="3624078"/>
          </a:xfrm>
          <a:prstGeom prst="rect">
            <a:avLst/>
          </a:prstGeom>
        </p:spPr>
      </p:pic>
      <p:sp>
        <p:nvSpPr>
          <p:cNvPr id="4" name="テキスト ボックス 2"/>
          <p:cNvSpPr txBox="1">
            <a:spLocks noChangeArrowheads="1"/>
          </p:cNvSpPr>
          <p:nvPr/>
        </p:nvSpPr>
        <p:spPr bwMode="auto">
          <a:xfrm>
            <a:off x="8304530" y="4001815"/>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4134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68853"/>
            <a:ext cx="8710863" cy="116185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a:t>
            </a:r>
            <a:r>
              <a:rPr lang="ja-JP" altLang="ja-JP" kern="100" dirty="0">
                <a:latin typeface="+mn-ea"/>
                <a:cs typeface="Times New Roman" panose="02020603050405020304" pitchFamily="18" charset="0"/>
              </a:rPr>
              <a:t>の一月あたりの水道料金は</a:t>
            </a:r>
            <a:r>
              <a:rPr lang="en-US" altLang="ja-JP" kern="100" dirty="0" smtClean="0">
                <a:latin typeface="+mn-ea"/>
                <a:cs typeface="Times New Roman" panose="02020603050405020304" pitchFamily="18" charset="0"/>
              </a:rPr>
              <a:t>2,365</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35731" indent="-67628"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5</a:t>
            </a:r>
            <a:r>
              <a:rPr lang="ja-JP" altLang="en-US" dirty="0" smtClean="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6</a:t>
            </a:fld>
            <a:endParaRPr kumimoji="1" lang="ja-JP" altLang="en-US"/>
          </a:p>
        </p:txBody>
      </p:sp>
      <p:pic>
        <p:nvPicPr>
          <p:cNvPr id="7" name="図 6"/>
          <p:cNvPicPr>
            <a:picLocks noChangeAspect="1"/>
          </p:cNvPicPr>
          <p:nvPr/>
        </p:nvPicPr>
        <p:blipFill>
          <a:blip r:embed="rId2"/>
          <a:stretch>
            <a:fillRect/>
          </a:stretch>
        </p:blipFill>
        <p:spPr>
          <a:xfrm>
            <a:off x="276063" y="2371910"/>
            <a:ext cx="8434800" cy="3674645"/>
          </a:xfrm>
          <a:prstGeom prst="rect">
            <a:avLst/>
          </a:prstGeom>
        </p:spPr>
      </p:pic>
      <p:sp>
        <p:nvSpPr>
          <p:cNvPr id="5" name="テキスト ボックス 2"/>
          <p:cNvSpPr txBox="1">
            <a:spLocks noChangeArrowheads="1"/>
          </p:cNvSpPr>
          <p:nvPr/>
        </p:nvSpPr>
        <p:spPr bwMode="auto">
          <a:xfrm>
            <a:off x="8261131" y="3176402"/>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6" name="テキスト ボックス 2"/>
          <p:cNvSpPr txBox="1">
            <a:spLocks noChangeArrowheads="1"/>
          </p:cNvSpPr>
          <p:nvPr/>
        </p:nvSpPr>
        <p:spPr bwMode="auto">
          <a:xfrm>
            <a:off x="8485997" y="3516836"/>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07231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85010"/>
            <a:ext cx="8324335" cy="907941"/>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1500" kern="100" dirty="0">
              <a:latin typeface="+mn-ea"/>
              <a:cs typeface="Times New Roman" panose="02020603050405020304" pitchFamily="18" charset="0"/>
            </a:endParaRPr>
          </a:p>
          <a:p>
            <a:pPr marL="135731" indent="-67628" algn="just"/>
            <a:r>
              <a:rPr lang="ja-JP" altLang="ja-JP" kern="100" dirty="0">
                <a:latin typeface="+mn-ea"/>
                <a:cs typeface="Times New Roman" panose="02020603050405020304" pitchFamily="18" charset="0"/>
              </a:rPr>
              <a:t>・技術職員</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a:t>
            </a:r>
            <a:r>
              <a:rPr lang="en-US" altLang="ja-JP" kern="100" dirty="0" smtClean="0">
                <a:latin typeface="+mn-ea"/>
                <a:cs typeface="Times New Roman" panose="02020603050405020304" pitchFamily="18" charset="0"/>
              </a:rPr>
              <a:t>7</a:t>
            </a:r>
            <a:r>
              <a:rPr lang="ja-JP" altLang="ja-JP" kern="100" dirty="0">
                <a:latin typeface="+mn-ea"/>
                <a:cs typeface="Times New Roman" panose="02020603050405020304" pitchFamily="18" charset="0"/>
              </a:rPr>
              <a:t>人であり、府平均を下回って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6006E7AC-397C-46DB-B16C-C18B8E404D27}" type="slidenum">
              <a:rPr kumimoji="1" lang="ja-JP" altLang="en-US" smtClean="0"/>
              <a:t>7</a:t>
            </a:fld>
            <a:endParaRPr kumimoji="1" lang="ja-JP" altLang="en-US"/>
          </a:p>
        </p:txBody>
      </p:sp>
      <p:pic>
        <p:nvPicPr>
          <p:cNvPr id="6" name="図 5"/>
          <p:cNvPicPr>
            <a:picLocks noChangeAspect="1"/>
          </p:cNvPicPr>
          <p:nvPr/>
        </p:nvPicPr>
        <p:blipFill>
          <a:blip r:embed="rId2"/>
          <a:stretch>
            <a:fillRect/>
          </a:stretch>
        </p:blipFill>
        <p:spPr>
          <a:xfrm>
            <a:off x="410544" y="2323031"/>
            <a:ext cx="8434800" cy="3634442"/>
          </a:xfrm>
          <a:prstGeom prst="rect">
            <a:avLst/>
          </a:prstGeom>
        </p:spPr>
      </p:pic>
      <p:sp>
        <p:nvSpPr>
          <p:cNvPr id="4" name="テキスト ボックス 2"/>
          <p:cNvSpPr txBox="1">
            <a:spLocks noChangeArrowheads="1"/>
          </p:cNvSpPr>
          <p:nvPr/>
        </p:nvSpPr>
        <p:spPr bwMode="auto">
          <a:xfrm>
            <a:off x="8304530" y="4078467"/>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64283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82017"/>
            <a:ext cx="8887326" cy="1492716"/>
          </a:xfrm>
          <a:prstGeom prst="rect">
            <a:avLst/>
          </a:prstGeom>
        </p:spPr>
        <p:txBody>
          <a:bodyPr wrap="square">
            <a:spAutoFit/>
          </a:bodyPr>
          <a:lstStyle/>
          <a:p>
            <a:r>
              <a:rPr lang="en-US" altLang="ja-JP" sz="1350" kern="100" dirty="0">
                <a:latin typeface="+mn-ea"/>
                <a:cs typeface="Times New Roman" panose="02020603050405020304" pitchFamily="18" charset="0"/>
              </a:rPr>
              <a:t> </a:t>
            </a:r>
            <a:endParaRPr lang="ja-JP" altLang="ja-JP" sz="2800" kern="100" dirty="0">
              <a:latin typeface="+mn-ea"/>
              <a:cs typeface="Times New Roman" panose="02020603050405020304" pitchFamily="18" charset="0"/>
            </a:endParaRPr>
          </a:p>
          <a:p>
            <a:pPr algn="just">
              <a:lnSpc>
                <a:spcPts val="1200"/>
              </a:lnSpc>
            </a:pPr>
            <a:r>
              <a:rPr lang="ja-JP" altLang="ja-JP" sz="2400" b="1" kern="100" dirty="0">
                <a:latin typeface="+mn-ea"/>
                <a:cs typeface="Times New Roman" panose="02020603050405020304" pitchFamily="18" charset="0"/>
              </a:rPr>
              <a:t>１．２　</a:t>
            </a:r>
            <a:r>
              <a:rPr lang="ja-JP" altLang="en-US" sz="2400" b="1" kern="100" dirty="0">
                <a:latin typeface="+mn-ea"/>
                <a:cs typeface="Times New Roman" panose="02020603050405020304" pitchFamily="18" charset="0"/>
              </a:rPr>
              <a:t>一日最大給水量と自己水率の概要（</a:t>
            </a:r>
            <a:r>
              <a:rPr lang="en-US" altLang="ja-JP" sz="2400" b="1" kern="100" dirty="0">
                <a:latin typeface="+mn-ea"/>
                <a:cs typeface="Times New Roman" panose="02020603050405020304" pitchFamily="18" charset="0"/>
              </a:rPr>
              <a:t>2016</a:t>
            </a:r>
            <a:r>
              <a:rPr lang="ja-JP" altLang="en-US" sz="2400" b="1" kern="100" dirty="0">
                <a:latin typeface="+mn-ea"/>
                <a:cs typeface="Times New Roman" panose="02020603050405020304" pitchFamily="18" charset="0"/>
              </a:rPr>
              <a:t>年度）</a:t>
            </a:r>
          </a:p>
          <a:p>
            <a:pPr marL="147638" indent="-47625" algn="just"/>
            <a:endParaRPr lang="en-US" altLang="ja-JP" sz="1350" kern="100" dirty="0" smtClean="0">
              <a:latin typeface="+mn-ea"/>
              <a:cs typeface="Times New Roman" panose="02020603050405020304" pitchFamily="18" charset="0"/>
            </a:endParaRPr>
          </a:p>
          <a:p>
            <a:pPr marL="147638" indent="-47625" algn="just"/>
            <a:r>
              <a:rPr lang="ja-JP" altLang="ja-JP" kern="100" dirty="0" smtClean="0">
                <a:latin typeface="+mn-ea"/>
                <a:cs typeface="Times New Roman" panose="02020603050405020304" pitchFamily="18" charset="0"/>
              </a:rPr>
              <a:t>・</a:t>
            </a:r>
            <a:r>
              <a:rPr lang="ja-JP" altLang="ja-JP" dirty="0" smtClean="0"/>
              <a:t>深</a:t>
            </a:r>
            <a:r>
              <a:rPr lang="ja-JP" altLang="ja-JP" dirty="0"/>
              <a:t>井戸を水源とした津田浄水場と表流水を水源とした蕎原浄水施設の自己水と、淀川を水源とした大阪広域水道企業団からの浄水受水で賄っており、このうち企業団受水は総配水量の</a:t>
            </a:r>
            <a:r>
              <a:rPr lang="ja-JP" altLang="ja-JP" dirty="0" smtClean="0"/>
              <a:t>約</a:t>
            </a:r>
            <a:r>
              <a:rPr lang="en-US" altLang="ja-JP" dirty="0" smtClean="0">
                <a:latin typeface="+mn-ea"/>
              </a:rPr>
              <a:t>48</a:t>
            </a:r>
            <a:r>
              <a:rPr lang="ja-JP" altLang="ja-JP" dirty="0" smtClean="0"/>
              <a:t>％</a:t>
            </a:r>
            <a:r>
              <a:rPr lang="ja-JP" altLang="ja-JP" dirty="0"/>
              <a:t>を</a:t>
            </a:r>
            <a:r>
              <a:rPr lang="ja-JP" altLang="ja-JP" dirty="0" smtClean="0"/>
              <a:t>占め</a:t>
            </a:r>
            <a:r>
              <a:rPr lang="ja-JP" altLang="en-US" dirty="0" smtClean="0"/>
              <a:t>ています</a:t>
            </a:r>
            <a:r>
              <a:rPr lang="ja-JP" altLang="ja-JP" dirty="0" smtClean="0"/>
              <a:t>。</a:t>
            </a:r>
            <a:endParaRPr lang="ja-JP" altLang="ja-JP"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743" y="1674733"/>
            <a:ext cx="8743583" cy="4998783"/>
          </a:xfrm>
          <a:prstGeom prst="rect">
            <a:avLst/>
          </a:prstGeom>
          <a:noFill/>
          <a:ln>
            <a:noFill/>
          </a:ln>
        </p:spPr>
      </p:pic>
      <p:sp>
        <p:nvSpPr>
          <p:cNvPr id="4" name="テキスト ボックス 303"/>
          <p:cNvSpPr txBox="1"/>
          <p:nvPr/>
        </p:nvSpPr>
        <p:spPr>
          <a:xfrm>
            <a:off x="7721129" y="5870514"/>
            <a:ext cx="893481" cy="450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mn-ea"/>
                <a:cs typeface="Times New Roman" panose="02020603050405020304" pitchFamily="18" charset="0"/>
              </a:rPr>
              <a:t>大阪市</a:t>
            </a:r>
            <a:endParaRPr lang="ja-JP" sz="1600" kern="100" dirty="0">
              <a:effectLst/>
              <a:latin typeface="+mn-ea"/>
              <a:cs typeface="Times New Roman" panose="02020603050405020304" pitchFamily="18" charset="0"/>
            </a:endParaRPr>
          </a:p>
        </p:txBody>
      </p:sp>
      <p:sp>
        <p:nvSpPr>
          <p:cNvPr id="5" name="正方形/長方形 4"/>
          <p:cNvSpPr/>
          <p:nvPr/>
        </p:nvSpPr>
        <p:spPr>
          <a:xfrm>
            <a:off x="5476927" y="4973169"/>
            <a:ext cx="207181" cy="1551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5"/>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7" name="テキスト ボックス 6"/>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8" name="スライド番号プレースホルダー 7"/>
          <p:cNvSpPr>
            <a:spLocks noGrp="1"/>
          </p:cNvSpPr>
          <p:nvPr>
            <p:ph type="sldNum" sz="quarter" idx="12"/>
          </p:nvPr>
        </p:nvSpPr>
        <p:spPr/>
        <p:txBody>
          <a:bodyPr/>
          <a:lstStyle/>
          <a:p>
            <a:fld id="{6006E7AC-397C-46DB-B16C-C18B8E404D27}" type="slidenum">
              <a:rPr kumimoji="1" lang="ja-JP" altLang="en-US" smtClean="0"/>
              <a:t>8</a:t>
            </a:fld>
            <a:endParaRPr kumimoji="1" lang="ja-JP" altLang="en-US"/>
          </a:p>
        </p:txBody>
      </p:sp>
    </p:spTree>
    <p:extLst>
      <p:ext uri="{BB962C8B-B14F-4D97-AF65-F5344CB8AC3E}">
        <p14:creationId xmlns:p14="http://schemas.microsoft.com/office/powerpoint/2010/main" val="429378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652" y="0"/>
            <a:ext cx="4847348" cy="6858000"/>
          </a:xfrm>
          <a:prstGeom prst="rect">
            <a:avLst/>
          </a:prstGeom>
          <a:scene3d>
            <a:camera prst="orthographicFront">
              <a:rot lat="0" lon="0" rev="5400000"/>
            </a:camera>
            <a:lightRig rig="threePt" dir="t"/>
          </a:scene3d>
        </p:spPr>
      </p:pic>
      <p:sp>
        <p:nvSpPr>
          <p:cNvPr id="2"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pic>
        <p:nvPicPr>
          <p:cNvPr id="1025" name="図 2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0150"/>
            <a:ext cx="7144" cy="7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54298"/>
            <a:ext cx="483159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kumimoji="0" lang="ja-JP" altLang="ja-JP" sz="2400" b="1" dirty="0">
                <a:latin typeface="+mn-ea"/>
                <a:cs typeface="Times New Roman" panose="02020603050405020304" pitchFamily="18" charset="0"/>
              </a:rPr>
              <a:t>１．３　水道施設の配置状況</a:t>
            </a:r>
            <a:endParaRPr kumimoji="0" lang="ja-JP" altLang="ja-JP" sz="2400" b="1" dirty="0">
              <a:latin typeface="+mn-ea"/>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9</a:t>
            </a:fld>
            <a:endParaRPr kumimoji="1" lang="ja-JP" altLang="en-US"/>
          </a:p>
        </p:txBody>
      </p:sp>
      <p:pic>
        <p:nvPicPr>
          <p:cNvPr id="4" name="図 3"/>
          <p:cNvPicPr>
            <a:picLocks noChangeAspect="1"/>
          </p:cNvPicPr>
          <p:nvPr/>
        </p:nvPicPr>
        <p:blipFill>
          <a:blip r:embed="rId4"/>
          <a:stretch>
            <a:fillRect/>
          </a:stretch>
        </p:blipFill>
        <p:spPr>
          <a:xfrm>
            <a:off x="4695672" y="5288691"/>
            <a:ext cx="4019856" cy="1256573"/>
          </a:xfrm>
          <a:prstGeom prst="rect">
            <a:avLst/>
          </a:prstGeom>
        </p:spPr>
      </p:pic>
    </p:spTree>
    <p:extLst>
      <p:ext uri="{BB962C8B-B14F-4D97-AF65-F5344CB8AC3E}">
        <p14:creationId xmlns:p14="http://schemas.microsoft.com/office/powerpoint/2010/main" val="32675953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968</Words>
  <Application>Microsoft Office PowerPoint</Application>
  <PresentationFormat>画面に合わせる (4:3)</PresentationFormat>
  <Paragraphs>305</Paragraphs>
  <Slides>31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2018-12-28T13:14:04Z</dcterms:created>
  <dcterms:modified xsi:type="dcterms:W3CDTF">2019-03-28T05:53:11Z</dcterms:modified>
</cp:coreProperties>
</file>