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sldIdLst>
    <p:sldId id="300" r:id="rId2"/>
    <p:sldId id="293" r:id="rId3"/>
    <p:sldId id="257" r:id="rId4"/>
    <p:sldId id="287" r:id="rId5"/>
    <p:sldId id="288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2" r:id="rId22"/>
    <p:sldId id="276" r:id="rId23"/>
    <p:sldId id="303" r:id="rId24"/>
    <p:sldId id="279" r:id="rId25"/>
    <p:sldId id="281" r:id="rId26"/>
    <p:sldId id="290" r:id="rId27"/>
    <p:sldId id="294" r:id="rId28"/>
    <p:sldId id="278" r:id="rId29"/>
    <p:sldId id="280" r:id="rId30"/>
    <p:sldId id="282" r:id="rId31"/>
    <p:sldId id="304" r:id="rId32"/>
    <p:sldId id="301" r:id="rId3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2" autoAdjust="0"/>
    <p:restoredTop sz="92662" autoAdjust="0"/>
  </p:normalViewPr>
  <p:slideViewPr>
    <p:cSldViewPr snapToGrid="0">
      <p:cViewPr varScale="1">
        <p:scale>
          <a:sx n="69" d="100"/>
          <a:sy n="69" d="100"/>
        </p:scale>
        <p:origin x="12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E034-0CFB-4BE0-A22B-71828B07BF2D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C043-90DA-4271-8F60-7FCD2788F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2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68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A70-86CC-49F8-AF6B-4EE4BC5446BC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195A-62E0-4C9A-B2A7-30FD5751A43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141C-076C-4641-9E9A-0CC867E574F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DCE4-8F17-4B0F-BC5C-ADFAEE6BB9B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18A-C818-4F92-BB67-F045C1BEF935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B54F-1D2D-475D-B332-F4B46EADD23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BAB2-8EAB-43F4-900E-C8DC9D2D630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2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F60-9D43-4D8E-8AC8-C5593388D95E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F1E-9F49-4F50-AB78-9F2108B0C2D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0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2419-AD64-4068-B452-76B3108644A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AB06-3A82-4D67-96A0-35C17F88CCC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1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BD2D-FD35-43E5-979B-5F9A6C92573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07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9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門真市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04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おける門真市の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</a:t>
            </a:r>
            <a:r>
              <a:rPr lang="ja-JP" altLang="en-US" sz="2400" dirty="0">
                <a:latin typeface="+mn-ea"/>
              </a:rPr>
              <a:t>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>
                <a:latin typeface="+mn-ea"/>
              </a:rPr>
              <a:t>年度）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54938"/>
              </p:ext>
            </p:extLst>
          </p:nvPr>
        </p:nvGraphicFramePr>
        <p:xfrm>
          <a:off x="56479" y="1028002"/>
          <a:ext cx="8982747" cy="5653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76118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564833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41796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項目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指標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府平均との比較</a:t>
                      </a:r>
                      <a:endParaRPr lang="ja-JP" sz="1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51268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耐震化関係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法定耐用年数（</a:t>
                      </a:r>
                      <a:r>
                        <a:rPr lang="en-US" sz="1400" kern="100" dirty="0">
                          <a:effectLst/>
                        </a:rPr>
                        <a:t>40</a:t>
                      </a:r>
                      <a:r>
                        <a:rPr lang="ja-JP" sz="1400" kern="100" dirty="0">
                          <a:effectLst/>
                        </a:rPr>
                        <a:t>年）を超えた管路の割合。一般的には、低い方が望ましい。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59840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経営関係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</a:rPr>
                        <a:t>。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一般的</a:t>
                      </a:r>
                      <a:r>
                        <a:rPr lang="ja-JP" sz="1400" kern="100" dirty="0">
                          <a:effectLst/>
                        </a:rPr>
                        <a:t>には、低い</a:t>
                      </a:r>
                      <a:r>
                        <a:rPr lang="ja-JP" sz="1400" kern="100">
                          <a:effectLst/>
                        </a:rPr>
                        <a:t>方</a:t>
                      </a:r>
                      <a:r>
                        <a:rPr lang="ja-JP" sz="1400" kern="100" smtClean="0">
                          <a:effectLst/>
                        </a:rPr>
                        <a:t>が</a:t>
                      </a:r>
                      <a:r>
                        <a:rPr lang="ja-JP" altLang="en-US" sz="1400" kern="100" smtClean="0">
                          <a:effectLst/>
                        </a:rPr>
                        <a:t>望</a:t>
                      </a:r>
                      <a:r>
                        <a:rPr lang="ja-JP" sz="1400" kern="100" smtClean="0">
                          <a:effectLst/>
                        </a:rPr>
                        <a:t>ましい</a:t>
                      </a:r>
                      <a:r>
                        <a:rPr lang="ja-JP" sz="1400" kern="100" dirty="0">
                          <a:effectLst/>
                        </a:rPr>
                        <a:t>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</a:rPr>
                        <a:t>100%</a:t>
                      </a:r>
                      <a:r>
                        <a:rPr lang="ja-JP" sz="1400" kern="100" dirty="0">
                          <a:effectLst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企業債</a:t>
                      </a:r>
                      <a:r>
                        <a:rPr lang="ja-JP" sz="1400" kern="100" dirty="0">
                          <a:effectLst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51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効率性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7083379" y="85319"/>
            <a:ext cx="2060621" cy="78027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27639" y="6610534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600" y="6522408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54" y="2185300"/>
            <a:ext cx="8435436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26062"/>
            <a:ext cx="106637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おける門真市の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sz="2400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dirty="0"/>
          </a:p>
          <a:p>
            <a:r>
              <a:rPr lang="ja-JP" altLang="en-US" dirty="0"/>
              <a:t>・全管路の耐震適合率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19.1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であり、府</a:t>
            </a:r>
            <a:r>
              <a:rPr lang="ja-JP" altLang="en-US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>
                <a:latin typeface="+mn-ea"/>
              </a:rPr>
              <a:t>を下回って</a:t>
            </a:r>
            <a:r>
              <a:rPr lang="ja-JP" altLang="en-US" dirty="0">
                <a:latin typeface="+mn-ea"/>
              </a:rPr>
              <a:t>います</a:t>
            </a:r>
            <a:r>
              <a:rPr lang="ja-JP" altLang="en-US" dirty="0" smtClean="0"/>
              <a:t>。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73736" y="3811825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4" y="2451585"/>
            <a:ext cx="8428949" cy="3675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27759"/>
            <a:ext cx="10663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</a:t>
            </a:r>
            <a:r>
              <a:rPr lang="ja-JP" altLang="ja-JP" dirty="0">
                <a:latin typeface="+mn-ea"/>
              </a:rPr>
              <a:t>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44.0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en-US" dirty="0" smtClean="0">
                <a:latin typeface="+mn-ea"/>
              </a:rPr>
              <a:t>を上回っています。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18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83081" y="3804568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43323" y="4191001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554" y="302342"/>
            <a:ext cx="106637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42.1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 smtClean="0">
                <a:latin typeface="+mn-ea"/>
              </a:rPr>
              <a:t>を上回っています。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31" y="2132880"/>
            <a:ext cx="8434800" cy="365856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506876" y="3193950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413109" y="3685163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451" y="239058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④管路更新率（市町村経営比較分析表より）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・管路更新率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0.53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</a:t>
            </a:r>
            <a:r>
              <a:rPr lang="ja-JP" altLang="en-US" dirty="0" smtClean="0"/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07" y="2508480"/>
            <a:ext cx="8434800" cy="3665217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57937" y="4234247"/>
            <a:ext cx="1004028" cy="3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8181" y="4567200"/>
            <a:ext cx="10040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2300"/>
            <a:ext cx="110457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 smtClean="0"/>
              <a:t>・門真市は</a:t>
            </a:r>
            <a:r>
              <a:rPr lang="ja-JP" altLang="en-US" dirty="0"/>
              <a:t>大阪広域水道企業団からの受水のみのため、浄水場は存在して</a:t>
            </a:r>
            <a:r>
              <a:rPr lang="ja-JP" altLang="en-US" dirty="0" smtClean="0"/>
              <a:t>いません。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（</a:t>
            </a:r>
            <a:r>
              <a:rPr lang="ja-JP" altLang="en-US" dirty="0"/>
              <a:t>評価対象外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99" y="2357387"/>
            <a:ext cx="8434800" cy="3612626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38183" y="4393074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38183" y="3855923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76476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⑥配水池耐震化率（大阪府の水道の現況より）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・配水池の耐震化率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38.4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 smtClean="0">
                <a:latin typeface="+mn-ea"/>
              </a:rPr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1" y="2446736"/>
            <a:ext cx="8434800" cy="364944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29599" y="4063563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29599" y="3466406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243250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</a:t>
            </a:r>
            <a:r>
              <a:rPr lang="ja-JP" altLang="en-US" dirty="0">
                <a:latin typeface="+mn-ea"/>
              </a:rPr>
              <a:t>原価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157.6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20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9" y="2460723"/>
            <a:ext cx="8434800" cy="3660993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31034" y="4000968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31034" y="4277967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1" y="2488433"/>
            <a:ext cx="8434514" cy="36504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59154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・経常収支比率は府平</a:t>
            </a:r>
            <a:r>
              <a:rPr lang="ja-JP" altLang="en-US" dirty="0">
                <a:latin typeface="+mn-ea"/>
              </a:rPr>
              <a:t>均</a:t>
            </a:r>
            <a:r>
              <a:rPr lang="en-US" altLang="ja-JP" dirty="0" smtClean="0">
                <a:latin typeface="+mn-ea"/>
              </a:rPr>
              <a:t>111.98%</a:t>
            </a:r>
            <a:r>
              <a:rPr lang="ja-JP" altLang="en-US" dirty="0" smtClean="0">
                <a:latin typeface="+mn-ea"/>
              </a:rPr>
              <a:t>を上回り、</a:t>
            </a:r>
            <a:r>
              <a:rPr lang="en-US" altLang="ja-JP" dirty="0">
                <a:latin typeface="+mn-ea"/>
              </a:rPr>
              <a:t>124.74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と単年度黒字を</a:t>
            </a:r>
            <a:r>
              <a:rPr lang="ja-JP" altLang="en-US" dirty="0" smtClean="0">
                <a:latin typeface="+mn-ea"/>
              </a:rPr>
              <a:t>示す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を超えて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8318" y="3701226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83306" y="3318211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43" y="574862"/>
            <a:ext cx="911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⑨企業債残高対給水収益率（市町村経営比較分析表より）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157.6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/>
              <a:t>を下回っています。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8" y="2543794"/>
            <a:ext cx="8434800" cy="3200239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84043" y="4371589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0809" y="3990024"/>
            <a:ext cx="102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おける門真市の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おける門真市の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門真市の計画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門真市の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大阪府推計による門真市の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74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5" y="2357387"/>
            <a:ext cx="8377829" cy="3664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8435" y="609265"/>
            <a:ext cx="894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⑩施設利用率（市町村経営比較分析表より）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53.0%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 smtClean="0">
                <a:latin typeface="+mn-ea"/>
              </a:rPr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66279" y="3712102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2365" y="3408599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466326"/>
            <a:ext cx="8833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門真市の</a:t>
            </a:r>
            <a:r>
              <a:rPr lang="ja-JP" altLang="en-US" sz="2400" b="1" dirty="0"/>
              <a:t>今後の計画</a:t>
            </a:r>
          </a:p>
          <a:p>
            <a:endParaRPr lang="en-US" altLang="ja-JP" sz="2400" dirty="0"/>
          </a:p>
          <a:p>
            <a:endParaRPr lang="ja-JP" altLang="en-US" sz="2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・配水池は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２０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４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０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年度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には耐震化率が１００％とな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ります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ja-JP" dirty="0">
              <a:latin typeface="+mn-ea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・基幹管路は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門真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市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が設定した更新基準年数で更新した場合、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２０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４０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年度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に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耐震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化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率が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９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４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％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とな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ります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3806461" y="2172721"/>
            <a:ext cx="192379" cy="28334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347301" y="5312284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4" y="2191197"/>
            <a:ext cx="876821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72721"/>
            <a:ext cx="10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３</a:t>
            </a:r>
            <a:r>
              <a:rPr lang="ja-JP" altLang="en-US" sz="2400" b="1" dirty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39054"/>
              </p:ext>
            </p:extLst>
          </p:nvPr>
        </p:nvGraphicFramePr>
        <p:xfrm>
          <a:off x="-1" y="940158"/>
          <a:ext cx="9053847" cy="174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051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348246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年周期で管更新するために必要</a:t>
                      </a:r>
                      <a:r>
                        <a:rPr lang="ja-JP" sz="1800" kern="100" dirty="0" smtClean="0">
                          <a:effectLst/>
                        </a:rPr>
                        <a:t>な</a:t>
                      </a:r>
                      <a:r>
                        <a:rPr lang="ja-JP" altLang="en-US" sz="1800" kern="100" dirty="0" smtClean="0">
                          <a:effectLst/>
                        </a:rPr>
                        <a:t>管路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>
                          <a:effectLst/>
                        </a:rPr>
                        <a:t>管路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４０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５４．６８％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１．１６％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１．６７％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0" y="2943621"/>
            <a:ext cx="1052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r>
              <a:rPr lang="ja-JP" altLang="en-US" sz="2400" dirty="0" smtClean="0"/>
              <a:t>     　　　　　　　</a:t>
            </a:r>
            <a:r>
              <a:rPr lang="ja-JP" altLang="en-US" sz="2000" dirty="0" smtClean="0"/>
              <a:t>  </a:t>
            </a:r>
            <a:r>
              <a:rPr lang="ja-JP" altLang="ja-JP" sz="2000" dirty="0" smtClean="0"/>
              <a:t>（</a:t>
            </a:r>
            <a:r>
              <a:rPr lang="zh-TW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門真市水道事業基本計画</a:t>
            </a:r>
            <a:r>
              <a:rPr lang="ja-JP" altLang="en-US" sz="2000" dirty="0" smtClean="0"/>
              <a:t>（２０１５年改定）</a:t>
            </a:r>
            <a:r>
              <a:rPr lang="ja-JP" altLang="ja-JP" sz="2000" dirty="0" smtClean="0"/>
              <a:t>）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38284"/>
              </p:ext>
            </p:extLst>
          </p:nvPr>
        </p:nvGraphicFramePr>
        <p:xfrm>
          <a:off x="0" y="3774618"/>
          <a:ext cx="9053846" cy="2834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204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48768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903935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080588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64351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549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耐震化率（％）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</a:t>
                      </a:r>
                      <a:r>
                        <a:rPr lang="ja-JP" sz="1800" kern="100" dirty="0" smtClean="0">
                          <a:effectLst/>
                        </a:rPr>
                        <a:t>の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>
                          <a:effectLst/>
                        </a:rPr>
                        <a:t>能力等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521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浄水施設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４０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１００．００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施設容量</a:t>
                      </a:r>
                    </a:p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２０，０００ 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１４，６００ 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基幹管路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４０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９４．００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１７，７００ 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１８．９ ｋ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766887" y="4966787"/>
            <a:ext cx="6981328" cy="428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該当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施設なし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6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71615"/>
            <a:ext cx="10002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３．４　更新需要見込み額の見通し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sz="2000" dirty="0" smtClean="0"/>
              <a:t>（門真市水道事業</a:t>
            </a:r>
            <a:r>
              <a:rPr lang="ja-JP" altLang="en-US" sz="2000" dirty="0" smtClean="0">
                <a:latin typeface="+mn-ea"/>
              </a:rPr>
              <a:t>ビジョン（</a:t>
            </a:r>
            <a:r>
              <a:rPr lang="en-US" altLang="ja-JP" sz="2000" dirty="0" smtClean="0">
                <a:latin typeface="+mn-ea"/>
              </a:rPr>
              <a:t>2016</a:t>
            </a:r>
            <a:r>
              <a:rPr lang="ja-JP" altLang="en-US" sz="2000" dirty="0" smtClean="0">
                <a:latin typeface="+mn-ea"/>
              </a:rPr>
              <a:t>年度策定</a:t>
            </a:r>
            <a:r>
              <a:rPr lang="ja-JP" altLang="en-US" sz="2000" dirty="0" smtClean="0"/>
              <a:t>））</a:t>
            </a:r>
            <a:endParaRPr lang="en-US" altLang="ja-JP" sz="2000" dirty="0" smtClean="0"/>
          </a:p>
          <a:p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802" y="1839620"/>
            <a:ext cx="4496680" cy="25874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3" y="1767459"/>
            <a:ext cx="4326239" cy="2592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09563" y="4771592"/>
            <a:ext cx="100025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>
                <a:latin typeface="+mn-ea"/>
              </a:rPr>
              <a:t>2014</a:t>
            </a:r>
            <a:r>
              <a:rPr lang="ja-JP" altLang="en-US" sz="2000" dirty="0" smtClean="0">
                <a:latin typeface="+mn-ea"/>
              </a:rPr>
              <a:t>年度に実施したアセットマネジメント（推計期間</a:t>
            </a:r>
            <a:r>
              <a:rPr lang="en-US" altLang="ja-JP" sz="2000" dirty="0" smtClean="0">
                <a:latin typeface="+mn-ea"/>
              </a:rPr>
              <a:t>2014-2063)</a:t>
            </a:r>
            <a:r>
              <a:rPr lang="ja-JP" altLang="en-US" sz="2000" dirty="0" smtClean="0">
                <a:latin typeface="+mn-ea"/>
              </a:rPr>
              <a:t>では、</a:t>
            </a:r>
            <a:endParaRPr lang="en-US" altLang="ja-JP" sz="2000" dirty="0">
              <a:latin typeface="+mn-ea"/>
            </a:endParaRPr>
          </a:p>
          <a:p>
            <a:pPr indent="185738"/>
            <a:r>
              <a:rPr lang="ja-JP" altLang="en-US" sz="2000" dirty="0" smtClean="0">
                <a:latin typeface="+mn-ea"/>
              </a:rPr>
              <a:t>推計期間に必要と見込まれる更新需用費の合計額は、</a:t>
            </a:r>
            <a:endParaRPr lang="en-US" altLang="ja-JP" sz="2000" dirty="0" smtClean="0">
              <a:latin typeface="+mn-ea"/>
            </a:endParaRPr>
          </a:p>
          <a:p>
            <a:pPr indent="185738"/>
            <a:r>
              <a:rPr lang="ja-JP" altLang="en-US" sz="2000" dirty="0" smtClean="0">
                <a:latin typeface="+mn-ea"/>
              </a:rPr>
              <a:t>構造物及び設備で約</a:t>
            </a:r>
            <a:r>
              <a:rPr lang="en-US" altLang="ja-JP" sz="2000" dirty="0" smtClean="0">
                <a:latin typeface="+mn-ea"/>
              </a:rPr>
              <a:t>81</a:t>
            </a:r>
            <a:r>
              <a:rPr lang="ja-JP" altLang="en-US" sz="2000" dirty="0" smtClean="0">
                <a:latin typeface="+mn-ea"/>
              </a:rPr>
              <a:t>億円、管路で約</a:t>
            </a:r>
            <a:r>
              <a:rPr lang="en-US" altLang="ja-JP" sz="2000" dirty="0" smtClean="0">
                <a:latin typeface="+mn-ea"/>
              </a:rPr>
              <a:t>312</a:t>
            </a:r>
            <a:r>
              <a:rPr lang="ja-JP" altLang="en-US" sz="2000" dirty="0" smtClean="0">
                <a:latin typeface="+mn-ea"/>
              </a:rPr>
              <a:t>億円、</a:t>
            </a:r>
            <a:endParaRPr lang="en-US" altLang="ja-JP" sz="2000" dirty="0" smtClean="0">
              <a:latin typeface="+mn-ea"/>
            </a:endParaRPr>
          </a:p>
          <a:p>
            <a:pPr indent="185738"/>
            <a:r>
              <a:rPr lang="ja-JP" altLang="en-US" sz="2000" dirty="0" smtClean="0">
                <a:latin typeface="+mn-ea"/>
              </a:rPr>
              <a:t>計約</a:t>
            </a:r>
            <a:r>
              <a:rPr lang="en-US" altLang="ja-JP" sz="2000" dirty="0" smtClean="0">
                <a:latin typeface="+mn-ea"/>
              </a:rPr>
              <a:t>393</a:t>
            </a:r>
            <a:r>
              <a:rPr lang="ja-JP" altLang="en-US" sz="2000" dirty="0" smtClean="0">
                <a:latin typeface="+mn-ea"/>
              </a:rPr>
              <a:t>億円となる見込みです。</a:t>
            </a:r>
            <a:endParaRPr lang="en-US" altLang="ja-JP" sz="2000" dirty="0">
              <a:latin typeface="+mn-ea"/>
            </a:endParaRPr>
          </a:p>
          <a:p>
            <a:pPr indent="185738"/>
            <a:r>
              <a:rPr lang="ja-JP" altLang="en-US" sz="2000" dirty="0" smtClean="0">
                <a:latin typeface="+mn-ea"/>
              </a:rPr>
              <a:t>なお、</a:t>
            </a:r>
            <a:r>
              <a:rPr lang="en-US" altLang="ja-JP" sz="2000" dirty="0" smtClean="0">
                <a:latin typeface="+mn-ea"/>
              </a:rPr>
              <a:t>2021</a:t>
            </a:r>
            <a:r>
              <a:rPr lang="ja-JP" altLang="en-US" sz="2000" dirty="0" smtClean="0">
                <a:latin typeface="+mn-ea"/>
              </a:rPr>
              <a:t>年度までにアセットマネジメントの見直しが予定されています。</a:t>
            </a:r>
            <a:endParaRPr lang="en-US" altLang="ja-JP" sz="20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期間は当該市町村での試算状況によります</a:t>
            </a:r>
            <a:r>
              <a:rPr lang="ja-JP" altLang="en-US" dirty="0" smtClean="0">
                <a:latin typeface="+mn-ea"/>
              </a:rPr>
              <a:t>。</a:t>
            </a:r>
            <a:endParaRPr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" y="63721"/>
            <a:ext cx="97990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dirty="0" smtClean="0"/>
              <a:t>（門真市水道事業ビジョン（</a:t>
            </a:r>
            <a:r>
              <a:rPr lang="ja-JP" altLang="en-US" dirty="0" smtClean="0">
                <a:latin typeface="+mn-ea"/>
              </a:rPr>
              <a:t>２０１６</a:t>
            </a:r>
            <a:r>
              <a:rPr lang="ja-JP" altLang="en-US" dirty="0" smtClean="0"/>
              <a:t>年</a:t>
            </a:r>
            <a:r>
              <a:rPr lang="ja-JP" altLang="en-US" dirty="0"/>
              <a:t>策定））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・計画</a:t>
            </a:r>
            <a:r>
              <a:rPr lang="ja-JP" altLang="en-US" dirty="0"/>
              <a:t>期間（</a:t>
            </a:r>
            <a:r>
              <a:rPr lang="ja-JP" altLang="en-US" dirty="0" smtClean="0"/>
              <a:t>２０１</a:t>
            </a:r>
            <a:r>
              <a:rPr lang="ja-JP" altLang="en-US" dirty="0"/>
              <a:t>７</a:t>
            </a:r>
            <a:r>
              <a:rPr lang="ja-JP" altLang="en-US" dirty="0" smtClean="0"/>
              <a:t>年度</a:t>
            </a:r>
            <a:r>
              <a:rPr lang="ja-JP" altLang="en-US" dirty="0"/>
              <a:t>から</a:t>
            </a:r>
            <a:r>
              <a:rPr lang="ja-JP" altLang="en-US" dirty="0" smtClean="0"/>
              <a:t>２０２６年度</a:t>
            </a:r>
            <a:r>
              <a:rPr lang="ja-JP" altLang="en-US" dirty="0"/>
              <a:t>まで）では財源は確保される</a:t>
            </a:r>
            <a:r>
              <a:rPr lang="ja-JP" altLang="en-US" dirty="0" smtClean="0"/>
              <a:t>見通しです。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26" y="2357387"/>
            <a:ext cx="7437674" cy="3948548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6032312" y="1988055"/>
            <a:ext cx="3002540" cy="533400"/>
          </a:xfrm>
          <a:prstGeom prst="wedgeEllipseCallout">
            <a:avLst>
              <a:gd name="adj1" fmla="val -17302"/>
              <a:gd name="adj2" fmla="val 1313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400"/>
              </a:lnSpc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見通し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2026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年度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まで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062" y="1682375"/>
            <a:ext cx="5976102" cy="26741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9" y="4185349"/>
            <a:ext cx="6020106" cy="26869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-1" y="63721"/>
            <a:ext cx="97990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dirty="0" smtClean="0"/>
              <a:t>（門真市水道事業ビジョン（</a:t>
            </a:r>
            <a:r>
              <a:rPr lang="ja-JP" altLang="en-US" dirty="0" smtClean="0">
                <a:latin typeface="+mn-ea"/>
              </a:rPr>
              <a:t>２０１６</a:t>
            </a:r>
            <a:r>
              <a:rPr lang="ja-JP" altLang="en-US" dirty="0" smtClean="0"/>
              <a:t>年</a:t>
            </a:r>
            <a:r>
              <a:rPr lang="ja-JP" altLang="en-US" dirty="0"/>
              <a:t>策定））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・計画</a:t>
            </a:r>
            <a:r>
              <a:rPr lang="ja-JP" altLang="en-US" dirty="0"/>
              <a:t>期間（</a:t>
            </a:r>
            <a:r>
              <a:rPr lang="ja-JP" altLang="en-US" dirty="0" smtClean="0"/>
              <a:t>２０１</a:t>
            </a:r>
            <a:r>
              <a:rPr lang="ja-JP" altLang="en-US" dirty="0"/>
              <a:t>７</a:t>
            </a:r>
            <a:r>
              <a:rPr lang="ja-JP" altLang="en-US" dirty="0" smtClean="0"/>
              <a:t>年度</a:t>
            </a:r>
            <a:r>
              <a:rPr lang="ja-JP" altLang="en-US" dirty="0"/>
              <a:t>から</a:t>
            </a:r>
            <a:r>
              <a:rPr lang="ja-JP" altLang="en-US" dirty="0" smtClean="0"/>
              <a:t>２０２６年度</a:t>
            </a:r>
            <a:r>
              <a:rPr lang="ja-JP" altLang="en-US" dirty="0"/>
              <a:t>まで）では財源は確保される</a:t>
            </a:r>
            <a:r>
              <a:rPr lang="ja-JP" altLang="en-US" dirty="0" smtClean="0"/>
              <a:t>見通しです。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87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87925"/>
            <a:ext cx="9472465" cy="6918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大阪府推計による門真市の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600" dirty="0">
                <a:latin typeface="+mn-ea"/>
              </a:rPr>
              <a:t>（試算方法）</a:t>
            </a:r>
            <a:r>
              <a:rPr lang="ja-JP" altLang="ja-JP" sz="1400" u="sng" dirty="0">
                <a:latin typeface="+mn-ea"/>
              </a:rPr>
              <a:t>下線部分</a:t>
            </a:r>
            <a:r>
              <a:rPr lang="ja-JP" altLang="ja-JP" sz="1400" dirty="0">
                <a:latin typeface="+mn-ea"/>
              </a:rPr>
              <a:t>は</a:t>
            </a:r>
            <a:r>
              <a:rPr lang="ja-JP" altLang="ja-JP" sz="1400" dirty="0" smtClean="0">
                <a:latin typeface="+mn-ea"/>
              </a:rPr>
              <a:t>、</a:t>
            </a:r>
            <a:r>
              <a:rPr lang="ja-JP" altLang="en-US" sz="1400" dirty="0" smtClean="0">
                <a:latin typeface="+mn-ea"/>
              </a:rPr>
              <a:t>大阪府が</a:t>
            </a:r>
            <a:r>
              <a:rPr lang="ja-JP" altLang="ja-JP" sz="1400" dirty="0" smtClean="0">
                <a:latin typeface="+mn-ea"/>
              </a:rPr>
              <a:t>当該</a:t>
            </a:r>
            <a:r>
              <a:rPr lang="ja-JP" altLang="ja-JP" sz="1400" dirty="0">
                <a:latin typeface="+mn-ea"/>
              </a:rPr>
              <a:t>市の試算で行った箇所です。</a:t>
            </a:r>
            <a:endParaRPr lang="ja-JP" altLang="ja-JP" sz="12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１　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400" u="sng" dirty="0">
                <a:latin typeface="+mn-ea"/>
              </a:rPr>
              <a:t>1.67</a:t>
            </a:r>
            <a:r>
              <a:rPr lang="ja-JP" altLang="ja-JP" sz="1400" u="sng" dirty="0" smtClean="0">
                <a:latin typeface="+mn-ea"/>
              </a:rPr>
              <a:t>％</a:t>
            </a:r>
            <a:endParaRPr lang="en-US" altLang="ja-JP" sz="14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（</a:t>
            </a:r>
            <a:r>
              <a:rPr lang="en-US" altLang="ja-JP" sz="1400" u="sng" dirty="0">
                <a:latin typeface="+mn-ea"/>
              </a:rPr>
              <a:t>60</a:t>
            </a:r>
            <a:r>
              <a:rPr lang="ja-JP" altLang="ja-JP" sz="1400" u="sng" dirty="0">
                <a:latin typeface="+mn-ea"/>
              </a:rPr>
              <a:t>年で全ての水道管を更新する）に設定します。</a:t>
            </a:r>
            <a:r>
              <a:rPr lang="ja-JP" altLang="ja-JP" sz="1400" dirty="0">
                <a:latin typeface="+mn-ea"/>
              </a:rPr>
              <a:t>市町村での既存計画が、この更新率を満たしている場合は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府</a:t>
            </a:r>
            <a:r>
              <a:rPr lang="ja-JP" altLang="ja-JP" sz="1400" dirty="0">
                <a:latin typeface="+mn-ea"/>
              </a:rPr>
              <a:t>での独自推計は行わず、市町村計画をもとに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年の水道料金を算出します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２</a:t>
            </a:r>
            <a:r>
              <a:rPr lang="ja-JP" altLang="ja-JP" sz="1400" dirty="0">
                <a:latin typeface="+mn-ea"/>
              </a:rPr>
              <a:t>　市町村計画がない場合は、大阪府で試算を行いました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en-US" sz="1400" u="sng" dirty="0">
                <a:latin typeface="+mn-ea"/>
              </a:rPr>
              <a:t>○	推計期間は大阪府の将来推計人口の推計期間に合わせ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年度まで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dirty="0" smtClean="0">
                <a:latin typeface="+mn-ea"/>
              </a:rPr>
              <a:t>収入</a:t>
            </a:r>
            <a:r>
              <a:rPr lang="ja-JP" altLang="ja-JP" sz="1400" dirty="0">
                <a:latin typeface="+mn-ea"/>
              </a:rPr>
              <a:t>は推計した料金収入に</a:t>
            </a:r>
            <a:r>
              <a:rPr lang="en-US" altLang="ja-JP" sz="1400" dirty="0">
                <a:latin typeface="+mn-ea"/>
              </a:rPr>
              <a:t>2016</a:t>
            </a:r>
            <a:r>
              <a:rPr lang="ja-JP" altLang="ja-JP" sz="1400" dirty="0">
                <a:latin typeface="+mn-ea"/>
              </a:rPr>
              <a:t>年度決算統計のその他収益を加算しています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ja-JP" altLang="ja-JP" sz="12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4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en-US" altLang="ja-JP" sz="1400" dirty="0" smtClean="0">
                <a:latin typeface="+mn-ea"/>
              </a:rPr>
              <a:t>2016</a:t>
            </a:r>
            <a:r>
              <a:rPr lang="ja-JP" altLang="ja-JP" sz="1400" dirty="0" smtClean="0">
                <a:latin typeface="+mn-ea"/>
              </a:rPr>
              <a:t>年度の供給単価</a:t>
            </a:r>
            <a:r>
              <a:rPr lang="en-US" altLang="ja-JP" sz="1400" dirty="0" smtClean="0">
                <a:latin typeface="+mn-ea"/>
              </a:rPr>
              <a:t>187.2</a:t>
            </a:r>
            <a:r>
              <a:rPr lang="ja-JP" altLang="ja-JP" sz="1400" dirty="0" smtClean="0">
                <a:latin typeface="+mn-ea"/>
              </a:rPr>
              <a:t>円</a:t>
            </a:r>
            <a:r>
              <a:rPr lang="en-US" altLang="ja-JP" sz="1400" dirty="0" smtClean="0">
                <a:latin typeface="+mn-ea"/>
              </a:rPr>
              <a:t>/m</a:t>
            </a:r>
            <a:r>
              <a:rPr lang="en-US" altLang="ja-JP" sz="1400" baseline="30000" dirty="0" smtClean="0">
                <a:latin typeface="+mn-ea"/>
              </a:rPr>
              <a:t>3</a:t>
            </a:r>
            <a:r>
              <a:rPr lang="ja-JP" altLang="ja-JP" sz="1400" dirty="0" smtClean="0">
                <a:latin typeface="+mn-ea"/>
              </a:rPr>
              <a:t>を乗じて算出しています。</a:t>
            </a:r>
            <a:endParaRPr lang="ja-JP" altLang="ja-JP" sz="12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給水</a:t>
            </a:r>
            <a:r>
              <a:rPr lang="ja-JP" altLang="ja-JP" sz="1400" dirty="0">
                <a:latin typeface="+mn-ea"/>
              </a:rPr>
              <a:t>人口の予測については、大阪府の将来推計人口（</a:t>
            </a:r>
            <a:r>
              <a:rPr lang="en-US" altLang="ja-JP" sz="1400" dirty="0">
                <a:latin typeface="+mn-ea"/>
              </a:rPr>
              <a:t>2018</a:t>
            </a:r>
            <a:r>
              <a:rPr lang="ja-JP" altLang="ja-JP" sz="1400" dirty="0">
                <a:latin typeface="+mn-ea"/>
              </a:rPr>
              <a:t>年</a:t>
            </a:r>
            <a:r>
              <a:rPr lang="en-US" altLang="ja-JP" sz="1400" dirty="0">
                <a:latin typeface="+mn-ea"/>
              </a:rPr>
              <a:t>8</a:t>
            </a:r>
            <a:r>
              <a:rPr lang="ja-JP" altLang="ja-JP" sz="1400" dirty="0">
                <a:latin typeface="+mn-ea"/>
              </a:rPr>
              <a:t>月大阪府政策企画部企画室計画課）を用い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府</a:t>
            </a:r>
            <a:r>
              <a:rPr lang="ja-JP" altLang="ja-JP" sz="1400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2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有</a:t>
            </a:r>
            <a:r>
              <a:rPr lang="ja-JP" altLang="ja-JP" sz="1400" dirty="0">
                <a:latin typeface="+mn-ea"/>
              </a:rPr>
              <a:t>収水量の推計は、</a:t>
            </a:r>
            <a:r>
              <a:rPr lang="en-US" altLang="ja-JP" sz="1400" dirty="0">
                <a:latin typeface="+mn-ea"/>
              </a:rPr>
              <a:t>2016</a:t>
            </a:r>
            <a:r>
              <a:rPr lang="ja-JP" altLang="ja-JP" sz="1400" dirty="0">
                <a:latin typeface="+mn-ea"/>
              </a:rPr>
              <a:t>年度の年間有収水量と給水人口から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日平均有収水量を求め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予測</a:t>
            </a:r>
            <a:r>
              <a:rPr lang="ja-JP" altLang="ja-JP" sz="1400" dirty="0">
                <a:latin typeface="+mn-ea"/>
              </a:rPr>
              <a:t>給水人口を乗じて算出しています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20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dirty="0" smtClean="0">
                <a:latin typeface="+mn-ea"/>
              </a:rPr>
              <a:t>支出</a:t>
            </a:r>
            <a:r>
              <a:rPr lang="ja-JP" altLang="ja-JP" sz="1400" dirty="0">
                <a:latin typeface="+mn-ea"/>
              </a:rPr>
              <a:t>は管路更新以外の費用について、</a:t>
            </a:r>
            <a:r>
              <a:rPr lang="en-US" altLang="ja-JP" sz="1400" dirty="0">
                <a:latin typeface="+mn-ea"/>
              </a:rPr>
              <a:t>2016</a:t>
            </a:r>
            <a:r>
              <a:rPr lang="ja-JP" altLang="ja-JP" sz="1400" dirty="0">
                <a:latin typeface="+mn-ea"/>
              </a:rPr>
              <a:t>年度の経常費用の決算値の同額を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年度まで見込んでいます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管</a:t>
            </a:r>
            <a:r>
              <a:rPr lang="ja-JP" altLang="ja-JP" sz="1400" dirty="0">
                <a:latin typeface="+mn-ea"/>
              </a:rPr>
              <a:t>路については管路更新率を</a:t>
            </a:r>
            <a:r>
              <a:rPr lang="en-US" altLang="ja-JP" sz="1400" dirty="0">
                <a:latin typeface="+mn-ea"/>
              </a:rPr>
              <a:t>1.67</a:t>
            </a:r>
            <a:r>
              <a:rPr lang="ja-JP" altLang="ja-JP" sz="1400" dirty="0">
                <a:latin typeface="+mn-ea"/>
              </a:rPr>
              <a:t>％に引き上げた場合</a:t>
            </a:r>
            <a:r>
              <a:rPr lang="ja-JP" altLang="ja-JP" sz="1400" dirty="0" smtClean="0">
                <a:latin typeface="+mn-ea"/>
              </a:rPr>
              <a:t>の</a:t>
            </a:r>
            <a:r>
              <a:rPr lang="ja-JP" altLang="en-US" sz="1400" dirty="0">
                <a:latin typeface="+mn-ea"/>
              </a:rPr>
              <a:t>減</a:t>
            </a:r>
            <a:r>
              <a:rPr lang="ja-JP" altLang="en-US" sz="1400" dirty="0" smtClean="0">
                <a:latin typeface="+mn-ea"/>
              </a:rPr>
              <a:t>価</a:t>
            </a:r>
            <a:r>
              <a:rPr lang="ja-JP" altLang="ja-JP" sz="1400" dirty="0" smtClean="0">
                <a:latin typeface="+mn-ea"/>
              </a:rPr>
              <a:t>償却費</a:t>
            </a:r>
            <a:r>
              <a:rPr lang="ja-JP" altLang="ja-JP" sz="1400" dirty="0">
                <a:latin typeface="+mn-ea"/>
              </a:rPr>
              <a:t>増加を見込んでいます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市町村実績の管路更新率が</a:t>
            </a:r>
            <a:r>
              <a:rPr lang="en-US" altLang="ja-JP" sz="1400" dirty="0">
                <a:latin typeface="+mn-ea"/>
              </a:rPr>
              <a:t>1.67%</a:t>
            </a:r>
            <a:r>
              <a:rPr lang="ja-JP" altLang="ja-JP" sz="1400" dirty="0">
                <a:latin typeface="+mn-ea"/>
              </a:rPr>
              <a:t>以上の場合は、その更新率とします。）</a:t>
            </a:r>
            <a:endParaRPr lang="ja-JP" altLang="ja-JP" sz="1200" dirty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追加</a:t>
            </a:r>
            <a:r>
              <a:rPr lang="ja-JP" altLang="ja-JP" sz="1400" dirty="0">
                <a:latin typeface="+mn-ea"/>
              </a:rPr>
              <a:t>減価償却費</a:t>
            </a:r>
            <a:r>
              <a:rPr lang="en-US" altLang="ja-JP" sz="1400" dirty="0">
                <a:latin typeface="+mn-ea"/>
              </a:rPr>
              <a:t>/</a:t>
            </a:r>
            <a:r>
              <a:rPr lang="ja-JP" altLang="ja-JP" sz="1400" dirty="0">
                <a:latin typeface="+mn-ea"/>
              </a:rPr>
              <a:t>年は、次のとおり算出し、年数経過とともに積み上げています。</a:t>
            </a:r>
            <a:endParaRPr lang="ja-JP" altLang="ja-JP" sz="1200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①　</a:t>
            </a:r>
            <a:r>
              <a:rPr lang="en-US" altLang="ja-JP" sz="1400" dirty="0" smtClean="0">
                <a:latin typeface="+mn-ea"/>
              </a:rPr>
              <a:t>1.67</a:t>
            </a:r>
            <a:r>
              <a:rPr lang="ja-JP" altLang="ja-JP" sz="1400" dirty="0">
                <a:latin typeface="+mn-ea"/>
              </a:rPr>
              <a:t>％と管路更新率</a:t>
            </a:r>
            <a:r>
              <a:rPr lang="en-US" altLang="ja-JP" sz="1400" dirty="0">
                <a:latin typeface="+mn-ea"/>
              </a:rPr>
              <a:t>(2014-2016</a:t>
            </a:r>
            <a:r>
              <a:rPr lang="ja-JP" altLang="ja-JP" sz="1400" dirty="0">
                <a:latin typeface="+mn-ea"/>
              </a:rPr>
              <a:t>年度の平均</a:t>
            </a:r>
            <a:r>
              <a:rPr lang="en-US" altLang="ja-JP" sz="1400" dirty="0">
                <a:latin typeface="+mn-ea"/>
              </a:rPr>
              <a:t>)</a:t>
            </a:r>
            <a:r>
              <a:rPr lang="ja-JP" altLang="ja-JP" sz="1400" dirty="0">
                <a:latin typeface="+mn-ea"/>
              </a:rPr>
              <a:t>の比率を算出。</a:t>
            </a:r>
            <a:endParaRPr lang="ja-JP" altLang="ja-JP" sz="1200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②　</a:t>
            </a:r>
            <a:r>
              <a:rPr lang="ja-JP" altLang="ja-JP" sz="1400" dirty="0" smtClean="0">
                <a:latin typeface="+mn-ea"/>
              </a:rPr>
              <a:t>配水</a:t>
            </a:r>
            <a:r>
              <a:rPr lang="ja-JP" altLang="ja-JP" sz="1400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400" dirty="0">
                <a:latin typeface="+mn-ea"/>
              </a:rPr>
              <a:t>(2014-2016</a:t>
            </a:r>
            <a:r>
              <a:rPr lang="ja-JP" altLang="ja-JP" sz="1400" dirty="0">
                <a:latin typeface="+mn-ea"/>
              </a:rPr>
              <a:t>年度の平均値</a:t>
            </a:r>
            <a:r>
              <a:rPr lang="en-US" altLang="ja-JP" sz="1400" dirty="0">
                <a:latin typeface="+mn-ea"/>
              </a:rPr>
              <a:t>)</a:t>
            </a:r>
            <a:r>
              <a:rPr lang="ja-JP" altLang="ja-JP" sz="1400" dirty="0" err="1">
                <a:latin typeface="+mn-ea"/>
              </a:rPr>
              <a:t>。</a:t>
            </a:r>
            <a:endParaRPr lang="ja-JP" altLang="ja-JP" sz="1200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※</a:t>
            </a:r>
            <a:r>
              <a:rPr lang="ja-JP" altLang="ja-JP" sz="1400" dirty="0">
                <a:latin typeface="+mn-ea"/>
              </a:rPr>
              <a:t>布設替延長比率</a:t>
            </a:r>
            <a:r>
              <a:rPr lang="en-US" altLang="ja-JP" sz="1400" dirty="0">
                <a:latin typeface="+mn-ea"/>
              </a:rPr>
              <a:t>=</a:t>
            </a:r>
            <a:r>
              <a:rPr lang="ja-JP" altLang="ja-JP" sz="1400" dirty="0">
                <a:latin typeface="+mn-ea"/>
              </a:rPr>
              <a:t>配水管布設替延長</a:t>
            </a:r>
            <a:r>
              <a:rPr lang="en-US" altLang="ja-JP" sz="1400" dirty="0">
                <a:latin typeface="+mn-ea"/>
              </a:rPr>
              <a:t>/</a:t>
            </a:r>
            <a:r>
              <a:rPr lang="ja-JP" altLang="ja-JP" sz="1400" dirty="0">
                <a:latin typeface="+mn-ea"/>
              </a:rPr>
              <a:t>（配水管新設延長＋配水管布設替延長）</a:t>
            </a:r>
            <a:endParaRPr lang="ja-JP" altLang="ja-JP" sz="1200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③　</a:t>
            </a:r>
            <a:r>
              <a:rPr lang="ja-JP" altLang="ja-JP" sz="1400" dirty="0" smtClean="0">
                <a:latin typeface="+mn-ea"/>
              </a:rPr>
              <a:t>①</a:t>
            </a:r>
            <a:r>
              <a:rPr lang="ja-JP" altLang="ja-JP" sz="1400" dirty="0">
                <a:latin typeface="+mn-ea"/>
              </a:rPr>
              <a:t>と②を掛けたうえで税抜き価格を算出し、法定耐用年数</a:t>
            </a:r>
            <a:r>
              <a:rPr lang="en-US" altLang="ja-JP" sz="1400" dirty="0">
                <a:latin typeface="+mn-ea"/>
              </a:rPr>
              <a:t>40</a:t>
            </a:r>
            <a:r>
              <a:rPr lang="ja-JP" altLang="ja-JP" sz="1400" dirty="0">
                <a:latin typeface="+mn-ea"/>
              </a:rPr>
              <a:t>年で割っています。</a:t>
            </a:r>
            <a:endParaRPr lang="ja-JP" altLang="ja-JP" sz="1200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管路更新率、各延長は大阪府の水道の現況による。）</a:t>
            </a:r>
            <a:endParaRPr lang="ja-JP" altLang="ja-JP" sz="12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なお</a:t>
            </a:r>
            <a:r>
              <a:rPr lang="ja-JP" altLang="ja-JP" sz="1400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年度までの更新時期</a:t>
            </a:r>
            <a:r>
              <a:rPr lang="ja-JP" altLang="ja-JP" sz="1400" dirty="0" smtClean="0">
                <a:latin typeface="+mn-ea"/>
              </a:rPr>
              <a:t>や</a:t>
            </a:r>
            <a:endParaRPr lang="en-US" altLang="ja-JP" sz="1400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400" spc="-30" dirty="0">
                <a:latin typeface="+mn-ea"/>
              </a:rPr>
              <a:t>　</a:t>
            </a:r>
            <a:r>
              <a:rPr lang="ja-JP" altLang="ja-JP" sz="1400" spc="-30" dirty="0" smtClean="0">
                <a:latin typeface="+mn-ea"/>
              </a:rPr>
              <a:t>施設</a:t>
            </a:r>
            <a:r>
              <a:rPr lang="ja-JP" altLang="ja-JP" sz="1400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400" spc="-30" dirty="0">
                <a:latin typeface="+mn-ea"/>
              </a:rPr>
              <a:t>2016</a:t>
            </a:r>
            <a:r>
              <a:rPr lang="ja-JP" altLang="ja-JP" sz="1400" spc="-30" dirty="0">
                <a:latin typeface="+mn-ea"/>
              </a:rPr>
              <a:t>年度の決算値を</a:t>
            </a:r>
            <a:r>
              <a:rPr lang="en-US" altLang="ja-JP" sz="1400" spc="-30" dirty="0">
                <a:latin typeface="+mn-ea"/>
              </a:rPr>
              <a:t>2045</a:t>
            </a:r>
            <a:r>
              <a:rPr lang="ja-JP" altLang="ja-JP" sz="1400" spc="-30" dirty="0">
                <a:latin typeface="+mn-ea"/>
              </a:rPr>
              <a:t>年度まで見込んでいます）</a:t>
            </a:r>
            <a:r>
              <a:rPr lang="ja-JP" altLang="ja-JP" sz="1400" spc="-30" dirty="0" smtClean="0">
                <a:latin typeface="+mn-ea"/>
              </a:rPr>
              <a:t>。</a:t>
            </a:r>
            <a:endParaRPr lang="en-US" altLang="ja-JP" sz="1400" spc="-30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endParaRPr lang="ja-JP" altLang="ja-JP" sz="1200" spc="-3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水道</a:t>
            </a:r>
            <a:r>
              <a:rPr lang="ja-JP" altLang="ja-JP" sz="1400" u="sng" dirty="0">
                <a:latin typeface="+mn-ea"/>
              </a:rPr>
              <a:t>料金は</a:t>
            </a:r>
            <a:r>
              <a:rPr lang="ja-JP" altLang="ja-JP" sz="1400" u="sng" dirty="0" smtClean="0">
                <a:latin typeface="+mn-ea"/>
              </a:rPr>
              <a:t>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</a:t>
            </a:r>
            <a:r>
              <a:rPr lang="ja-JP" altLang="en-US" sz="1400" u="sng" dirty="0" smtClean="0">
                <a:latin typeface="+mn-ea"/>
              </a:rPr>
              <a:t>時点で赤字とならないように、収入が何％アップ必要かを求め、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　その</a:t>
            </a:r>
            <a:r>
              <a:rPr lang="ja-JP" altLang="en-US" sz="1400" u="sng" dirty="0" smtClean="0">
                <a:latin typeface="+mn-ea"/>
              </a:rPr>
              <a:t>増加分を全て水道料金で補うと仮定し、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en-US" sz="1400" u="sng" dirty="0" smtClean="0">
                <a:latin typeface="+mn-ea"/>
              </a:rPr>
              <a:t>年度の水道料金に加算して算出しています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（</a:t>
            </a:r>
            <a:r>
              <a:rPr lang="ja-JP" altLang="en-US" sz="1400" u="sng" dirty="0">
                <a:latin typeface="+mn-ea"/>
              </a:rPr>
              <a:t>実際は、今後の更新費用等を考慮して水道料金を設定する必要があります。）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</a:t>
            </a:r>
            <a:r>
              <a:rPr lang="ja-JP" altLang="en-US" sz="2400" b="1" dirty="0" smtClean="0"/>
              <a:t>よる門真市の</a:t>
            </a:r>
            <a:r>
              <a:rPr lang="ja-JP" altLang="en-US" sz="2400" b="1" dirty="0"/>
              <a:t>今後の見通し　</a:t>
            </a:r>
            <a:endParaRPr lang="en-US" altLang="ja-JP" sz="2400" b="1" dirty="0" smtClean="0"/>
          </a:p>
          <a:p>
            <a:endParaRPr lang="en-US" altLang="ja-JP" dirty="0"/>
          </a:p>
          <a:p>
            <a:r>
              <a:rPr lang="ja-JP" altLang="en-US" sz="2400" b="1" dirty="0"/>
              <a:t>４．１　給水人口と料金収入の見通し</a:t>
            </a:r>
          </a:p>
          <a:p>
            <a:endParaRPr lang="en-US" altLang="ja-JP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000" dirty="0" smtClean="0"/>
              <a:t>　給水人口の減少に伴い有収水量も減少していき、水道料金収入についても減少していくことが見込まれます。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25188" y="1988055"/>
            <a:ext cx="22950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・水道料金収入の見通しは、給水人口予測から有収水量を推計し、２０１６年度の供給単価</a:t>
            </a:r>
            <a:r>
              <a:rPr lang="en-US" altLang="ja-JP" sz="1400" dirty="0" smtClean="0">
                <a:latin typeface="+mn-ea"/>
              </a:rPr>
              <a:t>187.2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・有収水量の推計は、２０１６年度の年間有収水量と給水人口から</a:t>
            </a:r>
            <a:r>
              <a:rPr lang="en-US" altLang="ja-JP" sz="1400" dirty="0"/>
              <a:t>1</a:t>
            </a:r>
            <a:r>
              <a:rPr lang="ja-JP" altLang="ja-JP" sz="1400" dirty="0"/>
              <a:t>人</a:t>
            </a:r>
            <a:r>
              <a:rPr lang="en-US" altLang="ja-JP" sz="1400" dirty="0"/>
              <a:t>1</a:t>
            </a:r>
            <a:r>
              <a:rPr lang="ja-JP" altLang="ja-JP" sz="1400" dirty="0"/>
              <a:t>日平均有収水量を求め、予測給水人口を乗じて算出しています。</a:t>
            </a:r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12" y="2339102"/>
            <a:ext cx="6659964" cy="40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94361" y="1165306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4361" y="5674063"/>
            <a:ext cx="8663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推計期間（</a:t>
            </a:r>
            <a:r>
              <a:rPr lang="en-US" altLang="ja-JP" sz="2000" dirty="0" smtClean="0">
                <a:latin typeface="+mn-ea"/>
              </a:rPr>
              <a:t>2014-2063</a:t>
            </a:r>
            <a:r>
              <a:rPr lang="ja-JP" altLang="en-US" sz="2000" dirty="0" smtClean="0">
                <a:latin typeface="+mn-ea"/>
              </a:rPr>
              <a:t>）に必要と見込まれる管路の更新費用は、市の試算の約</a:t>
            </a:r>
            <a:r>
              <a:rPr lang="en-US" altLang="ja-JP" sz="2000" dirty="0" smtClean="0">
                <a:latin typeface="+mn-ea"/>
              </a:rPr>
              <a:t>312</a:t>
            </a:r>
            <a:r>
              <a:rPr lang="ja-JP" altLang="en-US" sz="2000" dirty="0" smtClean="0">
                <a:latin typeface="+mn-ea"/>
              </a:rPr>
              <a:t>億円（約</a:t>
            </a:r>
            <a:r>
              <a:rPr lang="en-US" altLang="ja-JP" sz="2000" dirty="0" smtClean="0">
                <a:latin typeface="+mn-ea"/>
              </a:rPr>
              <a:t>6.23</a:t>
            </a:r>
            <a:r>
              <a:rPr lang="ja-JP" altLang="en-US" sz="2000" dirty="0" smtClean="0">
                <a:latin typeface="+mn-ea"/>
              </a:rPr>
              <a:t>億円</a:t>
            </a:r>
            <a:r>
              <a:rPr lang="en-US" altLang="ja-JP" sz="2000" dirty="0" smtClean="0">
                <a:latin typeface="+mn-ea"/>
              </a:rPr>
              <a:t>/</a:t>
            </a:r>
            <a:r>
              <a:rPr lang="ja-JP" altLang="en-US" sz="2000" dirty="0" smtClean="0">
                <a:latin typeface="+mn-ea"/>
              </a:rPr>
              <a:t>年）から約</a:t>
            </a:r>
            <a:r>
              <a:rPr lang="en-US" altLang="ja-JP" sz="2000" dirty="0" smtClean="0">
                <a:latin typeface="+mn-ea"/>
              </a:rPr>
              <a:t>433</a:t>
            </a:r>
            <a:r>
              <a:rPr lang="ja-JP" altLang="en-US" sz="2000" dirty="0" smtClean="0">
                <a:latin typeface="+mn-ea"/>
              </a:rPr>
              <a:t>億円（約</a:t>
            </a:r>
            <a:r>
              <a:rPr lang="en-US" altLang="ja-JP" sz="2000" dirty="0">
                <a:latin typeface="+mn-ea"/>
              </a:rPr>
              <a:t>8.65</a:t>
            </a:r>
            <a:r>
              <a:rPr lang="ja-JP" altLang="en-US" sz="2000" dirty="0" smtClean="0">
                <a:latin typeface="+mn-ea"/>
              </a:rPr>
              <a:t>億円</a:t>
            </a:r>
            <a:r>
              <a:rPr lang="en-US" altLang="ja-JP" sz="2000" dirty="0" smtClean="0">
                <a:latin typeface="+mn-ea"/>
              </a:rPr>
              <a:t>/</a:t>
            </a:r>
            <a:r>
              <a:rPr lang="ja-JP" altLang="en-US" sz="2000" dirty="0" smtClean="0">
                <a:latin typeface="+mn-ea"/>
              </a:rPr>
              <a:t>年）となる見込みです。</a:t>
            </a:r>
            <a:endParaRPr lang="en-US" altLang="ja-JP" sz="2000" dirty="0" smtClean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73" y="1811637"/>
            <a:ext cx="6068349" cy="38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9063"/>
            <a:ext cx="111402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門真市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dirty="0">
              <a:latin typeface="+mn-ea"/>
            </a:endParaRPr>
          </a:p>
          <a:p>
            <a:endParaRPr kumimoji="0" lang="en-US" altLang="ja-JP" b="1" dirty="0" smtClean="0"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ja-JP" sz="2400" b="1" dirty="0" smtClean="0">
                <a:latin typeface="+mn-ea"/>
                <a:cs typeface="Times New Roman" panose="02020603050405020304" pitchFamily="18" charset="0"/>
              </a:rPr>
              <a:t>１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門真市の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en-US" dirty="0">
              <a:latin typeface="+mn-ea"/>
            </a:endParaRPr>
          </a:p>
          <a:p>
            <a:pPr lvl="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endParaRPr kumimoji="0" lang="ja-JP" altLang="en-US" dirty="0">
              <a:latin typeface="+mn-ea"/>
              <a:cs typeface="Times New Roman" panose="02020603050405020304" pitchFamily="18" charset="0"/>
            </a:endParaRPr>
          </a:p>
          <a:p>
            <a:pPr lvl="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13.9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㎥です。（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15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dirty="0">
              <a:latin typeface="+mn-ea"/>
            </a:endParaRPr>
          </a:p>
          <a:p>
            <a:r>
              <a:rPr kumimoji="0" lang="ja-JP" altLang="en-US" sz="1000" dirty="0">
                <a:latin typeface="+mn-ea"/>
                <a:cs typeface="Times New Roman" panose="02020603050405020304" pitchFamily="18" charset="0"/>
              </a:rPr>
              <a:t>　　</a:t>
            </a:r>
            <a:endParaRPr kumimoji="0" lang="ja-JP" altLang="en-US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13" y="2511276"/>
            <a:ext cx="8434800" cy="3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91" y="1515390"/>
            <a:ext cx="6974032" cy="370059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378" y="5363683"/>
            <a:ext cx="877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pPr marL="179388" indent="-179388"/>
            <a:r>
              <a:rPr lang="ja-JP" altLang="en-US" dirty="0" smtClean="0"/>
              <a:t>　</a:t>
            </a:r>
            <a:r>
              <a:rPr lang="ja-JP" altLang="ja-JP" dirty="0" smtClean="0"/>
              <a:t>管</a:t>
            </a:r>
            <a:r>
              <a:rPr lang="ja-JP" altLang="ja-JP" dirty="0"/>
              <a:t>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179388" indent="-179388"/>
            <a:r>
              <a:rPr lang="ja-JP" altLang="en-US" dirty="0" smtClean="0"/>
              <a:t>　</a:t>
            </a:r>
            <a:r>
              <a:rPr lang="ja-JP" altLang="ja-JP" dirty="0" smtClean="0"/>
              <a:t>その</a:t>
            </a:r>
            <a:r>
              <a:rPr lang="ja-JP" altLang="ja-JP" dirty="0"/>
              <a:t>場合</a:t>
            </a:r>
            <a:r>
              <a:rPr lang="ja-JP" altLang="ja-JP" dirty="0" smtClean="0"/>
              <a:t>、</a:t>
            </a:r>
            <a:r>
              <a:rPr lang="ja-JP" altLang="en-US" dirty="0" smtClean="0"/>
              <a:t>２０４</a:t>
            </a:r>
            <a:r>
              <a:rPr lang="ja-JP" altLang="en-US" dirty="0"/>
              <a:t>５</a:t>
            </a:r>
            <a:r>
              <a:rPr lang="ja-JP" altLang="en-US" dirty="0" smtClean="0"/>
              <a:t>年度では、</a:t>
            </a:r>
            <a:r>
              <a:rPr lang="ja-JP" altLang="ja-JP" dirty="0" smtClean="0"/>
              <a:t>支出</a:t>
            </a:r>
            <a:r>
              <a:rPr lang="ja-JP" altLang="ja-JP" dirty="0"/>
              <a:t>は収入の</a:t>
            </a:r>
            <a:r>
              <a:rPr lang="ja-JP" altLang="ja-JP" dirty="0" smtClean="0"/>
              <a:t>約</a:t>
            </a:r>
            <a:r>
              <a:rPr lang="ja-JP" altLang="en-US" dirty="0" smtClean="0"/>
              <a:t>１．</a:t>
            </a:r>
            <a:r>
              <a:rPr lang="ja-JP" altLang="en-US" dirty="0"/>
              <a:t>４</a:t>
            </a:r>
            <a:r>
              <a:rPr lang="ja-JP" altLang="ja-JP" dirty="0" smtClean="0"/>
              <a:t>倍</a:t>
            </a:r>
            <a:r>
              <a:rPr lang="ja-JP" altLang="ja-JP" dirty="0"/>
              <a:t>となり、赤字回避には、収入</a:t>
            </a:r>
            <a:r>
              <a:rPr lang="ja-JP" altLang="ja-JP" dirty="0" smtClean="0"/>
              <a:t>の</a:t>
            </a:r>
            <a:r>
              <a:rPr lang="ja-JP" altLang="en-US" dirty="0" smtClean="0"/>
              <a:t>約</a:t>
            </a:r>
            <a:r>
              <a:rPr lang="ja-JP" altLang="en-US" dirty="0"/>
              <a:t>４</a:t>
            </a:r>
            <a:r>
              <a:rPr lang="ja-JP" altLang="ja-JP" dirty="0" smtClean="0"/>
              <a:t>割</a:t>
            </a:r>
            <a:r>
              <a:rPr lang="ja-JP" altLang="ja-JP" dirty="0"/>
              <a:t>アップが必要とな</a:t>
            </a:r>
            <a:r>
              <a:rPr lang="ja-JP" altLang="en-US" dirty="0"/>
              <a:t>ります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788582" y="2403366"/>
            <a:ext cx="0" cy="432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3" name="円形吹き出し 12"/>
          <p:cNvSpPr/>
          <p:nvPr/>
        </p:nvSpPr>
        <p:spPr>
          <a:xfrm>
            <a:off x="5527116" y="659897"/>
            <a:ext cx="3398520" cy="855493"/>
          </a:xfrm>
          <a:prstGeom prst="wedgeEllipseCallout">
            <a:avLst>
              <a:gd name="adj1" fmla="val -10627"/>
              <a:gd name="adj2" fmla="val 1346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1.</a:t>
            </a:r>
            <a:r>
              <a:rPr lang="en-US" altLang="ja-JP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倍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赤字回避には収入の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割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アップ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が必要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9" y="678205"/>
            <a:ext cx="8764711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9" y="1167954"/>
            <a:ext cx="8982696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1293"/>
            <a:ext cx="812292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（２）全管路延長（大阪府の水道の現況より）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/>
              <a:t>・全管路延長は</a:t>
            </a:r>
            <a:r>
              <a:rPr lang="ja-JP" altLang="ja-JP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224km</a:t>
            </a:r>
            <a:r>
              <a:rPr lang="ja-JP" altLang="en-US" dirty="0" smtClean="0">
                <a:latin typeface="+mn-ea"/>
              </a:rPr>
              <a:t>です。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30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降順）</a:t>
            </a:r>
            <a:endParaRPr lang="ja-JP" altLang="ja-JP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65" y="2158612"/>
            <a:ext cx="8434800" cy="3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465" y="379188"/>
            <a:ext cx="8418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（３）経常収益（地方公営企業決算状況調査より）</a:t>
            </a:r>
            <a:endParaRPr lang="en-US" altLang="ja-JP" sz="2400" b="1" dirty="0"/>
          </a:p>
          <a:p>
            <a:endParaRPr lang="en-US" altLang="ja-JP" dirty="0"/>
          </a:p>
          <a:p>
            <a:r>
              <a:rPr lang="ja-JP" altLang="ja-JP" dirty="0"/>
              <a:t>・経常収益</a:t>
            </a:r>
            <a:r>
              <a:rPr lang="ja-JP" altLang="ja-JP" dirty="0" smtClean="0"/>
              <a:t>は</a:t>
            </a:r>
            <a:r>
              <a:rPr lang="ja-JP" altLang="en-US" dirty="0" smtClean="0"/>
              <a:t>約</a:t>
            </a:r>
            <a:r>
              <a:rPr lang="en-US" altLang="ja-JP" dirty="0" smtClean="0">
                <a:latin typeface="+mn-ea"/>
              </a:rPr>
              <a:t>29</a:t>
            </a:r>
            <a:r>
              <a:rPr lang="ja-JP" altLang="en-US" dirty="0" smtClean="0"/>
              <a:t>億円です。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44" y="2337697"/>
            <a:ext cx="8434800" cy="3624078"/>
          </a:xfrm>
          <a:prstGeom prst="rect">
            <a:avLst/>
          </a:prstGeom>
        </p:spPr>
      </p:pic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331034" y="3995847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30813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（４）水道料金（大阪府の水道の現況より）</a:t>
            </a:r>
          </a:p>
          <a:p>
            <a:endParaRPr lang="en-US" altLang="ja-JP" dirty="0"/>
          </a:p>
          <a:p>
            <a:r>
              <a:rPr lang="ja-JP" altLang="ja-JP" dirty="0"/>
              <a:t>・家庭用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3,002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　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上回っています。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33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>
              <a:latin typeface="+mn-ea"/>
            </a:endParaRPr>
          </a:p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00" y="2486791"/>
            <a:ext cx="8434800" cy="3674643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27613" y="3329708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60448" y="3688690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3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技術職員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14</a:t>
            </a:r>
            <a:r>
              <a:rPr lang="ja-JP" altLang="en-US" dirty="0" smtClean="0"/>
              <a:t>人</a:t>
            </a:r>
            <a:r>
              <a:rPr lang="ja-JP" altLang="en-US" dirty="0"/>
              <a:t>であり、府平均</a:t>
            </a:r>
            <a:r>
              <a:rPr lang="ja-JP" altLang="en-US" dirty="0" smtClean="0"/>
              <a:t>を</a:t>
            </a:r>
            <a:r>
              <a:rPr lang="ja-JP" altLang="en-US" dirty="0"/>
              <a:t>下</a:t>
            </a:r>
            <a:r>
              <a:rPr lang="ja-JP" altLang="en-US" dirty="0" smtClean="0"/>
              <a:t>回って</a:t>
            </a:r>
            <a:r>
              <a:rPr lang="ja-JP" altLang="en-US" dirty="0"/>
              <a:t>います</a:t>
            </a:r>
            <a:r>
              <a:rPr lang="ja-JP" altLang="en-US" dirty="0" smtClean="0"/>
              <a:t>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84" y="2473829"/>
            <a:ext cx="8434800" cy="3634442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415532" y="4204046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253" y="257738"/>
            <a:ext cx="89636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</a:t>
            </a:r>
            <a:r>
              <a:rPr lang="ja-JP" altLang="ja-JP" sz="2400" b="1"/>
              <a:t>　</a:t>
            </a:r>
            <a:r>
              <a:rPr lang="ja-JP" altLang="en-US" sz="2400" b="1"/>
              <a:t>一日最大給水量と自己水率</a:t>
            </a:r>
            <a:r>
              <a:rPr lang="ja-JP" altLang="ja-JP" sz="2400" b="1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水源は</a:t>
            </a:r>
            <a:r>
              <a:rPr lang="ja-JP" altLang="en-US" dirty="0" smtClean="0"/>
              <a:t>、淀川</a:t>
            </a:r>
            <a:r>
              <a:rPr lang="ja-JP" altLang="en-US" dirty="0"/>
              <a:t>を水源とした大阪広域水道企業団からの浄水受水</a:t>
            </a:r>
            <a:r>
              <a:rPr lang="ja-JP" altLang="en-US" dirty="0" smtClean="0"/>
              <a:t>で１００％賄っています。</a:t>
            </a:r>
            <a:endParaRPr lang="ja-JP" altLang="ja-JP" dirty="0" smtClean="0"/>
          </a:p>
          <a:p>
            <a:endParaRPr lang="ja-JP" altLang="ja-JP" dirty="0"/>
          </a:p>
          <a:p>
            <a:endParaRPr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27" y="5199202"/>
            <a:ext cx="80200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3" y="2172721"/>
            <a:ext cx="8631797" cy="44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1357766" y="5212454"/>
            <a:ext cx="205991" cy="11930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0" y="1082476"/>
            <a:ext cx="7434536" cy="48152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351" y="5436427"/>
            <a:ext cx="3649734" cy="9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1048</Words>
  <Application>Microsoft Office PowerPoint</Application>
  <PresentationFormat>画面に合わせる (4:3)</PresentationFormat>
  <Paragraphs>317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3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2018-12-28T13:08:11Z</dcterms:created>
  <dcterms:modified xsi:type="dcterms:W3CDTF">2019-03-28T05:33:36Z</dcterms:modified>
</cp:coreProperties>
</file>