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3"/>
  </p:notesMasterIdLst>
  <p:sldIdLst>
    <p:sldId id="300" r:id="rId2"/>
    <p:sldId id="293" r:id="rId3"/>
    <p:sldId id="257" r:id="rId4"/>
    <p:sldId id="287" r:id="rId5"/>
    <p:sldId id="288" r:id="rId6"/>
    <p:sldId id="28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302" r:id="rId22"/>
    <p:sldId id="276" r:id="rId23"/>
    <p:sldId id="303" r:id="rId24"/>
    <p:sldId id="279" r:id="rId25"/>
    <p:sldId id="281" r:id="rId26"/>
    <p:sldId id="294" r:id="rId27"/>
    <p:sldId id="278" r:id="rId28"/>
    <p:sldId id="280" r:id="rId29"/>
    <p:sldId id="282" r:id="rId30"/>
    <p:sldId id="304" r:id="rId31"/>
    <p:sldId id="301" r:id="rId32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2" autoAdjust="0"/>
    <p:restoredTop sz="92662" autoAdjust="0"/>
  </p:normalViewPr>
  <p:slideViewPr>
    <p:cSldViewPr snapToGrid="0">
      <p:cViewPr varScale="1">
        <p:scale>
          <a:sx n="69" d="100"/>
          <a:sy n="69" d="100"/>
        </p:scale>
        <p:origin x="150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4E034-0CFB-4BE0-A22B-71828B07BF2D}" type="datetimeFigureOut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7C043-90DA-4271-8F60-7FCD2788FA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0207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B0424-6D22-45B5-A7A0-0EFEB87BD482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6687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9A70-86CC-49F8-AF6B-4EE4BC5446BC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2134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195A-62E0-4C9A-B2A7-30FD5751A439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748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A141C-076C-4641-9E9A-0CC867E574F9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4812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DCE4-8F17-4B0F-BC5C-ADFAEE6BB9BA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514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118A-C818-4F92-BB67-F045C1BEF935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968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B54F-1D2D-475D-B332-F4B46EADD232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061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BAB2-8EAB-43F4-900E-C8DC9D2D6308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4253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8F60-9D43-4D8E-8AC8-C5593388D95E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1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EF1E-9F49-4F50-AB78-9F2108B0C2DB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3604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2419-AD64-4068-B452-76B3108644A8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2605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AB06-3A82-4D67-96A0-35C17F88CCCB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3185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5BD2D-FD35-43E5-979B-5F9A6C92573B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5071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64387-629B-4E46-93D6-B693036FBE1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398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-19050" y="846589"/>
            <a:ext cx="9163050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sz="3200" dirty="0">
              <a:latin typeface="+mn-ea"/>
            </a:endParaRPr>
          </a:p>
          <a:p>
            <a:pPr algn="ctr">
              <a:spcBef>
                <a:spcPts val="1200"/>
              </a:spcBef>
            </a:pPr>
            <a:r>
              <a:rPr lang="ja-JP" altLang="ja-JP" sz="4000" b="1" dirty="0" smtClean="0"/>
              <a:t>水道</a:t>
            </a:r>
            <a:r>
              <a:rPr lang="ja-JP" altLang="ja-JP" sz="4000" b="1" dirty="0"/>
              <a:t>事業の現状と課題、将来に</a:t>
            </a:r>
            <a:r>
              <a:rPr lang="ja-JP" altLang="ja-JP" sz="4000" b="1" dirty="0" smtClean="0"/>
              <a:t>ついて</a:t>
            </a:r>
            <a:endParaRPr lang="en-US" altLang="ja-JP" sz="4000" b="1" dirty="0" smtClean="0"/>
          </a:p>
          <a:p>
            <a:pPr algn="ctr">
              <a:spcBef>
                <a:spcPts val="3000"/>
              </a:spcBef>
            </a:pPr>
            <a:r>
              <a:rPr lang="ja-JP" altLang="ja-JP" sz="4000" dirty="0" smtClean="0"/>
              <a:t>【</a:t>
            </a:r>
            <a:r>
              <a:rPr lang="ja-JP" altLang="en-US" sz="4000" dirty="0" smtClean="0"/>
              <a:t>泉大津市</a:t>
            </a:r>
            <a:r>
              <a:rPr lang="ja-JP" altLang="ja-JP" sz="4000" dirty="0" smtClean="0"/>
              <a:t>】</a:t>
            </a:r>
            <a:endParaRPr lang="ja-JP" altLang="ja-JP" sz="4000" dirty="0"/>
          </a:p>
          <a:p>
            <a:endParaRPr lang="ja-JP" altLang="ja-JP" sz="3200" dirty="0"/>
          </a:p>
          <a:p>
            <a:endParaRPr lang="en-US" altLang="ja-JP" sz="3200" dirty="0">
              <a:latin typeface="+mn-ea"/>
            </a:endParaRPr>
          </a:p>
          <a:p>
            <a:endParaRPr lang="en-US" altLang="ja-JP" sz="3200" dirty="0" smtClean="0">
              <a:latin typeface="+mn-ea"/>
            </a:endParaRPr>
          </a:p>
          <a:p>
            <a:endParaRPr lang="en-US" altLang="ja-JP" sz="3200" dirty="0">
              <a:latin typeface="+mn-ea"/>
            </a:endParaRPr>
          </a:p>
          <a:p>
            <a:endParaRPr lang="en-US" altLang="ja-JP" sz="3200" dirty="0">
              <a:latin typeface="+mn-ea"/>
            </a:endParaRPr>
          </a:p>
          <a:p>
            <a:pPr algn="ctr"/>
            <a:r>
              <a:rPr lang="ja-JP" altLang="ja-JP" sz="2400" dirty="0">
                <a:latin typeface="+mn-ea"/>
              </a:rPr>
              <a:t>大阪府健康</a:t>
            </a:r>
            <a:r>
              <a:rPr lang="ja-JP" altLang="ja-JP" sz="2400" dirty="0" smtClean="0">
                <a:latin typeface="+mn-ea"/>
              </a:rPr>
              <a:t>医療部</a:t>
            </a:r>
            <a:r>
              <a:rPr lang="ja-JP" altLang="en-US" sz="2400" dirty="0" smtClean="0">
                <a:latin typeface="+mn-ea"/>
              </a:rPr>
              <a:t>環境衛生課</a:t>
            </a:r>
            <a:endParaRPr lang="en-US" altLang="ja-JP" sz="2400" dirty="0" smtClean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endParaRPr lang="ja-JP" altLang="ja-JP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8040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6479" y="135333"/>
            <a:ext cx="896369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２　府域に</a:t>
            </a:r>
            <a:r>
              <a:rPr lang="ja-JP" altLang="en-US" sz="2400" b="1" dirty="0" smtClean="0"/>
              <a:t>おける泉大津市の</a:t>
            </a:r>
            <a:r>
              <a:rPr lang="ja-JP" altLang="en-US" sz="2400" b="1" dirty="0"/>
              <a:t>状況</a:t>
            </a:r>
          </a:p>
          <a:p>
            <a:pPr>
              <a:spcBef>
                <a:spcPts val="600"/>
              </a:spcBef>
            </a:pPr>
            <a:r>
              <a:rPr lang="ja-JP" altLang="en-US" sz="2400" dirty="0"/>
              <a:t>２．１　各指標の大阪府平均との</a:t>
            </a:r>
            <a:r>
              <a:rPr lang="ja-JP" altLang="en-US" sz="2400" dirty="0">
                <a:latin typeface="+mn-ea"/>
              </a:rPr>
              <a:t>比較（</a:t>
            </a:r>
            <a:r>
              <a:rPr lang="en-US" altLang="ja-JP" sz="2400" dirty="0">
                <a:latin typeface="+mn-ea"/>
              </a:rPr>
              <a:t>2016</a:t>
            </a:r>
            <a:r>
              <a:rPr lang="ja-JP" altLang="en-US" sz="2400" dirty="0">
                <a:latin typeface="+mn-ea"/>
              </a:rPr>
              <a:t>年度）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237820"/>
              </p:ext>
            </p:extLst>
          </p:nvPr>
        </p:nvGraphicFramePr>
        <p:xfrm>
          <a:off x="56479" y="1028002"/>
          <a:ext cx="8982747" cy="565319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76118">
                  <a:extLst>
                    <a:ext uri="{9D8B030D-6E8A-4147-A177-3AD203B41FA5}">
                      <a16:colId xmlns:a16="http://schemas.microsoft.com/office/drawing/2014/main" val="4249513469"/>
                    </a:ext>
                  </a:extLst>
                </a:gridCol>
                <a:gridCol w="7564833">
                  <a:extLst>
                    <a:ext uri="{9D8B030D-6E8A-4147-A177-3AD203B41FA5}">
                      <a16:colId xmlns:a16="http://schemas.microsoft.com/office/drawing/2014/main" val="2373518121"/>
                    </a:ext>
                  </a:extLst>
                </a:gridCol>
                <a:gridCol w="841796">
                  <a:extLst>
                    <a:ext uri="{9D8B030D-6E8A-4147-A177-3AD203B41FA5}">
                      <a16:colId xmlns:a16="http://schemas.microsoft.com/office/drawing/2014/main" val="2789846183"/>
                    </a:ext>
                  </a:extLst>
                </a:gridCol>
              </a:tblGrid>
              <a:tr h="3989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項目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指標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</a:rPr>
                        <a:t>府平均との比較</a:t>
                      </a:r>
                      <a:endParaRPr lang="ja-JP" sz="12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791944"/>
                  </a:ext>
                </a:extLst>
              </a:tr>
              <a:tr h="512686">
                <a:tc rowSpan="6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耐震化関係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vert="eaVert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①全管路耐震適合率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管路の地震災害に対する安全性、信頼性を表す指標。高い方が</a:t>
                      </a:r>
                      <a:r>
                        <a:rPr lang="ja-JP" sz="1400" kern="100" dirty="0" smtClean="0">
                          <a:effectLst/>
                        </a:rPr>
                        <a:t>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581923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②基幹管路耐震適合率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基幹管路の地震災害に対する安全性、信頼性を表す指標。高い方が</a:t>
                      </a:r>
                      <a:r>
                        <a:rPr lang="ja-JP" sz="1400" kern="100" dirty="0" smtClean="0">
                          <a:effectLst/>
                        </a:rPr>
                        <a:t>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6984733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③老朽管率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法定耐用年数（</a:t>
                      </a:r>
                      <a:r>
                        <a:rPr lang="en-US" sz="1400" kern="100" dirty="0">
                          <a:effectLst/>
                        </a:rPr>
                        <a:t>40</a:t>
                      </a:r>
                      <a:r>
                        <a:rPr lang="ja-JP" sz="1400" kern="100" dirty="0">
                          <a:effectLst/>
                        </a:rPr>
                        <a:t>年）を超えた管路の割合。一般的には、低い方が望ましい。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5599325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④管路更新率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管路更新の度合いを表す指標。一般的には、高い方が望ましい。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384232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⑤浄水場耐震化率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浄水施設の地震災害に対する安全性、信頼性を表す指標。高い方が望ましい。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2233633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⑥配水池耐震化率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配水施設の地震災害に対する安全性、信頼性を表す指標。高い方が望ましい。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0794521"/>
                  </a:ext>
                </a:extLst>
              </a:tr>
              <a:tr h="598408"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400" kern="100" dirty="0" smtClean="0">
                          <a:effectLst/>
                        </a:rPr>
                        <a:t>経営関係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vert="eaVert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⑦給水原価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有収水量（料金の対象となった水量）１㎥あたりにかかる費用を表す指標</a:t>
                      </a:r>
                      <a:r>
                        <a:rPr lang="ja-JP" sz="1400" kern="100" dirty="0" smtClean="0">
                          <a:effectLst/>
                        </a:rPr>
                        <a:t>。</a:t>
                      </a:r>
                      <a:endParaRPr lang="en-US" altLang="ja-JP" sz="1400" kern="1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　</a:t>
                      </a:r>
                      <a:r>
                        <a:rPr lang="ja-JP" sz="1400" kern="100" dirty="0" smtClean="0">
                          <a:effectLst/>
                        </a:rPr>
                        <a:t>一般的</a:t>
                      </a:r>
                      <a:r>
                        <a:rPr lang="ja-JP" sz="1400" kern="100" dirty="0">
                          <a:effectLst/>
                        </a:rPr>
                        <a:t>には、低い</a:t>
                      </a:r>
                      <a:r>
                        <a:rPr lang="ja-JP" sz="1400" kern="100">
                          <a:effectLst/>
                        </a:rPr>
                        <a:t>方</a:t>
                      </a:r>
                      <a:r>
                        <a:rPr lang="ja-JP" sz="1400" kern="100" smtClean="0">
                          <a:effectLst/>
                        </a:rPr>
                        <a:t>が</a:t>
                      </a:r>
                      <a:r>
                        <a:rPr lang="ja-JP" altLang="en-US" sz="1400" kern="100" smtClean="0">
                          <a:effectLst/>
                        </a:rPr>
                        <a:t>望</a:t>
                      </a:r>
                      <a:r>
                        <a:rPr lang="ja-JP" sz="1400" kern="100" smtClean="0">
                          <a:effectLst/>
                        </a:rPr>
                        <a:t>ましい</a:t>
                      </a:r>
                      <a:r>
                        <a:rPr lang="ja-JP" sz="1400" kern="100" dirty="0">
                          <a:effectLst/>
                        </a:rPr>
                        <a:t>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5946675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⑧経常収支比率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単年度の収支が黒字であれば</a:t>
                      </a:r>
                      <a:r>
                        <a:rPr lang="en-US" sz="1400" kern="100" dirty="0">
                          <a:effectLst/>
                        </a:rPr>
                        <a:t>100%</a:t>
                      </a:r>
                      <a:r>
                        <a:rPr lang="ja-JP" sz="1400" kern="100" dirty="0">
                          <a:effectLst/>
                        </a:rPr>
                        <a:t>以上となる指標。一般的には、高い方が望ましい。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140534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⑨企業債残高対給水収益率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　</a:t>
                      </a:r>
                      <a:r>
                        <a:rPr lang="ja-JP" sz="1400" kern="100" dirty="0" smtClean="0">
                          <a:effectLst/>
                        </a:rPr>
                        <a:t>企業債</a:t>
                      </a:r>
                      <a:r>
                        <a:rPr lang="ja-JP" sz="1400" kern="100" dirty="0">
                          <a:effectLst/>
                        </a:rPr>
                        <a:t>残高の規模を表す指標。一般的には、低い方が望ましい。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609603"/>
                  </a:ext>
                </a:extLst>
              </a:tr>
              <a:tr h="5126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効率性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⑩施設利用率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水道施設の利用状況や適正規模を判断する指標。一般的には、高い方が望ましい。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763230"/>
                  </a:ext>
                </a:extLst>
              </a:tr>
            </a:tbl>
          </a:graphicData>
        </a:graphic>
      </p:graphicFrame>
      <p:sp>
        <p:nvSpPr>
          <p:cNvPr id="7" name="テキスト ボックス 1"/>
          <p:cNvSpPr txBox="1"/>
          <p:nvPr/>
        </p:nvSpPr>
        <p:spPr>
          <a:xfrm>
            <a:off x="7083379" y="85319"/>
            <a:ext cx="2060621" cy="780276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黒：府平均を下回っている</a:t>
            </a:r>
            <a:endParaRPr lang="en-US" altLang="ja-JP" sz="1000" dirty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　（</a:t>
            </a:r>
            <a:r>
              <a:rPr lang="en-US" sz="1000" dirty="0">
                <a:latin typeface="+mn-ea"/>
                <a:cs typeface="Times New Roman" panose="02020603050405020304" pitchFamily="18" charset="0"/>
              </a:rPr>
              <a:t>25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％以上）</a:t>
            </a:r>
            <a:endParaRPr lang="ja-JP" altLang="en-US" sz="1600" dirty="0">
              <a:latin typeface="+mn-ea"/>
              <a:cs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灰：府平均をやや下回っている</a:t>
            </a:r>
            <a:endParaRPr lang="en-US" altLang="ja-JP" sz="1000" dirty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　（</a:t>
            </a:r>
            <a:r>
              <a:rPr lang="en-US" sz="1000" dirty="0">
                <a:latin typeface="+mn-ea"/>
                <a:cs typeface="Times New Roman" panose="02020603050405020304" pitchFamily="18" charset="0"/>
              </a:rPr>
              <a:t>0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～</a:t>
            </a:r>
            <a:r>
              <a:rPr lang="en-US" sz="1000" dirty="0">
                <a:latin typeface="+mn-ea"/>
                <a:cs typeface="Times New Roman" panose="02020603050405020304" pitchFamily="18" charset="0"/>
              </a:rPr>
              <a:t>25%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）</a:t>
            </a:r>
            <a:endParaRPr lang="ja-JP" altLang="en-US" sz="1600" dirty="0">
              <a:latin typeface="+mn-ea"/>
              <a:cs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白：府平均を上回って</a:t>
            </a:r>
            <a:r>
              <a:rPr lang="ja-JP" altLang="en-US" sz="1000" dirty="0" smtClean="0">
                <a:latin typeface="+mn-ea"/>
                <a:cs typeface="Times New Roman" panose="02020603050405020304" pitchFamily="18" charset="0"/>
              </a:rPr>
              <a:t>いる</a:t>
            </a:r>
            <a:endParaRPr lang="ja-JP" altLang="en-US" sz="1600" dirty="0">
              <a:latin typeface="+mn-ea"/>
              <a:cs typeface="ＭＳ Ｐゴシック" panose="020B060007020508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914386" y="6610534"/>
            <a:ext cx="5551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1200" dirty="0" smtClean="0">
                <a:latin typeface="+mn-ea"/>
                <a:cs typeface="ＭＳ Ｐゴシック" panose="020B0600070205080204" pitchFamily="50" charset="-128"/>
              </a:rPr>
              <a:t>※</a:t>
            </a:r>
            <a:r>
              <a:rPr lang="ja-JP" altLang="en-US" sz="1200" dirty="0">
                <a:latin typeface="+mn-ea"/>
                <a:cs typeface="ＭＳ Ｐゴシック" panose="020B0600070205080204" pitchFamily="50" charset="-128"/>
              </a:rPr>
              <a:t>③、⑦、⑨については、</a:t>
            </a:r>
            <a:r>
              <a:rPr lang="ja-JP" altLang="ja-JP" sz="1200" dirty="0" smtClean="0">
                <a:latin typeface="+mn-ea"/>
                <a:cs typeface="ＭＳ Ｐゴシック" panose="020B0600070205080204" pitchFamily="50" charset="-128"/>
              </a:rPr>
              <a:t>府</a:t>
            </a:r>
            <a:r>
              <a:rPr lang="ja-JP" altLang="ja-JP" sz="1200" dirty="0">
                <a:latin typeface="+mn-ea"/>
                <a:cs typeface="ＭＳ Ｐゴシック" panose="020B0600070205080204" pitchFamily="50" charset="-128"/>
              </a:rPr>
              <a:t>平均を上回っているものを黒、灰として</a:t>
            </a:r>
            <a:r>
              <a:rPr lang="ja-JP" altLang="ja-JP" sz="1200" dirty="0" smtClean="0">
                <a:latin typeface="+mn-ea"/>
                <a:cs typeface="ＭＳ Ｐゴシック" panose="020B0600070205080204" pitchFamily="50" charset="-128"/>
              </a:rPr>
              <a:t>い</a:t>
            </a:r>
            <a:r>
              <a:rPr lang="ja-JP" altLang="en-US" sz="1200" dirty="0" smtClean="0">
                <a:latin typeface="+mn-ea"/>
                <a:cs typeface="ＭＳ Ｐゴシック" panose="020B0600070205080204" pitchFamily="50" charset="-128"/>
              </a:rPr>
              <a:t>ます</a:t>
            </a:r>
            <a:r>
              <a:rPr lang="ja-JP" altLang="ja-JP" sz="1050" dirty="0" smtClean="0">
                <a:latin typeface="+mn-ea"/>
                <a:cs typeface="ＭＳ Ｐゴシック" panose="020B0600070205080204" pitchFamily="50" charset="-128"/>
              </a:rPr>
              <a:t>。</a:t>
            </a:r>
            <a:endParaRPr lang="ja-JP" altLang="ja-JP" dirty="0">
              <a:latin typeface="+mn-ea"/>
              <a:cs typeface="ＭＳ Ｐゴシック" panose="020B060007020508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600" y="6522408"/>
            <a:ext cx="2057400" cy="365125"/>
          </a:xfrm>
        </p:spPr>
        <p:txBody>
          <a:bodyPr/>
          <a:lstStyle/>
          <a:p>
            <a:fld id="{0AB64387-629B-4E46-93D6-B693036FBE10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3875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53" y="2348280"/>
            <a:ext cx="8435436" cy="3690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326062"/>
            <a:ext cx="1066370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 ２．２　府域に</a:t>
            </a:r>
            <a:r>
              <a:rPr lang="ja-JP" altLang="en-US" sz="2400" b="1" dirty="0" smtClean="0"/>
              <a:t>おける泉大津市の</a:t>
            </a:r>
            <a:r>
              <a:rPr lang="ja-JP" altLang="en-US" sz="2400" b="1" dirty="0"/>
              <a:t>各指標の状況（</a:t>
            </a:r>
            <a:r>
              <a:rPr lang="en-US" altLang="ja-JP" sz="2400" b="1" dirty="0">
                <a:latin typeface="+mn-ea"/>
              </a:rPr>
              <a:t>2016</a:t>
            </a:r>
            <a:r>
              <a:rPr lang="ja-JP" altLang="en-US" sz="2400" b="1" dirty="0"/>
              <a:t>年度）</a:t>
            </a:r>
          </a:p>
          <a:p>
            <a:endParaRPr lang="ja-JP" altLang="en-US" sz="2400" dirty="0"/>
          </a:p>
          <a:p>
            <a:r>
              <a:rPr lang="ja-JP" altLang="en-US" sz="2000" b="1" dirty="0"/>
              <a:t>①全管路耐震適合率（大阪府の水道の現況より</a:t>
            </a:r>
            <a:r>
              <a:rPr lang="ja-JP" altLang="en-US" sz="2000" b="1" dirty="0" smtClean="0"/>
              <a:t>）</a:t>
            </a:r>
            <a:endParaRPr lang="en-US" altLang="ja-JP" sz="2000" b="1" dirty="0" smtClean="0"/>
          </a:p>
          <a:p>
            <a:endParaRPr lang="ja-JP" altLang="en-US" dirty="0"/>
          </a:p>
          <a:p>
            <a:r>
              <a:rPr lang="ja-JP" altLang="en-US" dirty="0"/>
              <a:t>・全管路の耐震</a:t>
            </a:r>
            <a:r>
              <a:rPr lang="ja-JP" altLang="en-US" dirty="0">
                <a:latin typeface="+mn-ea"/>
              </a:rPr>
              <a:t>適合率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21.4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 smtClean="0">
                <a:latin typeface="+mn-ea"/>
              </a:rPr>
              <a:t>25.6%</a:t>
            </a:r>
            <a:r>
              <a:rPr lang="ja-JP" altLang="en-US" dirty="0" smtClean="0">
                <a:latin typeface="+mn-ea"/>
              </a:rPr>
              <a:t>を下回って</a:t>
            </a:r>
            <a:r>
              <a:rPr lang="ja-JP" altLang="en-US" dirty="0">
                <a:latin typeface="+mn-ea"/>
              </a:rPr>
              <a:t>います</a:t>
            </a:r>
            <a:r>
              <a:rPr lang="ja-JP" altLang="en-US" dirty="0" smtClean="0">
                <a:latin typeface="+mn-ea"/>
              </a:rPr>
              <a:t>。</a:t>
            </a:r>
            <a:endParaRPr lang="ja-JP" altLang="ja-JP" dirty="0">
              <a:latin typeface="+mn-ea"/>
            </a:endParaRPr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73736" y="3970851"/>
            <a:ext cx="8394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72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77" y="2520848"/>
            <a:ext cx="8428949" cy="36756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427759"/>
            <a:ext cx="106637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000" b="1" dirty="0"/>
              <a:t>②基幹管路耐震適合率（大阪府の水道の現況より）</a:t>
            </a:r>
            <a:endParaRPr lang="en-US" altLang="ja-JP" sz="2000" b="1" dirty="0"/>
          </a:p>
          <a:p>
            <a:endParaRPr lang="ja-JP" altLang="ja-JP" dirty="0"/>
          </a:p>
          <a:p>
            <a:r>
              <a:rPr lang="ja-JP" altLang="ja-JP" dirty="0"/>
              <a:t>・基幹管路の耐震</a:t>
            </a:r>
            <a:r>
              <a:rPr lang="ja-JP" altLang="ja-JP" dirty="0">
                <a:latin typeface="+mn-ea"/>
              </a:rPr>
              <a:t>適合率</a:t>
            </a:r>
            <a:r>
              <a:rPr lang="ja-JP" altLang="ja-JP" dirty="0" smtClean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89.9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 smtClean="0">
                <a:latin typeface="+mn-ea"/>
              </a:rPr>
              <a:t>41.1%</a:t>
            </a:r>
            <a:r>
              <a:rPr lang="ja-JP" altLang="en-US" dirty="0" smtClean="0">
                <a:latin typeface="+mn-ea"/>
              </a:rPr>
              <a:t>を上回りっています。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　（</a:t>
            </a:r>
            <a:r>
              <a:rPr lang="en-US" altLang="ja-JP" dirty="0" smtClean="0">
                <a:latin typeface="+mn-ea"/>
              </a:rPr>
              <a:t>43</a:t>
            </a:r>
            <a:r>
              <a:rPr lang="ja-JP" altLang="en-US" dirty="0" smtClean="0">
                <a:latin typeface="+mn-ea"/>
              </a:rPr>
              <a:t>事業体中</a:t>
            </a:r>
            <a:r>
              <a:rPr lang="en-US" altLang="ja-JP" dirty="0">
                <a:latin typeface="+mn-ea"/>
              </a:rPr>
              <a:t>2</a:t>
            </a:r>
            <a:r>
              <a:rPr lang="ja-JP" altLang="en-US" dirty="0" smtClean="0"/>
              <a:t>番目</a:t>
            </a:r>
            <a:r>
              <a:rPr lang="en-US" altLang="ja-JP" dirty="0">
                <a:latin typeface="+mn-ea"/>
              </a:rPr>
              <a:t>/</a:t>
            </a:r>
            <a:r>
              <a:rPr lang="ja-JP" altLang="en-US" dirty="0">
                <a:latin typeface="+mn-ea"/>
              </a:rPr>
              <a:t>降順</a:t>
            </a:r>
            <a:r>
              <a:rPr lang="ja-JP" altLang="en-US" dirty="0" smtClean="0"/>
              <a:t>）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270751" y="3845495"/>
            <a:ext cx="9536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70751" y="4258978"/>
            <a:ext cx="9536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668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8554" y="302342"/>
            <a:ext cx="106637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③老朽管率（大阪府の水道の現況より）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・老朽管率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25.6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>
                <a:latin typeface="+mn-ea"/>
              </a:rPr>
              <a:t>28.6%</a:t>
            </a:r>
            <a:r>
              <a:rPr lang="ja-JP" altLang="en-US" dirty="0">
                <a:latin typeface="+mn-ea"/>
              </a:rPr>
              <a:t>を</a:t>
            </a:r>
            <a:r>
              <a:rPr lang="ja-JP" altLang="en-US" dirty="0" smtClean="0">
                <a:latin typeface="+mn-ea"/>
              </a:rPr>
              <a:t>下回っています。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（</a:t>
            </a:r>
            <a:r>
              <a:rPr lang="en-US" altLang="ja-JP" dirty="0" smtClean="0">
                <a:latin typeface="+mn-ea"/>
              </a:rPr>
              <a:t>43</a:t>
            </a:r>
            <a:r>
              <a:rPr lang="ja-JP" altLang="en-US" dirty="0" smtClean="0">
                <a:latin typeface="+mn-ea"/>
              </a:rPr>
              <a:t>事業体中</a:t>
            </a:r>
            <a:r>
              <a:rPr lang="en-US" altLang="ja-JP" dirty="0" smtClean="0">
                <a:latin typeface="+mn-ea"/>
              </a:rPr>
              <a:t>20</a:t>
            </a:r>
            <a:r>
              <a:rPr lang="ja-JP" altLang="en-US" dirty="0" smtClean="0">
                <a:latin typeface="+mn-ea"/>
              </a:rPr>
              <a:t>番目</a:t>
            </a:r>
            <a:r>
              <a:rPr lang="en-US" altLang="ja-JP" dirty="0">
                <a:latin typeface="+mn-ea"/>
              </a:rPr>
              <a:t>/</a:t>
            </a:r>
            <a:r>
              <a:rPr lang="ja-JP" altLang="en-US" dirty="0">
                <a:latin typeface="+mn-ea"/>
              </a:rPr>
              <a:t>降順</a:t>
            </a:r>
            <a:r>
              <a:rPr lang="ja-JP" altLang="en-US" dirty="0" smtClean="0">
                <a:latin typeface="+mn-ea"/>
              </a:rPr>
              <a:t>）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65" y="2602138"/>
            <a:ext cx="8434800" cy="3658564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468000" y="3774804"/>
            <a:ext cx="8394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2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府平均</a:t>
            </a:r>
            <a:endParaRPr lang="ja-JP" altLang="en-US" sz="16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414200" y="4265808"/>
            <a:ext cx="8394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2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全国平均</a:t>
            </a:r>
            <a:endParaRPr lang="ja-JP" altLang="en-US" sz="16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005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04451" y="239058"/>
            <a:ext cx="10663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+mn-ea"/>
              </a:rPr>
              <a:t>④管路更新率（市町村経営比較分析表より）</a:t>
            </a:r>
            <a:endParaRPr lang="en-US" altLang="ja-JP" sz="2000" b="1" dirty="0">
              <a:latin typeface="+mn-ea"/>
            </a:endParaRPr>
          </a:p>
          <a:p>
            <a:endParaRPr lang="ja-JP" altLang="en-US" dirty="0"/>
          </a:p>
          <a:p>
            <a:r>
              <a:rPr lang="ja-JP" altLang="en-US" dirty="0"/>
              <a:t>・管路更新率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0.55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 smtClean="0">
                <a:latin typeface="+mn-ea"/>
              </a:rPr>
              <a:t>0.82</a:t>
            </a:r>
            <a:r>
              <a:rPr lang="ja-JP" altLang="en-US" dirty="0" smtClean="0">
                <a:latin typeface="+mn-ea"/>
              </a:rPr>
              <a:t>％</a:t>
            </a:r>
            <a:r>
              <a:rPr lang="ja-JP" altLang="en-US" dirty="0" smtClean="0"/>
              <a:t>を下回って</a:t>
            </a:r>
            <a:r>
              <a:rPr lang="ja-JP" altLang="en-US" dirty="0"/>
              <a:t>います。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51" y="2754992"/>
            <a:ext cx="8434800" cy="3665217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04930" y="4426926"/>
            <a:ext cx="1004028" cy="31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04930" y="4759879"/>
            <a:ext cx="10040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99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262300"/>
            <a:ext cx="1104578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⑤浄水場耐震化率（大阪府の水道の現況より）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 smtClean="0"/>
              <a:t>・泉大津市は</a:t>
            </a:r>
            <a:r>
              <a:rPr lang="ja-JP" altLang="en-US" dirty="0"/>
              <a:t>大阪広域水道</a:t>
            </a:r>
            <a:r>
              <a:rPr lang="ja-JP" altLang="en-US" dirty="0" smtClean="0"/>
              <a:t>企業団及び泉北水道企業団からの</a:t>
            </a:r>
            <a:r>
              <a:rPr lang="ja-JP" altLang="en-US" dirty="0"/>
              <a:t>受水のみのため</a:t>
            </a:r>
            <a:r>
              <a:rPr lang="ja-JP" altLang="en-US" dirty="0" smtClean="0"/>
              <a:t>、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浄水場</a:t>
            </a:r>
            <a:r>
              <a:rPr lang="ja-JP" altLang="en-US" dirty="0"/>
              <a:t>は存在して</a:t>
            </a:r>
            <a:r>
              <a:rPr lang="ja-JP" altLang="en-US" dirty="0" smtClean="0"/>
              <a:t>いません。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　　　　　　　　　　　　　　　　　　　　　　　　　　　（</a:t>
            </a:r>
            <a:r>
              <a:rPr lang="ja-JP" altLang="en-US" dirty="0"/>
              <a:t>評価対象外</a:t>
            </a:r>
            <a:r>
              <a:rPr lang="ja-JP" altLang="en-US" dirty="0" smtClean="0"/>
              <a:t>）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65" y="2193972"/>
            <a:ext cx="8434800" cy="3612626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238183" y="4196679"/>
            <a:ext cx="9058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38183" y="3692508"/>
            <a:ext cx="9058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111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376476"/>
            <a:ext cx="10663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⑥配水池耐震化率（大阪府の水道の現況より）</a:t>
            </a:r>
            <a:endParaRPr lang="en-US" altLang="ja-JP" sz="2000" b="1" dirty="0"/>
          </a:p>
          <a:p>
            <a:endParaRPr lang="en-US" altLang="ja-JP" dirty="0"/>
          </a:p>
          <a:p>
            <a:r>
              <a:rPr lang="ja-JP" altLang="en-US" dirty="0"/>
              <a:t>・配水池の耐震化率</a:t>
            </a:r>
            <a:r>
              <a:rPr lang="ja-JP" altLang="en-US" dirty="0" smtClean="0"/>
              <a:t>は</a:t>
            </a:r>
            <a:r>
              <a:rPr lang="en-US" altLang="ja-JP" dirty="0" smtClean="0">
                <a:latin typeface="+mn-ea"/>
              </a:rPr>
              <a:t>73.7%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>
                <a:latin typeface="+mn-ea"/>
              </a:rPr>
              <a:t>48.0%</a:t>
            </a:r>
            <a:r>
              <a:rPr lang="ja-JP" altLang="en-US" dirty="0">
                <a:latin typeface="+mn-ea"/>
              </a:rPr>
              <a:t>を上回って</a:t>
            </a:r>
            <a:r>
              <a:rPr lang="ja-JP" altLang="en-US" dirty="0"/>
              <a:t>います。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71" y="2448652"/>
            <a:ext cx="8434800" cy="3649440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229599" y="4063563"/>
            <a:ext cx="9539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29599" y="3466406"/>
            <a:ext cx="9539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213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66351" y="243250"/>
            <a:ext cx="1092128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⑦給水原価（市町村経営比較分析表より）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・給水</a:t>
            </a:r>
            <a:r>
              <a:rPr lang="ja-JP" altLang="en-US" dirty="0">
                <a:latin typeface="+mn-ea"/>
              </a:rPr>
              <a:t>原価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164.9</a:t>
            </a:r>
            <a:r>
              <a:rPr lang="ja-JP" altLang="en-US" dirty="0" smtClean="0">
                <a:latin typeface="+mn-ea"/>
              </a:rPr>
              <a:t>円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>
                <a:latin typeface="+mn-ea"/>
              </a:rPr>
              <a:t>170.8</a:t>
            </a:r>
            <a:r>
              <a:rPr lang="ja-JP" altLang="en-US" dirty="0">
                <a:latin typeface="+mn-ea"/>
              </a:rPr>
              <a:t>円を</a:t>
            </a:r>
            <a:r>
              <a:rPr lang="ja-JP" altLang="en-US" dirty="0" smtClean="0">
                <a:latin typeface="+mn-ea"/>
              </a:rPr>
              <a:t>下回っています。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（</a:t>
            </a:r>
            <a:r>
              <a:rPr lang="en-US" altLang="ja-JP" dirty="0" smtClean="0">
                <a:latin typeface="+mn-ea"/>
              </a:rPr>
              <a:t>43</a:t>
            </a:r>
            <a:r>
              <a:rPr lang="ja-JP" altLang="en-US" dirty="0" smtClean="0">
                <a:latin typeface="+mn-ea"/>
              </a:rPr>
              <a:t>事業体中</a:t>
            </a:r>
            <a:r>
              <a:rPr lang="en-US" altLang="ja-JP" dirty="0" smtClean="0">
                <a:latin typeface="+mn-ea"/>
              </a:rPr>
              <a:t>28</a:t>
            </a:r>
            <a:r>
              <a:rPr lang="ja-JP" altLang="en-US" dirty="0" smtClean="0"/>
              <a:t>番目</a:t>
            </a:r>
            <a:r>
              <a:rPr lang="en-US" altLang="ja-JP" dirty="0">
                <a:latin typeface="+mn-ea"/>
              </a:rPr>
              <a:t>/</a:t>
            </a:r>
            <a:r>
              <a:rPr lang="ja-JP" altLang="en-US">
                <a:latin typeface="+mn-ea"/>
              </a:rPr>
              <a:t>昇順</a:t>
            </a:r>
            <a:r>
              <a:rPr lang="ja-JP" altLang="en-US" smtClean="0"/>
              <a:t>）</a:t>
            </a:r>
            <a:endParaRPr lang="en-US" altLang="ja-JP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15" y="2357387"/>
            <a:ext cx="8434800" cy="3660993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97081" y="3875722"/>
            <a:ext cx="8394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2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府平均</a:t>
            </a:r>
            <a:endParaRPr lang="ja-JP" altLang="en-US" sz="16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70577" y="4152721"/>
            <a:ext cx="8394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2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全国平均</a:t>
            </a:r>
            <a:endParaRPr lang="ja-JP" altLang="en-US" sz="16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145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359154"/>
            <a:ext cx="1092128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⑧経常収支比率（市町村経営比較分析表より）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・経常収支比率は府平</a:t>
            </a:r>
            <a:r>
              <a:rPr lang="ja-JP" altLang="en-US" dirty="0">
                <a:latin typeface="+mn-ea"/>
              </a:rPr>
              <a:t>均</a:t>
            </a:r>
            <a:r>
              <a:rPr lang="en-US" altLang="ja-JP" dirty="0" smtClean="0">
                <a:latin typeface="+mn-ea"/>
              </a:rPr>
              <a:t>111.98%</a:t>
            </a:r>
            <a:r>
              <a:rPr lang="ja-JP" altLang="en-US" dirty="0" smtClean="0">
                <a:latin typeface="+mn-ea"/>
              </a:rPr>
              <a:t>を上回り、</a:t>
            </a:r>
            <a:r>
              <a:rPr lang="en-US" altLang="ja-JP" dirty="0">
                <a:latin typeface="+mn-ea"/>
              </a:rPr>
              <a:t>121.28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>
                <a:latin typeface="+mn-ea"/>
              </a:rPr>
              <a:t>と単年度黒字を</a:t>
            </a:r>
            <a:r>
              <a:rPr lang="ja-JP" altLang="en-US" dirty="0" smtClean="0">
                <a:latin typeface="+mn-ea"/>
              </a:rPr>
              <a:t>示す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en-US" altLang="ja-JP" dirty="0" smtClean="0">
                <a:latin typeface="+mn-ea"/>
              </a:rPr>
              <a:t>100</a:t>
            </a:r>
            <a:r>
              <a:rPr lang="en-US" altLang="ja-JP" dirty="0">
                <a:latin typeface="+mn-ea"/>
              </a:rPr>
              <a:t>%</a:t>
            </a:r>
            <a:r>
              <a:rPr lang="ja-JP" altLang="en-US" dirty="0" smtClean="0">
                <a:latin typeface="+mn-ea"/>
              </a:rPr>
              <a:t>を超えて</a:t>
            </a:r>
            <a:r>
              <a:rPr lang="ja-JP" altLang="en-US" dirty="0"/>
              <a:t>います。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2516413"/>
            <a:ext cx="8434800" cy="3650524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256799" y="3790258"/>
            <a:ext cx="7281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43546" y="3261522"/>
            <a:ext cx="9954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574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0143" y="574862"/>
            <a:ext cx="9113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+mn-ea"/>
              </a:rPr>
              <a:t>⑨企業債残高対給水収益率（市町村経営比較分析表より）</a:t>
            </a:r>
            <a:endParaRPr lang="en-US" altLang="ja-JP" sz="2000" b="1" dirty="0">
              <a:latin typeface="+mn-ea"/>
            </a:endParaRPr>
          </a:p>
          <a:p>
            <a:endParaRPr lang="ja-JP" altLang="en-US" dirty="0"/>
          </a:p>
          <a:p>
            <a:r>
              <a:rPr lang="ja-JP" altLang="en-US" dirty="0"/>
              <a:t>・企業債残高対給水収益率</a:t>
            </a:r>
            <a:r>
              <a:rPr lang="ja-JP" altLang="en-US" dirty="0" smtClean="0"/>
              <a:t>は</a:t>
            </a:r>
            <a:r>
              <a:rPr lang="en-US" altLang="ja-JP" dirty="0">
                <a:latin typeface="+mn-ea"/>
              </a:rPr>
              <a:t>223.8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>
                <a:latin typeface="+mn-ea"/>
              </a:rPr>
              <a:t>であり、 府平均</a:t>
            </a:r>
            <a:r>
              <a:rPr lang="en-US" altLang="ja-JP" dirty="0">
                <a:latin typeface="+mn-ea"/>
              </a:rPr>
              <a:t>250.5%</a:t>
            </a:r>
            <a:r>
              <a:rPr lang="ja-JP" altLang="en-US" dirty="0"/>
              <a:t>を下回っています。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28" y="2543794"/>
            <a:ext cx="8434800" cy="3200239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97295" y="4372790"/>
            <a:ext cx="8394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06042" y="3990026"/>
            <a:ext cx="10219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375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0" y="0"/>
            <a:ext cx="914400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tx2"/>
                </a:solidFill>
                <a:latin typeface="+mn-ea"/>
              </a:rPr>
              <a:t>■市の水道の状態をのぞいてみよう</a:t>
            </a:r>
            <a:r>
              <a:rPr lang="en-US" altLang="ja-JP" b="1" dirty="0">
                <a:solidFill>
                  <a:schemeClr val="tx2"/>
                </a:solidFill>
                <a:latin typeface="+mn-ea"/>
              </a:rPr>
              <a:t>~</a:t>
            </a:r>
            <a:r>
              <a:rPr lang="ja-JP" altLang="en-US" b="1" dirty="0">
                <a:solidFill>
                  <a:schemeClr val="tx2"/>
                </a:solidFill>
                <a:latin typeface="+mn-ea"/>
              </a:rPr>
              <a:t>施設の耐震化状況や財政的な指標を府内で比較</a:t>
            </a:r>
            <a:r>
              <a:rPr lang="en-US" altLang="ja-JP" b="1" dirty="0">
                <a:solidFill>
                  <a:schemeClr val="tx2"/>
                </a:solidFill>
                <a:latin typeface="+mn-ea"/>
              </a:rPr>
              <a:t>~</a:t>
            </a:r>
          </a:p>
          <a:p>
            <a:r>
              <a:rPr lang="ja-JP" altLang="en-US" b="1" dirty="0" smtClean="0">
                <a:latin typeface="+mn-ea"/>
              </a:rPr>
              <a:t>現状</a:t>
            </a:r>
            <a:r>
              <a:rPr lang="ja-JP" altLang="en-US" b="1" dirty="0">
                <a:latin typeface="+mn-ea"/>
              </a:rPr>
              <a:t>と課題</a:t>
            </a:r>
            <a:endParaRPr lang="en-US" altLang="ja-JP" b="1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１　基本情報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１．１　現状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１．２</a:t>
            </a:r>
            <a:r>
              <a:rPr lang="ja-JP" altLang="en-US" sz="1600" dirty="0">
                <a:latin typeface="+mn-ea"/>
              </a:rPr>
              <a:t>　一日最大給水量と自己水率の概要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１．３　水道施設の配置</a:t>
            </a:r>
            <a:r>
              <a:rPr lang="ja-JP" altLang="en-US" sz="1600" dirty="0" smtClean="0">
                <a:latin typeface="+mn-ea"/>
              </a:rPr>
              <a:t>状況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/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２　府域に</a:t>
            </a:r>
            <a:r>
              <a:rPr lang="ja-JP" altLang="en-US" sz="1600" dirty="0" smtClean="0">
                <a:latin typeface="+mn-ea"/>
              </a:rPr>
              <a:t>おける泉大津市の</a:t>
            </a:r>
            <a:r>
              <a:rPr lang="ja-JP" altLang="en-US" sz="1600" dirty="0">
                <a:latin typeface="+mn-ea"/>
              </a:rPr>
              <a:t>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２．１　各指標の大阪府平均との比較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２．２　府域に</a:t>
            </a:r>
            <a:r>
              <a:rPr lang="ja-JP" altLang="en-US" sz="1600" dirty="0" smtClean="0">
                <a:latin typeface="+mn-ea"/>
              </a:rPr>
              <a:t>おける泉大津市の</a:t>
            </a:r>
            <a:r>
              <a:rPr lang="ja-JP" altLang="en-US" sz="1600" dirty="0">
                <a:latin typeface="+mn-ea"/>
              </a:rPr>
              <a:t>各指標の状況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endParaRPr lang="en-US" altLang="ja-JP" sz="700" b="1" dirty="0" smtClean="0">
              <a:solidFill>
                <a:schemeClr val="tx2"/>
              </a:solidFill>
              <a:latin typeface="+mn-ea"/>
            </a:endParaRPr>
          </a:p>
          <a:p>
            <a:r>
              <a:rPr lang="ja-JP" altLang="en-US" b="1" dirty="0">
                <a:solidFill>
                  <a:schemeClr val="tx2"/>
                </a:solidFill>
                <a:latin typeface="+mn-ea"/>
              </a:rPr>
              <a:t>■市の水道ってこれからどうなるの？　</a:t>
            </a:r>
            <a:r>
              <a:rPr lang="en-US" altLang="ja-JP" b="1" dirty="0">
                <a:solidFill>
                  <a:schemeClr val="tx2"/>
                </a:solidFill>
                <a:latin typeface="+mn-ea"/>
              </a:rPr>
              <a:t>~</a:t>
            </a:r>
            <a:r>
              <a:rPr lang="ja-JP" altLang="en-US" b="1" dirty="0">
                <a:solidFill>
                  <a:schemeClr val="tx2"/>
                </a:solidFill>
                <a:latin typeface="+mn-ea"/>
              </a:rPr>
              <a:t>今後の計画や水道料金のイメージを確認</a:t>
            </a:r>
            <a:r>
              <a:rPr lang="en-US" altLang="ja-JP" b="1" dirty="0" smtClean="0">
                <a:solidFill>
                  <a:schemeClr val="tx2"/>
                </a:solidFill>
                <a:latin typeface="+mn-ea"/>
              </a:rPr>
              <a:t>~</a:t>
            </a:r>
          </a:p>
          <a:p>
            <a:r>
              <a:rPr lang="ja-JP" altLang="en-US" b="1" dirty="0" smtClean="0">
                <a:latin typeface="+mn-ea"/>
              </a:rPr>
              <a:t>泉大津市の計画</a:t>
            </a:r>
            <a:endParaRPr lang="en-US" altLang="ja-JP" b="1" dirty="0" smtClean="0">
              <a:latin typeface="+mn-ea"/>
            </a:endParaRPr>
          </a:p>
          <a:p>
            <a:r>
              <a:rPr lang="en-US" altLang="ja-JP" sz="1600" dirty="0" smtClean="0">
                <a:latin typeface="+mn-ea"/>
              </a:rPr>
              <a:t>3</a:t>
            </a: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泉大津市の</a:t>
            </a:r>
            <a:r>
              <a:rPr lang="ja-JP" altLang="en-US" sz="1600" dirty="0">
                <a:latin typeface="+mn-ea"/>
              </a:rPr>
              <a:t>今後の計画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３．１　水道施設の耐震化計画の策定状況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３．２</a:t>
            </a:r>
            <a:r>
              <a:rPr lang="ja-JP" altLang="en-US" sz="1600" dirty="0">
                <a:latin typeface="+mn-ea"/>
              </a:rPr>
              <a:t>　老朽管の更新に関する状況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３．３</a:t>
            </a:r>
            <a:r>
              <a:rPr lang="ja-JP" altLang="en-US" sz="1600" dirty="0">
                <a:latin typeface="+mn-ea"/>
              </a:rPr>
              <a:t>　耐震化計画の</a:t>
            </a:r>
            <a:r>
              <a:rPr lang="ja-JP" altLang="en-US" sz="1600" dirty="0" smtClean="0">
                <a:latin typeface="+mn-ea"/>
              </a:rPr>
              <a:t>内容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３．４　更新</a:t>
            </a:r>
            <a:r>
              <a:rPr lang="ja-JP" altLang="en-US" sz="1600" dirty="0">
                <a:latin typeface="+mn-ea"/>
              </a:rPr>
              <a:t>需要見込み額の見通し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３．５　収支</a:t>
            </a:r>
            <a:r>
              <a:rPr lang="ja-JP" altLang="en-US" sz="1600" dirty="0">
                <a:latin typeface="+mn-ea"/>
              </a:rPr>
              <a:t>の</a:t>
            </a:r>
            <a:r>
              <a:rPr lang="ja-JP" altLang="en-US" sz="1600" dirty="0" smtClean="0">
                <a:latin typeface="+mn-ea"/>
              </a:rPr>
              <a:t>見通し</a:t>
            </a:r>
            <a:endParaRPr lang="en-US" altLang="ja-JP" sz="1600" dirty="0" smtClean="0">
              <a:latin typeface="+mn-ea"/>
            </a:endParaRPr>
          </a:p>
          <a:p>
            <a:endParaRPr lang="en-US" altLang="ja-JP" sz="1600" dirty="0" smtClean="0">
              <a:latin typeface="+mn-ea"/>
            </a:endParaRPr>
          </a:p>
          <a:p>
            <a:r>
              <a:rPr lang="ja-JP" altLang="en-US" b="1" dirty="0" smtClean="0">
                <a:latin typeface="+mn-ea"/>
              </a:rPr>
              <a:t>大阪府による推計</a:t>
            </a:r>
            <a:endParaRPr lang="en-US" altLang="ja-JP" b="1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４　</a:t>
            </a:r>
            <a:r>
              <a:rPr lang="ja-JP" altLang="en-US" sz="1600" dirty="0" smtClean="0">
                <a:latin typeface="+mn-ea"/>
              </a:rPr>
              <a:t>大阪府推計による泉大津市の</a:t>
            </a:r>
            <a:r>
              <a:rPr lang="ja-JP" altLang="en-US" sz="1600" dirty="0">
                <a:latin typeface="+mn-ea"/>
              </a:rPr>
              <a:t>今後の</a:t>
            </a:r>
            <a:r>
              <a:rPr lang="ja-JP" altLang="en-US" sz="1600" dirty="0" smtClean="0">
                <a:latin typeface="+mn-ea"/>
              </a:rPr>
              <a:t>見通し</a:t>
            </a:r>
            <a:r>
              <a:rPr lang="ja-JP" altLang="en-US" sz="1600" dirty="0">
                <a:latin typeface="+mn-ea"/>
              </a:rPr>
              <a:t/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４．１　給水</a:t>
            </a:r>
            <a:r>
              <a:rPr lang="ja-JP" altLang="en-US" sz="1600" dirty="0">
                <a:latin typeface="+mn-ea"/>
              </a:rPr>
              <a:t>人口と料金収入の見通し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４．２　更新</a:t>
            </a:r>
            <a:r>
              <a:rPr lang="ja-JP" altLang="en-US" sz="1600" dirty="0">
                <a:latin typeface="+mn-ea"/>
              </a:rPr>
              <a:t>需要見込み額の見通し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４．３　収支</a:t>
            </a:r>
            <a:r>
              <a:rPr lang="ja-JP" altLang="en-US" sz="1600" dirty="0">
                <a:latin typeface="+mn-ea"/>
              </a:rPr>
              <a:t>の</a:t>
            </a:r>
            <a:r>
              <a:rPr lang="ja-JP" altLang="en-US" sz="1600" dirty="0" smtClean="0">
                <a:latin typeface="+mn-ea"/>
              </a:rPr>
              <a:t>見通し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/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 smtClean="0">
                <a:latin typeface="+mn-ea"/>
              </a:rPr>
              <a:t>５　まとめ</a:t>
            </a:r>
            <a:endParaRPr lang="ja-JP" altLang="en-US" sz="1600" dirty="0">
              <a:latin typeface="+mn-ea"/>
            </a:endParaRPr>
          </a:p>
          <a:p>
            <a:endParaRPr lang="ja-JP" altLang="en-US" dirty="0">
              <a:latin typeface="+mn-ea"/>
            </a:endParaRPr>
          </a:p>
          <a:p>
            <a:endParaRPr lang="ja-JP" altLang="en-US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9747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8435" y="609265"/>
            <a:ext cx="10921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+mn-ea"/>
              </a:rPr>
              <a:t>⑩施設利用率（市町村経営比較分析表より）</a:t>
            </a:r>
            <a:endParaRPr lang="en-US" altLang="ja-JP" sz="2000" b="1" dirty="0">
              <a:latin typeface="+mn-ea"/>
            </a:endParaRPr>
          </a:p>
          <a:p>
            <a:endParaRPr lang="ja-JP" altLang="en-US" dirty="0"/>
          </a:p>
          <a:p>
            <a:r>
              <a:rPr lang="ja-JP" altLang="en-US" dirty="0"/>
              <a:t>・施設利用率</a:t>
            </a:r>
            <a:r>
              <a:rPr lang="ja-JP" altLang="en-US" dirty="0" smtClean="0"/>
              <a:t>は</a:t>
            </a:r>
            <a:r>
              <a:rPr lang="en-US" altLang="ja-JP" dirty="0" smtClean="0">
                <a:latin typeface="+mn-ea"/>
              </a:rPr>
              <a:t>54.0%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>
                <a:latin typeface="+mn-ea"/>
              </a:rPr>
              <a:t>58.4%</a:t>
            </a:r>
            <a:r>
              <a:rPr lang="ja-JP" altLang="en-US" dirty="0" smtClean="0">
                <a:latin typeface="+mn-ea"/>
              </a:rPr>
              <a:t>を下回って</a:t>
            </a:r>
            <a:r>
              <a:rPr lang="ja-JP" altLang="en-US" dirty="0"/>
              <a:t>います。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35" y="2607203"/>
            <a:ext cx="8434800" cy="3689722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432540" y="3914887"/>
            <a:ext cx="9964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95861" y="3641999"/>
            <a:ext cx="9964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605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66351" y="466326"/>
            <a:ext cx="883327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３　</a:t>
            </a:r>
            <a:r>
              <a:rPr lang="ja-JP" altLang="en-US" sz="2400" b="1" dirty="0" smtClean="0"/>
              <a:t>泉大津市の</a:t>
            </a:r>
            <a:r>
              <a:rPr lang="ja-JP" altLang="en-US" sz="2400" b="1" dirty="0"/>
              <a:t>今後の計画</a:t>
            </a:r>
          </a:p>
          <a:p>
            <a:endParaRPr lang="en-US" altLang="ja-JP" sz="2400" dirty="0"/>
          </a:p>
          <a:p>
            <a:endParaRPr lang="ja-JP" altLang="en-US" sz="2400" dirty="0"/>
          </a:p>
          <a:p>
            <a:r>
              <a:rPr lang="ja-JP" altLang="en-US" dirty="0" smtClean="0"/>
              <a:t>・配水</a:t>
            </a:r>
            <a:r>
              <a:rPr lang="ja-JP" altLang="en-US" dirty="0"/>
              <a:t>池は</a:t>
            </a:r>
            <a:r>
              <a:rPr lang="ja-JP" altLang="en-US" dirty="0" smtClean="0"/>
              <a:t>２０２８年度</a:t>
            </a:r>
            <a:r>
              <a:rPr lang="ja-JP" altLang="en-US" dirty="0"/>
              <a:t>に</a:t>
            </a:r>
            <a:r>
              <a:rPr lang="ja-JP" altLang="en-US" dirty="0" smtClean="0"/>
              <a:t>は耐震化率が１０</a:t>
            </a:r>
            <a:r>
              <a:rPr lang="ja-JP" altLang="en-US" dirty="0"/>
              <a:t>０</a:t>
            </a:r>
            <a:r>
              <a:rPr lang="ja-JP" altLang="en-US" dirty="0" smtClean="0"/>
              <a:t>％</a:t>
            </a:r>
            <a:r>
              <a:rPr lang="ja-JP" altLang="en-US" dirty="0"/>
              <a:t>と</a:t>
            </a:r>
            <a:r>
              <a:rPr lang="ja-JP" altLang="en-US" dirty="0" smtClean="0"/>
              <a:t>なります。</a:t>
            </a:r>
            <a:endParaRPr lang="en-US" altLang="ja-JP" dirty="0" smtClean="0"/>
          </a:p>
          <a:p>
            <a:endParaRPr lang="ja-JP" altLang="en-US" dirty="0"/>
          </a:p>
          <a:p>
            <a:pPr marL="179388" indent="-179388">
              <a:spcBef>
                <a:spcPts val="600"/>
              </a:spcBef>
            </a:pPr>
            <a:r>
              <a:rPr lang="ja-JP" altLang="en-US" dirty="0"/>
              <a:t>・基幹管路は</a:t>
            </a:r>
            <a:r>
              <a:rPr lang="ja-JP" altLang="en-US" dirty="0" smtClean="0"/>
              <a:t>、２０２８年度</a:t>
            </a:r>
            <a:r>
              <a:rPr lang="ja-JP" altLang="en-US" dirty="0"/>
              <a:t>には</a:t>
            </a:r>
            <a:r>
              <a:rPr lang="ja-JP" altLang="en-US" dirty="0" smtClean="0"/>
              <a:t>耐震</a:t>
            </a:r>
            <a:r>
              <a:rPr lang="ja-JP" altLang="en-US" dirty="0"/>
              <a:t>化</a:t>
            </a:r>
            <a:r>
              <a:rPr lang="ja-JP" altLang="en-US" dirty="0" smtClean="0"/>
              <a:t>率が１０</a:t>
            </a:r>
            <a:r>
              <a:rPr lang="ja-JP" altLang="en-US" dirty="0"/>
              <a:t>０</a:t>
            </a:r>
            <a:r>
              <a:rPr lang="ja-JP" altLang="en-US" dirty="0" smtClean="0"/>
              <a:t>％となります。</a:t>
            </a:r>
            <a:endParaRPr lang="en-US" altLang="ja-JP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8586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2279" y="457799"/>
            <a:ext cx="84681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>
                <a:latin typeface="+mn-ea"/>
              </a:rPr>
              <a:t>３．１　水道施設の耐震化計画の策定</a:t>
            </a:r>
            <a:r>
              <a:rPr lang="ja-JP" altLang="ja-JP" sz="2400" b="1" dirty="0" smtClean="0">
                <a:latin typeface="+mn-ea"/>
              </a:rPr>
              <a:t>状況</a:t>
            </a:r>
            <a:endParaRPr lang="en-US" altLang="ja-JP" sz="2400" b="1" dirty="0" smtClean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　</a:t>
            </a:r>
            <a:r>
              <a:rPr lang="ja-JP" altLang="en-US" sz="2800" dirty="0" smtClean="0">
                <a:latin typeface="+mn-ea"/>
              </a:rPr>
              <a:t>　　　　　　　　　　　</a:t>
            </a:r>
            <a:r>
              <a:rPr lang="ja-JP" altLang="ja-JP" sz="2400" dirty="0" smtClean="0">
                <a:latin typeface="+mn-ea"/>
              </a:rPr>
              <a:t>（</a:t>
            </a:r>
            <a:r>
              <a:rPr lang="en-US" altLang="ja-JP" sz="2400" dirty="0">
                <a:latin typeface="+mn-ea"/>
              </a:rPr>
              <a:t>2018</a:t>
            </a:r>
            <a:r>
              <a:rPr lang="ja-JP" altLang="ja-JP" sz="2400" dirty="0">
                <a:latin typeface="+mn-ea"/>
              </a:rPr>
              <a:t>年度調査結果）</a:t>
            </a:r>
            <a:endParaRPr lang="ja-JP" altLang="en-US" sz="2800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 flipH="1">
            <a:off x="5783165" y="2681562"/>
            <a:ext cx="192379" cy="283348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7347301" y="5644798"/>
            <a:ext cx="15359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/>
              <a:t>◎耐震化率</a:t>
            </a:r>
            <a:r>
              <a:rPr lang="en-US" altLang="ja-JP" sz="1400" dirty="0"/>
              <a:t>100</a:t>
            </a:r>
            <a:r>
              <a:rPr lang="ja-JP" altLang="en-US" sz="1400" dirty="0"/>
              <a:t>％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89" y="2676122"/>
            <a:ext cx="8768213" cy="28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32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272721"/>
            <a:ext cx="10921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３</a:t>
            </a:r>
            <a:r>
              <a:rPr lang="ja-JP" altLang="en-US" sz="2400" b="1" dirty="0"/>
              <a:t>．２</a:t>
            </a:r>
            <a:r>
              <a:rPr lang="ja-JP" altLang="ja-JP" sz="2400" b="1" dirty="0"/>
              <a:t>　老朽管の更新に関する状況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218496"/>
              </p:ext>
            </p:extLst>
          </p:nvPr>
        </p:nvGraphicFramePr>
        <p:xfrm>
          <a:off x="-1" y="940158"/>
          <a:ext cx="9053847" cy="17434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2051">
                  <a:extLst>
                    <a:ext uri="{9D8B030D-6E8A-4147-A177-3AD203B41FA5}">
                      <a16:colId xmlns:a16="http://schemas.microsoft.com/office/drawing/2014/main" val="2146350481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167912538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43984703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1206743638"/>
                    </a:ext>
                  </a:extLst>
                </a:gridCol>
                <a:gridCol w="2348246">
                  <a:extLst>
                    <a:ext uri="{9D8B030D-6E8A-4147-A177-3AD203B41FA5}">
                      <a16:colId xmlns:a16="http://schemas.microsoft.com/office/drawing/2014/main" val="3993777513"/>
                    </a:ext>
                  </a:extLst>
                </a:gridCol>
              </a:tblGrid>
              <a:tr h="618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市町村計画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今後</a:t>
                      </a:r>
                      <a:r>
                        <a:rPr lang="en-US" sz="1800" kern="100" dirty="0">
                          <a:effectLst/>
                        </a:rPr>
                        <a:t>60</a:t>
                      </a:r>
                      <a:r>
                        <a:rPr lang="ja-JP" sz="1800" kern="100" dirty="0">
                          <a:effectLst/>
                        </a:rPr>
                        <a:t>年周期で管更新するために</a:t>
                      </a:r>
                      <a:r>
                        <a:rPr lang="ja-JP" sz="1800" kern="100">
                          <a:effectLst/>
                        </a:rPr>
                        <a:t>必要</a:t>
                      </a:r>
                      <a:r>
                        <a:rPr lang="ja-JP" sz="1800" kern="100" smtClean="0">
                          <a:effectLst/>
                        </a:rPr>
                        <a:t>な</a:t>
                      </a:r>
                      <a:r>
                        <a:rPr lang="ja-JP" altLang="en-US" sz="1800" kern="100" smtClean="0">
                          <a:effectLst/>
                        </a:rPr>
                        <a:t>管路</a:t>
                      </a:r>
                      <a:r>
                        <a:rPr lang="ja-JP" sz="1800" kern="100" smtClean="0">
                          <a:effectLst/>
                        </a:rPr>
                        <a:t>更新率</a:t>
                      </a:r>
                      <a:r>
                        <a:rPr lang="ja-JP" sz="1800" kern="100" dirty="0">
                          <a:effectLst/>
                        </a:rPr>
                        <a:t>（％）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7826303"/>
                  </a:ext>
                </a:extLst>
              </a:tr>
              <a:tr h="618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計画年次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老朽管率（％）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計画期間内年平均</a:t>
                      </a:r>
                      <a:endParaRPr lang="ja-JP" sz="20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en-US" sz="1800" kern="100" dirty="0">
                          <a:effectLst/>
                        </a:rPr>
                        <a:t>管路</a:t>
                      </a:r>
                      <a:r>
                        <a:rPr lang="ja-JP" sz="1800" kern="100" dirty="0" smtClean="0">
                          <a:effectLst/>
                        </a:rPr>
                        <a:t>更新率</a:t>
                      </a:r>
                      <a:r>
                        <a:rPr lang="ja-JP" sz="1800" kern="100" dirty="0">
                          <a:effectLst/>
                        </a:rPr>
                        <a:t>（％）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936762"/>
                  </a:ext>
                </a:extLst>
              </a:tr>
              <a:tr h="5060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全管路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２０</a:t>
                      </a: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６９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年度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５５％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０．７５％</a:t>
                      </a:r>
                      <a:endParaRPr kumimoji="1" lang="ja-JP" altLang="ja-JP" sz="1800" kern="1200" dirty="0" smtClean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１．６７％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4793505"/>
                  </a:ext>
                </a:extLst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0" y="2943621"/>
            <a:ext cx="10526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>
                <a:latin typeface="+mn-ea"/>
              </a:rPr>
              <a:t>３</a:t>
            </a:r>
            <a:r>
              <a:rPr lang="ja-JP" altLang="en-US" sz="2400" b="1" dirty="0">
                <a:latin typeface="+mn-ea"/>
              </a:rPr>
              <a:t>．３</a:t>
            </a:r>
            <a:r>
              <a:rPr lang="ja-JP" altLang="ja-JP" sz="2400" b="1" dirty="0">
                <a:latin typeface="+mn-ea"/>
              </a:rPr>
              <a:t>　耐震化計画の内容</a:t>
            </a:r>
          </a:p>
          <a:p>
            <a:r>
              <a:rPr lang="ja-JP" altLang="en-US" sz="2400" dirty="0" smtClean="0"/>
              <a:t>     　　　　　　　</a:t>
            </a:r>
            <a:r>
              <a:rPr lang="ja-JP" altLang="en-US" sz="2000" dirty="0" smtClean="0"/>
              <a:t>  </a:t>
            </a:r>
            <a:r>
              <a:rPr lang="ja-JP" altLang="ja-JP" sz="2000" dirty="0" smtClean="0"/>
              <a:t>（</a:t>
            </a:r>
            <a:r>
              <a:rPr lang="ja-JP" altLang="en-US" sz="2000" dirty="0" smtClean="0"/>
              <a:t>泉大津市水道事業整備計画（２０１０年度策定）</a:t>
            </a:r>
            <a:r>
              <a:rPr lang="ja-JP" altLang="ja-JP" sz="2000" dirty="0" smtClean="0"/>
              <a:t>）</a:t>
            </a:r>
            <a:endParaRPr lang="ja-JP" altLang="ja-JP" sz="2000" dirty="0"/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972786"/>
              </p:ext>
            </p:extLst>
          </p:nvPr>
        </p:nvGraphicFramePr>
        <p:xfrm>
          <a:off x="0" y="3774618"/>
          <a:ext cx="9053846" cy="28347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6204">
                  <a:extLst>
                    <a:ext uri="{9D8B030D-6E8A-4147-A177-3AD203B41FA5}">
                      <a16:colId xmlns:a16="http://schemas.microsoft.com/office/drawing/2014/main" val="3316571117"/>
                    </a:ext>
                  </a:extLst>
                </a:gridCol>
                <a:gridCol w="1648768">
                  <a:extLst>
                    <a:ext uri="{9D8B030D-6E8A-4147-A177-3AD203B41FA5}">
                      <a16:colId xmlns:a16="http://schemas.microsoft.com/office/drawing/2014/main" val="2095981847"/>
                    </a:ext>
                  </a:extLst>
                </a:gridCol>
                <a:gridCol w="1903935">
                  <a:extLst>
                    <a:ext uri="{9D8B030D-6E8A-4147-A177-3AD203B41FA5}">
                      <a16:colId xmlns:a16="http://schemas.microsoft.com/office/drawing/2014/main" val="3672234804"/>
                    </a:ext>
                  </a:extLst>
                </a:gridCol>
                <a:gridCol w="2080588">
                  <a:extLst>
                    <a:ext uri="{9D8B030D-6E8A-4147-A177-3AD203B41FA5}">
                      <a16:colId xmlns:a16="http://schemas.microsoft.com/office/drawing/2014/main" val="3453963806"/>
                    </a:ext>
                  </a:extLst>
                </a:gridCol>
                <a:gridCol w="2164351">
                  <a:extLst>
                    <a:ext uri="{9D8B030D-6E8A-4147-A177-3AD203B41FA5}">
                      <a16:colId xmlns:a16="http://schemas.microsoft.com/office/drawing/2014/main" val="3072049620"/>
                    </a:ext>
                  </a:extLst>
                </a:gridCol>
              </a:tblGrid>
              <a:tr h="5491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市町村目標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（参考）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1357823"/>
                  </a:ext>
                </a:extLst>
              </a:tr>
              <a:tr h="587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計画年次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耐震化率（％）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目標数量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+mn-ea"/>
                          <a:ea typeface="+mn-ea"/>
                        </a:rPr>
                        <a:t>2016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年度</a:t>
                      </a:r>
                      <a:r>
                        <a:rPr lang="ja-JP" sz="1800" kern="100" dirty="0">
                          <a:effectLst/>
                        </a:rPr>
                        <a:t>末時点</a:t>
                      </a:r>
                      <a:r>
                        <a:rPr lang="ja-JP" sz="1800" kern="100" dirty="0" smtClean="0">
                          <a:effectLst/>
                        </a:rPr>
                        <a:t>の</a:t>
                      </a:r>
                      <a:endParaRPr lang="en-US" altLang="ja-JP" sz="18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</a:rPr>
                        <a:t>施設</a:t>
                      </a:r>
                      <a:r>
                        <a:rPr lang="ja-JP" sz="1800" kern="100" dirty="0">
                          <a:effectLst/>
                        </a:rPr>
                        <a:t>能力等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83812554"/>
                  </a:ext>
                </a:extLst>
              </a:tr>
              <a:tr h="521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浄水施設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607452"/>
                  </a:ext>
                </a:extLst>
              </a:tr>
              <a:tr h="587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配水施設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２０２</a:t>
                      </a: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８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年度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１００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％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施設容量</a:t>
                      </a:r>
                    </a:p>
                    <a:p>
                      <a:pPr algn="r" latinLnBrk="1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１９，０００</a:t>
                      </a:r>
                      <a:r>
                        <a:rPr lang="en-US" alt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㎥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施設容量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１９，０００</a:t>
                      </a:r>
                      <a:r>
                        <a:rPr lang="ja-JP" altLang="en-US" sz="1800" kern="100" dirty="0" smtClean="0">
                          <a:effectLst/>
                        </a:rPr>
                        <a:t> ㎥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5497692"/>
                  </a:ext>
                </a:extLst>
              </a:tr>
              <a:tr h="587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基幹管路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２０２</a:t>
                      </a: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８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年度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１００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％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延長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１，５２１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ｍ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総延長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</a:rPr>
                        <a:t>２．３３ ｋ</a:t>
                      </a:r>
                      <a:r>
                        <a:rPr lang="ja-JP" sz="1800" kern="100" dirty="0" smtClean="0">
                          <a:effectLst/>
                        </a:rPr>
                        <a:t>ｍ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4476905"/>
                  </a:ext>
                </a:extLst>
              </a:tr>
            </a:tbl>
          </a:graphicData>
        </a:graphic>
      </p:graphicFrame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1766887" y="4966787"/>
            <a:ext cx="6981328" cy="4281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90170" indent="-90170" algn="ctr">
              <a:lnSpc>
                <a:spcPct val="150000"/>
              </a:lnSpc>
              <a:spcAft>
                <a:spcPts val="0"/>
              </a:spcAft>
            </a:pPr>
            <a:r>
              <a:rPr lang="ja-JP" altLang="en-US" sz="1600" kern="100" dirty="0" smtClean="0">
                <a:latin typeface="+mn-ea"/>
                <a:cs typeface="Times New Roman" panose="02020603050405020304" pitchFamily="18" charset="0"/>
              </a:rPr>
              <a:t>該当</a:t>
            </a:r>
            <a:r>
              <a:rPr lang="ja-JP" altLang="en-US" sz="1600" kern="100" dirty="0">
                <a:latin typeface="+mn-ea"/>
                <a:cs typeface="Times New Roman" panose="02020603050405020304" pitchFamily="18" charset="0"/>
              </a:rPr>
              <a:t>施設なし</a:t>
            </a:r>
            <a:endParaRPr lang="ja-JP" sz="16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3621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171615"/>
            <a:ext cx="100025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３．４　更新需要見込み額の見通し</a:t>
            </a:r>
          </a:p>
          <a:p>
            <a:endParaRPr lang="ja-JP" altLang="en-US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市町村計画</a:t>
            </a:r>
            <a:r>
              <a:rPr lang="en-US" altLang="ja-JP" sz="2000" dirty="0" smtClean="0"/>
              <a:t>】</a:t>
            </a:r>
          </a:p>
          <a:p>
            <a:endParaRPr lang="en-US" altLang="ja-JP" dirty="0" smtClean="0"/>
          </a:p>
          <a:p>
            <a:r>
              <a:rPr lang="ja-JP" altLang="en-US" dirty="0" smtClean="0"/>
              <a:t>・公表</a:t>
            </a:r>
            <a:r>
              <a:rPr lang="ja-JP" altLang="en-US" dirty="0"/>
              <a:t>可能なデータなし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366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1" y="63721"/>
            <a:ext cx="979909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３．５　収支の見通し</a:t>
            </a:r>
          </a:p>
          <a:p>
            <a:endParaRPr lang="ja-JP" altLang="en-US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市町村計画</a:t>
            </a:r>
            <a:r>
              <a:rPr lang="en-US" altLang="ja-JP" sz="2000" dirty="0" smtClean="0"/>
              <a:t>】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・</a:t>
            </a:r>
            <a:r>
              <a:rPr lang="ja-JP" altLang="en-US" dirty="0"/>
              <a:t>公表可能なデータなし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890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70340" y="-87925"/>
            <a:ext cx="9308959" cy="7152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latin typeface="+mn-ea"/>
              </a:rPr>
              <a:t>４　</a:t>
            </a:r>
            <a:r>
              <a:rPr lang="ja-JP" altLang="en-US" sz="2400" b="1" dirty="0" smtClean="0">
                <a:latin typeface="+mn-ea"/>
              </a:rPr>
              <a:t>大阪府推計による泉大津市の</a:t>
            </a:r>
            <a:r>
              <a:rPr lang="ja-JP" altLang="en-US" sz="2400" b="1" dirty="0">
                <a:latin typeface="+mn-ea"/>
              </a:rPr>
              <a:t>今後の</a:t>
            </a:r>
            <a:r>
              <a:rPr lang="ja-JP" altLang="en-US" sz="2400" b="1" dirty="0" smtClean="0">
                <a:latin typeface="+mn-ea"/>
              </a:rPr>
              <a:t>見通し</a:t>
            </a:r>
            <a:r>
              <a:rPr lang="ja-JP" altLang="en-US" sz="2800" b="1" dirty="0">
                <a:latin typeface="+mn-ea"/>
              </a:rPr>
              <a:t>　</a:t>
            </a:r>
            <a:endParaRPr lang="en-US" altLang="ja-JP" sz="2800" b="1" dirty="0" smtClean="0">
              <a:latin typeface="+mn-ea"/>
            </a:endParaRPr>
          </a:p>
          <a:p>
            <a:pPr>
              <a:lnSpc>
                <a:spcPct val="50000"/>
              </a:lnSpc>
            </a:pPr>
            <a:endParaRPr lang="en-US" altLang="ja-JP" sz="1370" b="1" dirty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ja-JP" sz="1370" dirty="0">
                <a:latin typeface="+mn-ea"/>
              </a:rPr>
              <a:t>（試算方法）</a:t>
            </a:r>
            <a:r>
              <a:rPr lang="ja-JP" altLang="ja-JP" sz="1370" u="sng" dirty="0">
                <a:latin typeface="+mn-ea"/>
              </a:rPr>
              <a:t>下線部分</a:t>
            </a:r>
            <a:r>
              <a:rPr lang="ja-JP" altLang="ja-JP" sz="1370" dirty="0">
                <a:latin typeface="+mn-ea"/>
              </a:rPr>
              <a:t>は</a:t>
            </a:r>
            <a:r>
              <a:rPr lang="ja-JP" altLang="ja-JP" sz="1370" dirty="0" smtClean="0">
                <a:latin typeface="+mn-ea"/>
              </a:rPr>
              <a:t>、</a:t>
            </a:r>
            <a:r>
              <a:rPr lang="ja-JP" altLang="en-US" sz="1370" dirty="0" smtClean="0">
                <a:latin typeface="+mn-ea"/>
              </a:rPr>
              <a:t>大阪府が</a:t>
            </a:r>
            <a:r>
              <a:rPr lang="ja-JP" altLang="ja-JP" sz="1370" dirty="0" smtClean="0">
                <a:latin typeface="+mn-ea"/>
              </a:rPr>
              <a:t>当該</a:t>
            </a:r>
            <a:r>
              <a:rPr lang="ja-JP" altLang="ja-JP" sz="1370" dirty="0">
                <a:latin typeface="+mn-ea"/>
              </a:rPr>
              <a:t>市の試算で行った箇所です。</a:t>
            </a:r>
          </a:p>
          <a:p>
            <a:pPr>
              <a:lnSpc>
                <a:spcPct val="105000"/>
              </a:lnSpc>
            </a:pPr>
            <a:r>
              <a:rPr lang="ja-JP" altLang="ja-JP" sz="1370" dirty="0">
                <a:latin typeface="+mn-ea"/>
              </a:rPr>
              <a:t>１　</a:t>
            </a:r>
            <a:r>
              <a:rPr lang="en-US" altLang="ja-JP" sz="1370" dirty="0">
                <a:latin typeface="+mn-ea"/>
              </a:rPr>
              <a:t>2045</a:t>
            </a:r>
            <a:r>
              <a:rPr lang="ja-JP" altLang="ja-JP" sz="1370" dirty="0">
                <a:latin typeface="+mn-ea"/>
              </a:rPr>
              <a:t>年までの市町村での計画がある場合は、その計画を基本に管路の更新率を</a:t>
            </a:r>
            <a:r>
              <a:rPr lang="en-US" altLang="ja-JP" sz="1370" dirty="0">
                <a:latin typeface="+mn-ea"/>
              </a:rPr>
              <a:t>1.67</a:t>
            </a:r>
            <a:r>
              <a:rPr lang="ja-JP" altLang="ja-JP" sz="1370" dirty="0" smtClean="0">
                <a:latin typeface="+mn-ea"/>
              </a:rPr>
              <a:t>％</a:t>
            </a:r>
            <a:endParaRPr lang="en-US" altLang="ja-JP" sz="1370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370" dirty="0">
                <a:latin typeface="+mn-ea"/>
              </a:rPr>
              <a:t>　</a:t>
            </a:r>
            <a:r>
              <a:rPr lang="ja-JP" altLang="ja-JP" sz="1370" dirty="0" smtClean="0">
                <a:latin typeface="+mn-ea"/>
              </a:rPr>
              <a:t>（</a:t>
            </a:r>
            <a:r>
              <a:rPr lang="en-US" altLang="ja-JP" sz="1370" dirty="0">
                <a:latin typeface="+mn-ea"/>
              </a:rPr>
              <a:t>60</a:t>
            </a:r>
            <a:r>
              <a:rPr lang="ja-JP" altLang="ja-JP" sz="1370" dirty="0">
                <a:latin typeface="+mn-ea"/>
              </a:rPr>
              <a:t>年で全ての水道管を更新する）に設定します。市町村での既存計画が、この更新率を満たしている場合は</a:t>
            </a:r>
            <a:r>
              <a:rPr lang="ja-JP" altLang="ja-JP" sz="1370" dirty="0" smtClean="0">
                <a:latin typeface="+mn-ea"/>
              </a:rPr>
              <a:t>、</a:t>
            </a:r>
            <a:endParaRPr lang="en-US" altLang="ja-JP" sz="1370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370" dirty="0">
                <a:latin typeface="+mn-ea"/>
              </a:rPr>
              <a:t>　</a:t>
            </a:r>
            <a:r>
              <a:rPr lang="ja-JP" altLang="ja-JP" sz="1370" dirty="0" smtClean="0">
                <a:latin typeface="+mn-ea"/>
              </a:rPr>
              <a:t>府</a:t>
            </a:r>
            <a:r>
              <a:rPr lang="ja-JP" altLang="ja-JP" sz="1370" dirty="0">
                <a:latin typeface="+mn-ea"/>
              </a:rPr>
              <a:t>での独自推計は行わず、市町村計画をもとに</a:t>
            </a:r>
            <a:r>
              <a:rPr lang="en-US" altLang="ja-JP" sz="1370" dirty="0">
                <a:latin typeface="+mn-ea"/>
              </a:rPr>
              <a:t>2045</a:t>
            </a:r>
            <a:r>
              <a:rPr lang="ja-JP" altLang="ja-JP" sz="1370" dirty="0">
                <a:latin typeface="+mn-ea"/>
              </a:rPr>
              <a:t>年の水道料金を算出します</a:t>
            </a:r>
            <a:r>
              <a:rPr lang="ja-JP" altLang="ja-JP" sz="1370" dirty="0" smtClean="0">
                <a:latin typeface="+mn-ea"/>
              </a:rPr>
              <a:t>。</a:t>
            </a:r>
            <a:endParaRPr lang="en-US" altLang="ja-JP" sz="1370" dirty="0" smtClean="0">
              <a:latin typeface="+mn-ea"/>
            </a:endParaRPr>
          </a:p>
          <a:p>
            <a:pPr>
              <a:lnSpc>
                <a:spcPct val="105000"/>
              </a:lnSpc>
            </a:pPr>
            <a:endParaRPr lang="ja-JP" altLang="ja-JP" sz="1370" dirty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ja-JP" sz="1370" dirty="0">
                <a:latin typeface="+mn-ea"/>
              </a:rPr>
              <a:t>２　市町村計画がない場合は、大阪府で試算を行いました</a:t>
            </a:r>
            <a:r>
              <a:rPr lang="ja-JP" altLang="ja-JP" sz="1370" dirty="0" smtClean="0">
                <a:latin typeface="+mn-ea"/>
              </a:rPr>
              <a:t>。</a:t>
            </a:r>
            <a:endParaRPr lang="en-US" altLang="ja-JP" sz="1370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370" dirty="0">
                <a:latin typeface="+mn-ea"/>
              </a:rPr>
              <a:t>　</a:t>
            </a:r>
            <a:r>
              <a:rPr lang="ja-JP" altLang="en-US" sz="1370" u="sng" dirty="0">
                <a:latin typeface="+mn-ea"/>
              </a:rPr>
              <a:t>○	推計期間は大阪府の将来推計人口の推計期間に合わせ</a:t>
            </a:r>
            <a:r>
              <a:rPr lang="en-US" altLang="ja-JP" sz="1370" u="sng" dirty="0">
                <a:latin typeface="+mn-ea"/>
              </a:rPr>
              <a:t>2045</a:t>
            </a:r>
            <a:r>
              <a:rPr lang="ja-JP" altLang="en-US" sz="1370" u="sng" dirty="0">
                <a:latin typeface="+mn-ea"/>
              </a:rPr>
              <a:t>年度まで</a:t>
            </a:r>
            <a:r>
              <a:rPr lang="ja-JP" altLang="en-US" sz="1370" u="sng" dirty="0" smtClean="0">
                <a:latin typeface="+mn-ea"/>
              </a:rPr>
              <a:t>。</a:t>
            </a:r>
            <a:endParaRPr lang="en-US" altLang="ja-JP" sz="1370" u="sng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370" dirty="0">
                <a:latin typeface="+mn-ea"/>
              </a:rPr>
              <a:t>　</a:t>
            </a:r>
            <a:r>
              <a:rPr lang="ja-JP" altLang="en-US" sz="1370" u="sng" dirty="0" smtClean="0">
                <a:latin typeface="+mn-ea"/>
              </a:rPr>
              <a:t>〇</a:t>
            </a:r>
            <a:r>
              <a:rPr lang="ja-JP" altLang="ja-JP" sz="1370" u="sng" dirty="0" smtClean="0">
                <a:latin typeface="+mn-ea"/>
              </a:rPr>
              <a:t>収入</a:t>
            </a:r>
            <a:r>
              <a:rPr lang="ja-JP" altLang="ja-JP" sz="1370" u="sng" dirty="0">
                <a:latin typeface="+mn-ea"/>
              </a:rPr>
              <a:t>は推計した料金収入に</a:t>
            </a:r>
            <a:r>
              <a:rPr lang="en-US" altLang="ja-JP" sz="1370" u="sng" dirty="0">
                <a:latin typeface="+mn-ea"/>
              </a:rPr>
              <a:t>2016</a:t>
            </a:r>
            <a:r>
              <a:rPr lang="ja-JP" altLang="ja-JP" sz="1370" u="sng" dirty="0">
                <a:latin typeface="+mn-ea"/>
              </a:rPr>
              <a:t>年度決算統計のその他収益を加算しています</a:t>
            </a:r>
            <a:r>
              <a:rPr lang="ja-JP" altLang="ja-JP" sz="1370" u="sng" dirty="0" smtClean="0">
                <a:latin typeface="+mn-ea"/>
              </a:rPr>
              <a:t>。</a:t>
            </a:r>
          </a:p>
          <a:p>
            <a:pPr lvl="1" indent="-96838">
              <a:lnSpc>
                <a:spcPct val="105000"/>
              </a:lnSpc>
            </a:pPr>
            <a:r>
              <a:rPr lang="ja-JP" altLang="en-US" sz="1370" u="sng" dirty="0" smtClean="0">
                <a:latin typeface="+mn-ea"/>
              </a:rPr>
              <a:t>・</a:t>
            </a:r>
            <a:r>
              <a:rPr lang="ja-JP" altLang="ja-JP" sz="1370" u="sng" dirty="0" smtClean="0">
                <a:latin typeface="+mn-ea"/>
              </a:rPr>
              <a:t>水道料金収入の見通しは、給水人口予測から有収水量を推計し、</a:t>
            </a:r>
            <a:endParaRPr lang="en-US" altLang="ja-JP" sz="1370" u="sng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370" dirty="0" smtClean="0">
                <a:latin typeface="+mn-ea"/>
              </a:rPr>
              <a:t>　</a:t>
            </a:r>
            <a:r>
              <a:rPr lang="en-US" altLang="ja-JP" sz="1370" u="sng" dirty="0" smtClean="0">
                <a:latin typeface="+mn-ea"/>
              </a:rPr>
              <a:t>2016</a:t>
            </a:r>
            <a:r>
              <a:rPr lang="ja-JP" altLang="ja-JP" sz="1370" u="sng" dirty="0" smtClean="0">
                <a:latin typeface="+mn-ea"/>
              </a:rPr>
              <a:t>年度の供給単価</a:t>
            </a:r>
            <a:r>
              <a:rPr lang="en-US" altLang="ja-JP" sz="1370" u="sng" dirty="0" smtClean="0">
                <a:latin typeface="+mn-ea"/>
              </a:rPr>
              <a:t>189.9</a:t>
            </a:r>
            <a:r>
              <a:rPr lang="ja-JP" altLang="ja-JP" sz="1370" u="sng" dirty="0" smtClean="0">
                <a:latin typeface="+mn-ea"/>
              </a:rPr>
              <a:t>円</a:t>
            </a:r>
            <a:r>
              <a:rPr lang="en-US" altLang="ja-JP" sz="1370" u="sng" dirty="0" smtClean="0">
                <a:latin typeface="+mn-ea"/>
              </a:rPr>
              <a:t>/m</a:t>
            </a:r>
            <a:r>
              <a:rPr lang="en-US" altLang="ja-JP" sz="1370" u="sng" baseline="30000" dirty="0" smtClean="0">
                <a:latin typeface="+mn-ea"/>
              </a:rPr>
              <a:t>3</a:t>
            </a:r>
            <a:r>
              <a:rPr lang="ja-JP" altLang="ja-JP" sz="1370" u="sng" dirty="0" smtClean="0">
                <a:latin typeface="+mn-ea"/>
              </a:rPr>
              <a:t>を乗じて算出しています。</a:t>
            </a:r>
            <a:endParaRPr lang="ja-JP" altLang="ja-JP" sz="1370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370" u="sng" dirty="0" smtClean="0">
                <a:latin typeface="+mn-ea"/>
              </a:rPr>
              <a:t>・</a:t>
            </a:r>
            <a:r>
              <a:rPr lang="ja-JP" altLang="ja-JP" sz="1370" u="sng" dirty="0" smtClean="0">
                <a:latin typeface="+mn-ea"/>
              </a:rPr>
              <a:t>給水</a:t>
            </a:r>
            <a:r>
              <a:rPr lang="ja-JP" altLang="ja-JP" sz="1370" u="sng" dirty="0">
                <a:latin typeface="+mn-ea"/>
              </a:rPr>
              <a:t>人口の予測については、大阪府の将来推計人口（</a:t>
            </a:r>
            <a:r>
              <a:rPr lang="en-US" altLang="ja-JP" sz="1370" u="sng" dirty="0">
                <a:latin typeface="+mn-ea"/>
              </a:rPr>
              <a:t>2018</a:t>
            </a:r>
            <a:r>
              <a:rPr lang="ja-JP" altLang="ja-JP" sz="1370" u="sng" dirty="0">
                <a:latin typeface="+mn-ea"/>
              </a:rPr>
              <a:t>年</a:t>
            </a:r>
            <a:r>
              <a:rPr lang="en-US" altLang="ja-JP" sz="1370" u="sng" dirty="0">
                <a:latin typeface="+mn-ea"/>
              </a:rPr>
              <a:t>8</a:t>
            </a:r>
            <a:r>
              <a:rPr lang="ja-JP" altLang="ja-JP" sz="1370" u="sng" dirty="0">
                <a:latin typeface="+mn-ea"/>
              </a:rPr>
              <a:t>月大阪府政策企画部企画室計画課）を用い</a:t>
            </a:r>
            <a:r>
              <a:rPr lang="ja-JP" altLang="ja-JP" sz="1370" u="sng" dirty="0" smtClean="0">
                <a:latin typeface="+mn-ea"/>
              </a:rPr>
              <a:t>、</a:t>
            </a:r>
            <a:endParaRPr lang="en-US" altLang="ja-JP" sz="1370" u="sng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370" dirty="0" smtClean="0">
                <a:latin typeface="+mn-ea"/>
              </a:rPr>
              <a:t>　</a:t>
            </a:r>
            <a:r>
              <a:rPr lang="ja-JP" altLang="ja-JP" sz="1370" u="sng" dirty="0" smtClean="0">
                <a:latin typeface="+mn-ea"/>
              </a:rPr>
              <a:t>府</a:t>
            </a:r>
            <a:r>
              <a:rPr lang="ja-JP" altLang="ja-JP" sz="1370" u="sng" dirty="0">
                <a:latin typeface="+mn-ea"/>
              </a:rPr>
              <a:t>が国立社会保障・人口問題研究所の市町村別予測を補正して推計しています。</a:t>
            </a:r>
            <a:endParaRPr lang="ja-JP" altLang="ja-JP" sz="1370" dirty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370" u="sng" dirty="0" smtClean="0">
                <a:latin typeface="+mn-ea"/>
              </a:rPr>
              <a:t>・</a:t>
            </a:r>
            <a:r>
              <a:rPr lang="ja-JP" altLang="ja-JP" sz="1370" u="sng" dirty="0" smtClean="0">
                <a:latin typeface="+mn-ea"/>
              </a:rPr>
              <a:t>有</a:t>
            </a:r>
            <a:r>
              <a:rPr lang="ja-JP" altLang="ja-JP" sz="1370" u="sng" dirty="0">
                <a:latin typeface="+mn-ea"/>
              </a:rPr>
              <a:t>収水量の推計は、</a:t>
            </a:r>
            <a:r>
              <a:rPr lang="en-US" altLang="ja-JP" sz="1370" u="sng" dirty="0">
                <a:latin typeface="+mn-ea"/>
              </a:rPr>
              <a:t>2016</a:t>
            </a:r>
            <a:r>
              <a:rPr lang="ja-JP" altLang="ja-JP" sz="1370" u="sng" dirty="0">
                <a:latin typeface="+mn-ea"/>
              </a:rPr>
              <a:t>年度の年間有収水量と給水人口から</a:t>
            </a:r>
            <a:r>
              <a:rPr lang="en-US" altLang="ja-JP" sz="1370" u="sng" dirty="0">
                <a:latin typeface="+mn-ea"/>
              </a:rPr>
              <a:t>1</a:t>
            </a:r>
            <a:r>
              <a:rPr lang="ja-JP" altLang="ja-JP" sz="1370" u="sng" dirty="0">
                <a:latin typeface="+mn-ea"/>
              </a:rPr>
              <a:t>人</a:t>
            </a:r>
            <a:r>
              <a:rPr lang="en-US" altLang="ja-JP" sz="1370" u="sng" dirty="0">
                <a:latin typeface="+mn-ea"/>
              </a:rPr>
              <a:t>1</a:t>
            </a:r>
            <a:r>
              <a:rPr lang="ja-JP" altLang="ja-JP" sz="1370" u="sng" dirty="0">
                <a:latin typeface="+mn-ea"/>
              </a:rPr>
              <a:t>日平均有収水量を求め</a:t>
            </a:r>
            <a:r>
              <a:rPr lang="ja-JP" altLang="ja-JP" sz="1370" u="sng" dirty="0" smtClean="0">
                <a:latin typeface="+mn-ea"/>
              </a:rPr>
              <a:t>、</a:t>
            </a:r>
            <a:endParaRPr lang="en-US" altLang="ja-JP" sz="1370" u="sng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370" dirty="0">
                <a:latin typeface="+mn-ea"/>
              </a:rPr>
              <a:t>　</a:t>
            </a:r>
            <a:r>
              <a:rPr lang="ja-JP" altLang="ja-JP" sz="1370" u="sng" dirty="0" smtClean="0">
                <a:latin typeface="+mn-ea"/>
              </a:rPr>
              <a:t>予測</a:t>
            </a:r>
            <a:r>
              <a:rPr lang="ja-JP" altLang="ja-JP" sz="1370" u="sng" dirty="0">
                <a:latin typeface="+mn-ea"/>
              </a:rPr>
              <a:t>給水人口を乗じて算出しています</a:t>
            </a:r>
            <a:r>
              <a:rPr lang="ja-JP" altLang="ja-JP" sz="1370" u="sng" dirty="0" smtClean="0">
                <a:latin typeface="+mn-ea"/>
              </a:rPr>
              <a:t>。</a:t>
            </a:r>
            <a:endParaRPr lang="en-US" altLang="ja-JP" sz="1370" dirty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370" u="sng" dirty="0" smtClean="0">
                <a:latin typeface="+mn-ea"/>
              </a:rPr>
              <a:t>〇</a:t>
            </a:r>
            <a:r>
              <a:rPr lang="ja-JP" altLang="ja-JP" sz="1370" u="sng" dirty="0" smtClean="0">
                <a:latin typeface="+mn-ea"/>
              </a:rPr>
              <a:t>支出</a:t>
            </a:r>
            <a:r>
              <a:rPr lang="ja-JP" altLang="ja-JP" sz="1370" u="sng" dirty="0">
                <a:latin typeface="+mn-ea"/>
              </a:rPr>
              <a:t>は管路更新以外の費用について、</a:t>
            </a:r>
            <a:r>
              <a:rPr lang="en-US" altLang="ja-JP" sz="1370" u="sng" dirty="0">
                <a:latin typeface="+mn-ea"/>
              </a:rPr>
              <a:t>2016</a:t>
            </a:r>
            <a:r>
              <a:rPr lang="ja-JP" altLang="ja-JP" sz="1370" u="sng" dirty="0">
                <a:latin typeface="+mn-ea"/>
              </a:rPr>
              <a:t>年度の経常費用の決算値の同額を</a:t>
            </a:r>
            <a:r>
              <a:rPr lang="en-US" altLang="ja-JP" sz="1370" u="sng" dirty="0">
                <a:latin typeface="+mn-ea"/>
              </a:rPr>
              <a:t>2045</a:t>
            </a:r>
            <a:r>
              <a:rPr lang="ja-JP" altLang="ja-JP" sz="1370" u="sng" dirty="0">
                <a:latin typeface="+mn-ea"/>
              </a:rPr>
              <a:t>年度まで見込んでいます</a:t>
            </a:r>
            <a:r>
              <a:rPr lang="ja-JP" altLang="ja-JP" sz="1370" u="sng" dirty="0" smtClean="0">
                <a:latin typeface="+mn-ea"/>
              </a:rPr>
              <a:t>。</a:t>
            </a:r>
            <a:endParaRPr lang="en-US" altLang="ja-JP" sz="1370" u="sng" dirty="0" smtClean="0">
              <a:latin typeface="+mn-ea"/>
            </a:endParaRPr>
          </a:p>
          <a:p>
            <a:pPr lvl="1" indent="-100013">
              <a:lnSpc>
                <a:spcPct val="105000"/>
              </a:lnSpc>
            </a:pPr>
            <a:r>
              <a:rPr lang="ja-JP" altLang="en-US" sz="1370" u="sng" dirty="0">
                <a:latin typeface="+mn-ea"/>
              </a:rPr>
              <a:t>・</a:t>
            </a:r>
            <a:r>
              <a:rPr lang="ja-JP" altLang="ja-JP" sz="1370" u="sng" dirty="0" smtClean="0">
                <a:latin typeface="+mn-ea"/>
              </a:rPr>
              <a:t>管</a:t>
            </a:r>
            <a:r>
              <a:rPr lang="ja-JP" altLang="ja-JP" sz="1370" u="sng" dirty="0">
                <a:latin typeface="+mn-ea"/>
              </a:rPr>
              <a:t>路については管路更新率を</a:t>
            </a:r>
            <a:r>
              <a:rPr lang="en-US" altLang="ja-JP" sz="1370" u="sng" dirty="0">
                <a:latin typeface="+mn-ea"/>
              </a:rPr>
              <a:t>1.67</a:t>
            </a:r>
            <a:r>
              <a:rPr lang="ja-JP" altLang="ja-JP" sz="1370" u="sng" dirty="0">
                <a:latin typeface="+mn-ea"/>
              </a:rPr>
              <a:t>％に引き上げた場合</a:t>
            </a:r>
            <a:r>
              <a:rPr lang="ja-JP" altLang="ja-JP" sz="1370" u="sng" dirty="0" smtClean="0">
                <a:latin typeface="+mn-ea"/>
              </a:rPr>
              <a:t>の</a:t>
            </a:r>
            <a:r>
              <a:rPr lang="ja-JP" altLang="en-US" sz="1370" u="sng" dirty="0">
                <a:latin typeface="+mn-ea"/>
              </a:rPr>
              <a:t>減価</a:t>
            </a:r>
            <a:r>
              <a:rPr lang="ja-JP" altLang="ja-JP" sz="1370" u="sng" dirty="0" smtClean="0">
                <a:latin typeface="+mn-ea"/>
              </a:rPr>
              <a:t>償却費</a:t>
            </a:r>
            <a:r>
              <a:rPr lang="ja-JP" altLang="ja-JP" sz="1370" u="sng" dirty="0">
                <a:latin typeface="+mn-ea"/>
              </a:rPr>
              <a:t>増加を見込んでいます</a:t>
            </a:r>
            <a:r>
              <a:rPr lang="ja-JP" altLang="ja-JP" sz="1370" u="sng" dirty="0" smtClean="0">
                <a:latin typeface="+mn-ea"/>
              </a:rPr>
              <a:t>。</a:t>
            </a:r>
            <a:endParaRPr lang="en-US" altLang="ja-JP" sz="1370" u="sng" dirty="0" smtClean="0">
              <a:latin typeface="+mn-ea"/>
            </a:endParaRPr>
          </a:p>
          <a:p>
            <a:pPr lvl="1" indent="-100013">
              <a:lnSpc>
                <a:spcPct val="105000"/>
              </a:lnSpc>
            </a:pPr>
            <a:r>
              <a:rPr lang="ja-JP" altLang="ja-JP" sz="1370" dirty="0" smtClean="0">
                <a:latin typeface="+mn-ea"/>
              </a:rPr>
              <a:t>（</a:t>
            </a:r>
            <a:r>
              <a:rPr lang="ja-JP" altLang="ja-JP" sz="1370" dirty="0">
                <a:latin typeface="+mn-ea"/>
              </a:rPr>
              <a:t>市町村実績の管路更新率が</a:t>
            </a:r>
            <a:r>
              <a:rPr lang="en-US" altLang="ja-JP" sz="1370" dirty="0">
                <a:latin typeface="+mn-ea"/>
              </a:rPr>
              <a:t>1.67%</a:t>
            </a:r>
            <a:r>
              <a:rPr lang="ja-JP" altLang="ja-JP" sz="1370" dirty="0">
                <a:latin typeface="+mn-ea"/>
              </a:rPr>
              <a:t>以上の場合は、その更新率とします。）</a:t>
            </a:r>
          </a:p>
          <a:p>
            <a:pPr lvl="1" indent="-100013">
              <a:lnSpc>
                <a:spcPct val="105000"/>
              </a:lnSpc>
            </a:pPr>
            <a:r>
              <a:rPr lang="ja-JP" altLang="en-US" sz="1370" u="sng" dirty="0" smtClean="0">
                <a:latin typeface="+mn-ea"/>
              </a:rPr>
              <a:t>・</a:t>
            </a:r>
            <a:r>
              <a:rPr lang="ja-JP" altLang="ja-JP" sz="1370" u="sng" dirty="0" smtClean="0">
                <a:latin typeface="+mn-ea"/>
              </a:rPr>
              <a:t>追加</a:t>
            </a:r>
            <a:r>
              <a:rPr lang="ja-JP" altLang="ja-JP" sz="1370" u="sng" dirty="0">
                <a:latin typeface="+mn-ea"/>
              </a:rPr>
              <a:t>減価償却費</a:t>
            </a:r>
            <a:r>
              <a:rPr lang="en-US" altLang="ja-JP" sz="1370" u="sng" dirty="0">
                <a:latin typeface="+mn-ea"/>
              </a:rPr>
              <a:t>/</a:t>
            </a:r>
            <a:r>
              <a:rPr lang="ja-JP" altLang="ja-JP" sz="1370" u="sng" dirty="0">
                <a:latin typeface="+mn-ea"/>
              </a:rPr>
              <a:t>年は、次のとおり算出し、年数経過とともに積み上げています。</a:t>
            </a:r>
          </a:p>
          <a:p>
            <a:pPr lvl="0" indent="360363">
              <a:lnSpc>
                <a:spcPct val="105000"/>
              </a:lnSpc>
            </a:pPr>
            <a:r>
              <a:rPr lang="ja-JP" altLang="ja-JP" sz="1370" u="sng" dirty="0">
                <a:latin typeface="+mn-ea"/>
              </a:rPr>
              <a:t>　</a:t>
            </a:r>
            <a:r>
              <a:rPr lang="ja-JP" altLang="en-US" sz="1370" u="sng" dirty="0" smtClean="0">
                <a:latin typeface="+mn-ea"/>
              </a:rPr>
              <a:t>①　</a:t>
            </a:r>
            <a:r>
              <a:rPr lang="en-US" altLang="ja-JP" sz="1370" u="sng" dirty="0" smtClean="0">
                <a:latin typeface="+mn-ea"/>
              </a:rPr>
              <a:t>1.67</a:t>
            </a:r>
            <a:r>
              <a:rPr lang="ja-JP" altLang="ja-JP" sz="1370" u="sng" dirty="0">
                <a:latin typeface="+mn-ea"/>
              </a:rPr>
              <a:t>％と管路更新率</a:t>
            </a:r>
            <a:r>
              <a:rPr lang="en-US" altLang="ja-JP" sz="1370" u="sng" dirty="0">
                <a:latin typeface="+mn-ea"/>
              </a:rPr>
              <a:t>(2014-2016</a:t>
            </a:r>
            <a:r>
              <a:rPr lang="ja-JP" altLang="ja-JP" sz="1370" u="sng" dirty="0">
                <a:latin typeface="+mn-ea"/>
              </a:rPr>
              <a:t>年度の平均</a:t>
            </a:r>
            <a:r>
              <a:rPr lang="en-US" altLang="ja-JP" sz="1370" u="sng" dirty="0">
                <a:latin typeface="+mn-ea"/>
              </a:rPr>
              <a:t>)</a:t>
            </a:r>
            <a:r>
              <a:rPr lang="ja-JP" altLang="ja-JP" sz="1370" u="sng" dirty="0">
                <a:latin typeface="+mn-ea"/>
              </a:rPr>
              <a:t>の比率を算出。</a:t>
            </a:r>
          </a:p>
          <a:p>
            <a:pPr lvl="0" indent="360363">
              <a:lnSpc>
                <a:spcPct val="105000"/>
              </a:lnSpc>
            </a:pPr>
            <a:r>
              <a:rPr lang="ja-JP" altLang="ja-JP" sz="1370" u="sng" dirty="0">
                <a:latin typeface="+mn-ea"/>
              </a:rPr>
              <a:t>　</a:t>
            </a:r>
            <a:r>
              <a:rPr lang="ja-JP" altLang="en-US" sz="1370" u="sng" dirty="0" smtClean="0">
                <a:latin typeface="+mn-ea"/>
              </a:rPr>
              <a:t>②　</a:t>
            </a:r>
            <a:r>
              <a:rPr lang="ja-JP" altLang="ja-JP" sz="1370" u="sng" dirty="0" smtClean="0">
                <a:latin typeface="+mn-ea"/>
              </a:rPr>
              <a:t>配水</a:t>
            </a:r>
            <a:r>
              <a:rPr lang="ja-JP" altLang="ja-JP" sz="1370" u="sng" dirty="0">
                <a:latin typeface="+mn-ea"/>
              </a:rPr>
              <a:t>施設改良費に布設替延長比率を掛け、配水施設改良費（更新分）を算出</a:t>
            </a:r>
            <a:r>
              <a:rPr lang="en-US" altLang="ja-JP" sz="1370" u="sng" dirty="0">
                <a:latin typeface="+mn-ea"/>
              </a:rPr>
              <a:t>(2014-2016</a:t>
            </a:r>
            <a:r>
              <a:rPr lang="ja-JP" altLang="ja-JP" sz="1370" u="sng" dirty="0">
                <a:latin typeface="+mn-ea"/>
              </a:rPr>
              <a:t>年度の平均値</a:t>
            </a:r>
            <a:r>
              <a:rPr lang="en-US" altLang="ja-JP" sz="1370" u="sng" dirty="0">
                <a:latin typeface="+mn-ea"/>
              </a:rPr>
              <a:t>)</a:t>
            </a:r>
            <a:r>
              <a:rPr lang="ja-JP" altLang="ja-JP" sz="1370" u="sng" dirty="0" err="1">
                <a:latin typeface="+mn-ea"/>
              </a:rPr>
              <a:t>。</a:t>
            </a:r>
            <a:endParaRPr lang="ja-JP" altLang="ja-JP" sz="1370" u="sng" dirty="0">
              <a:latin typeface="+mn-ea"/>
            </a:endParaRPr>
          </a:p>
          <a:p>
            <a:pPr indent="360363">
              <a:lnSpc>
                <a:spcPct val="105000"/>
              </a:lnSpc>
            </a:pPr>
            <a:r>
              <a:rPr lang="ja-JP" altLang="ja-JP" sz="1370" u="sng" dirty="0">
                <a:latin typeface="+mn-ea"/>
              </a:rPr>
              <a:t>　</a:t>
            </a:r>
            <a:r>
              <a:rPr lang="ja-JP" altLang="en-US" sz="1370" u="sng" dirty="0" smtClean="0">
                <a:latin typeface="+mn-ea"/>
              </a:rPr>
              <a:t>　</a:t>
            </a:r>
            <a:r>
              <a:rPr lang="ja-JP" altLang="ja-JP" sz="1370" u="sng" dirty="0" smtClean="0">
                <a:latin typeface="+mn-ea"/>
              </a:rPr>
              <a:t>※</a:t>
            </a:r>
            <a:r>
              <a:rPr lang="ja-JP" altLang="ja-JP" sz="1370" u="sng" dirty="0">
                <a:latin typeface="+mn-ea"/>
              </a:rPr>
              <a:t>布設替延長比率</a:t>
            </a:r>
            <a:r>
              <a:rPr lang="en-US" altLang="ja-JP" sz="1370" u="sng" dirty="0">
                <a:latin typeface="+mn-ea"/>
              </a:rPr>
              <a:t>=</a:t>
            </a:r>
            <a:r>
              <a:rPr lang="ja-JP" altLang="ja-JP" sz="1370" u="sng" dirty="0">
                <a:latin typeface="+mn-ea"/>
              </a:rPr>
              <a:t>配水管布設替延長</a:t>
            </a:r>
            <a:r>
              <a:rPr lang="en-US" altLang="ja-JP" sz="1370" u="sng" dirty="0">
                <a:latin typeface="+mn-ea"/>
              </a:rPr>
              <a:t>/</a:t>
            </a:r>
            <a:r>
              <a:rPr lang="ja-JP" altLang="ja-JP" sz="1370" u="sng" dirty="0">
                <a:latin typeface="+mn-ea"/>
              </a:rPr>
              <a:t>（配水管新設延長＋配水管布設替延長）</a:t>
            </a:r>
          </a:p>
          <a:p>
            <a:pPr lvl="0" indent="360363">
              <a:lnSpc>
                <a:spcPct val="105000"/>
              </a:lnSpc>
            </a:pPr>
            <a:r>
              <a:rPr lang="ja-JP" altLang="ja-JP" sz="1370" u="sng" dirty="0">
                <a:latin typeface="+mn-ea"/>
              </a:rPr>
              <a:t>　</a:t>
            </a:r>
            <a:r>
              <a:rPr lang="ja-JP" altLang="en-US" sz="1370" u="sng" dirty="0" smtClean="0">
                <a:latin typeface="+mn-ea"/>
              </a:rPr>
              <a:t>③　</a:t>
            </a:r>
            <a:r>
              <a:rPr lang="ja-JP" altLang="ja-JP" sz="1370" u="sng" dirty="0" smtClean="0">
                <a:latin typeface="+mn-ea"/>
              </a:rPr>
              <a:t>①</a:t>
            </a:r>
            <a:r>
              <a:rPr lang="ja-JP" altLang="ja-JP" sz="1370" u="sng" dirty="0">
                <a:latin typeface="+mn-ea"/>
              </a:rPr>
              <a:t>と②を掛けたうえで税抜き価格を算出し、法定耐用年数</a:t>
            </a:r>
            <a:r>
              <a:rPr lang="en-US" altLang="ja-JP" sz="1370" u="sng" dirty="0">
                <a:latin typeface="+mn-ea"/>
              </a:rPr>
              <a:t>40</a:t>
            </a:r>
            <a:r>
              <a:rPr lang="ja-JP" altLang="ja-JP" sz="1370" u="sng" dirty="0">
                <a:latin typeface="+mn-ea"/>
              </a:rPr>
              <a:t>年で割っています。</a:t>
            </a:r>
          </a:p>
          <a:p>
            <a:pPr indent="360363">
              <a:lnSpc>
                <a:spcPct val="105000"/>
              </a:lnSpc>
            </a:pPr>
            <a:r>
              <a:rPr lang="ja-JP" altLang="ja-JP" sz="1370" u="sng" dirty="0">
                <a:latin typeface="+mn-ea"/>
              </a:rPr>
              <a:t>　</a:t>
            </a:r>
            <a:r>
              <a:rPr lang="ja-JP" altLang="en-US" sz="1370" u="sng" dirty="0" smtClean="0">
                <a:latin typeface="+mn-ea"/>
              </a:rPr>
              <a:t>　</a:t>
            </a:r>
            <a:r>
              <a:rPr lang="ja-JP" altLang="ja-JP" sz="1370" u="sng" dirty="0" smtClean="0">
                <a:latin typeface="+mn-ea"/>
              </a:rPr>
              <a:t>（</a:t>
            </a:r>
            <a:r>
              <a:rPr lang="ja-JP" altLang="ja-JP" sz="1370" u="sng" dirty="0">
                <a:latin typeface="+mn-ea"/>
              </a:rPr>
              <a:t>管路更新率、各延長は大阪府の水道の現況による。）</a:t>
            </a:r>
          </a:p>
          <a:p>
            <a:pPr lvl="1" indent="-96838">
              <a:lnSpc>
                <a:spcPct val="105000"/>
              </a:lnSpc>
            </a:pPr>
            <a:r>
              <a:rPr lang="ja-JP" altLang="en-US" sz="1370" u="sng" dirty="0" smtClean="0">
                <a:latin typeface="+mn-ea"/>
              </a:rPr>
              <a:t>・</a:t>
            </a:r>
            <a:r>
              <a:rPr lang="ja-JP" altLang="ja-JP" sz="1370" u="sng" dirty="0" smtClean="0">
                <a:latin typeface="+mn-ea"/>
              </a:rPr>
              <a:t>なお</a:t>
            </a:r>
            <a:r>
              <a:rPr lang="ja-JP" altLang="ja-JP" sz="1370" u="sng" dirty="0">
                <a:latin typeface="+mn-ea"/>
              </a:rPr>
              <a:t>、浄水場や配水場等の更新費用については、市町村計画がある場合でも、</a:t>
            </a:r>
            <a:r>
              <a:rPr lang="en-US" altLang="ja-JP" sz="1370" u="sng" dirty="0">
                <a:latin typeface="+mn-ea"/>
              </a:rPr>
              <a:t>2045</a:t>
            </a:r>
            <a:r>
              <a:rPr lang="ja-JP" altLang="ja-JP" sz="1370" u="sng" dirty="0">
                <a:latin typeface="+mn-ea"/>
              </a:rPr>
              <a:t>年度までの更新時期</a:t>
            </a:r>
            <a:r>
              <a:rPr lang="ja-JP" altLang="ja-JP" sz="1370" u="sng" dirty="0" smtClean="0">
                <a:latin typeface="+mn-ea"/>
              </a:rPr>
              <a:t>や</a:t>
            </a:r>
            <a:endParaRPr lang="en-US" altLang="ja-JP" sz="1370" u="sng" dirty="0" smtClean="0">
              <a:latin typeface="+mn-ea"/>
            </a:endParaRPr>
          </a:p>
          <a:p>
            <a:pPr lvl="1" indent="-193675">
              <a:lnSpc>
                <a:spcPct val="105000"/>
              </a:lnSpc>
            </a:pPr>
            <a:r>
              <a:rPr lang="ja-JP" altLang="en-US" sz="1370" u="sng" spc="-30" dirty="0">
                <a:latin typeface="+mn-ea"/>
              </a:rPr>
              <a:t>　</a:t>
            </a:r>
            <a:r>
              <a:rPr lang="ja-JP" altLang="ja-JP" sz="1370" u="sng" spc="-30" dirty="0" smtClean="0">
                <a:latin typeface="+mn-ea"/>
              </a:rPr>
              <a:t>施設</a:t>
            </a:r>
            <a:r>
              <a:rPr lang="ja-JP" altLang="ja-JP" sz="1370" u="sng" spc="-30" dirty="0">
                <a:latin typeface="+mn-ea"/>
              </a:rPr>
              <a:t>能力等の設定が困難であるため、見込んでいません（</a:t>
            </a:r>
            <a:r>
              <a:rPr lang="en-US" altLang="ja-JP" sz="1370" u="sng" spc="-30" dirty="0">
                <a:latin typeface="+mn-ea"/>
              </a:rPr>
              <a:t>2016</a:t>
            </a:r>
            <a:r>
              <a:rPr lang="ja-JP" altLang="ja-JP" sz="1370" u="sng" spc="-30" dirty="0">
                <a:latin typeface="+mn-ea"/>
              </a:rPr>
              <a:t>年度の決算値を</a:t>
            </a:r>
            <a:r>
              <a:rPr lang="en-US" altLang="ja-JP" sz="1370" u="sng" spc="-30" dirty="0">
                <a:latin typeface="+mn-ea"/>
              </a:rPr>
              <a:t>2045</a:t>
            </a:r>
            <a:r>
              <a:rPr lang="ja-JP" altLang="ja-JP" sz="1370" u="sng" spc="-30" dirty="0">
                <a:latin typeface="+mn-ea"/>
              </a:rPr>
              <a:t>年度まで見込んでいます）。</a:t>
            </a:r>
          </a:p>
          <a:p>
            <a:pPr lvl="1" indent="-277813">
              <a:lnSpc>
                <a:spcPct val="105000"/>
              </a:lnSpc>
            </a:pPr>
            <a:endParaRPr lang="en-US" altLang="ja-JP" sz="1370" dirty="0" smtClean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370" dirty="0" smtClean="0">
                <a:latin typeface="+mn-ea"/>
              </a:rPr>
              <a:t>〇</a:t>
            </a:r>
            <a:r>
              <a:rPr lang="ja-JP" altLang="ja-JP" sz="1370" u="sng" dirty="0">
                <a:latin typeface="+mn-ea"/>
              </a:rPr>
              <a:t>水道料金は、</a:t>
            </a:r>
            <a:r>
              <a:rPr lang="en-US" altLang="ja-JP" sz="1370" u="sng" dirty="0">
                <a:latin typeface="+mn-ea"/>
              </a:rPr>
              <a:t>2045</a:t>
            </a:r>
            <a:r>
              <a:rPr lang="ja-JP" altLang="en-US" sz="1370" u="sng" dirty="0">
                <a:latin typeface="+mn-ea"/>
              </a:rPr>
              <a:t>年度時点で赤字とならないように、収入が何％アップ必要かを求め、</a:t>
            </a:r>
            <a:endParaRPr lang="en-US" altLang="ja-JP" sz="1370" u="sng" dirty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370" dirty="0">
                <a:latin typeface="+mn-ea"/>
              </a:rPr>
              <a:t>　</a:t>
            </a:r>
            <a:r>
              <a:rPr lang="ja-JP" altLang="en-US" sz="1370" u="sng" dirty="0">
                <a:latin typeface="+mn-ea"/>
              </a:rPr>
              <a:t>その増加分を全て水道料金で補うと仮定し、</a:t>
            </a:r>
            <a:r>
              <a:rPr lang="en-US" altLang="ja-JP" sz="1370" u="sng" dirty="0">
                <a:latin typeface="+mn-ea"/>
              </a:rPr>
              <a:t>2016</a:t>
            </a:r>
            <a:r>
              <a:rPr lang="ja-JP" altLang="en-US" sz="1370" u="sng" dirty="0">
                <a:latin typeface="+mn-ea"/>
              </a:rPr>
              <a:t>年度の水道料金に加算して算出しています。</a:t>
            </a:r>
            <a:endParaRPr lang="en-US" altLang="ja-JP" sz="1370" u="sng" dirty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370" dirty="0">
                <a:latin typeface="+mn-ea"/>
              </a:rPr>
              <a:t>　</a:t>
            </a:r>
            <a:r>
              <a:rPr lang="ja-JP" altLang="en-US" sz="1370" u="sng" dirty="0">
                <a:latin typeface="+mn-ea"/>
              </a:rPr>
              <a:t>（実際は、今後の更新費用等を考慮して水道料金を設定する必要があります）</a:t>
            </a:r>
            <a:endParaRPr lang="en-US" altLang="ja-JP" sz="1370" b="1" u="sng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356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0"/>
            <a:ext cx="9144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４　大阪府推計に</a:t>
            </a:r>
            <a:r>
              <a:rPr lang="ja-JP" altLang="en-US" sz="2400" b="1" dirty="0" smtClean="0"/>
              <a:t>よる泉大津市の</a:t>
            </a:r>
            <a:r>
              <a:rPr lang="ja-JP" altLang="en-US" sz="2400" b="1" dirty="0"/>
              <a:t>今後の見通し　</a:t>
            </a:r>
            <a:endParaRPr lang="en-US" altLang="ja-JP" sz="2400" b="1" dirty="0" smtClean="0"/>
          </a:p>
          <a:p>
            <a:endParaRPr lang="en-US" altLang="ja-JP" dirty="0"/>
          </a:p>
          <a:p>
            <a:r>
              <a:rPr lang="ja-JP" altLang="en-US" sz="2400" b="1" dirty="0"/>
              <a:t>４．１　給水人口と料金収入の見通し</a:t>
            </a:r>
          </a:p>
          <a:p>
            <a:endParaRPr lang="en-US" altLang="ja-JP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大阪府推計</a:t>
            </a:r>
            <a:r>
              <a:rPr lang="en-US" altLang="ja-JP" sz="2000" dirty="0"/>
              <a:t>】</a:t>
            </a:r>
            <a:endParaRPr lang="ja-JP" altLang="en-US" sz="2000" dirty="0"/>
          </a:p>
          <a:p>
            <a:r>
              <a:rPr lang="ja-JP" altLang="en-US" sz="2000" dirty="0" smtClean="0"/>
              <a:t>　給水人口の減少に伴い有収水量も減少していき、水道料金収入についても減少していくことが見込まれます。</a:t>
            </a:r>
            <a:endParaRPr lang="ja-JP" altLang="en-US" sz="2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925188" y="1988055"/>
            <a:ext cx="229501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400" dirty="0"/>
              <a:t>・給水人口の予測については、大阪府の将来推計人口（２０１８年８月大阪府政策企画部企画室計画課）を用い、府が国立社会保障・人口問題研究所の市町村別予測を補正して推計しています。</a:t>
            </a:r>
            <a:endParaRPr lang="en-US" altLang="ja-JP" sz="1400" dirty="0"/>
          </a:p>
          <a:p>
            <a:endParaRPr lang="ja-JP" altLang="ja-JP" sz="1400" dirty="0"/>
          </a:p>
          <a:p>
            <a:r>
              <a:rPr lang="ja-JP" altLang="ja-JP" sz="1400" dirty="0"/>
              <a:t>・水道料金収入の見通しは、給水人口予測から有収水量を推計し、２０１６年度の供給単価</a:t>
            </a:r>
            <a:r>
              <a:rPr lang="en-US" altLang="ja-JP" sz="1400" dirty="0" smtClean="0">
                <a:latin typeface="+mn-ea"/>
              </a:rPr>
              <a:t>189.9</a:t>
            </a:r>
            <a:r>
              <a:rPr lang="ja-JP" altLang="ja-JP" sz="1400" dirty="0" smtClean="0"/>
              <a:t>円</a:t>
            </a:r>
            <a:r>
              <a:rPr lang="en-US" altLang="ja-JP" sz="1400" dirty="0"/>
              <a:t>/</a:t>
            </a:r>
            <a:r>
              <a:rPr lang="ja-JP" altLang="ja-JP" sz="1400" dirty="0"/>
              <a:t>㎥を乗じて算出しています。</a:t>
            </a:r>
            <a:endParaRPr lang="en-US" altLang="ja-JP" sz="1400" dirty="0"/>
          </a:p>
          <a:p>
            <a:endParaRPr lang="ja-JP" altLang="ja-JP" sz="1400" dirty="0"/>
          </a:p>
          <a:p>
            <a:r>
              <a:rPr lang="ja-JP" altLang="ja-JP" sz="1400" dirty="0"/>
              <a:t>・有収水量の推計は、２０１６年度の年間有収水量と給水人口から</a:t>
            </a:r>
            <a:r>
              <a:rPr lang="en-US" altLang="ja-JP" sz="1400" dirty="0"/>
              <a:t>1</a:t>
            </a:r>
            <a:r>
              <a:rPr lang="ja-JP" altLang="ja-JP" sz="1400" dirty="0"/>
              <a:t>人</a:t>
            </a:r>
            <a:r>
              <a:rPr lang="en-US" altLang="ja-JP" sz="1400" dirty="0"/>
              <a:t>1</a:t>
            </a:r>
            <a:r>
              <a:rPr lang="ja-JP" altLang="ja-JP" sz="1400" dirty="0"/>
              <a:t>日平均有収水量を求め、予測給水人口を乗じて算出しています。</a:t>
            </a:r>
          </a:p>
          <a:p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27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28" y="2535600"/>
            <a:ext cx="6555932" cy="40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85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303393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・試算</a:t>
            </a:r>
            <a:r>
              <a:rPr lang="ja-JP" altLang="en-US" dirty="0"/>
              <a:t>するために必要な精度</a:t>
            </a:r>
            <a:r>
              <a:rPr lang="ja-JP" altLang="en-US" dirty="0">
                <a:latin typeface="+mn-ea"/>
              </a:rPr>
              <a:t>の</a:t>
            </a:r>
            <a:r>
              <a:rPr lang="en-US" altLang="ja-JP" dirty="0">
                <a:latin typeface="+mn-ea"/>
              </a:rPr>
              <a:t>2045</a:t>
            </a:r>
            <a:r>
              <a:rPr lang="ja-JP" altLang="en-US" dirty="0">
                <a:latin typeface="+mn-ea"/>
              </a:rPr>
              <a:t>年度までの更新</a:t>
            </a:r>
            <a:r>
              <a:rPr lang="ja-JP" altLang="en-US" dirty="0"/>
              <a:t>需要等のデータがないため</a:t>
            </a:r>
            <a:r>
              <a:rPr lang="ja-JP" altLang="en-US" dirty="0" smtClean="0"/>
              <a:t>、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未推計です。</a:t>
            </a:r>
            <a:endParaRPr lang="ja-JP" altLang="ja-JP" dirty="0"/>
          </a:p>
        </p:txBody>
      </p:sp>
      <p:sp>
        <p:nvSpPr>
          <p:cNvPr id="4" name="正方形/長方形 3"/>
          <p:cNvSpPr/>
          <p:nvPr/>
        </p:nvSpPr>
        <p:spPr>
          <a:xfrm>
            <a:off x="294361" y="1279610"/>
            <a:ext cx="7770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indent="-90170" algn="just"/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推計は市町村計画を基に大阪府が次の条件により実施</a:t>
            </a:r>
            <a:r>
              <a:rPr lang="ja-JP" altLang="en-US" kern="100" dirty="0">
                <a:latin typeface="+mn-ea"/>
                <a:cs typeface="Times New Roman" panose="02020603050405020304" pitchFamily="18" charset="0"/>
              </a:rPr>
              <a:t>しています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。</a:t>
            </a:r>
            <a:endParaRPr lang="ja-JP" altLang="ja-JP" sz="2000" kern="100" dirty="0">
              <a:latin typeface="+mn-ea"/>
              <a:cs typeface="Times New Roman" panose="02020603050405020304" pitchFamily="18" charset="0"/>
            </a:endParaRPr>
          </a:p>
          <a:p>
            <a:pPr marL="90170" indent="-90170" algn="just"/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・管路更新率を</a:t>
            </a:r>
            <a:r>
              <a:rPr lang="en-US" altLang="ja-JP" kern="100" dirty="0">
                <a:latin typeface="+mn-ea"/>
                <a:cs typeface="Times New Roman" panose="02020603050405020304" pitchFamily="18" charset="0"/>
              </a:rPr>
              <a:t>1.67%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に引き上げ。（今後</a:t>
            </a:r>
            <a:r>
              <a:rPr lang="en-US" altLang="ja-JP" kern="100" dirty="0">
                <a:latin typeface="+mn-ea"/>
                <a:cs typeface="Times New Roman" panose="02020603050405020304" pitchFamily="18" charset="0"/>
              </a:rPr>
              <a:t>60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年周期で管更新とする）</a:t>
            </a:r>
            <a:endParaRPr lang="ja-JP" altLang="ja-JP" sz="20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36969" y="154755"/>
            <a:ext cx="81909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latin typeface="+mn-ea"/>
              </a:rPr>
              <a:t>４．２　更新</a:t>
            </a:r>
            <a:r>
              <a:rPr lang="ja-JP" altLang="en-US" sz="2400" b="1" dirty="0">
                <a:latin typeface="+mn-ea"/>
              </a:rPr>
              <a:t>需要見込み額の</a:t>
            </a:r>
            <a:r>
              <a:rPr lang="ja-JP" altLang="en-US" sz="2400" b="1" dirty="0" smtClean="0">
                <a:latin typeface="+mn-ea"/>
              </a:rPr>
              <a:t>見通し</a:t>
            </a:r>
            <a:endParaRPr lang="en-US" altLang="ja-JP" sz="2400" b="1" dirty="0" smtClean="0">
              <a:latin typeface="+mn-ea"/>
            </a:endParaRPr>
          </a:p>
          <a:p>
            <a:endParaRPr lang="en-US" altLang="ja-JP" dirty="0" smtClean="0"/>
          </a:p>
          <a:p>
            <a:r>
              <a:rPr lang="ja-JP" altLang="ja-JP" sz="2000" dirty="0" smtClean="0"/>
              <a:t>【</a:t>
            </a:r>
            <a:r>
              <a:rPr lang="ja-JP" altLang="ja-JP" sz="2000" dirty="0"/>
              <a:t>大阪府推計】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8799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39" y="1456599"/>
            <a:ext cx="8037473" cy="3636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7378" y="5363683"/>
            <a:ext cx="8778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dirty="0"/>
              <a:t>・管路更新率の目標</a:t>
            </a:r>
            <a:r>
              <a:rPr lang="ja-JP" altLang="ja-JP" dirty="0" smtClean="0"/>
              <a:t>を６０年</a:t>
            </a:r>
            <a:r>
              <a:rPr lang="ja-JP" altLang="ja-JP" dirty="0"/>
              <a:t>周期での管更新となる１．６７％に上昇させた場合、</a:t>
            </a:r>
            <a:endParaRPr lang="en-US" altLang="ja-JP" dirty="0"/>
          </a:p>
          <a:p>
            <a:r>
              <a:rPr lang="ja-JP" altLang="ja-JP" dirty="0"/>
              <a:t>管路更新費用</a:t>
            </a:r>
            <a:r>
              <a:rPr lang="ja-JP" altLang="ja-JP" dirty="0" smtClean="0"/>
              <a:t>は増加が見込まれ、その分支出が増加</a:t>
            </a:r>
            <a:r>
              <a:rPr lang="ja-JP" altLang="en-US" dirty="0" smtClean="0"/>
              <a:t>します</a:t>
            </a:r>
            <a:r>
              <a:rPr lang="ja-JP" altLang="ja-JP" dirty="0" smtClean="0"/>
              <a:t>。</a:t>
            </a:r>
            <a:endParaRPr lang="en-US" altLang="ja-JP" dirty="0" smtClean="0"/>
          </a:p>
          <a:p>
            <a:r>
              <a:rPr lang="ja-JP" altLang="ja-JP" dirty="0" smtClean="0"/>
              <a:t>その</a:t>
            </a:r>
            <a:r>
              <a:rPr lang="ja-JP" altLang="ja-JP" dirty="0"/>
              <a:t>場合、支出は収入の約</a:t>
            </a:r>
            <a:r>
              <a:rPr lang="ja-JP" altLang="ja-JP" dirty="0" smtClean="0"/>
              <a:t>１．</a:t>
            </a:r>
            <a:r>
              <a:rPr lang="ja-JP" altLang="en-US" dirty="0" smtClean="0"/>
              <a:t>２</a:t>
            </a:r>
            <a:r>
              <a:rPr lang="ja-JP" altLang="ja-JP" dirty="0" smtClean="0"/>
              <a:t>倍</a:t>
            </a:r>
            <a:r>
              <a:rPr lang="ja-JP" altLang="ja-JP" dirty="0"/>
              <a:t>となり、赤字回避には、収入</a:t>
            </a:r>
            <a:r>
              <a:rPr lang="ja-JP" altLang="ja-JP" dirty="0" smtClean="0"/>
              <a:t>の</a:t>
            </a:r>
            <a:r>
              <a:rPr lang="ja-JP" altLang="en-US" dirty="0" smtClean="0"/>
              <a:t>約</a:t>
            </a:r>
            <a:r>
              <a:rPr lang="ja-JP" altLang="en-US" dirty="0"/>
              <a:t>２</a:t>
            </a:r>
            <a:r>
              <a:rPr lang="ja-JP" altLang="ja-JP" dirty="0" smtClean="0"/>
              <a:t>割</a:t>
            </a:r>
            <a:r>
              <a:rPr lang="ja-JP" altLang="ja-JP" dirty="0"/>
              <a:t>アップが必要とな</a:t>
            </a:r>
            <a:r>
              <a:rPr lang="ja-JP" altLang="en-US" dirty="0"/>
              <a:t>ります</a:t>
            </a:r>
            <a:r>
              <a:rPr lang="ja-JP" altLang="ja-JP" dirty="0" smtClean="0"/>
              <a:t>。</a:t>
            </a:r>
            <a:endParaRPr lang="ja-JP" altLang="ja-JP" dirty="0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6636328" y="2172721"/>
            <a:ext cx="0" cy="29338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形吹き出し 12"/>
          <p:cNvSpPr/>
          <p:nvPr/>
        </p:nvSpPr>
        <p:spPr>
          <a:xfrm>
            <a:off x="5702671" y="955343"/>
            <a:ext cx="3398520" cy="855493"/>
          </a:xfrm>
          <a:prstGeom prst="wedgeEllipseCallout">
            <a:avLst>
              <a:gd name="adj1" fmla="val -13073"/>
              <a:gd name="adj2" fmla="val 828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0"/>
              </a:spcAft>
            </a:pPr>
            <a:r>
              <a:rPr lang="ja-JP" sz="1400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支出が収入の</a:t>
            </a:r>
            <a:r>
              <a:rPr lang="ja-JP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約</a:t>
            </a:r>
            <a:r>
              <a:rPr lang="en-US" altLang="ja-JP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1.2</a:t>
            </a:r>
            <a:r>
              <a:rPr lang="ja-JP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倍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sz="1400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赤字回避には収入の</a:t>
            </a:r>
            <a:r>
              <a:rPr lang="ja-JP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約</a:t>
            </a:r>
            <a:r>
              <a:rPr lang="en-US" altLang="ja-JP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2</a:t>
            </a:r>
            <a:r>
              <a:rPr lang="ja-JP" altLang="en-US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割</a:t>
            </a:r>
            <a:r>
              <a:rPr lang="ja-JP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アップ</a:t>
            </a:r>
            <a:r>
              <a:rPr lang="ja-JP" sz="1400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が必要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313" y="41204"/>
            <a:ext cx="819096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４．３　収支</a:t>
            </a:r>
            <a:r>
              <a:rPr lang="ja-JP" altLang="en-US" sz="2400" b="1" dirty="0"/>
              <a:t>の</a:t>
            </a:r>
            <a:r>
              <a:rPr lang="ja-JP" altLang="en-US" sz="2400" b="1" dirty="0" smtClean="0"/>
              <a:t>見通し</a:t>
            </a:r>
            <a:endParaRPr lang="en-US" altLang="ja-JP" sz="2400" b="1" dirty="0" smtClean="0"/>
          </a:p>
          <a:p>
            <a:endParaRPr lang="en-US" altLang="ja-JP" dirty="0" smtClean="0"/>
          </a:p>
          <a:p>
            <a:r>
              <a:rPr lang="en-US" altLang="ja-JP" sz="2000" dirty="0" smtClean="0"/>
              <a:t>【</a:t>
            </a:r>
            <a:r>
              <a:rPr lang="ja-JP" altLang="en-US" sz="2000" dirty="0"/>
              <a:t>大阪府推計</a:t>
            </a:r>
            <a:r>
              <a:rPr lang="en-US" altLang="ja-JP" sz="2000" dirty="0"/>
              <a:t>】</a:t>
            </a:r>
            <a:endParaRPr lang="ja-JP" altLang="en-US" sz="20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5022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26007"/>
            <a:ext cx="111402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90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ja-JP" altLang="ja-JP" sz="2800" b="1" dirty="0">
                <a:latin typeface="+mn-ea"/>
                <a:cs typeface="Times New Roman" panose="02020603050405020304" pitchFamily="18" charset="0"/>
              </a:rPr>
              <a:t>１　</a:t>
            </a:r>
            <a:r>
              <a:rPr kumimoji="0" lang="ja-JP" altLang="en-US" sz="2800" b="1" dirty="0" smtClean="0">
                <a:latin typeface="+mn-ea"/>
                <a:cs typeface="Times New Roman" panose="02020603050405020304" pitchFamily="18" charset="0"/>
              </a:rPr>
              <a:t>泉大津市</a:t>
            </a:r>
            <a:r>
              <a:rPr kumimoji="0" lang="ja-JP" altLang="ja-JP" sz="2800" b="1" dirty="0" smtClean="0">
                <a:latin typeface="+mn-ea"/>
                <a:cs typeface="Times New Roman" panose="02020603050405020304" pitchFamily="18" charset="0"/>
              </a:rPr>
              <a:t>の</a:t>
            </a:r>
            <a:r>
              <a:rPr kumimoji="0" lang="ja-JP" altLang="ja-JP" sz="2800" b="1" dirty="0">
                <a:latin typeface="+mn-ea"/>
                <a:cs typeface="Times New Roman" panose="02020603050405020304" pitchFamily="18" charset="0"/>
              </a:rPr>
              <a:t>基本情報</a:t>
            </a:r>
            <a:endParaRPr kumimoji="0" lang="ja-JP" altLang="ja-JP" dirty="0">
              <a:latin typeface="+mn-ea"/>
            </a:endParaRPr>
          </a:p>
          <a:p>
            <a:endParaRPr kumimoji="0" lang="en-US" altLang="ja-JP" b="1" dirty="0" smtClean="0">
              <a:latin typeface="+mn-ea"/>
              <a:cs typeface="Times New Roman" panose="02020603050405020304" pitchFamily="18" charset="0"/>
            </a:endParaRPr>
          </a:p>
          <a:p>
            <a:r>
              <a:rPr kumimoji="0" lang="ja-JP" altLang="ja-JP" sz="2400" b="1" dirty="0" smtClean="0">
                <a:latin typeface="+mn-ea"/>
                <a:cs typeface="Times New Roman" panose="02020603050405020304" pitchFamily="18" charset="0"/>
              </a:rPr>
              <a:t>１</a:t>
            </a:r>
            <a:r>
              <a:rPr kumimoji="0" lang="en-US" altLang="ja-JP" sz="2400" b="1" dirty="0">
                <a:latin typeface="+mn-ea"/>
                <a:cs typeface="Times New Roman" panose="02020603050405020304" pitchFamily="18" charset="0"/>
              </a:rPr>
              <a:t>.</a:t>
            </a: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１　</a:t>
            </a:r>
            <a:r>
              <a:rPr kumimoji="0" lang="ja-JP" altLang="en-US" sz="2400" b="1" dirty="0" smtClean="0">
                <a:latin typeface="+mn-ea"/>
                <a:cs typeface="Times New Roman" panose="02020603050405020304" pitchFamily="18" charset="0"/>
              </a:rPr>
              <a:t>泉大津市の</a:t>
            </a: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現状（</a:t>
            </a:r>
            <a:r>
              <a:rPr kumimoji="0" lang="en-US" altLang="ja-JP" sz="2400" b="1" dirty="0">
                <a:latin typeface="+mn-ea"/>
                <a:cs typeface="Times New Roman" panose="02020603050405020304" pitchFamily="18" charset="0"/>
              </a:rPr>
              <a:t>2016</a:t>
            </a: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年度</a:t>
            </a:r>
            <a:r>
              <a:rPr kumimoji="0" lang="ja-JP" altLang="en-US" sz="2400" b="1" dirty="0" smtClean="0">
                <a:latin typeface="+mn-ea"/>
                <a:cs typeface="Times New Roman" panose="02020603050405020304" pitchFamily="18" charset="0"/>
              </a:rPr>
              <a:t>）</a:t>
            </a:r>
            <a:endParaRPr kumimoji="0" lang="en-US" altLang="ja-JP" sz="2400" b="1" dirty="0" smtClean="0">
              <a:latin typeface="+mn-ea"/>
              <a:cs typeface="Times New Roman" panose="02020603050405020304" pitchFamily="18" charset="0"/>
            </a:endParaRPr>
          </a:p>
          <a:p>
            <a:endParaRPr kumimoji="0" lang="ja-JP" altLang="en-US" dirty="0">
              <a:latin typeface="+mn-ea"/>
            </a:endParaRPr>
          </a:p>
          <a:p>
            <a:pPr lvl="0"/>
            <a:r>
              <a:rPr kumimoji="0" lang="ja-JP" altLang="en-US" sz="2000" b="1" dirty="0">
                <a:latin typeface="+mn-ea"/>
                <a:cs typeface="Times New Roman" panose="02020603050405020304" pitchFamily="18" charset="0"/>
              </a:rPr>
              <a:t>（１）年間給水量（大阪府の水道の現況より</a:t>
            </a:r>
            <a:r>
              <a:rPr kumimoji="0" lang="ja-JP" altLang="en-US" sz="2000" b="1" dirty="0" smtClean="0">
                <a:latin typeface="+mn-ea"/>
                <a:cs typeface="Times New Roman" panose="02020603050405020304" pitchFamily="18" charset="0"/>
              </a:rPr>
              <a:t>）</a:t>
            </a:r>
            <a:endParaRPr kumimoji="0" lang="en-US" altLang="ja-JP" sz="2000" b="1" dirty="0" smtClean="0">
              <a:latin typeface="+mn-ea"/>
              <a:cs typeface="Times New Roman" panose="02020603050405020304" pitchFamily="18" charset="0"/>
            </a:endParaRPr>
          </a:p>
          <a:p>
            <a:pPr lvl="0"/>
            <a:endParaRPr kumimoji="0" lang="ja-JP" altLang="en-US" dirty="0">
              <a:latin typeface="+mn-ea"/>
              <a:cs typeface="Times New Roman" panose="02020603050405020304" pitchFamily="18" charset="0"/>
            </a:endParaRPr>
          </a:p>
          <a:p>
            <a:pPr lvl="0"/>
            <a:r>
              <a:rPr kumimoji="0" lang="ja-JP" altLang="en-US" dirty="0">
                <a:latin typeface="+mn-ea"/>
                <a:cs typeface="Times New Roman" panose="02020603050405020304" pitchFamily="18" charset="0"/>
              </a:rPr>
              <a:t>・年間給水量</a:t>
            </a:r>
            <a:r>
              <a:rPr kumimoji="0" lang="ja-JP" altLang="en-US" dirty="0" smtClean="0">
                <a:latin typeface="+mn-ea"/>
                <a:cs typeface="Times New Roman" panose="02020603050405020304" pitchFamily="18" charset="0"/>
              </a:rPr>
              <a:t>は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8.6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百万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㎥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です。（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25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降順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）</a:t>
            </a:r>
            <a:r>
              <a:rPr kumimoji="0" lang="ja-JP" altLang="en-US" sz="1000" dirty="0">
                <a:latin typeface="+mn-ea"/>
                <a:cs typeface="Times New Roman" panose="02020603050405020304" pitchFamily="18" charset="0"/>
              </a:rPr>
              <a:t>　　</a:t>
            </a:r>
            <a:endParaRPr kumimoji="0" lang="ja-JP" altLang="en-US" dirty="0">
              <a:latin typeface="+mn-ea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57" y="2667876"/>
            <a:ext cx="8434800" cy="368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084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313" y="216540"/>
            <a:ext cx="819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５　まとめ</a:t>
            </a:r>
            <a:endParaRPr lang="ja-JP" altLang="ja-JP" sz="2400" b="1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30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85" y="678205"/>
            <a:ext cx="8228327" cy="54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370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31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95" y="897466"/>
            <a:ext cx="924227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40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261293"/>
            <a:ext cx="8122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（２）全管路延長（大阪府の水道の現況より）</a:t>
            </a:r>
            <a:endParaRPr lang="en-US" altLang="ja-JP" sz="2400" b="1" dirty="0"/>
          </a:p>
          <a:p>
            <a:endParaRPr lang="ja-JP" altLang="ja-JP" dirty="0"/>
          </a:p>
          <a:p>
            <a:r>
              <a:rPr lang="ja-JP" altLang="ja-JP" dirty="0"/>
              <a:t>・全管路延長</a:t>
            </a:r>
            <a:r>
              <a:rPr lang="ja-JP" altLang="ja-JP" dirty="0">
                <a:latin typeface="+mn-ea"/>
              </a:rPr>
              <a:t>は</a:t>
            </a:r>
            <a:r>
              <a:rPr lang="ja-JP" altLang="ja-JP" dirty="0" smtClean="0">
                <a:latin typeface="+mn-ea"/>
              </a:rPr>
              <a:t>約</a:t>
            </a:r>
            <a:r>
              <a:rPr lang="en-US" altLang="ja-JP" dirty="0" smtClean="0">
                <a:latin typeface="+mn-ea"/>
              </a:rPr>
              <a:t>261km</a:t>
            </a:r>
            <a:r>
              <a:rPr lang="ja-JP" altLang="en-US" dirty="0" smtClean="0">
                <a:latin typeface="+mn-ea"/>
              </a:rPr>
              <a:t>です。（</a:t>
            </a:r>
            <a:r>
              <a:rPr lang="en-US" altLang="ja-JP" dirty="0" smtClean="0">
                <a:latin typeface="+mn-ea"/>
              </a:rPr>
              <a:t>43</a:t>
            </a:r>
            <a:r>
              <a:rPr lang="ja-JP" altLang="en-US" dirty="0" smtClean="0">
                <a:latin typeface="+mn-ea"/>
              </a:rPr>
              <a:t>事業体中</a:t>
            </a:r>
            <a:r>
              <a:rPr lang="en-US" altLang="ja-JP" dirty="0" smtClean="0">
                <a:latin typeface="+mn-ea"/>
              </a:rPr>
              <a:t>24</a:t>
            </a:r>
            <a:r>
              <a:rPr lang="ja-JP" altLang="en-US" dirty="0" smtClean="0">
                <a:latin typeface="+mn-ea"/>
              </a:rPr>
              <a:t>番目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/>
              <a:t>降順</a:t>
            </a:r>
            <a:r>
              <a:rPr lang="ja-JP" altLang="en-US" dirty="0" smtClean="0">
                <a:latin typeface="+mn-ea"/>
              </a:rPr>
              <a:t>）</a:t>
            </a:r>
            <a:endParaRPr lang="en-US" altLang="ja-JP" dirty="0" smtClean="0">
              <a:latin typeface="+mn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96" y="2158612"/>
            <a:ext cx="8434800" cy="367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29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5465" y="379188"/>
            <a:ext cx="8418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（３）経常収益（地方公営企業決算状況調査より）</a:t>
            </a:r>
            <a:endParaRPr lang="en-US" altLang="ja-JP" sz="2400" b="1" dirty="0"/>
          </a:p>
          <a:p>
            <a:endParaRPr lang="en-US" altLang="ja-JP" dirty="0"/>
          </a:p>
          <a:p>
            <a:r>
              <a:rPr lang="ja-JP" altLang="ja-JP" dirty="0"/>
              <a:t>・経常収益</a:t>
            </a:r>
            <a:r>
              <a:rPr lang="ja-JP" altLang="ja-JP" dirty="0" smtClean="0"/>
              <a:t>は</a:t>
            </a:r>
            <a:r>
              <a:rPr lang="ja-JP" altLang="en-US" dirty="0" smtClean="0"/>
              <a:t>約</a:t>
            </a:r>
            <a:r>
              <a:rPr lang="en-US" altLang="ja-JP" dirty="0">
                <a:latin typeface="+mn-ea"/>
              </a:rPr>
              <a:t>18</a:t>
            </a:r>
            <a:r>
              <a:rPr lang="ja-JP" altLang="en-US" dirty="0" smtClean="0"/>
              <a:t>億円です。（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 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</a:rPr>
              <a:t>25</a:t>
            </a:r>
            <a:r>
              <a:rPr lang="ja-JP" altLang="en-US" dirty="0" smtClean="0"/>
              <a:t>番目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/>
              <a:t>降順</a:t>
            </a:r>
            <a:r>
              <a:rPr lang="ja-JP" altLang="en-US" dirty="0" smtClean="0"/>
              <a:t>）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96" y="2486791"/>
            <a:ext cx="8434800" cy="3624078"/>
          </a:xfrm>
          <a:prstGeom prst="rect">
            <a:avLst/>
          </a:prstGeom>
        </p:spPr>
      </p:pic>
      <p:sp>
        <p:nvSpPr>
          <p:cNvPr id="6" name="テキスト ボックス 2"/>
          <p:cNvSpPr txBox="1">
            <a:spLocks noChangeArrowheads="1"/>
          </p:cNvSpPr>
          <p:nvPr/>
        </p:nvSpPr>
        <p:spPr bwMode="auto">
          <a:xfrm>
            <a:off x="8344287" y="4144941"/>
            <a:ext cx="8394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22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230813"/>
            <a:ext cx="8991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（４）水道料金（大阪府の水道の現況より）</a:t>
            </a:r>
          </a:p>
          <a:p>
            <a:endParaRPr lang="en-US" altLang="ja-JP" dirty="0"/>
          </a:p>
          <a:p>
            <a:r>
              <a:rPr lang="ja-JP" altLang="ja-JP" dirty="0"/>
              <a:t>・家庭用</a:t>
            </a:r>
            <a:r>
              <a:rPr lang="en-US" altLang="ja-JP" dirty="0">
                <a:latin typeface="+mn-ea"/>
              </a:rPr>
              <a:t>(</a:t>
            </a:r>
            <a:r>
              <a:rPr lang="ja-JP" altLang="ja-JP" dirty="0">
                <a:latin typeface="+mn-ea"/>
              </a:rPr>
              <a:t>口径</a:t>
            </a:r>
            <a:r>
              <a:rPr lang="en-US" altLang="ja-JP" dirty="0">
                <a:latin typeface="+mn-ea"/>
              </a:rPr>
              <a:t>13mm </a:t>
            </a:r>
            <a:r>
              <a:rPr lang="en-US" altLang="ja-JP" dirty="0" smtClean="0">
                <a:latin typeface="+mn-ea"/>
              </a:rPr>
              <a:t>20</a:t>
            </a:r>
            <a:r>
              <a:rPr lang="ja-JP" altLang="en-US" dirty="0" smtClean="0">
                <a:latin typeface="+mn-ea"/>
              </a:rPr>
              <a:t>㎥</a:t>
            </a:r>
            <a:r>
              <a:rPr lang="en-US" altLang="ja-JP" dirty="0" smtClean="0">
                <a:latin typeface="+mn-ea"/>
              </a:rPr>
              <a:t>)</a:t>
            </a:r>
            <a:r>
              <a:rPr lang="ja-JP" altLang="ja-JP" dirty="0">
                <a:latin typeface="+mn-ea"/>
              </a:rPr>
              <a:t>の一月あたりの水道料金</a:t>
            </a:r>
            <a:r>
              <a:rPr lang="ja-JP" altLang="ja-JP" dirty="0" smtClean="0">
                <a:latin typeface="+mn-ea"/>
              </a:rPr>
              <a:t>は</a:t>
            </a:r>
            <a:r>
              <a:rPr lang="en-US" altLang="ja-JP" dirty="0" smtClean="0">
                <a:latin typeface="+mn-ea"/>
              </a:rPr>
              <a:t>3,056</a:t>
            </a:r>
            <a:r>
              <a:rPr lang="ja-JP" altLang="ja-JP" dirty="0" smtClean="0">
                <a:latin typeface="+mn-ea"/>
              </a:rPr>
              <a:t>円</a:t>
            </a:r>
            <a:r>
              <a:rPr lang="ja-JP" altLang="ja-JP" dirty="0">
                <a:latin typeface="+mn-ea"/>
              </a:rPr>
              <a:t>であり</a:t>
            </a:r>
            <a:r>
              <a:rPr lang="ja-JP" altLang="ja-JP" dirty="0" smtClean="0">
                <a:latin typeface="+mn-ea"/>
              </a:rPr>
              <a:t>、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ja-JP" altLang="ja-JP" dirty="0" smtClean="0">
                <a:latin typeface="+mn-ea"/>
              </a:rPr>
              <a:t>府</a:t>
            </a:r>
            <a:r>
              <a:rPr lang="ja-JP" altLang="ja-JP" dirty="0">
                <a:latin typeface="+mn-ea"/>
              </a:rPr>
              <a:t>平均</a:t>
            </a:r>
            <a:r>
              <a:rPr lang="en-US" altLang="ja-JP" dirty="0" smtClean="0">
                <a:latin typeface="+mn-ea"/>
              </a:rPr>
              <a:t>2,813</a:t>
            </a:r>
            <a:r>
              <a:rPr lang="ja-JP" altLang="ja-JP" dirty="0" smtClean="0">
                <a:latin typeface="+mn-ea"/>
              </a:rPr>
              <a:t>円を</a:t>
            </a:r>
            <a:r>
              <a:rPr lang="ja-JP" altLang="en-US" dirty="0" smtClean="0">
                <a:latin typeface="+mn-ea"/>
              </a:rPr>
              <a:t>上</a:t>
            </a:r>
            <a:r>
              <a:rPr lang="ja-JP" altLang="ja-JP" dirty="0" smtClean="0">
                <a:latin typeface="+mn-ea"/>
              </a:rPr>
              <a:t>回</a:t>
            </a:r>
            <a:r>
              <a:rPr lang="ja-JP" altLang="en-US" dirty="0" smtClean="0">
                <a:latin typeface="+mn-ea"/>
              </a:rPr>
              <a:t>っています。（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 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</a:rPr>
              <a:t>36</a:t>
            </a:r>
            <a:r>
              <a:rPr lang="ja-JP" altLang="ja-JP" dirty="0" smtClean="0">
                <a:latin typeface="+mn-ea"/>
              </a:rPr>
              <a:t>番目</a:t>
            </a:r>
            <a:r>
              <a:rPr lang="en-US" altLang="ja-JP" dirty="0">
                <a:latin typeface="+mn-ea"/>
              </a:rPr>
              <a:t>/</a:t>
            </a:r>
            <a:r>
              <a:rPr lang="ja-JP" altLang="en-US" dirty="0">
                <a:latin typeface="+mn-ea"/>
              </a:rPr>
              <a:t>昇順</a:t>
            </a:r>
            <a:r>
              <a:rPr lang="ja-JP" altLang="en-US" dirty="0" smtClean="0">
                <a:latin typeface="+mn-ea"/>
              </a:rPr>
              <a:t>）</a:t>
            </a:r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00" y="2348292"/>
            <a:ext cx="8434800" cy="3674645"/>
          </a:xfrm>
          <a:prstGeom prst="rect">
            <a:avLst/>
          </a:prstGeom>
        </p:spPr>
      </p:pic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11188" y="3154827"/>
            <a:ext cx="10506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全国平均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8433944" y="3436100"/>
            <a:ext cx="10506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432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88890" y="566831"/>
            <a:ext cx="89636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（５）技術職員数（大阪府の水道の現況より）</a:t>
            </a:r>
            <a:endParaRPr lang="en-US" altLang="ja-JP" sz="2000" b="1" dirty="0"/>
          </a:p>
          <a:p>
            <a:endParaRPr lang="en-US" altLang="ja-JP" dirty="0"/>
          </a:p>
          <a:p>
            <a:r>
              <a:rPr lang="ja-JP" altLang="ja-JP" dirty="0" smtClean="0"/>
              <a:t>・</a:t>
            </a:r>
            <a:r>
              <a:rPr lang="ja-JP" altLang="en-US" dirty="0"/>
              <a:t>技術職員</a:t>
            </a:r>
            <a:r>
              <a:rPr lang="ja-JP" altLang="en-US" dirty="0" smtClean="0"/>
              <a:t>は</a:t>
            </a:r>
            <a:r>
              <a:rPr lang="en-US" altLang="ja-JP" dirty="0">
                <a:latin typeface="+mn-ea"/>
              </a:rPr>
              <a:t>7</a:t>
            </a:r>
            <a:r>
              <a:rPr lang="ja-JP" altLang="en-US" dirty="0" smtClean="0"/>
              <a:t>人</a:t>
            </a:r>
            <a:r>
              <a:rPr lang="ja-JP" altLang="en-US" dirty="0"/>
              <a:t>であり、府平均</a:t>
            </a:r>
            <a:r>
              <a:rPr lang="ja-JP" altLang="en-US" dirty="0" smtClean="0"/>
              <a:t>を</a:t>
            </a:r>
            <a:r>
              <a:rPr lang="ja-JP" altLang="en-US" dirty="0"/>
              <a:t>下</a:t>
            </a:r>
            <a:r>
              <a:rPr lang="ja-JP" altLang="en-US" dirty="0" smtClean="0"/>
              <a:t>回って</a:t>
            </a:r>
            <a:r>
              <a:rPr lang="ja-JP" altLang="en-US" dirty="0"/>
              <a:t>います</a:t>
            </a:r>
            <a:r>
              <a:rPr lang="ja-JP" altLang="en-US" dirty="0" smtClean="0"/>
              <a:t>。</a:t>
            </a:r>
            <a:endParaRPr lang="ja-JP" altLang="ja-JP" dirty="0"/>
          </a:p>
          <a:p>
            <a:endParaRPr lang="ja-JP" altLang="ja-JP" dirty="0"/>
          </a:p>
          <a:p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90" y="2357387"/>
            <a:ext cx="8434800" cy="3634442"/>
          </a:xfrm>
          <a:prstGeom prst="rect">
            <a:avLst/>
          </a:prstGeom>
        </p:spPr>
      </p:pic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04530" y="4080417"/>
            <a:ext cx="839470" cy="31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520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50253" y="257738"/>
            <a:ext cx="89636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１．２　</a:t>
            </a:r>
            <a:r>
              <a:rPr lang="ja-JP" altLang="en-US" sz="2400" b="1" dirty="0"/>
              <a:t>一日最大給水量と自己水率</a:t>
            </a:r>
            <a:r>
              <a:rPr lang="ja-JP" altLang="ja-JP" sz="2400" b="1" dirty="0" smtClean="0"/>
              <a:t>の</a:t>
            </a:r>
            <a:r>
              <a:rPr lang="ja-JP" altLang="ja-JP" sz="2400" b="1" dirty="0"/>
              <a:t>概要（</a:t>
            </a:r>
            <a:r>
              <a:rPr lang="en-US" altLang="ja-JP" sz="2400" b="1" dirty="0">
                <a:latin typeface="+mn-ea"/>
              </a:rPr>
              <a:t>2016</a:t>
            </a:r>
            <a:r>
              <a:rPr lang="ja-JP" altLang="ja-JP" sz="2400" b="1" dirty="0"/>
              <a:t>年度）</a:t>
            </a:r>
            <a:endParaRPr lang="en-US" altLang="ja-JP" sz="2400" b="1" dirty="0"/>
          </a:p>
          <a:p>
            <a:endParaRPr lang="ja-JP" altLang="ja-JP" dirty="0"/>
          </a:p>
          <a:p>
            <a:r>
              <a:rPr lang="ja-JP" altLang="ja-JP" dirty="0" smtClean="0"/>
              <a:t>・</a:t>
            </a:r>
            <a:r>
              <a:rPr lang="ja-JP" altLang="en-US" dirty="0"/>
              <a:t>水源は</a:t>
            </a:r>
            <a:r>
              <a:rPr lang="ja-JP" altLang="en-US" dirty="0" smtClean="0"/>
              <a:t>、淀川</a:t>
            </a:r>
            <a:r>
              <a:rPr lang="ja-JP" altLang="en-US" dirty="0"/>
              <a:t>を水源とした</a:t>
            </a:r>
            <a:r>
              <a:rPr lang="ja-JP" altLang="en-US" dirty="0" smtClean="0"/>
              <a:t>大阪広域水道企業団からの浄水受水と、光明池を水源とした泉北水道企業団の浄水受</a:t>
            </a:r>
            <a:r>
              <a:rPr lang="ja-JP" altLang="en-US" dirty="0"/>
              <a:t>水</a:t>
            </a:r>
            <a:r>
              <a:rPr lang="ja-JP" altLang="en-US" dirty="0" smtClean="0"/>
              <a:t>で賄っていて、このうち大阪広域水道企業団受水は総配水量</a:t>
            </a:r>
            <a:r>
              <a:rPr lang="ja-JP" altLang="en-US" dirty="0" smtClean="0">
                <a:latin typeface="+mn-ea"/>
              </a:rPr>
              <a:t>の約</a:t>
            </a:r>
            <a:r>
              <a:rPr lang="en-US" altLang="ja-JP" dirty="0" smtClean="0">
                <a:latin typeface="+mn-ea"/>
              </a:rPr>
              <a:t>3/4</a:t>
            </a:r>
            <a:r>
              <a:rPr lang="ja-JP" altLang="en-US" dirty="0" smtClean="0">
                <a:latin typeface="+mn-ea"/>
              </a:rPr>
              <a:t>を占めます</a:t>
            </a:r>
            <a:r>
              <a:rPr lang="ja-JP" altLang="en-US" dirty="0" smtClean="0"/>
              <a:t>。</a:t>
            </a:r>
            <a:endParaRPr lang="ja-JP" altLang="ja-JP" dirty="0" smtClean="0"/>
          </a:p>
          <a:p>
            <a:endParaRPr lang="ja-JP" altLang="ja-JP" dirty="0"/>
          </a:p>
          <a:p>
            <a:endParaRPr lang="ja-JP" altLang="en-US" dirty="0"/>
          </a:p>
        </p:txBody>
      </p:sp>
      <p:pic>
        <p:nvPicPr>
          <p:cNvPr id="9" name="図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227" y="5199202"/>
            <a:ext cx="802005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図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53" y="2172721"/>
            <a:ext cx="8631797" cy="44865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正方形/長方形 7"/>
          <p:cNvSpPr/>
          <p:nvPr/>
        </p:nvSpPr>
        <p:spPr>
          <a:xfrm>
            <a:off x="1828313" y="5300870"/>
            <a:ext cx="191914" cy="119304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3394" y="3535877"/>
            <a:ext cx="400110" cy="13490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400" dirty="0"/>
              <a:t>一</a:t>
            </a:r>
            <a:r>
              <a:rPr kumimoji="1" lang="ja-JP" altLang="en-US" sz="1400" dirty="0" smtClean="0"/>
              <a:t>日最大給水量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692153" y="3535877"/>
            <a:ext cx="400110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400" dirty="0" smtClean="0"/>
              <a:t>自己水率</a:t>
            </a:r>
            <a:endParaRPr kumimoji="1" lang="ja-JP" altLang="en-US" sz="1400" dirty="0"/>
          </a:p>
        </p:txBody>
      </p:sp>
      <p:sp>
        <p:nvSpPr>
          <p:cNvPr id="12" name="テキスト ボックス 303"/>
          <p:cNvSpPr txBox="1"/>
          <p:nvPr/>
        </p:nvSpPr>
        <p:spPr>
          <a:xfrm>
            <a:off x="7667675" y="6040699"/>
            <a:ext cx="784860" cy="26733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050" kern="100" dirty="0">
                <a:effectLst/>
                <a:latin typeface="+mn-ea"/>
                <a:cs typeface="Times New Roman" panose="02020603050405020304" pitchFamily="18" charset="0"/>
              </a:rPr>
              <a:t>大阪市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528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159537"/>
            <a:ext cx="8963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１．３　水道施設の配置</a:t>
            </a:r>
            <a:r>
              <a:rPr lang="ja-JP" altLang="ja-JP" sz="2400" b="1" dirty="0" smtClean="0"/>
              <a:t>状況</a:t>
            </a:r>
            <a:endParaRPr lang="ja-JP" altLang="en-US" sz="2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72" y="813988"/>
            <a:ext cx="6255028" cy="493195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257" y="5544162"/>
            <a:ext cx="3714686" cy="96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01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954</Words>
  <Application>Microsoft Office PowerPoint</Application>
  <PresentationFormat>画面に合わせる (4:3)</PresentationFormat>
  <Paragraphs>307</Paragraphs>
  <Slides>31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42" baseType="lpstr">
      <vt:lpstr>ＭＳ Ｐゴシック</vt:lpstr>
      <vt:lpstr>ＭＳ ゴシック</vt:lpstr>
      <vt:lpstr>ＭＳ 明朝</vt:lpstr>
      <vt:lpstr>游ゴシック</vt:lpstr>
      <vt:lpstr>游ゴシック Light</vt:lpstr>
      <vt:lpstr>Arial</vt:lpstr>
      <vt:lpstr>Calibri</vt:lpstr>
      <vt:lpstr>Calibri Light</vt:lpstr>
      <vt:lpstr>Century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2018-12-28T13:08:11Z</dcterms:created>
  <dcterms:modified xsi:type="dcterms:W3CDTF">2019-03-28T06:05:21Z</dcterms:modified>
</cp:coreProperties>
</file>