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96" r:id="rId2"/>
    <p:sldId id="28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1" r:id="rId26"/>
    <p:sldId id="288" r:id="rId27"/>
    <p:sldId id="277" r:id="rId28"/>
    <p:sldId id="289" r:id="rId29"/>
    <p:sldId id="290" r:id="rId30"/>
    <p:sldId id="283" r:id="rId31"/>
    <p:sldId id="297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4C6F0-A316-40F9-A91D-3140903B07FA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9BC5-0E53-4008-98CE-F2694F36E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3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9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40C2-ED08-46C5-A167-88E39BE20D43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8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3AA7-DF5D-4CC5-8E37-B221897F1CF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F105-986E-4A11-B953-1C7959EE6C4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9E57-27B6-4DB1-A809-D27975EB07F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DB64-ACF1-4B7C-8D7B-806921E0CF8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1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DAD6-DF7B-4632-979E-EA8607A17E5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3913-ABD1-4D20-91FC-39A0E3A598B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AFF-64E5-4636-B697-DA1CD9F3B80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5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8388-03A9-41DE-844F-9B5F3070895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1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BEC6-A8F0-47B9-9AA1-9400D107055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5D4-3A74-40AD-A333-885A4C6D191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ED4C-96BF-4DB9-8152-F710D54B1E1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38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FDB2-A8C5-4D1A-8CED-847563F61E7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4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和泉市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94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751290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885" indent="-89535" algn="just">
              <a:spcAft>
                <a:spcPts val="0"/>
              </a:spcAft>
            </a:pP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２　府域における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和泉市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の状況</a:t>
            </a:r>
            <a:endParaRPr lang="ja-JP" altLang="ja-JP" sz="2400" kern="100" dirty="0" smtClean="0">
              <a:latin typeface="+mn-ea"/>
              <a:cs typeface="Times New Roman" panose="02020603050405020304" pitchFamily="18" charset="0"/>
            </a:endParaRPr>
          </a:p>
          <a:p>
            <a:pPr marL="222885" indent="-89535" algn="just">
              <a:spcBef>
                <a:spcPts val="600"/>
              </a:spcBef>
              <a:spcAft>
                <a:spcPts val="0"/>
              </a:spcAft>
            </a:pPr>
            <a:r>
              <a:rPr lang="ja-JP" altLang="ja-JP" sz="2400" kern="100" dirty="0" smtClean="0">
                <a:latin typeface="+mn-ea"/>
                <a:cs typeface="Times New Roman" panose="02020603050405020304" pitchFamily="18" charset="0"/>
              </a:rPr>
              <a:t>２．１　各指標の大阪府平均との比較（</a:t>
            </a:r>
            <a:r>
              <a:rPr lang="en-US" altLang="ja-JP" sz="2400" kern="100" dirty="0" smtClean="0">
                <a:latin typeface="+mn-ea"/>
                <a:cs typeface="Times New Roman" panose="02020603050405020304" pitchFamily="18" charset="0"/>
              </a:rPr>
              <a:t>2016</a:t>
            </a:r>
            <a:r>
              <a:rPr lang="ja-JP" altLang="ja-JP" sz="2400" kern="100" dirty="0" smtClean="0">
                <a:latin typeface="+mn-ea"/>
                <a:cs typeface="Times New Roman" panose="02020603050405020304" pitchFamily="18" charset="0"/>
              </a:rPr>
              <a:t>年度）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98143"/>
              </p:ext>
            </p:extLst>
          </p:nvPr>
        </p:nvGraphicFramePr>
        <p:xfrm>
          <a:off x="0" y="1043272"/>
          <a:ext cx="9002110" cy="5580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386">
                  <a:extLst>
                    <a:ext uri="{9D8B030D-6E8A-4147-A177-3AD203B41FA5}">
                      <a16:colId xmlns:a16="http://schemas.microsoft.com/office/drawing/2014/main" val="829471312"/>
                    </a:ext>
                  </a:extLst>
                </a:gridCol>
                <a:gridCol w="7464170">
                  <a:extLst>
                    <a:ext uri="{9D8B030D-6E8A-4147-A177-3AD203B41FA5}">
                      <a16:colId xmlns:a16="http://schemas.microsoft.com/office/drawing/2014/main" val="4088822470"/>
                    </a:ext>
                  </a:extLst>
                </a:gridCol>
                <a:gridCol w="891554">
                  <a:extLst>
                    <a:ext uri="{9D8B030D-6E8A-4147-A177-3AD203B41FA5}">
                      <a16:colId xmlns:a16="http://schemas.microsoft.com/office/drawing/2014/main" val="5943089"/>
                    </a:ext>
                  </a:extLst>
                </a:gridCol>
              </a:tblGrid>
              <a:tr h="48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188787"/>
                  </a:ext>
                </a:extLst>
              </a:tr>
              <a:tr h="485303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管路の地震災害に対する安全性、信頼性を表す指標。高い方が望ましい。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167238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72374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55549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60181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321083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81128"/>
                  </a:ext>
                </a:extLst>
              </a:tr>
              <a:tr h="72795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325285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873443"/>
                  </a:ext>
                </a:extLst>
              </a:tr>
              <a:tr h="48530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732271"/>
                  </a:ext>
                </a:extLst>
              </a:tr>
              <a:tr h="4853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244" marR="512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31984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871844" y="6594391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88" y="2300380"/>
            <a:ext cx="8435436" cy="3690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13156" y="261117"/>
            <a:ext cx="878638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２．２　府域における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和泉市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の各指標の状況（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①全管路耐震適合率（大阪府の水道の現況より）</a:t>
            </a:r>
            <a:endParaRPr kumimoji="0" lang="ja-JP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・全管路の耐震適合率は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39.1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3189" y="13963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3189" y="37108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41283" y="3915292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67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" y="2496448"/>
            <a:ext cx="8404182" cy="36648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26757" y="36215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435549"/>
            <a:ext cx="86865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②基幹管路耐震適合率（大阪府の水道の現況より）</a:t>
            </a:r>
            <a:endParaRPr lang="en-US" altLang="ja-JP" sz="2000" b="1" dirty="0" smtClean="0">
              <a:latin typeface="+mn-ea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基幹管路の耐震適合率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83.4%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41.1%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を上回っています。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  <a:p>
            <a:pPr lvl="0" indent="90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16853" y="3845942"/>
            <a:ext cx="1044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16853" y="4224213"/>
            <a:ext cx="10447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5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638" y="310663"/>
            <a:ext cx="671081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③老朽管率（大阪府の水道の現況より）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・老朽管率は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21.4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28.6%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5546" y="2125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15546" y="44399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2522099"/>
            <a:ext cx="8434800" cy="3658564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3261" y="4197493"/>
            <a:ext cx="927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23261" y="3659236"/>
            <a:ext cx="927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82353"/>
            <a:ext cx="69416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④管路更新率（市町村経営比較分析表より）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・管路更新率は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0.39%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0.82%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00897" y="17793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0897" y="4093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3" y="2722605"/>
            <a:ext cx="8434800" cy="3665217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05668" y="4369735"/>
            <a:ext cx="938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93311" y="4729403"/>
            <a:ext cx="938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3632" y="566229"/>
            <a:ext cx="75523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⑤浄水場耐震化率（大阪府の水道の現況より）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・浄水場の耐震化率は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83.3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</a:t>
            </a:r>
            <a:r>
              <a:rPr lang="ja-JP" altLang="en-US" dirty="0"/>
              <a:t>府平均</a:t>
            </a:r>
            <a:r>
              <a:rPr lang="en-US" altLang="ja-JP" dirty="0">
                <a:latin typeface="+mn-ea"/>
              </a:rPr>
              <a:t>4.5</a:t>
            </a:r>
            <a:r>
              <a:rPr lang="ja-JP" altLang="en-US" dirty="0"/>
              <a:t>％を上回っています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9621" y="16434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9621" y="39199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5" y="2719521"/>
            <a:ext cx="8434800" cy="3609198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25700" y="4698101"/>
            <a:ext cx="970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115300" y="4216343"/>
            <a:ext cx="970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4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66092"/>
            <a:ext cx="786497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⑥配水池耐震化率（大阪府の水道の現況より）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・配水池の耐震化率は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82.9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</a:t>
            </a:r>
            <a:r>
              <a:rPr lang="ja-JP" altLang="en-US" dirty="0">
                <a:latin typeface="+mn-ea"/>
              </a:rPr>
              <a:t>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>
                <a:latin typeface="+mn-ea"/>
              </a:rPr>
              <a:t>います。</a:t>
            </a: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9178" y="19400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9178" y="42450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6" y="2546551"/>
            <a:ext cx="8434800" cy="3649440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261131" y="4038094"/>
            <a:ext cx="1025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61131" y="3691026"/>
            <a:ext cx="1025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8280" y="508480"/>
            <a:ext cx="706026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⑦給水原価（市町村経営比較分析表より）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・給水原価は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130.6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170.8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円を下回っています。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defTabSz="914400"/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4973" y="20512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4973" y="43657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0" y="2522599"/>
            <a:ext cx="8434800" cy="3660993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10987" y="3982469"/>
            <a:ext cx="1013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10987" y="4365796"/>
            <a:ext cx="1013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422" y="450169"/>
            <a:ext cx="89171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⑧経常収支比率（市町村経営比較分析表より）</a:t>
            </a:r>
            <a:endParaRPr lang="en-US" altLang="ja-JP" sz="2000" b="1" dirty="0"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・経常収支比率は府平均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111.98%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を上回り、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116.44%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と単年度黒字を示す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100%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を超えています。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476" y="17793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8476" y="40844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2" y="2408601"/>
            <a:ext cx="8434800" cy="3650524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98069" y="3204523"/>
            <a:ext cx="9415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98069" y="3690641"/>
            <a:ext cx="9415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6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87243" y="458089"/>
            <a:ext cx="854625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⑨企業債残高対給水収益率（市町村経営比較分析表より）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・企業債残高対給水収益率は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119.3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 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250.5%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</a:t>
            </a: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6119" y="17423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6119" y="37711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6" y="2672839"/>
            <a:ext cx="8434800" cy="320023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82780" y="4119069"/>
            <a:ext cx="1079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59007" y="4467010"/>
            <a:ext cx="927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endParaRPr lang="en-US" altLang="ja-JP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おける和泉市の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おける和泉市の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和泉市の計画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和泉市の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大阪府推計による和泉市の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8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0478"/>
            <a:ext cx="695927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⑩施設利用率（市町村経営比較分析表より）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・施設利用率は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70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58.4%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5741" y="18164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5741" y="4150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6" y="2360427"/>
            <a:ext cx="8434800" cy="3689722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19922" y="3661549"/>
            <a:ext cx="974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0495" y="3402849"/>
            <a:ext cx="974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34711"/>
            <a:ext cx="90080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３　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和泉市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今後の計画</a:t>
            </a:r>
            <a:endParaRPr lang="ja-JP" altLang="ja-JP" sz="24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269240" indent="-90805" algn="just">
              <a:spcAft>
                <a:spcPts val="0"/>
              </a:spcAft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水道施設等の耐震化計画については今後、策定予定です。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1978" y="14580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1978" y="29877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243698" y="2487599"/>
            <a:ext cx="166767" cy="28799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56009"/>
              </p:ext>
            </p:extLst>
          </p:nvPr>
        </p:nvGraphicFramePr>
        <p:xfrm>
          <a:off x="120793" y="802124"/>
          <a:ext cx="8744366" cy="18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61">
                  <a:extLst>
                    <a:ext uri="{9D8B030D-6E8A-4147-A177-3AD203B41FA5}">
                      <a16:colId xmlns:a16="http://schemas.microsoft.com/office/drawing/2014/main" val="4046592780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1056560493"/>
                    </a:ext>
                  </a:extLst>
                </a:gridCol>
                <a:gridCol w="1833061">
                  <a:extLst>
                    <a:ext uri="{9D8B030D-6E8A-4147-A177-3AD203B41FA5}">
                      <a16:colId xmlns:a16="http://schemas.microsoft.com/office/drawing/2014/main" val="2297990121"/>
                    </a:ext>
                  </a:extLst>
                </a:gridCol>
                <a:gridCol w="2071674">
                  <a:extLst>
                    <a:ext uri="{9D8B030D-6E8A-4147-A177-3AD203B41FA5}">
                      <a16:colId xmlns:a16="http://schemas.microsoft.com/office/drawing/2014/main" val="1595004153"/>
                    </a:ext>
                  </a:extLst>
                </a:gridCol>
                <a:gridCol w="2316078">
                  <a:extLst>
                    <a:ext uri="{9D8B030D-6E8A-4147-A177-3AD203B41FA5}">
                      <a16:colId xmlns:a16="http://schemas.microsoft.com/office/drawing/2014/main" val="711927729"/>
                    </a:ext>
                  </a:extLst>
                </a:gridCol>
              </a:tblGrid>
              <a:tr h="816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市町村計画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年周期で管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更新する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ために必要</a:t>
                      </a: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な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504893"/>
                  </a:ext>
                </a:extLst>
              </a:tr>
              <a:tr h="66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計画年次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計画期間内年平均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42589"/>
                  </a:ext>
                </a:extLst>
              </a:tr>
              <a:tr h="332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全管路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１．６７％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472941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68067"/>
              </p:ext>
            </p:extLst>
          </p:nvPr>
        </p:nvGraphicFramePr>
        <p:xfrm>
          <a:off x="143397" y="3395631"/>
          <a:ext cx="8699157" cy="314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067">
                  <a:extLst>
                    <a:ext uri="{9D8B030D-6E8A-4147-A177-3AD203B41FA5}">
                      <a16:colId xmlns:a16="http://schemas.microsoft.com/office/drawing/2014/main" val="1754709171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val="815561825"/>
                    </a:ext>
                  </a:extLst>
                </a:gridCol>
                <a:gridCol w="1749973">
                  <a:extLst>
                    <a:ext uri="{9D8B030D-6E8A-4147-A177-3AD203B41FA5}">
                      <a16:colId xmlns:a16="http://schemas.microsoft.com/office/drawing/2014/main" val="980342609"/>
                    </a:ext>
                  </a:extLst>
                </a:gridCol>
                <a:gridCol w="2112404">
                  <a:extLst>
                    <a:ext uri="{9D8B030D-6E8A-4147-A177-3AD203B41FA5}">
                      <a16:colId xmlns:a16="http://schemas.microsoft.com/office/drawing/2014/main" val="2159041369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val="236708058"/>
                    </a:ext>
                  </a:extLst>
                </a:gridCol>
              </a:tblGrid>
              <a:tr h="55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市町村目標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3288739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86321797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浄水施設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１２，０００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60298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配水施設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５６，７６９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498276"/>
                  </a:ext>
                </a:extLst>
              </a:tr>
              <a:tr h="64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基幹管路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smtClean="0">
                          <a:effectLst/>
                          <a:latin typeface="+mn-ea"/>
                          <a:ea typeface="+mn-ea"/>
                        </a:rPr>
                        <a:t>３４，６７３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2920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1231" y="2928040"/>
            <a:ext cx="8234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</a:t>
            </a:r>
            <a:r>
              <a:rPr lang="ja-JP" altLang="ja-JP" sz="2400" b="1" dirty="0" smtClean="0">
                <a:latin typeface="+mn-ea"/>
              </a:rPr>
              <a:t>内容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63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99196" y="4658473"/>
            <a:ext cx="4213654" cy="1729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計画未策定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33385" y="2298357"/>
            <a:ext cx="4967416" cy="294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計画未策定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206" y="245393"/>
            <a:ext cx="52373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0703" y="46149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637557" y="1568832"/>
            <a:ext cx="430514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+mn-ea"/>
                <a:cs typeface="Times New Roman" panose="02020603050405020304" pitchFamily="18" charset="0"/>
              </a:rPr>
              <a:t>・公表可能なデータなし</a:t>
            </a:r>
            <a:endParaRPr lang="ja-JP" altLang="en-US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495" y="477973"/>
            <a:ext cx="85351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538703" y="2073946"/>
            <a:ext cx="430514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+mn-ea"/>
                <a:cs typeface="Times New Roman" panose="02020603050405020304" pitchFamily="18" charset="0"/>
              </a:rPr>
              <a:t>・公表可能なデータなし</a:t>
            </a:r>
            <a:endParaRPr lang="ja-JP" altLang="en-US" sz="16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7274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大阪府推計による和泉市の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での独自推計は行わず、市町村計画をもとに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〇推計</a:t>
            </a:r>
            <a:r>
              <a:rPr lang="ja-JP" altLang="en-US" sz="1400" u="sng" dirty="0">
                <a:latin typeface="+mn-ea"/>
              </a:rPr>
              <a:t>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年度まで。</a:t>
            </a:r>
            <a:endParaRPr lang="en-US" altLang="ja-JP" sz="1200" u="sng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</a:t>
            </a:r>
            <a:r>
              <a:rPr lang="ja-JP" altLang="ja-JP" sz="1400" u="sng" dirty="0">
                <a:latin typeface="+mn-ea"/>
              </a:rPr>
              <a:t>は推計した料金収入に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年度決算統計のその他収益を加算しています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>
                <a:latin typeface="+mn-ea"/>
              </a:rPr>
              <a:t>146.9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</a:t>
            </a:r>
            <a:r>
              <a:rPr lang="ja-JP" altLang="ja-JP" sz="1400" u="sng" spc="-30" dirty="0" smtClean="0">
                <a:latin typeface="+mn-ea"/>
              </a:rPr>
              <a:t>。</a:t>
            </a:r>
            <a:endParaRPr lang="en-US" altLang="ja-JP" sz="1400" u="sng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>
                <a:latin typeface="+mn-ea"/>
              </a:rPr>
              <a:t>（実際は、今後の更新費用等を考慮して水道料金を設定する必要があります。）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124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４　</a:t>
            </a:r>
            <a:r>
              <a:rPr lang="ja-JP" altLang="en-US" sz="2400" b="1" dirty="0"/>
              <a:t>大阪府推計に</a:t>
            </a:r>
            <a:r>
              <a:rPr lang="ja-JP" altLang="en-US" sz="2400" b="1" dirty="0" smtClean="0"/>
              <a:t>よる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和泉市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の今後の見通し　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給水人口の減少に伴い有収水量も減少していき、水道料金収入についても減少していくことが見込まれます。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822" y="4756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 smtClean="0"/>
              <a:t>単価</a:t>
            </a:r>
            <a:r>
              <a:rPr lang="en-US" altLang="ja-JP" sz="1400" dirty="0">
                <a:latin typeface="+mn-ea"/>
                <a:cs typeface="Times New Roman" panose="02020603050405020304" pitchFamily="18" charset="0"/>
              </a:rPr>
              <a:t>146.9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6" y="2748140"/>
            <a:ext cx="6289589" cy="37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3" y="28926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ja-JP" altLang="en-US" dirty="0" smtClean="0">
                <a:latin typeface="+mn-ea"/>
              </a:rPr>
              <a:t>・試算するために必要な精度の</a:t>
            </a:r>
            <a:r>
              <a:rPr lang="en-US" altLang="ja-JP" dirty="0" smtClean="0">
                <a:latin typeface="+mn-ea"/>
              </a:rPr>
              <a:t>2045</a:t>
            </a:r>
            <a:r>
              <a:rPr lang="ja-JP" altLang="en-US" dirty="0" smtClean="0">
                <a:latin typeface="+mn-ea"/>
              </a:rPr>
              <a:t>年度までの更新需要等のデータがないため、未推計です</a:t>
            </a:r>
            <a:r>
              <a:rPr lang="ja-JP" altLang="en-US" dirty="0" smtClean="0"/>
              <a:t>。</a:t>
            </a:r>
            <a:endParaRPr lang="ja-JP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326674" y="1553347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61639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88" y="1673136"/>
            <a:ext cx="7878372" cy="3476576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4395274" y="850329"/>
            <a:ext cx="4077731" cy="987347"/>
          </a:xfrm>
          <a:prstGeom prst="wedgeEllipseCallout">
            <a:avLst>
              <a:gd name="adj1" fmla="val 6439"/>
              <a:gd name="adj2" fmla="val 950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支出が収入の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約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1.2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倍</a:t>
            </a:r>
            <a:endParaRPr kumimoji="1" lang="en-US" altLang="ja-JP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赤字回避には収入の約</a:t>
            </a:r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dirty="0" smtClean="0">
                <a:solidFill>
                  <a:schemeClr val="tx1"/>
                </a:solidFill>
                <a:latin typeface="+mn-ea"/>
              </a:rPr>
              <a:t>割</a:t>
            </a:r>
            <a:r>
              <a:rPr kumimoji="1" lang="ja-JP" altLang="en-US" dirty="0" smtClean="0">
                <a:solidFill>
                  <a:schemeClr val="tx1"/>
                </a:solidFill>
              </a:rPr>
              <a:t>アップが必要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722076" y="2306847"/>
            <a:ext cx="1" cy="3598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47378" y="5363683"/>
            <a:ext cx="877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/>
              <a:t>２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約２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/>
              <a:t>。</a:t>
            </a:r>
          </a:p>
          <a:p>
            <a:endParaRPr lang="ja-JP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2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39374"/>
            <a:ext cx="832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b="1" kern="100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lang="ja-JP" altLang="en-US" sz="2800" b="1" kern="100" dirty="0" smtClean="0">
                <a:latin typeface="+mn-ea"/>
                <a:cs typeface="Times New Roman" panose="02020603050405020304" pitchFamily="18" charset="0"/>
              </a:rPr>
              <a:t>和泉市</a:t>
            </a:r>
            <a:r>
              <a:rPr lang="ja-JP" altLang="ja-JP" sz="28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800" b="1" kern="100" dirty="0">
                <a:latin typeface="+mn-ea"/>
                <a:cs typeface="Times New Roman" panose="02020603050405020304" pitchFamily="18" charset="0"/>
              </a:rPr>
              <a:t>基本</a:t>
            </a:r>
            <a:r>
              <a:rPr lang="ja-JP" altLang="ja-JP" sz="2800" b="1" kern="100" dirty="0" smtClean="0">
                <a:latin typeface="+mn-ea"/>
                <a:cs typeface="Times New Roman" panose="02020603050405020304" pitchFamily="18" charset="0"/>
              </a:rPr>
              <a:t>情報</a:t>
            </a:r>
            <a:endParaRPr lang="en-US" altLang="ja-JP" sz="2800" b="1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１．１　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和泉市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lang="en-US" altLang="ja-JP" sz="2400" b="1" kern="100" dirty="0">
                <a:latin typeface="+mn-ea"/>
                <a:cs typeface="Times New Roman" panose="02020603050405020304" pitchFamily="18" charset="0"/>
              </a:rPr>
              <a:t>2016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400" b="1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（１）年間給水量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</a:t>
            </a:r>
            <a:r>
              <a:rPr lang="ja-JP" altLang="ja-JP" sz="2000" b="1" kern="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indent="90170" algn="just"/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年間給水量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19.8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3" y="2651962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1" y="447372"/>
            <a:ext cx="8797299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4" y="227527"/>
            <a:ext cx="955640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3140" y="192567"/>
            <a:ext cx="78836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indent="-63500" algn="just">
              <a:spcAft>
                <a:spcPts val="0"/>
              </a:spcAft>
            </a:pPr>
            <a:r>
              <a:rPr lang="en-US" altLang="ja-JP" kern="100" dirty="0"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2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（２）全管路延長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indent="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indent="90170" algn="just"/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全管路延長は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563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km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3" y="2295434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6828" y="626777"/>
            <a:ext cx="7327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（３）経常収益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（地方公営企業決算状況調査より）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/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経常収益は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35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億円で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3" y="2401747"/>
            <a:ext cx="8434800" cy="3624078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04530" y="4059897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1796" y="522772"/>
            <a:ext cx="86372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（４）水道料金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家庭用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口径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13mm 20m</a:t>
            </a:r>
            <a:r>
              <a:rPr lang="en-US" altLang="ja-JP" kern="100" baseline="30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の一月あたりの水道料金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2,527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円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であり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、</a:t>
            </a: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/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府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平均</a:t>
            </a:r>
            <a:r>
              <a:rPr lang="en-US" altLang="ja-JP" kern="100" dirty="0" smtClean="0">
                <a:latin typeface="+mn-ea"/>
                <a:cs typeface="Times New Roman" panose="02020603050405020304" pitchFamily="18" charset="0"/>
              </a:rPr>
              <a:t>2,813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円を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下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回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>
              <a:latin typeface="+mn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6" y="2680261"/>
            <a:ext cx="8434800" cy="3674645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314246" y="3522362"/>
            <a:ext cx="1224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437815" y="3817682"/>
            <a:ext cx="84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20129" y="616976"/>
            <a:ext cx="7203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b="1" kern="100" dirty="0">
                <a:latin typeface="+mn-ea"/>
                <a:cs typeface="Times New Roman" panose="02020603050405020304" pitchFamily="18" charset="0"/>
              </a:rPr>
              <a:t>（５）技術職員数</a:t>
            </a:r>
            <a:r>
              <a:rPr lang="ja-JP" altLang="ja-JP" sz="2000" b="1" kern="0" dirty="0">
                <a:latin typeface="+mn-ea"/>
                <a:cs typeface="Times New Roman" panose="02020603050405020304" pitchFamily="18" charset="0"/>
              </a:rPr>
              <a:t>（大阪府の水道の現況より）</a:t>
            </a:r>
            <a:endParaRPr lang="ja-JP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80975" indent="-9017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技術職員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11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であり、府平均を</a:t>
            </a: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下回って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い</a:t>
            </a:r>
            <a:r>
              <a:rPr lang="ja-JP" altLang="en-US" kern="100" smtClean="0">
                <a:latin typeface="+mn-ea"/>
                <a:cs typeface="Times New Roman" panose="02020603050405020304" pitchFamily="18" charset="0"/>
              </a:rPr>
              <a:t>ます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3" y="2473126"/>
            <a:ext cx="8434800" cy="3634442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8115300" y="4216205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42175"/>
            <a:ext cx="88721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</a:t>
            </a:r>
            <a:r>
              <a:rPr lang="ja-JP" altLang="ja-JP" sz="2800" b="1" dirty="0"/>
              <a:t>）</a:t>
            </a:r>
            <a:endParaRPr lang="en-US" altLang="ja-JP" sz="2800" b="1" dirty="0"/>
          </a:p>
          <a:p>
            <a:pPr marL="196850" indent="-63500" algn="just">
              <a:spcAft>
                <a:spcPts val="0"/>
              </a:spcAft>
            </a:pPr>
            <a:endParaRPr lang="en-US" altLang="ja-JP" kern="100" dirty="0" smtClean="0">
              <a:latin typeface="+mn-ea"/>
              <a:cs typeface="Times New Roman" panose="02020603050405020304" pitchFamily="18" charset="0"/>
            </a:endParaRPr>
          </a:p>
          <a:p>
            <a:pPr marL="196850" indent="-63500" algn="just">
              <a:spcAft>
                <a:spcPts val="0"/>
              </a:spcAft>
            </a:pP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水源は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湖沼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水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水源と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した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和田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浄水場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およ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び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表流水を水源とした父鬼浄水場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自己水と、淀川を水源とした大阪広域水道企業団からの浄水受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水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およ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び</a:t>
            </a:r>
            <a:r>
              <a:rPr lang="ja-JP" altLang="en-US" dirty="0" smtClean="0"/>
              <a:t>光明</a:t>
            </a:r>
            <a:r>
              <a:rPr lang="ja-JP" altLang="en-US" dirty="0"/>
              <a:t>池を水源とした泉北水道企業団の浄水受水で賄って</a:t>
            </a:r>
            <a:r>
              <a:rPr lang="ja-JP" altLang="en-US" dirty="0" smtClean="0"/>
              <a:t>いて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この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うち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大阪広域水道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企業団受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水は総配水量の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72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占め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ています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3" y="2347785"/>
            <a:ext cx="8031781" cy="40028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4658497" y="4922933"/>
            <a:ext cx="197708" cy="11547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" name="テキスト ボックス 303"/>
          <p:cNvSpPr txBox="1"/>
          <p:nvPr/>
        </p:nvSpPr>
        <p:spPr>
          <a:xfrm>
            <a:off x="7615174" y="5692543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49" y="3823979"/>
            <a:ext cx="689610" cy="42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6" y="4922932"/>
            <a:ext cx="802005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7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2204"/>
            <a:ext cx="6005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図 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10" y="5525498"/>
            <a:ext cx="3426905" cy="8323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1" y="802304"/>
            <a:ext cx="6832598" cy="46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939</Words>
  <Application>Microsoft Office PowerPoint</Application>
  <PresentationFormat>画面に合わせる (4:3)</PresentationFormat>
  <Paragraphs>294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2018-12-28T13:13:33Z</dcterms:created>
  <dcterms:modified xsi:type="dcterms:W3CDTF">2019-03-28T06:36:39Z</dcterms:modified>
</cp:coreProperties>
</file>