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handoutMasterIdLst>
    <p:handoutMasterId r:id="rId35"/>
  </p:handoutMasterIdLst>
  <p:sldIdLst>
    <p:sldId id="297" r:id="rId2"/>
    <p:sldId id="29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306" r:id="rId26"/>
    <p:sldId id="307" r:id="rId27"/>
    <p:sldId id="291" r:id="rId28"/>
    <p:sldId id="278" r:id="rId29"/>
    <p:sldId id="301" r:id="rId30"/>
    <p:sldId id="282" r:id="rId31"/>
    <p:sldId id="304" r:id="rId32"/>
    <p:sldId id="303" r:id="rId3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09" autoAdjust="0"/>
    <p:restoredTop sz="92662" autoAdjust="0"/>
  </p:normalViewPr>
  <p:slideViewPr>
    <p:cSldViewPr snapToGrid="0">
      <p:cViewPr varScale="1">
        <p:scale>
          <a:sx n="69" d="100"/>
          <a:sy n="69" d="100"/>
        </p:scale>
        <p:origin x="137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AFF27266-2AF4-45F0-8F9F-53624A1F144D}" type="datetimeFigureOut">
              <a:rPr kumimoji="1" lang="ja-JP" altLang="en-US" smtClean="0"/>
              <a:t>2019/3/28</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695992A5-A3E0-4877-A6AC-432D022F51A9}" type="slidenum">
              <a:rPr kumimoji="1" lang="ja-JP" altLang="en-US" smtClean="0"/>
              <a:t>‹#›</a:t>
            </a:fld>
            <a:endParaRPr kumimoji="1" lang="ja-JP" altLang="en-US"/>
          </a:p>
        </p:txBody>
      </p:sp>
    </p:spTree>
    <p:extLst>
      <p:ext uri="{BB962C8B-B14F-4D97-AF65-F5344CB8AC3E}">
        <p14:creationId xmlns:p14="http://schemas.microsoft.com/office/powerpoint/2010/main" val="2172566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F9CAB57-2DB2-4BA8-B11F-1D5AE33A0FB2}" type="datetimeFigureOut">
              <a:rPr kumimoji="1" lang="ja-JP" altLang="en-US" smtClean="0"/>
              <a:t>2019/3/28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8FA6B28-72B6-4CB2-9FB1-75CF32248CA5}" type="slidenum">
              <a:rPr kumimoji="1" lang="ja-JP" altLang="en-US" smtClean="0"/>
              <a:t>‹#›</a:t>
            </a:fld>
            <a:endParaRPr kumimoji="1" lang="ja-JP" altLang="en-US"/>
          </a:p>
        </p:txBody>
      </p:sp>
    </p:spTree>
    <p:extLst>
      <p:ext uri="{BB962C8B-B14F-4D97-AF65-F5344CB8AC3E}">
        <p14:creationId xmlns:p14="http://schemas.microsoft.com/office/powerpoint/2010/main" val="32967460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8FA6B28-72B6-4CB2-9FB1-75CF32248CA5}" type="slidenum">
              <a:rPr kumimoji="1" lang="ja-JP" altLang="en-US" smtClean="0"/>
              <a:t>2</a:t>
            </a:fld>
            <a:endParaRPr kumimoji="1" lang="ja-JP" altLang="en-US"/>
          </a:p>
        </p:txBody>
      </p:sp>
    </p:spTree>
    <p:extLst>
      <p:ext uri="{BB962C8B-B14F-4D97-AF65-F5344CB8AC3E}">
        <p14:creationId xmlns:p14="http://schemas.microsoft.com/office/powerpoint/2010/main" val="408061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9B0424-6D22-45B5-A7A0-0EFEB87BD482}" type="slidenum">
              <a:rPr kumimoji="1" lang="ja-JP" altLang="en-US" smtClean="0"/>
              <a:t>27</a:t>
            </a:fld>
            <a:endParaRPr kumimoji="1" lang="ja-JP" altLang="en-US"/>
          </a:p>
        </p:txBody>
      </p:sp>
    </p:spTree>
    <p:extLst>
      <p:ext uri="{BB962C8B-B14F-4D97-AF65-F5344CB8AC3E}">
        <p14:creationId xmlns:p14="http://schemas.microsoft.com/office/powerpoint/2010/main" val="100543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3F9E2FC-D828-40AA-BCA5-15B697989081}"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00213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036580B-96E9-4827-88EF-25EFF6C1B272}"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83748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C422291-50D3-4936-B856-F40A9C233C80}"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410481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3E3F4E0-B3CE-4CB8-A24F-A17A0685EE07}"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319514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3636BDB-7A4A-4F92-A043-615317FEF561}"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69968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6B4CF43-83F1-4AD6-962A-1D24E9F6F815}"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061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C242908-7B28-4BBE-937E-092FA645F365}" type="datetime1">
              <a:rPr kumimoji="1" lang="ja-JP" altLang="en-US" smtClean="0"/>
              <a:t>2019/3/28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425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15E06A5-6D11-464C-AC5E-12B69353ACC9}" type="datetime1">
              <a:rPr kumimoji="1" lang="ja-JP" altLang="en-US" smtClean="0"/>
              <a:t>2019/3/28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1371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C3A66-64FE-490B-A24A-79E662CB87E7}" type="datetime1">
              <a:rPr kumimoji="1" lang="ja-JP" altLang="en-US" smtClean="0"/>
              <a:t>2019/3/28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76360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623B0E5-4207-453E-B485-46E28E3B0FBB}"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5726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FA22DF2-E569-4F4A-AE5E-3D0E60C98427}"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18318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D7A56-A808-4F33-ADE1-012AC60B71E4}" type="datetime1">
              <a:rPr kumimoji="1" lang="ja-JP" altLang="en-US" smtClean="0"/>
              <a:t>2019/3/28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538913"/>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AB64387-629B-4E46-93D6-B693036FBE10}" type="slidenum">
              <a:rPr kumimoji="1" lang="ja-JP" altLang="en-US" smtClean="0"/>
              <a:pPr/>
              <a:t>‹#›</a:t>
            </a:fld>
            <a:endParaRPr kumimoji="1" lang="ja-JP" altLang="en-US" dirty="0"/>
          </a:p>
        </p:txBody>
      </p:sp>
    </p:spTree>
    <p:extLst>
      <p:ext uri="{BB962C8B-B14F-4D97-AF65-F5344CB8AC3E}">
        <p14:creationId xmlns:p14="http://schemas.microsoft.com/office/powerpoint/2010/main" val="2043983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846589"/>
            <a:ext cx="9163050" cy="6078587"/>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en-US" sz="4000" dirty="0"/>
              <a:t>池田</a:t>
            </a:r>
            <a:r>
              <a:rPr lang="ja-JP" altLang="ja-JP" sz="4000" dirty="0" smtClean="0"/>
              <a:t>市</a:t>
            </a:r>
            <a:r>
              <a:rPr lang="ja-JP" altLang="ja-JP" sz="4000" dirty="0"/>
              <a:t>】</a:t>
            </a:r>
          </a:p>
          <a:p>
            <a:endParaRPr lang="ja-JP" altLang="ja-JP" sz="3200" dirty="0"/>
          </a:p>
          <a:p>
            <a:endParaRPr lang="en-US" altLang="ja-JP" sz="3200" dirty="0">
              <a:latin typeface="+mn-ea"/>
            </a:endParaRPr>
          </a:p>
          <a:p>
            <a:endParaRPr lang="en-US" altLang="ja-JP" sz="3200" dirty="0" smtClean="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114970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56479" y="135333"/>
            <a:ext cx="8963696" cy="830997"/>
          </a:xfrm>
          <a:prstGeom prst="rect">
            <a:avLst/>
          </a:prstGeom>
          <a:noFill/>
        </p:spPr>
        <p:txBody>
          <a:bodyPr wrap="square" rtlCol="0">
            <a:spAutoFit/>
          </a:bodyPr>
          <a:lstStyle/>
          <a:p>
            <a:r>
              <a:rPr lang="ja-JP" altLang="en-US" sz="2400" b="1" dirty="0"/>
              <a:t>２　府域に</a:t>
            </a:r>
            <a:r>
              <a:rPr lang="ja-JP" altLang="en-US" sz="2400" b="1" dirty="0" smtClean="0"/>
              <a:t>おける</a:t>
            </a:r>
            <a:r>
              <a:rPr lang="ja-JP" altLang="en-US" sz="2400" b="1" dirty="0"/>
              <a:t>池田</a:t>
            </a:r>
            <a:r>
              <a:rPr lang="ja-JP" altLang="en-US" sz="2400" b="1" dirty="0" smtClean="0"/>
              <a:t>市の</a:t>
            </a:r>
            <a:r>
              <a:rPr lang="ja-JP" altLang="en-US" sz="2400" b="1" dirty="0"/>
              <a:t>状況</a:t>
            </a:r>
          </a:p>
          <a:p>
            <a:r>
              <a:rPr lang="ja-JP" altLang="en-US" sz="2400" dirty="0"/>
              <a:t>２．１　各指標の大阪府平均との比較（</a:t>
            </a:r>
            <a:r>
              <a:rPr lang="en-US" altLang="ja-JP" sz="2400" dirty="0">
                <a:latin typeface="+mn-ea"/>
              </a:rPr>
              <a:t>2016</a:t>
            </a:r>
            <a:r>
              <a:rPr lang="ja-JP" altLang="en-US" sz="2400" dirty="0"/>
              <a:t>年度）</a:t>
            </a:r>
          </a:p>
        </p:txBody>
      </p:sp>
      <p:graphicFrame>
        <p:nvGraphicFramePr>
          <p:cNvPr id="4" name="表 3"/>
          <p:cNvGraphicFramePr>
            <a:graphicFrameLocks noGrp="1"/>
          </p:cNvGraphicFramePr>
          <p:nvPr>
            <p:extLst>
              <p:ext uri="{D42A27DB-BD31-4B8C-83A1-F6EECF244321}">
                <p14:modId xmlns:p14="http://schemas.microsoft.com/office/powerpoint/2010/main" val="1372391461"/>
              </p:ext>
            </p:extLst>
          </p:nvPr>
        </p:nvGraphicFramePr>
        <p:xfrm>
          <a:off x="94579" y="977935"/>
          <a:ext cx="8963696" cy="5680974"/>
        </p:xfrm>
        <a:graphic>
          <a:graphicData uri="http://schemas.openxmlformats.org/drawingml/2006/table">
            <a:tbl>
              <a:tblPr firstRow="1" firstCol="1">
                <a:tableStyleId>{5C22544A-7EE6-4342-B048-85BDC9FD1C3A}</a:tableStyleId>
              </a:tblPr>
              <a:tblGrid>
                <a:gridCol w="755653">
                  <a:extLst>
                    <a:ext uri="{9D8B030D-6E8A-4147-A177-3AD203B41FA5}">
                      <a16:colId xmlns:a16="http://schemas.microsoft.com/office/drawing/2014/main" val="4249513469"/>
                    </a:ext>
                  </a:extLst>
                </a:gridCol>
                <a:gridCol w="7368033">
                  <a:extLst>
                    <a:ext uri="{9D8B030D-6E8A-4147-A177-3AD203B41FA5}">
                      <a16:colId xmlns:a16="http://schemas.microsoft.com/office/drawing/2014/main" val="2373518121"/>
                    </a:ext>
                  </a:extLst>
                </a:gridCol>
                <a:gridCol w="840010">
                  <a:extLst>
                    <a:ext uri="{9D8B030D-6E8A-4147-A177-3AD203B41FA5}">
                      <a16:colId xmlns:a16="http://schemas.microsoft.com/office/drawing/2014/main" val="2789846183"/>
                    </a:ext>
                  </a:extLst>
                </a:gridCol>
              </a:tblGrid>
              <a:tr h="398939">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latin typeface="+mn-ea"/>
                          <a:ea typeface="+mn-ea"/>
                        </a:rPr>
                        <a:t>府平均との比較</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791944"/>
                  </a:ext>
                </a:extLst>
              </a:tr>
              <a:tr h="512686">
                <a:tc rowSpan="6">
                  <a:txBody>
                    <a:bodyPr/>
                    <a:lstStyle/>
                    <a:p>
                      <a:pPr marL="71755" marR="71755" algn="ctr">
                        <a:spcAft>
                          <a:spcPts val="0"/>
                        </a:spcAft>
                      </a:pPr>
                      <a:r>
                        <a:rPr lang="ja-JP" sz="1400" kern="100" dirty="0">
                          <a:effectLst/>
                          <a:latin typeface="+mn-ea"/>
                          <a:ea typeface="+mn-ea"/>
                        </a:rPr>
                        <a:t>耐震化関係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①全管路耐震適合率</a:t>
                      </a:r>
                    </a:p>
                    <a:p>
                      <a:pPr algn="just">
                        <a:spcAft>
                          <a:spcPts val="0"/>
                        </a:spcAft>
                      </a:pPr>
                      <a:r>
                        <a:rPr lang="ja-JP" sz="1400" kern="100" dirty="0">
                          <a:effectLst/>
                          <a:latin typeface="+mn-ea"/>
                          <a:ea typeface="+mn-ea"/>
                        </a:rPr>
                        <a:t>　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958192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7969847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en-US" sz="1400" kern="100" dirty="0">
                          <a:effectLst/>
                          <a:latin typeface="+mn-ea"/>
                          <a:ea typeface="+mn-ea"/>
                        </a:rPr>
                        <a:t>40</a:t>
                      </a:r>
                      <a:r>
                        <a:rPr lang="ja-JP" sz="1400" kern="100" dirty="0">
                          <a:effectLst/>
                          <a:latin typeface="+mn-ea"/>
                          <a:ea typeface="+mn-ea"/>
                        </a:rPr>
                        <a:t>年）を超えた管路の割合。一般的には、低い方が望ましい。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74559932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9384232"/>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7822336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794521"/>
                  </a:ext>
                </a:extLst>
              </a:tr>
              <a:tr h="598408">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a:t>
                      </a:r>
                      <a:r>
                        <a:rPr lang="ja-JP" sz="1400" kern="100">
                          <a:effectLst/>
                          <a:latin typeface="+mn-ea"/>
                          <a:ea typeface="+mn-ea"/>
                        </a:rPr>
                        <a:t>方</a:t>
                      </a:r>
                      <a:r>
                        <a:rPr lang="ja-JP" sz="1400" kern="100" smtClean="0">
                          <a:effectLst/>
                          <a:latin typeface="+mn-ea"/>
                          <a:ea typeface="+mn-ea"/>
                        </a:rPr>
                        <a:t>が</a:t>
                      </a:r>
                      <a:r>
                        <a:rPr lang="ja-JP" altLang="en-US" sz="1400" kern="100" smtClean="0">
                          <a:effectLst/>
                          <a:latin typeface="+mn-ea"/>
                          <a:ea typeface="+mn-ea"/>
                        </a:rPr>
                        <a:t>望</a:t>
                      </a:r>
                      <a:r>
                        <a:rPr lang="ja-JP" sz="1400" kern="100" smtClean="0">
                          <a:effectLst/>
                          <a:latin typeface="+mn-ea"/>
                          <a:ea typeface="+mn-ea"/>
                        </a:rPr>
                        <a:t>ましい</a:t>
                      </a:r>
                      <a:r>
                        <a:rPr lang="ja-JP" sz="1400" kern="100" dirty="0">
                          <a:effectLst/>
                          <a:latin typeface="+mn-ea"/>
                          <a:ea typeface="+mn-ea"/>
                        </a:rPr>
                        <a:t>。</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4594667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4140534"/>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企業債</a:t>
                      </a:r>
                      <a:r>
                        <a:rPr lang="ja-JP" sz="1400" kern="100" dirty="0">
                          <a:effectLst/>
                          <a:latin typeface="+mn-ea"/>
                          <a:ea typeface="+mn-ea"/>
                        </a:rPr>
                        <a:t>残高の規模を表す指標。一般的には、低い方が望ましい。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8609603"/>
                  </a:ext>
                </a:extLst>
              </a:tr>
              <a:tr h="512686">
                <a:tc>
                  <a:txBody>
                    <a:bodyPr/>
                    <a:lstStyle/>
                    <a:p>
                      <a:pPr algn="just">
                        <a:spcAft>
                          <a:spcPts val="0"/>
                        </a:spcAft>
                      </a:pPr>
                      <a:r>
                        <a:rPr lang="ja-JP" sz="1400" kern="100" dirty="0">
                          <a:effectLst/>
                          <a:latin typeface="+mn-ea"/>
                          <a:ea typeface="+mn-ea"/>
                        </a:rPr>
                        <a:t>効率性</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638763230"/>
                  </a:ext>
                </a:extLst>
              </a:tr>
            </a:tbl>
          </a:graphicData>
        </a:graphic>
      </p:graphicFrame>
      <p:sp>
        <p:nvSpPr>
          <p:cNvPr id="7" name="テキスト ボックス 1"/>
          <p:cNvSpPr txBox="1"/>
          <p:nvPr/>
        </p:nvSpPr>
        <p:spPr>
          <a:xfrm>
            <a:off x="7083379" y="83655"/>
            <a:ext cx="2060621" cy="780276"/>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8" name="テキスト ボックス 7"/>
          <p:cNvSpPr txBox="1"/>
          <p:nvPr/>
        </p:nvSpPr>
        <p:spPr>
          <a:xfrm>
            <a:off x="2948313" y="6611492"/>
            <a:ext cx="5551520" cy="276999"/>
          </a:xfrm>
          <a:prstGeom prst="rect">
            <a:avLst/>
          </a:prstGeom>
          <a:noFill/>
        </p:spPr>
        <p:txBody>
          <a:bodyPr wrap="none" rtlCol="0">
            <a:spAutoFit/>
          </a:bodyPr>
          <a:lstStyle/>
          <a:p>
            <a:r>
              <a:rPr lang="ja-JP" altLang="ja-JP" sz="1200" dirty="0" smtClean="0">
                <a:latin typeface="+mn-ea"/>
                <a:cs typeface="ＭＳ Ｐゴシック" panose="020B0600070205080204" pitchFamily="50" charset="-128"/>
              </a:rPr>
              <a:t>※</a:t>
            </a:r>
            <a:r>
              <a:rPr lang="ja-JP" altLang="en-US" sz="1200" dirty="0">
                <a:latin typeface="+mn-ea"/>
                <a:cs typeface="ＭＳ Ｐゴシック" panose="020B0600070205080204" pitchFamily="50" charset="-128"/>
              </a:rPr>
              <a:t>③、⑦、⑨については、</a:t>
            </a:r>
            <a:r>
              <a:rPr lang="ja-JP" altLang="ja-JP" sz="1200" dirty="0" smtClean="0">
                <a:latin typeface="+mn-ea"/>
                <a:cs typeface="ＭＳ Ｐゴシック" panose="020B0600070205080204" pitchFamily="50" charset="-128"/>
              </a:rPr>
              <a:t>府</a:t>
            </a:r>
            <a:r>
              <a:rPr lang="ja-JP" altLang="ja-JP" sz="1200" dirty="0">
                <a:latin typeface="+mn-ea"/>
                <a:cs typeface="ＭＳ Ｐゴシック" panose="020B0600070205080204" pitchFamily="50" charset="-128"/>
              </a:rPr>
              <a:t>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10</a:t>
            </a:fld>
            <a:endParaRPr kumimoji="1" lang="ja-JP" altLang="en-US"/>
          </a:p>
        </p:txBody>
      </p:sp>
    </p:spTree>
    <p:extLst>
      <p:ext uri="{BB962C8B-B14F-4D97-AF65-F5344CB8AC3E}">
        <p14:creationId xmlns:p14="http://schemas.microsoft.com/office/powerpoint/2010/main" val="3083875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24693" y="2192712"/>
            <a:ext cx="8435436" cy="36900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26062"/>
            <a:ext cx="8919960" cy="1908215"/>
          </a:xfrm>
          <a:prstGeom prst="rect">
            <a:avLst/>
          </a:prstGeom>
          <a:noFill/>
        </p:spPr>
        <p:txBody>
          <a:bodyPr wrap="square" rtlCol="0">
            <a:spAutoFit/>
          </a:bodyPr>
          <a:lstStyle/>
          <a:p>
            <a:r>
              <a:rPr lang="ja-JP" altLang="en-US" sz="2400" b="1" dirty="0"/>
              <a:t> ２．２　府域に</a:t>
            </a:r>
            <a:r>
              <a:rPr lang="ja-JP" altLang="en-US" sz="2400" b="1" dirty="0" smtClean="0"/>
              <a:t>おける</a:t>
            </a:r>
            <a:r>
              <a:rPr lang="ja-JP" altLang="en-US" sz="2400" b="1" dirty="0"/>
              <a:t>池田</a:t>
            </a:r>
            <a:r>
              <a:rPr lang="ja-JP" altLang="en-US" sz="2400" b="1" dirty="0" smtClean="0"/>
              <a:t>市の</a:t>
            </a:r>
            <a:r>
              <a:rPr lang="ja-JP" altLang="en-US" sz="2400" b="1" dirty="0"/>
              <a:t>各指標の状況（</a:t>
            </a:r>
            <a:r>
              <a:rPr lang="en-US" altLang="ja-JP" sz="2400" b="1" dirty="0">
                <a:latin typeface="+mn-ea"/>
              </a:rPr>
              <a:t>2016</a:t>
            </a:r>
            <a:r>
              <a:rPr lang="ja-JP" altLang="en-US" sz="2400" b="1" dirty="0"/>
              <a:t>年度）</a:t>
            </a:r>
          </a:p>
          <a:p>
            <a:endParaRPr lang="ja-JP" altLang="en-US" dirty="0"/>
          </a:p>
          <a:p>
            <a:r>
              <a:rPr lang="ja-JP" altLang="en-US" sz="2000" b="1" dirty="0"/>
              <a:t>①全管路耐震適合率（大阪府の水道の現況より</a:t>
            </a:r>
            <a:r>
              <a:rPr lang="ja-JP" altLang="en-US" sz="2000" b="1" dirty="0" smtClean="0"/>
              <a:t>）</a:t>
            </a:r>
            <a:endParaRPr lang="en-US" altLang="ja-JP" sz="2000" b="1" dirty="0" smtClean="0"/>
          </a:p>
          <a:p>
            <a:endParaRPr lang="ja-JP" altLang="en-US" b="1" dirty="0"/>
          </a:p>
          <a:p>
            <a:r>
              <a:rPr lang="ja-JP" altLang="en-US" dirty="0"/>
              <a:t>・全管路の耐震適合率</a:t>
            </a:r>
            <a:r>
              <a:rPr lang="ja-JP" altLang="en-US" dirty="0" smtClean="0"/>
              <a:t>は</a:t>
            </a:r>
            <a:r>
              <a:rPr lang="en-US" altLang="ja-JP" dirty="0">
                <a:latin typeface="+mn-ea"/>
              </a:rPr>
              <a:t>27.4</a:t>
            </a:r>
            <a:r>
              <a:rPr lang="en-US" altLang="ja-JP" dirty="0"/>
              <a:t>%</a:t>
            </a:r>
            <a:r>
              <a:rPr lang="ja-JP" altLang="en-US" dirty="0"/>
              <a:t>であり、府平均</a:t>
            </a:r>
            <a:r>
              <a:rPr lang="en-US" altLang="ja-JP" dirty="0" smtClean="0">
                <a:latin typeface="+mn-ea"/>
              </a:rPr>
              <a:t>25.6</a:t>
            </a:r>
            <a:r>
              <a:rPr lang="en-US" altLang="ja-JP" dirty="0" smtClean="0"/>
              <a:t>%</a:t>
            </a:r>
            <a:r>
              <a:rPr lang="ja-JP" altLang="en-US" dirty="0" smtClean="0"/>
              <a:t>を上回っていま</a:t>
            </a:r>
            <a:r>
              <a:rPr lang="ja-JP" altLang="en-US" dirty="0"/>
              <a:t>す</a:t>
            </a:r>
            <a:r>
              <a:rPr lang="ja-JP" altLang="en-US" dirty="0" smtClean="0"/>
              <a:t>。</a:t>
            </a:r>
            <a:endParaRPr lang="ja-JP" altLang="ja-JP" dirty="0"/>
          </a:p>
          <a:p>
            <a:endParaRPr lang="ja-JP" altLang="en-US"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11</a:t>
            </a:fld>
            <a:endParaRPr kumimoji="1" lang="ja-JP" altLang="en-US"/>
          </a:p>
        </p:txBody>
      </p:sp>
      <p:sp>
        <p:nvSpPr>
          <p:cNvPr id="9" name="テキスト ボックス 2"/>
          <p:cNvSpPr txBox="1">
            <a:spLocks noChangeArrowheads="1"/>
          </p:cNvSpPr>
          <p:nvPr/>
        </p:nvSpPr>
        <p:spPr bwMode="auto">
          <a:xfrm>
            <a:off x="8304530" y="3818912"/>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04972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52403" y="2306246"/>
            <a:ext cx="8461971" cy="36900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427759"/>
            <a:ext cx="9144000" cy="1231106"/>
          </a:xfrm>
          <a:prstGeom prst="rect">
            <a:avLst/>
          </a:prstGeom>
          <a:noFill/>
        </p:spPr>
        <p:txBody>
          <a:bodyPr wrap="square" rtlCol="0">
            <a:spAutoFit/>
          </a:bodyPr>
          <a:lstStyle/>
          <a:p>
            <a:r>
              <a:rPr lang="ja-JP" altLang="ja-JP" sz="2000" b="1" dirty="0"/>
              <a:t>②基幹管路耐震適合率（大阪府の水道の現況より）</a:t>
            </a:r>
            <a:endParaRPr lang="en-US" altLang="ja-JP" sz="2000" b="1" dirty="0"/>
          </a:p>
          <a:p>
            <a:endParaRPr lang="ja-JP" altLang="ja-JP" dirty="0"/>
          </a:p>
          <a:p>
            <a:pPr marL="360363" indent="-360363"/>
            <a:r>
              <a:rPr lang="ja-JP" altLang="ja-JP" dirty="0" smtClean="0"/>
              <a:t>・基幹管</a:t>
            </a:r>
            <a:r>
              <a:rPr lang="ja-JP" altLang="ja-JP" dirty="0"/>
              <a:t>路の耐震</a:t>
            </a:r>
            <a:r>
              <a:rPr lang="ja-JP" altLang="ja-JP" dirty="0">
                <a:latin typeface="+mn-ea"/>
              </a:rPr>
              <a:t>適合率</a:t>
            </a:r>
            <a:r>
              <a:rPr lang="ja-JP" altLang="ja-JP" dirty="0" smtClean="0">
                <a:latin typeface="+mn-ea"/>
              </a:rPr>
              <a:t>は</a:t>
            </a:r>
            <a:r>
              <a:rPr lang="en-US" altLang="ja-JP" dirty="0">
                <a:latin typeface="+mn-ea"/>
              </a:rPr>
              <a:t>38.5%</a:t>
            </a:r>
            <a:r>
              <a:rPr lang="ja-JP" altLang="en-US" dirty="0">
                <a:latin typeface="+mn-ea"/>
              </a:rPr>
              <a:t>であり、府平均</a:t>
            </a:r>
            <a:r>
              <a:rPr lang="en-US" altLang="ja-JP" dirty="0" smtClean="0">
                <a:latin typeface="+mn-ea"/>
              </a:rPr>
              <a:t>41.1%</a:t>
            </a:r>
            <a:r>
              <a:rPr lang="ja-JP" altLang="en-US" dirty="0">
                <a:latin typeface="+mn-ea"/>
              </a:rPr>
              <a:t>を</a:t>
            </a:r>
            <a:r>
              <a:rPr lang="ja-JP" altLang="en-US" dirty="0" smtClean="0">
                <a:latin typeface="+mn-ea"/>
              </a:rPr>
              <a:t>下回っています。</a:t>
            </a:r>
            <a:endParaRPr lang="en-US" altLang="ja-JP" dirty="0" smtClean="0">
              <a:latin typeface="+mn-ea"/>
            </a:endParaRPr>
          </a:p>
          <a:p>
            <a:pPr marL="360363" indent="-360363"/>
            <a:r>
              <a:rPr lang="ja-JP" altLang="en-US" dirty="0">
                <a:latin typeface="+mn-ea"/>
              </a:rPr>
              <a:t>　</a:t>
            </a:r>
            <a:r>
              <a:rPr lang="ja-JP" altLang="en-US" dirty="0" smtClean="0">
                <a:latin typeface="+mn-ea"/>
              </a:rPr>
              <a:t>（</a:t>
            </a:r>
            <a:r>
              <a:rPr lang="en-US" altLang="ja-JP" dirty="0" smtClean="0">
                <a:latin typeface="+mn-ea"/>
              </a:rPr>
              <a:t>43</a:t>
            </a:r>
            <a:r>
              <a:rPr lang="ja-JP" altLang="en-US" dirty="0" smtClean="0">
                <a:latin typeface="+mn-ea"/>
              </a:rPr>
              <a:t>事業体中</a:t>
            </a:r>
            <a:r>
              <a:rPr lang="en-US" altLang="ja-JP" dirty="0" smtClean="0">
                <a:latin typeface="+mn-ea"/>
              </a:rPr>
              <a:t>23</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9" name="テキスト ボックス 2"/>
          <p:cNvSpPr txBox="1">
            <a:spLocks noChangeArrowheads="1"/>
          </p:cNvSpPr>
          <p:nvPr/>
        </p:nvSpPr>
        <p:spPr bwMode="auto">
          <a:xfrm>
            <a:off x="8325853" y="3720359"/>
            <a:ext cx="9376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25853" y="3997358"/>
            <a:ext cx="9376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12</a:t>
            </a:fld>
            <a:endParaRPr kumimoji="1" lang="ja-JP" altLang="en-US"/>
          </a:p>
        </p:txBody>
      </p:sp>
    </p:spTree>
    <p:extLst>
      <p:ext uri="{BB962C8B-B14F-4D97-AF65-F5344CB8AC3E}">
        <p14:creationId xmlns:p14="http://schemas.microsoft.com/office/powerpoint/2010/main" val="121766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78554" y="302342"/>
            <a:ext cx="8588075" cy="1231106"/>
          </a:xfrm>
          <a:prstGeom prst="rect">
            <a:avLst/>
          </a:prstGeom>
          <a:noFill/>
        </p:spPr>
        <p:txBody>
          <a:bodyPr wrap="square" rtlCol="0">
            <a:spAutoFit/>
          </a:bodyPr>
          <a:lstStyle/>
          <a:p>
            <a:r>
              <a:rPr lang="ja-JP" altLang="en-US" sz="2000" b="1" dirty="0"/>
              <a:t>③老朽管率（大阪府の水道の現況より）</a:t>
            </a:r>
            <a:endParaRPr lang="en-US" altLang="ja-JP" sz="2000" b="1" dirty="0"/>
          </a:p>
          <a:p>
            <a:endParaRPr lang="ja-JP" altLang="en-US" dirty="0"/>
          </a:p>
          <a:p>
            <a:r>
              <a:rPr lang="ja-JP" altLang="en-US" dirty="0"/>
              <a:t>・老朽管率</a:t>
            </a:r>
            <a:r>
              <a:rPr lang="ja-JP" altLang="en-US" dirty="0" smtClean="0"/>
              <a:t>は</a:t>
            </a:r>
            <a:r>
              <a:rPr lang="en-US" altLang="ja-JP" dirty="0">
                <a:latin typeface="+mn-ea"/>
              </a:rPr>
              <a:t>41.3</a:t>
            </a:r>
            <a:r>
              <a:rPr lang="en-US" altLang="ja-JP" dirty="0"/>
              <a:t>%</a:t>
            </a:r>
            <a:r>
              <a:rPr lang="ja-JP" altLang="en-US" dirty="0"/>
              <a:t>であり、府平均</a:t>
            </a:r>
            <a:r>
              <a:rPr lang="en-US" altLang="ja-JP" dirty="0">
                <a:latin typeface="+mn-ea"/>
              </a:rPr>
              <a:t>28.6</a:t>
            </a:r>
            <a:r>
              <a:rPr lang="en-US" altLang="ja-JP" dirty="0"/>
              <a:t>%</a:t>
            </a:r>
            <a:r>
              <a:rPr lang="ja-JP" altLang="en-US" dirty="0"/>
              <a:t>を</a:t>
            </a:r>
            <a:r>
              <a:rPr lang="ja-JP" altLang="en-US" dirty="0" smtClean="0"/>
              <a:t>上回っています。</a:t>
            </a:r>
            <a:endParaRPr lang="en-US" altLang="ja-JP" dirty="0" smtClean="0"/>
          </a:p>
          <a:p>
            <a:r>
              <a:rPr lang="ja-JP" altLang="en-US" dirty="0"/>
              <a:t>　</a:t>
            </a:r>
            <a:r>
              <a:rPr lang="ja-JP" altLang="en-US" dirty="0" smtClean="0"/>
              <a:t>（</a:t>
            </a:r>
            <a:r>
              <a:rPr lang="en-US" altLang="ja-JP" dirty="0">
                <a:latin typeface="+mn-ea"/>
                <a:cs typeface="Times New Roman" panose="02020603050405020304" pitchFamily="18" charset="0"/>
              </a:rPr>
              <a:t> 43</a:t>
            </a:r>
            <a:r>
              <a:rPr lang="ja-JP" altLang="en-US" dirty="0" smtClean="0">
                <a:latin typeface="+mn-ea"/>
                <a:cs typeface="Times New Roman" panose="02020603050405020304" pitchFamily="18" charset="0"/>
              </a:rPr>
              <a:t>事業体中６</a:t>
            </a:r>
            <a:r>
              <a:rPr lang="ja-JP" altLang="en-US" dirty="0" smtClean="0"/>
              <a:t>番目</a:t>
            </a:r>
            <a:r>
              <a:rPr lang="en-US" altLang="ja-JP" dirty="0">
                <a:latin typeface="+mn-ea"/>
              </a:rPr>
              <a:t>/</a:t>
            </a:r>
            <a:r>
              <a:rPr lang="ja-JP" altLang="en-US" dirty="0">
                <a:latin typeface="+mn-ea"/>
              </a:rPr>
              <a:t>降順</a:t>
            </a:r>
            <a:r>
              <a:rPr lang="ja-JP" altLang="en-US" dirty="0" smtClean="0"/>
              <a:t>）</a:t>
            </a:r>
            <a:endParaRPr lang="ja-JP" altLang="en-US"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13</a:t>
            </a:fld>
            <a:endParaRPr kumimoji="1" lang="ja-JP" altLang="en-US"/>
          </a:p>
        </p:txBody>
      </p:sp>
      <p:pic>
        <p:nvPicPr>
          <p:cNvPr id="6" name="図 5"/>
          <p:cNvPicPr>
            <a:picLocks noChangeAspect="1"/>
          </p:cNvPicPr>
          <p:nvPr/>
        </p:nvPicPr>
        <p:blipFill>
          <a:blip r:embed="rId2"/>
          <a:stretch>
            <a:fillRect/>
          </a:stretch>
        </p:blipFill>
        <p:spPr>
          <a:xfrm>
            <a:off x="199309" y="2291288"/>
            <a:ext cx="8434800" cy="3658564"/>
          </a:xfrm>
          <a:prstGeom prst="rect">
            <a:avLst/>
          </a:prstGeom>
        </p:spPr>
      </p:pic>
      <p:sp>
        <p:nvSpPr>
          <p:cNvPr id="9" name="テキスト ボックス 2"/>
          <p:cNvSpPr txBox="1">
            <a:spLocks noChangeArrowheads="1"/>
          </p:cNvSpPr>
          <p:nvPr/>
        </p:nvSpPr>
        <p:spPr bwMode="auto">
          <a:xfrm>
            <a:off x="8387509" y="3497515"/>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28643" y="4006363"/>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6490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204451" y="239058"/>
            <a:ext cx="8375194" cy="954107"/>
          </a:xfrm>
          <a:prstGeom prst="rect">
            <a:avLst/>
          </a:prstGeom>
          <a:noFill/>
        </p:spPr>
        <p:txBody>
          <a:bodyPr wrap="square" rtlCol="0">
            <a:spAutoFit/>
          </a:bodyPr>
          <a:lstStyle/>
          <a:p>
            <a:r>
              <a:rPr lang="ja-JP" altLang="en-US" sz="2000" b="1" dirty="0">
                <a:latin typeface="+mn-ea"/>
              </a:rPr>
              <a:t>④管路更新率（市町村経営比較分析表より）</a:t>
            </a:r>
            <a:endParaRPr lang="en-US" altLang="ja-JP" sz="2000" b="1" dirty="0">
              <a:latin typeface="+mn-ea"/>
            </a:endParaRPr>
          </a:p>
          <a:p>
            <a:endParaRPr lang="ja-JP" altLang="en-US" dirty="0"/>
          </a:p>
          <a:p>
            <a:r>
              <a:rPr lang="ja-JP" altLang="en-US" dirty="0"/>
              <a:t>・管路更新率</a:t>
            </a:r>
            <a:r>
              <a:rPr lang="ja-JP" altLang="en-US" dirty="0" smtClean="0"/>
              <a:t>は</a:t>
            </a:r>
            <a:r>
              <a:rPr lang="en-US" altLang="ja-JP" dirty="0">
                <a:latin typeface="+mn-ea"/>
              </a:rPr>
              <a:t>1.01</a:t>
            </a:r>
            <a:r>
              <a:rPr lang="en-US" altLang="ja-JP" dirty="0"/>
              <a:t>%</a:t>
            </a:r>
            <a:r>
              <a:rPr lang="ja-JP" altLang="en-US" dirty="0"/>
              <a:t>であり、府平均</a:t>
            </a:r>
            <a:r>
              <a:rPr lang="en-US" altLang="ja-JP" dirty="0" smtClean="0">
                <a:latin typeface="+mn-ea"/>
              </a:rPr>
              <a:t>0.82</a:t>
            </a:r>
            <a:r>
              <a:rPr lang="ja-JP" altLang="en-US" dirty="0" smtClean="0"/>
              <a:t>％</a:t>
            </a:r>
            <a:r>
              <a:rPr lang="ja-JP" altLang="en-US" dirty="0"/>
              <a:t>を上回っています</a:t>
            </a:r>
            <a:r>
              <a:rPr lang="ja-JP" altLang="en-US" dirty="0" smtClean="0"/>
              <a:t>。</a:t>
            </a:r>
            <a:endParaRPr lang="ja-JP" altLang="en-US"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14</a:t>
            </a:fld>
            <a:endParaRPr kumimoji="1" lang="ja-JP" altLang="en-US"/>
          </a:p>
        </p:txBody>
      </p:sp>
      <p:pic>
        <p:nvPicPr>
          <p:cNvPr id="6" name="図 5"/>
          <p:cNvPicPr>
            <a:picLocks noChangeAspect="1"/>
          </p:cNvPicPr>
          <p:nvPr/>
        </p:nvPicPr>
        <p:blipFill>
          <a:blip r:embed="rId2"/>
          <a:stretch>
            <a:fillRect/>
          </a:stretch>
        </p:blipFill>
        <p:spPr>
          <a:xfrm>
            <a:off x="244207" y="2727651"/>
            <a:ext cx="8434800" cy="3665217"/>
          </a:xfrm>
          <a:prstGeom prst="rect">
            <a:avLst/>
          </a:prstGeom>
        </p:spPr>
      </p:pic>
      <p:sp>
        <p:nvSpPr>
          <p:cNvPr id="9" name="テキスト ボックス 2"/>
          <p:cNvSpPr txBox="1">
            <a:spLocks noChangeArrowheads="1"/>
          </p:cNvSpPr>
          <p:nvPr/>
        </p:nvSpPr>
        <p:spPr bwMode="auto">
          <a:xfrm>
            <a:off x="8331034" y="4488021"/>
            <a:ext cx="839470" cy="276999"/>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2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府平均</a:t>
            </a:r>
            <a:endParaRPr lang="ja-JP" altLang="en-US"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テキスト ボックス 2"/>
          <p:cNvSpPr txBox="1">
            <a:spLocks noChangeArrowheads="1"/>
          </p:cNvSpPr>
          <p:nvPr/>
        </p:nvSpPr>
        <p:spPr bwMode="auto">
          <a:xfrm>
            <a:off x="8331034" y="4765020"/>
            <a:ext cx="839470" cy="276999"/>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2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全国平均</a:t>
            </a:r>
            <a:endParaRPr lang="ja-JP" altLang="en-US"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16939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262300"/>
            <a:ext cx="8344073" cy="954107"/>
          </a:xfrm>
          <a:prstGeom prst="rect">
            <a:avLst/>
          </a:prstGeom>
          <a:noFill/>
        </p:spPr>
        <p:txBody>
          <a:bodyPr wrap="square" rtlCol="0">
            <a:spAutoFit/>
          </a:bodyPr>
          <a:lstStyle/>
          <a:p>
            <a:r>
              <a:rPr lang="ja-JP" altLang="en-US" sz="2000" b="1" dirty="0"/>
              <a:t>⑤浄水場耐震化率（大阪府の水道の現況より）</a:t>
            </a:r>
            <a:endParaRPr lang="en-US" altLang="ja-JP" sz="2000" b="1" dirty="0"/>
          </a:p>
          <a:p>
            <a:endParaRPr lang="ja-JP" altLang="en-US" dirty="0"/>
          </a:p>
          <a:p>
            <a:r>
              <a:rPr lang="ja-JP" altLang="en-US" dirty="0"/>
              <a:t>・浄水場の耐震化率</a:t>
            </a:r>
            <a:r>
              <a:rPr lang="ja-JP" altLang="en-US" dirty="0" smtClean="0">
                <a:latin typeface="+mn-ea"/>
              </a:rPr>
              <a:t>は</a:t>
            </a:r>
            <a:r>
              <a:rPr lang="en-US" altLang="ja-JP" dirty="0">
                <a:latin typeface="+mn-ea"/>
              </a:rPr>
              <a:t>0%</a:t>
            </a:r>
            <a:r>
              <a:rPr lang="ja-JP" altLang="en-US" dirty="0">
                <a:latin typeface="+mn-ea"/>
              </a:rPr>
              <a:t>であり、耐震化が進められているところ</a:t>
            </a:r>
            <a:r>
              <a:rPr lang="ja-JP" altLang="en-US" dirty="0" smtClean="0">
                <a:latin typeface="+mn-ea"/>
              </a:rPr>
              <a:t>です</a:t>
            </a:r>
            <a:r>
              <a:rPr lang="ja-JP" altLang="en-US" dirty="0" smtClean="0"/>
              <a:t>。</a:t>
            </a:r>
            <a:endParaRPr lang="ja-JP" altLang="en-US"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15</a:t>
            </a:fld>
            <a:endParaRPr kumimoji="1" lang="ja-JP" altLang="en-US"/>
          </a:p>
        </p:txBody>
      </p:sp>
      <p:pic>
        <p:nvPicPr>
          <p:cNvPr id="6" name="図 5"/>
          <p:cNvPicPr>
            <a:picLocks noChangeAspect="1"/>
          </p:cNvPicPr>
          <p:nvPr/>
        </p:nvPicPr>
        <p:blipFill>
          <a:blip r:embed="rId2"/>
          <a:stretch>
            <a:fillRect/>
          </a:stretch>
        </p:blipFill>
        <p:spPr>
          <a:xfrm>
            <a:off x="273801" y="2357387"/>
            <a:ext cx="8434800" cy="3609198"/>
          </a:xfrm>
          <a:prstGeom prst="rect">
            <a:avLst/>
          </a:prstGeom>
        </p:spPr>
      </p:pic>
      <p:sp>
        <p:nvSpPr>
          <p:cNvPr id="9" name="テキスト ボックス 2"/>
          <p:cNvSpPr txBox="1">
            <a:spLocks noChangeArrowheads="1"/>
          </p:cNvSpPr>
          <p:nvPr/>
        </p:nvSpPr>
        <p:spPr bwMode="auto">
          <a:xfrm>
            <a:off x="8125889" y="4397411"/>
            <a:ext cx="101811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113988" y="3854209"/>
            <a:ext cx="101811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37811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76476"/>
            <a:ext cx="10663708" cy="954107"/>
          </a:xfrm>
          <a:prstGeom prst="rect">
            <a:avLst/>
          </a:prstGeom>
          <a:noFill/>
        </p:spPr>
        <p:txBody>
          <a:bodyPr wrap="square" rtlCol="0">
            <a:spAutoFit/>
          </a:bodyPr>
          <a:lstStyle/>
          <a:p>
            <a:r>
              <a:rPr lang="ja-JP" altLang="en-US" sz="2000" b="1" dirty="0">
                <a:latin typeface="+mn-ea"/>
              </a:rPr>
              <a:t>⑥配水池耐震化率（大阪府の水道の現況より）</a:t>
            </a:r>
            <a:endParaRPr lang="en-US" altLang="ja-JP" sz="2000" b="1" dirty="0">
              <a:latin typeface="+mn-ea"/>
            </a:endParaRPr>
          </a:p>
          <a:p>
            <a:endParaRPr lang="en-US" altLang="ja-JP" dirty="0"/>
          </a:p>
          <a:p>
            <a:r>
              <a:rPr lang="ja-JP" altLang="en-US" dirty="0"/>
              <a:t>・配水池の耐震化率</a:t>
            </a:r>
            <a:r>
              <a:rPr lang="ja-JP" altLang="en-US" dirty="0" smtClean="0">
                <a:latin typeface="+mn-ea"/>
              </a:rPr>
              <a:t>は</a:t>
            </a:r>
            <a:r>
              <a:rPr lang="en-US" altLang="ja-JP" dirty="0">
                <a:latin typeface="+mn-ea"/>
              </a:rPr>
              <a:t>66.7%</a:t>
            </a:r>
            <a:r>
              <a:rPr lang="ja-JP" altLang="en-US" dirty="0">
                <a:latin typeface="+mn-ea"/>
              </a:rPr>
              <a:t>であり、</a:t>
            </a:r>
            <a:r>
              <a:rPr lang="ja-JP" altLang="en-US" dirty="0" smtClean="0">
                <a:latin typeface="+mn-ea"/>
              </a:rPr>
              <a:t>府平均</a:t>
            </a:r>
            <a:r>
              <a:rPr lang="en-US" altLang="ja-JP" dirty="0" smtClean="0">
                <a:latin typeface="+mn-ea"/>
              </a:rPr>
              <a:t>48.0%</a:t>
            </a:r>
            <a:r>
              <a:rPr lang="ja-JP" altLang="en-US" dirty="0" smtClean="0">
                <a:latin typeface="+mn-ea"/>
              </a:rPr>
              <a:t>を</a:t>
            </a:r>
            <a:r>
              <a:rPr lang="ja-JP" altLang="en-US" dirty="0"/>
              <a:t>上</a:t>
            </a:r>
            <a:r>
              <a:rPr lang="ja-JP" altLang="en-US" dirty="0" smtClean="0"/>
              <a:t>回って</a:t>
            </a:r>
            <a:r>
              <a:rPr lang="ja-JP" altLang="en-US" dirty="0"/>
              <a:t>います。</a:t>
            </a: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16</a:t>
            </a:fld>
            <a:endParaRPr kumimoji="1" lang="ja-JP" altLang="en-US"/>
          </a:p>
        </p:txBody>
      </p:sp>
      <p:pic>
        <p:nvPicPr>
          <p:cNvPr id="6" name="図 5"/>
          <p:cNvPicPr>
            <a:picLocks noChangeAspect="1"/>
          </p:cNvPicPr>
          <p:nvPr/>
        </p:nvPicPr>
        <p:blipFill>
          <a:blip r:embed="rId2"/>
          <a:stretch>
            <a:fillRect/>
          </a:stretch>
        </p:blipFill>
        <p:spPr>
          <a:xfrm>
            <a:off x="232228" y="2357387"/>
            <a:ext cx="8434800" cy="3649440"/>
          </a:xfrm>
          <a:prstGeom prst="rect">
            <a:avLst/>
          </a:prstGeom>
        </p:spPr>
      </p:pic>
      <p:sp>
        <p:nvSpPr>
          <p:cNvPr id="9" name="テキスト ボックス 2"/>
          <p:cNvSpPr txBox="1">
            <a:spLocks noChangeArrowheads="1"/>
          </p:cNvSpPr>
          <p:nvPr/>
        </p:nvSpPr>
        <p:spPr bwMode="auto">
          <a:xfrm>
            <a:off x="8309114" y="3847826"/>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69571" y="3497658"/>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36021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44871" y="371587"/>
            <a:ext cx="8571249" cy="1231106"/>
          </a:xfrm>
          <a:prstGeom prst="rect">
            <a:avLst/>
          </a:prstGeom>
          <a:noFill/>
        </p:spPr>
        <p:txBody>
          <a:bodyPr wrap="square" rtlCol="0">
            <a:spAutoFit/>
          </a:bodyPr>
          <a:lstStyle/>
          <a:p>
            <a:r>
              <a:rPr lang="ja-JP" altLang="en-US" sz="2000" b="1" dirty="0">
                <a:latin typeface="+mn-ea"/>
              </a:rPr>
              <a:t>⑦給水原価（市町村経営比較分析表より）</a:t>
            </a:r>
            <a:endParaRPr lang="en-US" altLang="ja-JP" sz="2000" b="1" dirty="0">
              <a:latin typeface="+mn-ea"/>
            </a:endParaRPr>
          </a:p>
          <a:p>
            <a:endParaRPr lang="ja-JP" altLang="en-US" dirty="0"/>
          </a:p>
          <a:p>
            <a:r>
              <a:rPr lang="ja-JP" altLang="en-US" dirty="0"/>
              <a:t>・給水原価</a:t>
            </a:r>
            <a:r>
              <a:rPr lang="ja-JP" altLang="en-US" dirty="0" smtClean="0"/>
              <a:t>は</a:t>
            </a:r>
            <a:r>
              <a:rPr lang="en-US" altLang="ja-JP" dirty="0" smtClean="0">
                <a:latin typeface="+mn-ea"/>
              </a:rPr>
              <a:t>174.9</a:t>
            </a:r>
            <a:r>
              <a:rPr lang="ja-JP" altLang="en-US" dirty="0" smtClean="0">
                <a:latin typeface="+mn-ea"/>
              </a:rPr>
              <a:t>円で</a:t>
            </a:r>
            <a:r>
              <a:rPr lang="ja-JP" altLang="en-US" dirty="0">
                <a:latin typeface="+mn-ea"/>
              </a:rPr>
              <a:t>あり、府平均</a:t>
            </a:r>
            <a:r>
              <a:rPr lang="en-US" altLang="ja-JP" dirty="0">
                <a:latin typeface="+mn-ea"/>
              </a:rPr>
              <a:t>170.8</a:t>
            </a:r>
            <a:r>
              <a:rPr lang="ja-JP" altLang="en-US" dirty="0" smtClean="0">
                <a:latin typeface="+mn-ea"/>
              </a:rPr>
              <a:t>円を上回っています。</a:t>
            </a:r>
            <a:endParaRPr lang="en-US" altLang="ja-JP" dirty="0" smtClean="0">
              <a:latin typeface="+mn-ea"/>
            </a:endParaRPr>
          </a:p>
          <a:p>
            <a:r>
              <a:rPr lang="ja-JP" altLang="en-US" dirty="0">
                <a:latin typeface="+mn-ea"/>
              </a:rPr>
              <a:t>　</a:t>
            </a:r>
            <a:r>
              <a:rPr lang="ja-JP" altLang="en-US" dirty="0" smtClean="0">
                <a:latin typeface="+mn-ea"/>
              </a:rPr>
              <a:t>（</a:t>
            </a:r>
            <a:r>
              <a:rPr lang="en-US" altLang="ja-JP" dirty="0" smtClean="0">
                <a:latin typeface="+mn-ea"/>
              </a:rPr>
              <a:t>43</a:t>
            </a:r>
            <a:r>
              <a:rPr lang="ja-JP" altLang="en-US" dirty="0" smtClean="0">
                <a:latin typeface="+mn-ea"/>
              </a:rPr>
              <a:t>事業体中</a:t>
            </a:r>
            <a:r>
              <a:rPr lang="en-US" altLang="ja-JP" dirty="0" smtClean="0">
                <a:latin typeface="+mn-ea"/>
              </a:rPr>
              <a:t>32</a:t>
            </a:r>
            <a:r>
              <a:rPr lang="ja-JP" altLang="en-US" dirty="0" smtClean="0">
                <a:latin typeface="+mn-ea"/>
              </a:rPr>
              <a:t>番目</a:t>
            </a:r>
            <a:r>
              <a:rPr lang="en-US" altLang="ja-JP" dirty="0">
                <a:latin typeface="+mn-ea"/>
              </a:rPr>
              <a:t>/</a:t>
            </a:r>
            <a:r>
              <a:rPr lang="ja-JP" altLang="en-US">
                <a:latin typeface="+mn-ea"/>
              </a:rPr>
              <a:t>昇順</a:t>
            </a:r>
            <a:r>
              <a:rPr lang="ja-JP" altLang="en-US" smtClean="0">
                <a:latin typeface="+mn-ea"/>
              </a:rPr>
              <a:t>）</a:t>
            </a:r>
            <a:endParaRPr lang="en-US" altLang="ja-JP" dirty="0" smtClean="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17</a:t>
            </a:fld>
            <a:endParaRPr kumimoji="1" lang="ja-JP" altLang="en-US"/>
          </a:p>
        </p:txBody>
      </p:sp>
      <p:pic>
        <p:nvPicPr>
          <p:cNvPr id="4" name="図 3"/>
          <p:cNvPicPr>
            <a:picLocks noChangeAspect="1"/>
          </p:cNvPicPr>
          <p:nvPr/>
        </p:nvPicPr>
        <p:blipFill>
          <a:blip r:embed="rId2"/>
          <a:stretch>
            <a:fillRect/>
          </a:stretch>
        </p:blipFill>
        <p:spPr>
          <a:xfrm>
            <a:off x="138035" y="2390777"/>
            <a:ext cx="8434800" cy="3660993"/>
          </a:xfrm>
          <a:prstGeom prst="rect">
            <a:avLst/>
          </a:prstGeom>
        </p:spPr>
      </p:pic>
      <p:sp>
        <p:nvSpPr>
          <p:cNvPr id="9" name="テキスト ボックス 2"/>
          <p:cNvSpPr txBox="1">
            <a:spLocks noChangeArrowheads="1"/>
          </p:cNvSpPr>
          <p:nvPr/>
        </p:nvSpPr>
        <p:spPr bwMode="auto">
          <a:xfrm>
            <a:off x="8269089" y="3897233"/>
            <a:ext cx="100512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69089" y="4205010"/>
            <a:ext cx="100512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68314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72229"/>
            <a:ext cx="10921286" cy="1231106"/>
          </a:xfrm>
          <a:prstGeom prst="rect">
            <a:avLst/>
          </a:prstGeom>
          <a:noFill/>
        </p:spPr>
        <p:txBody>
          <a:bodyPr wrap="square" rtlCol="0">
            <a:spAutoFit/>
          </a:bodyPr>
          <a:lstStyle/>
          <a:p>
            <a:r>
              <a:rPr lang="ja-JP" altLang="en-US" sz="2000" b="1" dirty="0">
                <a:latin typeface="+mn-ea"/>
              </a:rPr>
              <a:t>⑧経常収支比率（市町村経営比較分析表より）</a:t>
            </a:r>
            <a:endParaRPr lang="en-US" altLang="ja-JP" sz="2000" b="1" dirty="0">
              <a:latin typeface="+mn-ea"/>
            </a:endParaRPr>
          </a:p>
          <a:p>
            <a:endParaRPr lang="ja-JP" altLang="en-US" dirty="0"/>
          </a:p>
          <a:p>
            <a:r>
              <a:rPr lang="ja-JP" altLang="en-US" dirty="0"/>
              <a:t>・経常収支比率</a:t>
            </a:r>
            <a:r>
              <a:rPr lang="ja-JP" altLang="en-US" dirty="0">
                <a:latin typeface="+mn-ea"/>
              </a:rPr>
              <a:t>は府平均</a:t>
            </a:r>
            <a:r>
              <a:rPr lang="en-US" altLang="ja-JP" dirty="0" smtClean="0">
                <a:latin typeface="+mn-ea"/>
              </a:rPr>
              <a:t>111.98%</a:t>
            </a:r>
            <a:r>
              <a:rPr lang="ja-JP" altLang="en-US" dirty="0" smtClean="0">
                <a:latin typeface="+mn-ea"/>
              </a:rPr>
              <a:t>を上回り、</a:t>
            </a:r>
            <a:r>
              <a:rPr lang="en-US" altLang="ja-JP" dirty="0" smtClean="0">
                <a:latin typeface="+mn-ea"/>
              </a:rPr>
              <a:t>112.58</a:t>
            </a:r>
            <a:r>
              <a:rPr lang="en-US" altLang="ja-JP" dirty="0">
                <a:latin typeface="+mn-ea"/>
              </a:rPr>
              <a:t>%</a:t>
            </a:r>
            <a:r>
              <a:rPr lang="ja-JP" altLang="en-US" dirty="0" smtClean="0">
                <a:latin typeface="+mn-ea"/>
              </a:rPr>
              <a:t>と</a:t>
            </a:r>
            <a:r>
              <a:rPr lang="ja-JP" altLang="en-US" dirty="0">
                <a:latin typeface="+mn-ea"/>
              </a:rPr>
              <a:t>単年度黒字を示す</a:t>
            </a:r>
            <a:r>
              <a:rPr lang="en-US" altLang="ja-JP" dirty="0">
                <a:latin typeface="+mn-ea"/>
              </a:rPr>
              <a:t>100%</a:t>
            </a:r>
            <a:r>
              <a:rPr lang="ja-JP" altLang="en-US" dirty="0" smtClean="0">
                <a:latin typeface="+mn-ea"/>
              </a:rPr>
              <a:t>を</a:t>
            </a:r>
            <a:endParaRPr lang="en-US" altLang="ja-JP" dirty="0" smtClean="0">
              <a:latin typeface="+mn-ea"/>
            </a:endParaRPr>
          </a:p>
          <a:p>
            <a:r>
              <a:rPr lang="ja-JP" altLang="en-US" dirty="0">
                <a:latin typeface="+mn-ea"/>
              </a:rPr>
              <a:t>　</a:t>
            </a:r>
            <a:r>
              <a:rPr lang="ja-JP" altLang="en-US" dirty="0" smtClean="0">
                <a:latin typeface="+mn-ea"/>
              </a:rPr>
              <a:t>超えて</a:t>
            </a:r>
            <a:r>
              <a:rPr lang="ja-JP" altLang="en-US" dirty="0"/>
              <a:t>います。</a:t>
            </a: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18</a:t>
            </a:fld>
            <a:endParaRPr kumimoji="1" lang="ja-JP" altLang="en-US"/>
          </a:p>
        </p:txBody>
      </p:sp>
      <p:pic>
        <p:nvPicPr>
          <p:cNvPr id="6" name="図 5"/>
          <p:cNvPicPr>
            <a:picLocks noChangeAspect="1"/>
          </p:cNvPicPr>
          <p:nvPr/>
        </p:nvPicPr>
        <p:blipFill>
          <a:blip r:embed="rId2"/>
          <a:stretch>
            <a:fillRect/>
          </a:stretch>
        </p:blipFill>
        <p:spPr>
          <a:xfrm>
            <a:off x="252370" y="2508914"/>
            <a:ext cx="8434800" cy="3650524"/>
          </a:xfrm>
          <a:prstGeom prst="rect">
            <a:avLst/>
          </a:prstGeom>
        </p:spPr>
      </p:pic>
      <p:sp>
        <p:nvSpPr>
          <p:cNvPr id="9" name="テキスト ボックス 2"/>
          <p:cNvSpPr txBox="1">
            <a:spLocks noChangeArrowheads="1"/>
          </p:cNvSpPr>
          <p:nvPr/>
        </p:nvSpPr>
        <p:spPr bwMode="auto">
          <a:xfrm>
            <a:off x="8286318" y="3723367"/>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42533" y="3290884"/>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kern="100" dirty="0">
              <a:latin typeface="+mn-ea"/>
              <a:cs typeface="Times New Roman" panose="02020603050405020304" pitchFamily="18" charset="0"/>
            </a:endParaRPr>
          </a:p>
        </p:txBody>
      </p:sp>
    </p:spTree>
    <p:extLst>
      <p:ext uri="{BB962C8B-B14F-4D97-AF65-F5344CB8AC3E}">
        <p14:creationId xmlns:p14="http://schemas.microsoft.com/office/powerpoint/2010/main" val="374157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30143" y="528979"/>
            <a:ext cx="9113857" cy="954107"/>
          </a:xfrm>
          <a:prstGeom prst="rect">
            <a:avLst/>
          </a:prstGeom>
          <a:noFill/>
        </p:spPr>
        <p:txBody>
          <a:bodyPr wrap="square" rtlCol="0">
            <a:spAutoFit/>
          </a:bodyPr>
          <a:lstStyle/>
          <a:p>
            <a:r>
              <a:rPr lang="ja-JP" altLang="en-US" sz="2000" b="1" dirty="0"/>
              <a:t>⑨企業債残高対給水収益率（市町村経営比較分析表より）</a:t>
            </a:r>
            <a:endParaRPr lang="en-US" altLang="ja-JP" sz="2000" b="1" dirty="0"/>
          </a:p>
          <a:p>
            <a:endParaRPr lang="ja-JP" altLang="en-US" dirty="0"/>
          </a:p>
          <a:p>
            <a:r>
              <a:rPr lang="ja-JP" altLang="en-US" dirty="0"/>
              <a:t>・企業債残高対給水収益率</a:t>
            </a:r>
            <a:r>
              <a:rPr lang="ja-JP" altLang="en-US" dirty="0" smtClean="0"/>
              <a:t>は</a:t>
            </a:r>
            <a:r>
              <a:rPr lang="en-US" altLang="ja-JP" dirty="0" smtClean="0">
                <a:latin typeface="+mn-ea"/>
              </a:rPr>
              <a:t>417.5%</a:t>
            </a:r>
            <a:r>
              <a:rPr lang="ja-JP" altLang="en-US" dirty="0" smtClean="0"/>
              <a:t>で</a:t>
            </a:r>
            <a:r>
              <a:rPr lang="ja-JP" altLang="en-US" dirty="0"/>
              <a:t>あり、 府平均</a:t>
            </a:r>
            <a:r>
              <a:rPr lang="en-US" altLang="ja-JP" dirty="0">
                <a:latin typeface="+mn-ea"/>
              </a:rPr>
              <a:t>250.5%</a:t>
            </a:r>
            <a:r>
              <a:rPr lang="ja-JP" altLang="en-US" dirty="0"/>
              <a:t>を上回っています。</a:t>
            </a: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19</a:t>
            </a:fld>
            <a:endParaRPr kumimoji="1" lang="ja-JP" altLang="en-US"/>
          </a:p>
        </p:txBody>
      </p:sp>
      <p:pic>
        <p:nvPicPr>
          <p:cNvPr id="4" name="図 3"/>
          <p:cNvPicPr>
            <a:picLocks noChangeAspect="1"/>
          </p:cNvPicPr>
          <p:nvPr/>
        </p:nvPicPr>
        <p:blipFill>
          <a:blip r:embed="rId2"/>
          <a:stretch>
            <a:fillRect/>
          </a:stretch>
        </p:blipFill>
        <p:spPr>
          <a:xfrm>
            <a:off x="218513" y="2697684"/>
            <a:ext cx="8434800" cy="3200239"/>
          </a:xfrm>
          <a:prstGeom prst="rect">
            <a:avLst/>
          </a:prstGeom>
        </p:spPr>
      </p:pic>
      <p:sp>
        <p:nvSpPr>
          <p:cNvPr id="9" name="テキスト ボックス 2"/>
          <p:cNvSpPr txBox="1">
            <a:spLocks noChangeArrowheads="1"/>
          </p:cNvSpPr>
          <p:nvPr/>
        </p:nvSpPr>
        <p:spPr bwMode="auto">
          <a:xfrm>
            <a:off x="8186571" y="4495291"/>
            <a:ext cx="95742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186571" y="4218291"/>
            <a:ext cx="95742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kern="100" dirty="0">
              <a:latin typeface="+mn-ea"/>
              <a:cs typeface="Times New Roman" panose="02020603050405020304" pitchFamily="18" charset="0"/>
            </a:endParaRPr>
          </a:p>
        </p:txBody>
      </p:sp>
    </p:spTree>
    <p:extLst>
      <p:ext uri="{BB962C8B-B14F-4D97-AF65-F5344CB8AC3E}">
        <p14:creationId xmlns:p14="http://schemas.microsoft.com/office/powerpoint/2010/main" val="205537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7448193"/>
          </a:xfrm>
          <a:prstGeom prst="rect">
            <a:avLst/>
          </a:prstGeom>
          <a:noFill/>
        </p:spPr>
        <p:txBody>
          <a:bodyPr wrap="square" rtlCol="0">
            <a:spAutoFit/>
          </a:bodyPr>
          <a:lstStyle/>
          <a:p>
            <a:r>
              <a:rPr lang="ja-JP" altLang="en-US" b="1" dirty="0">
                <a:solidFill>
                  <a:schemeClr val="tx2"/>
                </a:solidFill>
                <a:latin typeface="+mn-ea"/>
              </a:rPr>
              <a:t>■市の水道の状態をのぞいてみよう</a:t>
            </a:r>
            <a:r>
              <a:rPr lang="en-US" altLang="ja-JP" b="1" dirty="0">
                <a:solidFill>
                  <a:schemeClr val="tx2"/>
                </a:solidFill>
                <a:latin typeface="+mn-ea"/>
              </a:rPr>
              <a:t>~</a:t>
            </a:r>
            <a:r>
              <a:rPr lang="ja-JP" altLang="en-US" b="1" dirty="0">
                <a:solidFill>
                  <a:schemeClr val="tx2"/>
                </a:solidFill>
                <a:latin typeface="+mn-ea"/>
              </a:rPr>
              <a:t>施設の耐震化状況や財政的な指標を府内で比較</a:t>
            </a:r>
            <a:r>
              <a:rPr lang="en-US" altLang="ja-JP" b="1" dirty="0">
                <a:solidFill>
                  <a:schemeClr val="tx2"/>
                </a:solidFill>
                <a:latin typeface="+mn-ea"/>
              </a:rPr>
              <a:t>~</a:t>
            </a: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一日最大給水量と自己水率の概要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a:t>
            </a:r>
            <a:r>
              <a:rPr lang="ja-JP" altLang="en-US" sz="1600" dirty="0">
                <a:latin typeface="+mn-ea"/>
              </a:rPr>
              <a:t>池田</a:t>
            </a:r>
            <a:r>
              <a:rPr lang="ja-JP" altLang="en-US" sz="1600" dirty="0" smtClean="0">
                <a:latin typeface="+mn-ea"/>
              </a:rPr>
              <a:t>市</a:t>
            </a:r>
            <a:r>
              <a:rPr lang="ja-JP" altLang="en-US" sz="1600" dirty="0">
                <a:latin typeface="+mn-ea"/>
              </a:rPr>
              <a:t>の状況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a:t>
            </a:r>
            <a:r>
              <a:rPr lang="ja-JP" altLang="en-US" sz="1600" dirty="0">
                <a:latin typeface="+mn-ea"/>
              </a:rPr>
              <a:t>池田</a:t>
            </a:r>
            <a:r>
              <a:rPr lang="ja-JP" altLang="en-US" sz="1600" dirty="0" smtClean="0">
                <a:latin typeface="+mn-ea"/>
              </a:rPr>
              <a:t>市</a:t>
            </a:r>
            <a:r>
              <a:rPr lang="ja-JP" altLang="en-US" sz="1600" dirty="0">
                <a:latin typeface="+mn-ea"/>
              </a:rPr>
              <a:t>の各指標の状況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a:solidFill>
                  <a:schemeClr val="tx2"/>
                </a:solidFill>
                <a:latin typeface="+mn-ea"/>
              </a:rPr>
              <a:t>■市の水道ってこれからどうなるの？　</a:t>
            </a:r>
            <a:r>
              <a:rPr lang="en-US" altLang="ja-JP" b="1" dirty="0">
                <a:solidFill>
                  <a:schemeClr val="tx2"/>
                </a:solidFill>
                <a:latin typeface="+mn-ea"/>
              </a:rPr>
              <a:t>~</a:t>
            </a:r>
            <a:r>
              <a:rPr lang="ja-JP" altLang="en-US" b="1" dirty="0">
                <a:solidFill>
                  <a:schemeClr val="tx2"/>
                </a:solidFill>
                <a:latin typeface="+mn-ea"/>
              </a:rPr>
              <a:t>今後の計画や水道料金のイメージを確認</a:t>
            </a:r>
            <a:r>
              <a:rPr lang="en-US" altLang="ja-JP" b="1" dirty="0">
                <a:solidFill>
                  <a:schemeClr val="tx2"/>
                </a:solidFill>
                <a:latin typeface="+mn-ea"/>
              </a:rPr>
              <a:t>~</a:t>
            </a:r>
          </a:p>
          <a:p>
            <a:r>
              <a:rPr lang="ja-JP" altLang="en-US" b="1" dirty="0">
                <a:latin typeface="+mn-ea"/>
              </a:rPr>
              <a:t>池田</a:t>
            </a:r>
            <a:r>
              <a:rPr lang="ja-JP" altLang="en-US" b="1" dirty="0" smtClean="0">
                <a:latin typeface="+mn-ea"/>
              </a:rPr>
              <a:t>市の計画</a:t>
            </a:r>
            <a:endParaRPr lang="en-US" altLang="ja-JP" b="1" dirty="0" smtClean="0">
              <a:latin typeface="+mn-ea"/>
            </a:endParaRPr>
          </a:p>
          <a:p>
            <a:r>
              <a:rPr lang="en-US" altLang="ja-JP" sz="1600" dirty="0" smtClean="0">
                <a:latin typeface="+mn-ea"/>
              </a:rPr>
              <a:t>3</a:t>
            </a:r>
            <a:r>
              <a:rPr lang="ja-JP" altLang="en-US" sz="1600" dirty="0">
                <a:latin typeface="+mn-ea"/>
              </a:rPr>
              <a:t>　池田</a:t>
            </a:r>
            <a:r>
              <a:rPr lang="ja-JP" altLang="en-US" sz="1600" dirty="0" smtClean="0">
                <a:latin typeface="+mn-ea"/>
              </a:rPr>
              <a:t>市</a:t>
            </a:r>
            <a:r>
              <a:rPr lang="ja-JP" altLang="en-US" sz="1600" dirty="0">
                <a:latin typeface="+mn-ea"/>
              </a:rPr>
              <a:t>の今後の計画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endParaRPr lang="en-US" altLang="ja-JP" sz="1600" dirty="0" smtClean="0">
              <a:latin typeface="+mn-ea"/>
            </a:endParaRPr>
          </a:p>
          <a:p>
            <a:r>
              <a:rPr lang="ja-JP" altLang="en-US" b="1" dirty="0" smtClean="0">
                <a:latin typeface="+mn-ea"/>
              </a:rPr>
              <a:t>大阪府による推計</a:t>
            </a:r>
            <a:endParaRPr lang="en-US" altLang="ja-JP" b="1" dirty="0">
              <a:latin typeface="+mn-ea"/>
            </a:endParaRPr>
          </a:p>
          <a:p>
            <a:r>
              <a:rPr lang="ja-JP" altLang="en-US" sz="1600" dirty="0">
                <a:latin typeface="+mn-ea"/>
              </a:rPr>
              <a:t>４　</a:t>
            </a:r>
            <a:r>
              <a:rPr lang="ja-JP" altLang="en-US" sz="1600" dirty="0" smtClean="0">
                <a:latin typeface="+mn-ea"/>
              </a:rPr>
              <a:t>大阪府推計による</a:t>
            </a:r>
            <a:r>
              <a:rPr lang="ja-JP" altLang="en-US" sz="1600" dirty="0">
                <a:latin typeface="+mn-ea"/>
              </a:rPr>
              <a:t>池田</a:t>
            </a:r>
            <a:r>
              <a:rPr lang="ja-JP" altLang="en-US" sz="1600" dirty="0" smtClean="0">
                <a:latin typeface="+mn-ea"/>
              </a:rPr>
              <a:t>市</a:t>
            </a:r>
            <a:r>
              <a:rPr lang="ja-JP" altLang="en-US" sz="1600" dirty="0">
                <a:latin typeface="+mn-ea"/>
              </a:rPr>
              <a:t>の今後の</a:t>
            </a:r>
            <a:r>
              <a:rPr lang="ja-JP" altLang="en-US" sz="1600" dirty="0" smtClean="0">
                <a:latin typeface="+mn-ea"/>
              </a:rPr>
              <a:t>見通し</a:t>
            </a:r>
            <a:r>
              <a:rPr lang="ja-JP" altLang="en-US" sz="1600" dirty="0">
                <a:latin typeface="+mn-ea"/>
              </a:rPr>
              <a:t/>
            </a:r>
            <a:br>
              <a:rPr lang="ja-JP" altLang="en-US" sz="1600" dirty="0">
                <a:latin typeface="+mn-ea"/>
              </a:rPr>
            </a:br>
            <a:r>
              <a:rPr lang="ja-JP" altLang="en-US" sz="1600" dirty="0">
                <a:latin typeface="+mn-ea"/>
              </a:rPr>
              <a:t>　</a:t>
            </a:r>
            <a:r>
              <a:rPr lang="ja-JP" altLang="en-US" sz="1600" dirty="0" smtClean="0">
                <a:latin typeface="+mn-ea"/>
              </a:rPr>
              <a:t>４．１　給水</a:t>
            </a:r>
            <a:r>
              <a:rPr lang="ja-JP" altLang="en-US" sz="1600" dirty="0">
                <a:latin typeface="+mn-ea"/>
              </a:rPr>
              <a:t>人口と料金収入の見通し</a:t>
            </a:r>
            <a:br>
              <a:rPr lang="ja-JP" altLang="en-US" sz="1600" dirty="0">
                <a:latin typeface="+mn-ea"/>
              </a:rPr>
            </a:br>
            <a:r>
              <a:rPr lang="ja-JP" altLang="en-US" sz="1600" dirty="0">
                <a:latin typeface="+mn-ea"/>
              </a:rPr>
              <a:t>　</a:t>
            </a:r>
            <a:r>
              <a:rPr lang="ja-JP" altLang="en-US" sz="1600" dirty="0" smtClean="0">
                <a:latin typeface="+mn-ea"/>
              </a:rPr>
              <a:t>４．２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４．３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smtClean="0">
                <a:latin typeface="+mn-ea"/>
              </a:rPr>
              <a:t>５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2" name="スライド番号プレースホルダー 1"/>
          <p:cNvSpPr>
            <a:spLocks noGrp="1"/>
          </p:cNvSpPr>
          <p:nvPr>
            <p:ph type="sldNum" sz="quarter" idx="12"/>
          </p:nvPr>
        </p:nvSpPr>
        <p:spPr/>
        <p:txBody>
          <a:bodyPr/>
          <a:lstStyle/>
          <a:p>
            <a:fld id="{0AB64387-629B-4E46-93D6-B693036FBE10}" type="slidenum">
              <a:rPr kumimoji="1" lang="ja-JP" altLang="en-US" smtClean="0"/>
              <a:t>2</a:t>
            </a:fld>
            <a:endParaRPr kumimoji="1" lang="ja-JP" altLang="en-US"/>
          </a:p>
        </p:txBody>
      </p:sp>
    </p:spTree>
    <p:extLst>
      <p:ext uri="{BB962C8B-B14F-4D97-AF65-F5344CB8AC3E}">
        <p14:creationId xmlns:p14="http://schemas.microsoft.com/office/powerpoint/2010/main" val="1381027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454768"/>
            <a:ext cx="10921286" cy="954107"/>
          </a:xfrm>
          <a:prstGeom prst="rect">
            <a:avLst/>
          </a:prstGeom>
          <a:noFill/>
        </p:spPr>
        <p:txBody>
          <a:bodyPr wrap="square" rtlCol="0">
            <a:spAutoFit/>
          </a:bodyPr>
          <a:lstStyle/>
          <a:p>
            <a:r>
              <a:rPr lang="ja-JP" altLang="en-US" sz="2000" b="1" dirty="0">
                <a:latin typeface="+mn-ea"/>
              </a:rPr>
              <a:t>⑩施設利用率（市町村経営比較分析表より）</a:t>
            </a:r>
            <a:endParaRPr lang="en-US" altLang="ja-JP" sz="2000" b="1" dirty="0">
              <a:latin typeface="+mn-ea"/>
            </a:endParaRPr>
          </a:p>
          <a:p>
            <a:endParaRPr lang="ja-JP" altLang="en-US" dirty="0"/>
          </a:p>
          <a:p>
            <a:r>
              <a:rPr lang="ja-JP" altLang="en-US" dirty="0"/>
              <a:t>・施設</a:t>
            </a:r>
            <a:r>
              <a:rPr lang="ja-JP" altLang="en-US" dirty="0">
                <a:latin typeface="+mn-ea"/>
              </a:rPr>
              <a:t>利用率</a:t>
            </a:r>
            <a:r>
              <a:rPr lang="ja-JP" altLang="en-US" dirty="0" smtClean="0">
                <a:latin typeface="+mn-ea"/>
              </a:rPr>
              <a:t>は</a:t>
            </a:r>
            <a:r>
              <a:rPr lang="en-US" altLang="ja-JP" dirty="0">
                <a:latin typeface="+mn-ea"/>
              </a:rPr>
              <a:t>49.2</a:t>
            </a:r>
            <a:r>
              <a:rPr lang="en-US" altLang="ja-JP" dirty="0" smtClean="0">
                <a:latin typeface="+mn-ea"/>
              </a:rPr>
              <a:t>%</a:t>
            </a:r>
            <a:r>
              <a:rPr lang="ja-JP" altLang="en-US" dirty="0" smtClean="0">
                <a:latin typeface="+mn-ea"/>
              </a:rPr>
              <a:t>で</a:t>
            </a:r>
            <a:r>
              <a:rPr lang="ja-JP" altLang="en-US" dirty="0">
                <a:latin typeface="+mn-ea"/>
              </a:rPr>
              <a:t>あり、府平均</a:t>
            </a:r>
            <a:r>
              <a:rPr lang="en-US" altLang="ja-JP" dirty="0">
                <a:latin typeface="+mn-ea"/>
              </a:rPr>
              <a:t>58.4%</a:t>
            </a:r>
            <a:r>
              <a:rPr lang="ja-JP" altLang="en-US" dirty="0" smtClean="0">
                <a:latin typeface="+mn-ea"/>
              </a:rPr>
              <a:t>を下回って</a:t>
            </a:r>
            <a:r>
              <a:rPr lang="ja-JP" altLang="en-US" dirty="0"/>
              <a:t>います。</a:t>
            </a: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20</a:t>
            </a:fld>
            <a:endParaRPr kumimoji="1" lang="ja-JP" altLang="en-US"/>
          </a:p>
        </p:txBody>
      </p:sp>
      <p:pic>
        <p:nvPicPr>
          <p:cNvPr id="6" name="図 5"/>
          <p:cNvPicPr>
            <a:picLocks noChangeAspect="1"/>
          </p:cNvPicPr>
          <p:nvPr/>
        </p:nvPicPr>
        <p:blipFill>
          <a:blip r:embed="rId2"/>
          <a:stretch>
            <a:fillRect/>
          </a:stretch>
        </p:blipFill>
        <p:spPr>
          <a:xfrm>
            <a:off x="274604" y="2665406"/>
            <a:ext cx="8434800" cy="3689722"/>
          </a:xfrm>
          <a:prstGeom prst="rect">
            <a:avLst/>
          </a:prstGeom>
        </p:spPr>
      </p:pic>
      <p:sp>
        <p:nvSpPr>
          <p:cNvPr id="9" name="テキスト ボックス 2"/>
          <p:cNvSpPr txBox="1">
            <a:spLocks noChangeArrowheads="1"/>
          </p:cNvSpPr>
          <p:nvPr/>
        </p:nvSpPr>
        <p:spPr bwMode="auto">
          <a:xfrm>
            <a:off x="8344605" y="4002047"/>
            <a:ext cx="100800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71663" y="3637964"/>
            <a:ext cx="100800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4660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66351" y="466326"/>
            <a:ext cx="8710949" cy="2769989"/>
          </a:xfrm>
          <a:prstGeom prst="rect">
            <a:avLst/>
          </a:prstGeom>
          <a:noFill/>
        </p:spPr>
        <p:txBody>
          <a:bodyPr wrap="square" rtlCol="0">
            <a:spAutoFit/>
          </a:bodyPr>
          <a:lstStyle/>
          <a:p>
            <a:r>
              <a:rPr lang="ja-JP" altLang="en-US" sz="2400" b="1" dirty="0"/>
              <a:t>３　</a:t>
            </a:r>
            <a:r>
              <a:rPr lang="ja-JP" altLang="en-US" sz="2400" b="1" dirty="0" smtClean="0"/>
              <a:t>池田市の</a:t>
            </a:r>
            <a:r>
              <a:rPr lang="ja-JP" altLang="en-US" sz="2400" b="1" dirty="0"/>
              <a:t>今後の計画</a:t>
            </a:r>
          </a:p>
          <a:p>
            <a:endParaRPr lang="en-US" altLang="ja-JP" sz="2400" dirty="0"/>
          </a:p>
          <a:p>
            <a:r>
              <a:rPr lang="ja-JP" altLang="en-US" dirty="0" smtClean="0"/>
              <a:t>・浄水場は２０１８年度には耐震化率が８３％となります。</a:t>
            </a:r>
            <a:endParaRPr lang="en-US" altLang="ja-JP" dirty="0" smtClean="0"/>
          </a:p>
          <a:p>
            <a:r>
              <a:rPr lang="ja-JP" altLang="en-US" dirty="0" smtClean="0"/>
              <a:t>　</a:t>
            </a:r>
            <a:endParaRPr lang="en-US" altLang="ja-JP" dirty="0" smtClean="0"/>
          </a:p>
          <a:p>
            <a:r>
              <a:rPr lang="ja-JP" altLang="en-US" dirty="0" smtClean="0"/>
              <a:t>・配水</a:t>
            </a:r>
            <a:r>
              <a:rPr lang="ja-JP" altLang="en-US" dirty="0"/>
              <a:t>池は</a:t>
            </a:r>
            <a:r>
              <a:rPr lang="ja-JP" altLang="en-US" dirty="0" smtClean="0"/>
              <a:t>２０２１年度には耐震化率が９７％となります。</a:t>
            </a:r>
            <a:endParaRPr lang="en-US" altLang="ja-JP" dirty="0" smtClean="0"/>
          </a:p>
          <a:p>
            <a:endParaRPr lang="ja-JP" altLang="en-US" dirty="0"/>
          </a:p>
          <a:p>
            <a:r>
              <a:rPr lang="ja-JP" altLang="en-US" dirty="0"/>
              <a:t>・基幹管路は</a:t>
            </a:r>
            <a:r>
              <a:rPr lang="ja-JP" altLang="en-US" dirty="0" smtClean="0"/>
              <a:t>、</a:t>
            </a:r>
            <a:r>
              <a:rPr lang="ja-JP" altLang="en-US" dirty="0"/>
              <a:t>池田</a:t>
            </a:r>
            <a:r>
              <a:rPr lang="ja-JP" altLang="en-US" dirty="0" smtClean="0"/>
              <a:t>市</a:t>
            </a:r>
            <a:r>
              <a:rPr lang="ja-JP" altLang="en-US" dirty="0"/>
              <a:t>が設定した更新基準年数で更新した場合、</a:t>
            </a:r>
            <a:r>
              <a:rPr lang="ja-JP" altLang="en-US" dirty="0" smtClean="0"/>
              <a:t>２０２２年度に</a:t>
            </a:r>
            <a:endParaRPr lang="en-US" altLang="ja-JP" dirty="0" smtClean="0"/>
          </a:p>
          <a:p>
            <a:r>
              <a:rPr lang="ja-JP" altLang="en-US" dirty="0" smtClean="0"/>
              <a:t>耐震</a:t>
            </a:r>
            <a:r>
              <a:rPr lang="ja-JP" altLang="en-US" dirty="0"/>
              <a:t>適合率</a:t>
            </a:r>
            <a:r>
              <a:rPr lang="ja-JP" altLang="en-US" dirty="0" smtClean="0"/>
              <a:t>が４７．１０％</a:t>
            </a:r>
            <a:r>
              <a:rPr lang="ja-JP" altLang="en-US" dirty="0"/>
              <a:t>と</a:t>
            </a:r>
            <a:r>
              <a:rPr lang="ja-JP" altLang="en-US" dirty="0" smtClean="0"/>
              <a:t>なります。</a:t>
            </a:r>
            <a:endParaRPr lang="en-US" altLang="ja-JP" dirty="0" smtClean="0"/>
          </a:p>
          <a:p>
            <a:endParaRPr lang="ja-JP" altLang="en-US"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21</a:t>
            </a:fld>
            <a:endParaRPr kumimoji="1" lang="ja-JP" altLang="en-US"/>
          </a:p>
        </p:txBody>
      </p:sp>
    </p:spTree>
    <p:extLst>
      <p:ext uri="{BB962C8B-B14F-4D97-AF65-F5344CB8AC3E}">
        <p14:creationId xmlns:p14="http://schemas.microsoft.com/office/powerpoint/2010/main" val="381672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2" name="スライド番号プレースホルダー 1"/>
          <p:cNvSpPr>
            <a:spLocks noGrp="1"/>
          </p:cNvSpPr>
          <p:nvPr>
            <p:ph type="sldNum" sz="quarter" idx="12"/>
          </p:nvPr>
        </p:nvSpPr>
        <p:spPr/>
        <p:txBody>
          <a:bodyPr/>
          <a:lstStyle/>
          <a:p>
            <a:fld id="{0AB64387-629B-4E46-93D6-B693036FBE10}" type="slidenum">
              <a:rPr kumimoji="1" lang="ja-JP" altLang="en-US" smtClean="0"/>
              <a:t>22</a:t>
            </a:fld>
            <a:endParaRPr kumimoji="1" lang="ja-JP" altLang="en-US"/>
          </a:p>
        </p:txBody>
      </p:sp>
      <p:sp>
        <p:nvSpPr>
          <p:cNvPr id="6" name="正方形/長方形 5"/>
          <p:cNvSpPr/>
          <p:nvPr/>
        </p:nvSpPr>
        <p:spPr>
          <a:xfrm flipH="1">
            <a:off x="4848229" y="2739287"/>
            <a:ext cx="192379" cy="2833482"/>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正方形/長方形 9"/>
          <p:cNvSpPr/>
          <p:nvPr/>
        </p:nvSpPr>
        <p:spPr>
          <a:xfrm>
            <a:off x="7347301" y="581105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pic>
        <p:nvPicPr>
          <p:cNvPr id="8" name="図 7"/>
          <p:cNvPicPr>
            <a:picLocks noChangeAspect="1"/>
          </p:cNvPicPr>
          <p:nvPr/>
        </p:nvPicPr>
        <p:blipFill>
          <a:blip r:embed="rId2"/>
          <a:stretch>
            <a:fillRect/>
          </a:stretch>
        </p:blipFill>
        <p:spPr>
          <a:xfrm>
            <a:off x="197679" y="2731542"/>
            <a:ext cx="8768213" cy="2833200"/>
          </a:xfrm>
          <a:prstGeom prst="rect">
            <a:avLst/>
          </a:prstGeom>
        </p:spPr>
      </p:pic>
    </p:spTree>
    <p:extLst>
      <p:ext uri="{BB962C8B-B14F-4D97-AF65-F5344CB8AC3E}">
        <p14:creationId xmlns:p14="http://schemas.microsoft.com/office/powerpoint/2010/main" val="246463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 name="表 2"/>
          <p:cNvGraphicFramePr>
            <a:graphicFrameLocks noGrp="1"/>
          </p:cNvGraphicFramePr>
          <p:nvPr>
            <p:extLst>
              <p:ext uri="{D42A27DB-BD31-4B8C-83A1-F6EECF244321}">
                <p14:modId xmlns:p14="http://schemas.microsoft.com/office/powerpoint/2010/main" val="1332853847"/>
              </p:ext>
            </p:extLst>
          </p:nvPr>
        </p:nvGraphicFramePr>
        <p:xfrm>
          <a:off x="32313" y="649017"/>
          <a:ext cx="9053847" cy="1743454"/>
        </p:xfrm>
        <a:graphic>
          <a:graphicData uri="http://schemas.openxmlformats.org/drawingml/2006/table">
            <a:tbl>
              <a:tblPr firstRow="1" firstCol="1" bandRow="1">
                <a:tableStyleId>{5C22544A-7EE6-4342-B048-85BDC9FD1C3A}</a:tableStyleId>
              </a:tblPr>
              <a:tblGrid>
                <a:gridCol w="1162051">
                  <a:extLst>
                    <a:ext uri="{9D8B030D-6E8A-4147-A177-3AD203B41FA5}">
                      <a16:colId xmlns:a16="http://schemas.microsoft.com/office/drawing/2014/main" val="2146350481"/>
                    </a:ext>
                  </a:extLst>
                </a:gridCol>
                <a:gridCol w="1619250">
                  <a:extLst>
                    <a:ext uri="{9D8B030D-6E8A-4147-A177-3AD203B41FA5}">
                      <a16:colId xmlns:a16="http://schemas.microsoft.com/office/drawing/2014/main" val="1679125384"/>
                    </a:ext>
                  </a:extLst>
                </a:gridCol>
                <a:gridCol w="1828800">
                  <a:extLst>
                    <a:ext uri="{9D8B030D-6E8A-4147-A177-3AD203B41FA5}">
                      <a16:colId xmlns:a16="http://schemas.microsoft.com/office/drawing/2014/main" val="3439847030"/>
                    </a:ext>
                  </a:extLst>
                </a:gridCol>
                <a:gridCol w="2095500">
                  <a:extLst>
                    <a:ext uri="{9D8B030D-6E8A-4147-A177-3AD203B41FA5}">
                      <a16:colId xmlns:a16="http://schemas.microsoft.com/office/drawing/2014/main" val="1206743638"/>
                    </a:ext>
                  </a:extLst>
                </a:gridCol>
                <a:gridCol w="2348246">
                  <a:extLst>
                    <a:ext uri="{9D8B030D-6E8A-4147-A177-3AD203B41FA5}">
                      <a16:colId xmlns:a16="http://schemas.microsoft.com/office/drawing/2014/main" val="3993777513"/>
                    </a:ext>
                  </a:extLst>
                </a:gridCol>
              </a:tblGrid>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市町村計画</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rPr>
                        <a:t>今後</a:t>
                      </a:r>
                      <a:r>
                        <a:rPr lang="en-US" sz="1800" kern="100" dirty="0">
                          <a:effectLst/>
                        </a:rPr>
                        <a:t>60</a:t>
                      </a:r>
                      <a:r>
                        <a:rPr lang="ja-JP" sz="1800" kern="100" dirty="0">
                          <a:effectLst/>
                        </a:rPr>
                        <a:t>年周期で管更新するために</a:t>
                      </a:r>
                      <a:r>
                        <a:rPr lang="ja-JP" sz="1800" kern="100">
                          <a:effectLst/>
                        </a:rPr>
                        <a:t>必要</a:t>
                      </a:r>
                      <a:r>
                        <a:rPr lang="ja-JP" sz="1800" kern="100" smtClean="0">
                          <a:effectLst/>
                        </a:rPr>
                        <a:t>な</a:t>
                      </a:r>
                      <a:r>
                        <a:rPr lang="ja-JP" altLang="en-US" sz="1800" kern="100" smtClean="0">
                          <a:effectLst/>
                        </a:rPr>
                        <a:t>管路</a:t>
                      </a:r>
                      <a:r>
                        <a:rPr lang="ja-JP" sz="1800" kern="10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07826303"/>
                  </a:ext>
                </a:extLst>
              </a:tr>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老朽管率（％）</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計画期間内年平均</a:t>
                      </a:r>
                      <a:endParaRPr lang="ja-JP" sz="2000" kern="100" dirty="0">
                        <a:effectLst/>
                      </a:endParaRPr>
                    </a:p>
                    <a:p>
                      <a:pPr algn="l">
                        <a:spcAft>
                          <a:spcPts val="0"/>
                        </a:spcAft>
                      </a:pPr>
                      <a:r>
                        <a:rPr lang="ja-JP" altLang="en-US" sz="1800" kern="100" dirty="0">
                          <a:effectLst/>
                        </a:rPr>
                        <a:t>管路</a:t>
                      </a:r>
                      <a:r>
                        <a:rPr lang="ja-JP" sz="1800" kern="100" dirty="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3372936762"/>
                  </a:ext>
                </a:extLst>
              </a:tr>
              <a:tr h="506006">
                <a:tc>
                  <a:txBody>
                    <a:bodyPr/>
                    <a:lstStyle/>
                    <a:p>
                      <a:pPr algn="ctr">
                        <a:spcAft>
                          <a:spcPts val="0"/>
                        </a:spcAft>
                      </a:pPr>
                      <a:r>
                        <a:rPr lang="ja-JP" sz="1800" kern="100" dirty="0">
                          <a:effectLst/>
                        </a:rPr>
                        <a:t>全管路</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r>
                        <a:rPr lang="ja-JP" sz="1800" kern="100" dirty="0" smtClean="0">
                          <a:effectLst/>
                          <a:latin typeface="+mn-ea"/>
                          <a:ea typeface="+mn-ea"/>
                          <a:cs typeface="Times New Roman" panose="02020603050405020304" pitchFamily="18" charset="0"/>
                        </a:rPr>
                        <a:t>２０２</a:t>
                      </a:r>
                      <a:r>
                        <a:rPr lang="ja-JP" altLang="en-US" sz="1800" kern="100" dirty="0" smtClean="0">
                          <a:effectLst/>
                          <a:latin typeface="+mn-ea"/>
                          <a:ea typeface="+mn-ea"/>
                          <a:cs typeface="Times New Roman" panose="02020603050405020304" pitchFamily="18" charset="0"/>
                        </a:rPr>
                        <a:t>２</a:t>
                      </a:r>
                      <a:r>
                        <a:rPr lang="ja-JP" sz="1800" kern="100" dirty="0" smtClean="0">
                          <a:effectLst/>
                          <a:latin typeface="+mn-ea"/>
                          <a:ea typeface="+mn-ea"/>
                          <a:cs typeface="Times New Roman" panose="02020603050405020304" pitchFamily="18" charset="0"/>
                        </a:rPr>
                        <a:t>年度</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latin typeface="+mn-ea"/>
                          <a:ea typeface="+mn-ea"/>
                          <a:cs typeface="Times New Roman" panose="02020603050405020304" pitchFamily="18" charset="0"/>
                        </a:rPr>
                        <a:t>４８</a:t>
                      </a:r>
                      <a:r>
                        <a:rPr lang="ja-JP" sz="1800" kern="100" dirty="0" smtClean="0">
                          <a:effectLst/>
                          <a:latin typeface="+mn-ea"/>
                          <a:ea typeface="+mn-ea"/>
                          <a:cs typeface="Times New Roman" panose="02020603050405020304" pitchFamily="18" charset="0"/>
                        </a:rPr>
                        <a:t>％</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latin typeface="+mn-ea"/>
                          <a:ea typeface="+mn-ea"/>
                          <a:cs typeface="Times New Roman" panose="02020603050405020304" pitchFamily="18" charset="0"/>
                        </a:rPr>
                        <a:t>１．４</a:t>
                      </a:r>
                      <a:r>
                        <a:rPr lang="ja-JP" sz="1800" kern="100" dirty="0" smtClean="0">
                          <a:effectLst/>
                          <a:latin typeface="+mn-ea"/>
                          <a:ea typeface="+mn-ea"/>
                          <a:cs typeface="Times New Roman" panose="02020603050405020304" pitchFamily="18" charset="0"/>
                        </a:rPr>
                        <a:t>％</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cs typeface="Times New Roman" panose="02020603050405020304" pitchFamily="18" charset="0"/>
                        </a:rPr>
                        <a:t>１．６７％</a:t>
                      </a:r>
                    </a:p>
                  </a:txBody>
                  <a:tcPr marL="68580" marR="68580" marT="0" marB="0" anchor="ctr"/>
                </a:tc>
                <a:extLst>
                  <a:ext uri="{0D108BD9-81ED-4DB2-BD59-A6C34878D82A}">
                    <a16:rowId xmlns:a16="http://schemas.microsoft.com/office/drawing/2014/main" val="1224793505"/>
                  </a:ext>
                </a:extLst>
              </a:tr>
            </a:tbl>
          </a:graphicData>
        </a:graphic>
      </p:graphicFrame>
      <p:sp>
        <p:nvSpPr>
          <p:cNvPr id="8" name="テキスト ボックス 7"/>
          <p:cNvSpPr txBox="1"/>
          <p:nvPr/>
        </p:nvSpPr>
        <p:spPr>
          <a:xfrm>
            <a:off x="0" y="2617246"/>
            <a:ext cx="10526332" cy="830997"/>
          </a:xfrm>
          <a:prstGeom prst="rect">
            <a:avLst/>
          </a:prstGeom>
          <a:noFill/>
        </p:spPr>
        <p:txBody>
          <a:bodyPr wrap="square" rtlCol="0">
            <a:spAutoFit/>
          </a:bodyPr>
          <a:lstStyle/>
          <a:p>
            <a:r>
              <a:rPr lang="ja-JP" altLang="ja-JP" sz="2400" b="1" dirty="0">
                <a:latin typeface="+mn-ea"/>
              </a:rPr>
              <a:t>３</a:t>
            </a:r>
            <a:r>
              <a:rPr lang="ja-JP" altLang="en-US" sz="2400" b="1" dirty="0">
                <a:latin typeface="+mn-ea"/>
              </a:rPr>
              <a:t>．３</a:t>
            </a:r>
            <a:r>
              <a:rPr lang="ja-JP" altLang="ja-JP" sz="2400" b="1" dirty="0">
                <a:latin typeface="+mn-ea"/>
              </a:rPr>
              <a:t>　耐震化計画の内容</a:t>
            </a:r>
          </a:p>
          <a:p>
            <a:r>
              <a:rPr lang="ja-JP" altLang="en-US" sz="2400" dirty="0" smtClean="0"/>
              <a:t>       </a:t>
            </a:r>
            <a:r>
              <a:rPr lang="ja-JP" altLang="ja-JP" sz="2000" dirty="0" smtClean="0"/>
              <a:t>（</a:t>
            </a:r>
            <a:r>
              <a:rPr lang="ja-JP" altLang="en-US" sz="2000" dirty="0" smtClean="0"/>
              <a:t>耐震化事業実施計画（２０１４年度策定）</a:t>
            </a:r>
            <a:r>
              <a:rPr lang="ja-JP" altLang="ja-JP" sz="2000" dirty="0" smtClean="0"/>
              <a:t>）</a:t>
            </a:r>
            <a:endParaRPr lang="ja-JP" altLang="ja-JP" sz="2000" dirty="0"/>
          </a:p>
        </p:txBody>
      </p:sp>
      <p:graphicFrame>
        <p:nvGraphicFramePr>
          <p:cNvPr id="9" name="表 8"/>
          <p:cNvGraphicFramePr>
            <a:graphicFrameLocks noGrp="1"/>
          </p:cNvGraphicFramePr>
          <p:nvPr>
            <p:extLst>
              <p:ext uri="{D42A27DB-BD31-4B8C-83A1-F6EECF244321}">
                <p14:modId xmlns:p14="http://schemas.microsoft.com/office/powerpoint/2010/main" val="4000697237"/>
              </p:ext>
            </p:extLst>
          </p:nvPr>
        </p:nvGraphicFramePr>
        <p:xfrm>
          <a:off x="32313" y="3387461"/>
          <a:ext cx="9053846" cy="2838417"/>
        </p:xfrm>
        <a:graphic>
          <a:graphicData uri="http://schemas.openxmlformats.org/drawingml/2006/table">
            <a:tbl>
              <a:tblPr firstRow="1" firstCol="1" bandRow="1">
                <a:tableStyleId>{5C22544A-7EE6-4342-B048-85BDC9FD1C3A}</a:tableStyleId>
              </a:tblPr>
              <a:tblGrid>
                <a:gridCol w="1256204">
                  <a:extLst>
                    <a:ext uri="{9D8B030D-6E8A-4147-A177-3AD203B41FA5}">
                      <a16:colId xmlns:a16="http://schemas.microsoft.com/office/drawing/2014/main" val="3316571117"/>
                    </a:ext>
                  </a:extLst>
                </a:gridCol>
                <a:gridCol w="1648768">
                  <a:extLst>
                    <a:ext uri="{9D8B030D-6E8A-4147-A177-3AD203B41FA5}">
                      <a16:colId xmlns:a16="http://schemas.microsoft.com/office/drawing/2014/main" val="2095981847"/>
                    </a:ext>
                  </a:extLst>
                </a:gridCol>
                <a:gridCol w="1779323">
                  <a:extLst>
                    <a:ext uri="{9D8B030D-6E8A-4147-A177-3AD203B41FA5}">
                      <a16:colId xmlns:a16="http://schemas.microsoft.com/office/drawing/2014/main" val="3672234804"/>
                    </a:ext>
                  </a:extLst>
                </a:gridCol>
                <a:gridCol w="2205200">
                  <a:extLst>
                    <a:ext uri="{9D8B030D-6E8A-4147-A177-3AD203B41FA5}">
                      <a16:colId xmlns:a16="http://schemas.microsoft.com/office/drawing/2014/main" val="3453963806"/>
                    </a:ext>
                  </a:extLst>
                </a:gridCol>
                <a:gridCol w="2164351">
                  <a:extLst>
                    <a:ext uri="{9D8B030D-6E8A-4147-A177-3AD203B41FA5}">
                      <a16:colId xmlns:a16="http://schemas.microsoft.com/office/drawing/2014/main" val="3072049620"/>
                    </a:ext>
                  </a:extLst>
                </a:gridCol>
              </a:tblGrid>
              <a:tr h="42841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市町村目標</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800" kern="100">
                          <a:effectLst/>
                        </a:rPr>
                        <a:t>（参考）</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61357823"/>
                  </a:ext>
                </a:extLst>
              </a:tr>
              <a:tr h="685216">
                <a:tc>
                  <a:txBody>
                    <a:bodyPr/>
                    <a:lstStyle/>
                    <a:p>
                      <a:pPr algn="ctr">
                        <a:spcAft>
                          <a:spcPts val="0"/>
                        </a:spcAft>
                      </a:pPr>
                      <a:r>
                        <a:rPr lang="en-US" sz="1800" kern="100">
                          <a:effectLst/>
                        </a:rPr>
                        <a:t> </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耐震化率（％）</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目標数量</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2016</a:t>
                      </a:r>
                      <a:r>
                        <a:rPr lang="ja-JP" sz="1800" kern="100" dirty="0">
                          <a:effectLst/>
                          <a:latin typeface="+mn-ea"/>
                          <a:ea typeface="+mn-ea"/>
                        </a:rPr>
                        <a:t>年度</a:t>
                      </a:r>
                      <a:r>
                        <a:rPr lang="ja-JP" sz="1800" kern="100" dirty="0">
                          <a:effectLst/>
                        </a:rPr>
                        <a:t>末時点</a:t>
                      </a:r>
                      <a:r>
                        <a:rPr lang="ja-JP" sz="1800" kern="100" dirty="0" smtClean="0">
                          <a:effectLst/>
                        </a:rPr>
                        <a:t>の</a:t>
                      </a:r>
                      <a:endParaRPr lang="en-US" altLang="ja-JP" sz="1800" kern="100" dirty="0" smtClean="0">
                        <a:effectLst/>
                      </a:endParaRPr>
                    </a:p>
                    <a:p>
                      <a:pPr algn="ctr">
                        <a:spcAft>
                          <a:spcPts val="0"/>
                        </a:spcAft>
                      </a:pPr>
                      <a:r>
                        <a:rPr lang="ja-JP" sz="1800" kern="100" dirty="0" smtClean="0">
                          <a:effectLst/>
                        </a:rPr>
                        <a:t>施設</a:t>
                      </a:r>
                      <a:r>
                        <a:rPr lang="ja-JP" sz="1800" kern="100" dirty="0">
                          <a:effectLst/>
                        </a:rPr>
                        <a:t>能力等</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83812554"/>
                  </a:ext>
                </a:extLst>
              </a:tr>
              <a:tr h="574929">
                <a:tc>
                  <a:txBody>
                    <a:bodyPr/>
                    <a:lstStyle/>
                    <a:p>
                      <a:pPr algn="ctr">
                        <a:spcAft>
                          <a:spcPts val="0"/>
                        </a:spcAft>
                      </a:pPr>
                      <a:r>
                        <a:rPr lang="ja-JP" sz="1800" kern="100">
                          <a:effectLst/>
                        </a:rPr>
                        <a:t>浄水施設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latin typeface="+mn-ea"/>
                          <a:ea typeface="+mn-ea"/>
                          <a:cs typeface="Times New Roman" panose="02020603050405020304" pitchFamily="18" charset="0"/>
                        </a:rPr>
                        <a:t>２０１８年度</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latin typeface="+mn-ea"/>
                          <a:ea typeface="+mn-ea"/>
                          <a:cs typeface="Times New Roman" panose="02020603050405020304" pitchFamily="18" charset="0"/>
                        </a:rPr>
                        <a:t>８３</a:t>
                      </a:r>
                      <a:r>
                        <a:rPr lang="ja-JP" sz="1800" kern="100" dirty="0" smtClean="0">
                          <a:effectLst/>
                          <a:latin typeface="+mn-ea"/>
                          <a:ea typeface="+mn-ea"/>
                          <a:cs typeface="Times New Roman" panose="02020603050405020304" pitchFamily="18" charset="0"/>
                        </a:rPr>
                        <a:t>％</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cs typeface="Times New Roman" panose="02020603050405020304" pitchFamily="18" charset="0"/>
                        </a:rPr>
                        <a:t>施設</a:t>
                      </a:r>
                      <a:r>
                        <a:rPr lang="ja-JP" sz="1800" kern="100" dirty="0" smtClean="0">
                          <a:effectLst/>
                          <a:latin typeface="+mn-ea"/>
                          <a:ea typeface="+mn-ea"/>
                          <a:cs typeface="Times New Roman" panose="02020603050405020304" pitchFamily="18" charset="0"/>
                        </a:rPr>
                        <a:t>能力</a:t>
                      </a:r>
                      <a:endParaRPr lang="ja-JP" sz="2000" kern="100" dirty="0" smtClean="0">
                        <a:effectLst/>
                        <a:latin typeface="+mn-ea"/>
                        <a:ea typeface="+mn-ea"/>
                        <a:cs typeface="Times New Roman" panose="02020603050405020304" pitchFamily="18" charset="0"/>
                      </a:endParaRPr>
                    </a:p>
                    <a:p>
                      <a:pPr algn="r">
                        <a:spcAft>
                          <a:spcPts val="0"/>
                        </a:spcAft>
                      </a:pPr>
                      <a:r>
                        <a:rPr lang="ja-JP" altLang="en-US" sz="1800" kern="100" dirty="0" smtClean="0">
                          <a:effectLst/>
                          <a:latin typeface="+mn-ea"/>
                          <a:ea typeface="+mn-ea"/>
                          <a:cs typeface="Times New Roman" panose="02020603050405020304" pitchFamily="18" charset="0"/>
                        </a:rPr>
                        <a:t>５４</a:t>
                      </a:r>
                      <a:r>
                        <a:rPr lang="en-US" altLang="ja-JP" sz="1800" kern="100" dirty="0" smtClean="0">
                          <a:effectLst/>
                          <a:latin typeface="+mn-ea"/>
                          <a:ea typeface="+mn-ea"/>
                          <a:cs typeface="Times New Roman" panose="02020603050405020304" pitchFamily="18" charset="0"/>
                        </a:rPr>
                        <a:t>,</a:t>
                      </a:r>
                      <a:r>
                        <a:rPr lang="ja-JP" altLang="en-US" sz="1800" kern="100" dirty="0" smtClean="0">
                          <a:effectLst/>
                          <a:latin typeface="+mn-ea"/>
                          <a:ea typeface="+mn-ea"/>
                          <a:cs typeface="Times New Roman" panose="02020603050405020304" pitchFamily="18" charset="0"/>
                        </a:rPr>
                        <a:t>５００</a:t>
                      </a:r>
                      <a:r>
                        <a:rPr lang="en-US" sz="1800" kern="100" dirty="0" smtClean="0">
                          <a:effectLst/>
                          <a:latin typeface="+mn-ea"/>
                          <a:ea typeface="+mn-ea"/>
                          <a:cs typeface="Times New Roman" panose="02020603050405020304" pitchFamily="18" charset="0"/>
                        </a:rPr>
                        <a:t> </a:t>
                      </a:r>
                      <a:r>
                        <a:rPr lang="ja-JP" sz="1800" kern="100" dirty="0" smtClean="0">
                          <a:effectLst/>
                          <a:latin typeface="+mn-ea"/>
                          <a:ea typeface="+mn-ea"/>
                          <a:cs typeface="Times New Roman" panose="02020603050405020304" pitchFamily="18" charset="0"/>
                        </a:rPr>
                        <a:t>㎥</a:t>
                      </a:r>
                      <a:r>
                        <a:rPr lang="en-US" sz="1800" kern="100" dirty="0" smtClean="0">
                          <a:effectLst/>
                          <a:latin typeface="+mn-ea"/>
                          <a:ea typeface="+mn-ea"/>
                          <a:cs typeface="Times New Roman" panose="02020603050405020304" pitchFamily="18" charset="0"/>
                        </a:rPr>
                        <a:t>/</a:t>
                      </a:r>
                      <a:r>
                        <a:rPr lang="ja-JP" sz="1800" kern="100" dirty="0" smtClean="0">
                          <a:effectLst/>
                          <a:latin typeface="+mn-ea"/>
                          <a:ea typeface="+mn-ea"/>
                          <a:cs typeface="Times New Roman" panose="02020603050405020304" pitchFamily="18" charset="0"/>
                        </a:rPr>
                        <a:t>日</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cs typeface="Times New Roman" panose="02020603050405020304" pitchFamily="18" charset="0"/>
                        </a:rPr>
                        <a:t>施設能力</a:t>
                      </a:r>
                      <a:endParaRPr lang="ja-JP" sz="2000" kern="100" dirty="0">
                        <a:effectLst/>
                        <a:latin typeface="+mn-ea"/>
                        <a:ea typeface="+mn-ea"/>
                        <a:cs typeface="Times New Roman" panose="02020603050405020304" pitchFamily="18" charset="0"/>
                      </a:endParaRPr>
                    </a:p>
                    <a:p>
                      <a:pPr algn="r">
                        <a:spcAft>
                          <a:spcPts val="0"/>
                        </a:spcAft>
                      </a:pPr>
                      <a:r>
                        <a:rPr lang="ja-JP" altLang="en-US" sz="1800" kern="100" dirty="0" smtClean="0">
                          <a:effectLst/>
                          <a:latin typeface="+mn-ea"/>
                          <a:ea typeface="+mn-ea"/>
                          <a:cs typeface="Times New Roman" panose="02020603050405020304" pitchFamily="18" charset="0"/>
                        </a:rPr>
                        <a:t>５７</a:t>
                      </a:r>
                      <a:r>
                        <a:rPr lang="en-US" altLang="ja-JP" sz="1800" kern="100" dirty="0" smtClean="0">
                          <a:effectLst/>
                          <a:latin typeface="+mn-ea"/>
                          <a:ea typeface="+mn-ea"/>
                          <a:cs typeface="Times New Roman" panose="02020603050405020304" pitchFamily="18" charset="0"/>
                        </a:rPr>
                        <a:t>,</a:t>
                      </a:r>
                      <a:r>
                        <a:rPr lang="ja-JP" altLang="en-US" sz="1800" kern="100" dirty="0" smtClean="0">
                          <a:effectLst/>
                          <a:latin typeface="+mn-ea"/>
                          <a:ea typeface="+mn-ea"/>
                          <a:cs typeface="Times New Roman" panose="02020603050405020304" pitchFamily="18" charset="0"/>
                        </a:rPr>
                        <a:t>５００</a:t>
                      </a:r>
                      <a:r>
                        <a:rPr lang="en-US" sz="1800" kern="100" dirty="0" smtClean="0">
                          <a:effectLst/>
                          <a:latin typeface="+mn-ea"/>
                          <a:ea typeface="+mn-ea"/>
                          <a:cs typeface="Times New Roman" panose="02020603050405020304" pitchFamily="18" charset="0"/>
                        </a:rPr>
                        <a:t> </a:t>
                      </a:r>
                      <a:r>
                        <a:rPr lang="ja-JP" sz="1800" kern="100" dirty="0">
                          <a:effectLst/>
                          <a:latin typeface="+mn-ea"/>
                          <a:ea typeface="+mn-ea"/>
                          <a:cs typeface="Times New Roman" panose="02020603050405020304" pitchFamily="18" charset="0"/>
                        </a:rPr>
                        <a:t>㎥</a:t>
                      </a:r>
                      <a:r>
                        <a:rPr lang="en-US" sz="1800" kern="100" dirty="0">
                          <a:effectLst/>
                          <a:latin typeface="+mn-ea"/>
                          <a:ea typeface="+mn-ea"/>
                          <a:cs typeface="Times New Roman" panose="02020603050405020304" pitchFamily="18" charset="0"/>
                        </a:rPr>
                        <a:t>/</a:t>
                      </a:r>
                      <a:r>
                        <a:rPr lang="ja-JP" sz="1800" kern="100" dirty="0">
                          <a:effectLst/>
                          <a:latin typeface="+mn-ea"/>
                          <a:ea typeface="+mn-ea"/>
                          <a:cs typeface="Times New Roman" panose="02020603050405020304" pitchFamily="18" charset="0"/>
                        </a:rPr>
                        <a:t>日</a:t>
                      </a:r>
                      <a:endParaRPr lang="ja-JP" sz="20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53607452"/>
                  </a:ext>
                </a:extLst>
              </a:tr>
              <a:tr h="574929">
                <a:tc>
                  <a:txBody>
                    <a:bodyPr/>
                    <a:lstStyle/>
                    <a:p>
                      <a:pPr algn="ctr">
                        <a:spcAft>
                          <a:spcPts val="0"/>
                        </a:spcAft>
                      </a:pPr>
                      <a:r>
                        <a:rPr lang="ja-JP" sz="1800" kern="100">
                          <a:effectLst/>
                        </a:rPr>
                        <a:t>配水施設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latin typeface="+mn-ea"/>
                          <a:ea typeface="+mn-ea"/>
                          <a:cs typeface="Times New Roman" panose="02020603050405020304" pitchFamily="18" charset="0"/>
                        </a:rPr>
                        <a:t>２０２１年度</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latin typeface="+mn-ea"/>
                          <a:ea typeface="+mn-ea"/>
                          <a:cs typeface="Times New Roman" panose="02020603050405020304" pitchFamily="18" charset="0"/>
                        </a:rPr>
                        <a:t>９７</a:t>
                      </a:r>
                      <a:r>
                        <a:rPr lang="ja-JP" sz="1800" kern="100" dirty="0" smtClean="0">
                          <a:effectLst/>
                          <a:latin typeface="+mn-ea"/>
                          <a:ea typeface="+mn-ea"/>
                          <a:cs typeface="Times New Roman" panose="02020603050405020304" pitchFamily="18" charset="0"/>
                        </a:rPr>
                        <a:t>％</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cs typeface="Times New Roman" panose="02020603050405020304" pitchFamily="18" charset="0"/>
                        </a:rPr>
                        <a:t>施設容量</a:t>
                      </a:r>
                      <a:endParaRPr lang="ja-JP" sz="2000" kern="100" dirty="0">
                        <a:effectLst/>
                        <a:latin typeface="+mn-ea"/>
                        <a:ea typeface="+mn-ea"/>
                        <a:cs typeface="Times New Roman" panose="02020603050405020304" pitchFamily="18" charset="0"/>
                      </a:endParaRPr>
                    </a:p>
                    <a:p>
                      <a:pPr algn="r" latinLnBrk="1">
                        <a:spcAft>
                          <a:spcPts val="0"/>
                        </a:spcAft>
                      </a:pPr>
                      <a:r>
                        <a:rPr lang="ja-JP" altLang="en-US" sz="1800" kern="100" dirty="0" smtClean="0">
                          <a:effectLst/>
                          <a:latin typeface="+mn-ea"/>
                          <a:ea typeface="+mn-ea"/>
                          <a:cs typeface="Times New Roman" panose="02020603050405020304" pitchFamily="18" charset="0"/>
                        </a:rPr>
                        <a:t>２８</a:t>
                      </a:r>
                      <a:r>
                        <a:rPr lang="en-US" altLang="ja-JP" sz="1800" kern="100" dirty="0" smtClean="0">
                          <a:effectLst/>
                          <a:latin typeface="+mn-ea"/>
                          <a:ea typeface="+mn-ea"/>
                          <a:cs typeface="Times New Roman" panose="02020603050405020304" pitchFamily="18" charset="0"/>
                        </a:rPr>
                        <a:t>,</a:t>
                      </a:r>
                      <a:r>
                        <a:rPr lang="ja-JP" altLang="en-US" sz="1800" kern="100" dirty="0" smtClean="0">
                          <a:effectLst/>
                          <a:latin typeface="+mn-ea"/>
                          <a:ea typeface="+mn-ea"/>
                          <a:cs typeface="Times New Roman" panose="02020603050405020304" pitchFamily="18" charset="0"/>
                        </a:rPr>
                        <a:t>０００</a:t>
                      </a:r>
                      <a:r>
                        <a:rPr lang="ja-JP" sz="1800" kern="100" dirty="0" smtClean="0">
                          <a:effectLst/>
                          <a:latin typeface="+mn-ea"/>
                          <a:ea typeface="+mn-ea"/>
                          <a:cs typeface="Times New Roman" panose="02020603050405020304" pitchFamily="18" charset="0"/>
                        </a:rPr>
                        <a:t>㎥</a:t>
                      </a:r>
                      <a:endParaRPr lang="ja-JP" sz="2000" kern="100" dirty="0">
                        <a:solidFill>
                          <a:srgbClr val="FF0066"/>
                        </a:solidFill>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cs typeface="Times New Roman" panose="02020603050405020304" pitchFamily="18" charset="0"/>
                        </a:rPr>
                        <a:t>施設容量</a:t>
                      </a:r>
                      <a:endParaRPr lang="ja-JP" sz="2000" kern="100" dirty="0">
                        <a:effectLst/>
                        <a:latin typeface="+mn-ea"/>
                        <a:ea typeface="+mn-ea"/>
                        <a:cs typeface="Times New Roman" panose="02020603050405020304" pitchFamily="18" charset="0"/>
                      </a:endParaRPr>
                    </a:p>
                    <a:p>
                      <a:pPr algn="r">
                        <a:spcAft>
                          <a:spcPts val="0"/>
                        </a:spcAft>
                      </a:pPr>
                      <a:r>
                        <a:rPr lang="ja-JP" sz="1800" kern="100" dirty="0" smtClean="0">
                          <a:effectLst/>
                          <a:latin typeface="+mn-ea"/>
                          <a:ea typeface="+mn-ea"/>
                          <a:cs typeface="Times New Roman" panose="02020603050405020304" pitchFamily="18" charset="0"/>
                        </a:rPr>
                        <a:t>３</a:t>
                      </a:r>
                      <a:r>
                        <a:rPr lang="ja-JP" altLang="en-US" sz="1800" kern="100" dirty="0" smtClean="0">
                          <a:effectLst/>
                          <a:latin typeface="+mn-ea"/>
                          <a:ea typeface="+mn-ea"/>
                          <a:cs typeface="Times New Roman" panose="02020603050405020304" pitchFamily="18" charset="0"/>
                        </a:rPr>
                        <a:t>０</a:t>
                      </a:r>
                      <a:r>
                        <a:rPr lang="en-US" altLang="ja-JP" sz="1800" kern="100" dirty="0" smtClean="0">
                          <a:effectLst/>
                          <a:latin typeface="+mn-ea"/>
                          <a:ea typeface="+mn-ea"/>
                          <a:cs typeface="Times New Roman" panose="02020603050405020304" pitchFamily="18" charset="0"/>
                        </a:rPr>
                        <a:t>,</a:t>
                      </a:r>
                      <a:r>
                        <a:rPr lang="ja-JP" sz="1800" kern="100" dirty="0" smtClean="0">
                          <a:effectLst/>
                          <a:latin typeface="+mn-ea"/>
                          <a:ea typeface="+mn-ea"/>
                          <a:cs typeface="Times New Roman" panose="02020603050405020304" pitchFamily="18" charset="0"/>
                        </a:rPr>
                        <a:t>０</a:t>
                      </a:r>
                      <a:r>
                        <a:rPr lang="ja-JP" altLang="en-US" sz="1800" kern="100" dirty="0" smtClean="0">
                          <a:effectLst/>
                          <a:latin typeface="+mn-ea"/>
                          <a:ea typeface="+mn-ea"/>
                          <a:cs typeface="Times New Roman" panose="02020603050405020304" pitchFamily="18" charset="0"/>
                        </a:rPr>
                        <a:t>０</a:t>
                      </a:r>
                      <a:r>
                        <a:rPr lang="ja-JP" sz="1800" kern="100" dirty="0" smtClean="0">
                          <a:effectLst/>
                          <a:latin typeface="+mn-ea"/>
                          <a:ea typeface="+mn-ea"/>
                          <a:cs typeface="Times New Roman" panose="02020603050405020304" pitchFamily="18" charset="0"/>
                        </a:rPr>
                        <a:t>０ ㎥</a:t>
                      </a:r>
                      <a:endParaRPr lang="ja-JP" sz="2000" kern="100" dirty="0">
                        <a:solidFill>
                          <a:srgbClr val="FF0066"/>
                        </a:solidFill>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455497692"/>
                  </a:ext>
                </a:extLst>
              </a:tr>
              <a:tr h="574929">
                <a:tc>
                  <a:txBody>
                    <a:bodyPr/>
                    <a:lstStyle/>
                    <a:p>
                      <a:pPr algn="ctr">
                        <a:spcAft>
                          <a:spcPts val="0"/>
                        </a:spcAft>
                      </a:pPr>
                      <a:r>
                        <a:rPr lang="ja-JP" sz="1800" kern="100">
                          <a:effectLst/>
                        </a:rPr>
                        <a:t>基幹管路</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smtClean="0">
                          <a:effectLst/>
                          <a:latin typeface="+mn-ea"/>
                          <a:ea typeface="+mn-ea"/>
                          <a:cs typeface="Times New Roman" panose="02020603050405020304" pitchFamily="18" charset="0"/>
                        </a:rPr>
                        <a:t>２０２</a:t>
                      </a:r>
                      <a:r>
                        <a:rPr lang="ja-JP" altLang="en-US" sz="1800" kern="100" dirty="0" smtClean="0">
                          <a:effectLst/>
                          <a:latin typeface="+mn-ea"/>
                          <a:ea typeface="+mn-ea"/>
                          <a:cs typeface="Times New Roman" panose="02020603050405020304" pitchFamily="18" charset="0"/>
                        </a:rPr>
                        <a:t>２</a:t>
                      </a:r>
                      <a:r>
                        <a:rPr lang="ja-JP" sz="1800" kern="100" dirty="0" smtClean="0">
                          <a:effectLst/>
                          <a:latin typeface="+mn-ea"/>
                          <a:ea typeface="+mn-ea"/>
                          <a:cs typeface="Times New Roman" panose="02020603050405020304" pitchFamily="18" charset="0"/>
                        </a:rPr>
                        <a:t>年度</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smtClean="0">
                          <a:effectLst/>
                          <a:latin typeface="+mn-ea"/>
                          <a:ea typeface="+mn-ea"/>
                          <a:cs typeface="Times New Roman" panose="02020603050405020304" pitchFamily="18" charset="0"/>
                        </a:rPr>
                        <a:t>耐震</a:t>
                      </a:r>
                      <a:r>
                        <a:rPr lang="ja-JP" sz="1800" kern="100" dirty="0">
                          <a:effectLst/>
                          <a:latin typeface="+mn-ea"/>
                          <a:ea typeface="+mn-ea"/>
                          <a:cs typeface="Times New Roman" panose="02020603050405020304" pitchFamily="18" charset="0"/>
                        </a:rPr>
                        <a:t>適合率</a:t>
                      </a:r>
                      <a:endParaRPr lang="ja-JP" sz="2000" kern="100" dirty="0">
                        <a:effectLst/>
                        <a:latin typeface="+mn-ea"/>
                        <a:ea typeface="+mn-ea"/>
                        <a:cs typeface="Times New Roman" panose="02020603050405020304" pitchFamily="18" charset="0"/>
                      </a:endParaRPr>
                    </a:p>
                    <a:p>
                      <a:pPr algn="ctr">
                        <a:spcAft>
                          <a:spcPts val="0"/>
                        </a:spcAft>
                      </a:pPr>
                      <a:r>
                        <a:rPr lang="ja-JP" altLang="en-US" sz="1800" kern="100" dirty="0" smtClean="0">
                          <a:effectLst/>
                          <a:latin typeface="+mn-ea"/>
                          <a:ea typeface="+mn-ea"/>
                          <a:cs typeface="Times New Roman" panose="02020603050405020304" pitchFamily="18" charset="0"/>
                        </a:rPr>
                        <a:t>４７</a:t>
                      </a:r>
                      <a:r>
                        <a:rPr lang="ja-JP" sz="1800" kern="100" dirty="0" smtClean="0">
                          <a:effectLst/>
                          <a:latin typeface="+mn-ea"/>
                          <a:ea typeface="+mn-ea"/>
                          <a:cs typeface="Times New Roman" panose="02020603050405020304" pitchFamily="18" charset="0"/>
                        </a:rPr>
                        <a:t>．１％</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smtClean="0">
                          <a:effectLst/>
                          <a:latin typeface="+mn-ea"/>
                          <a:ea typeface="+mn-ea"/>
                          <a:cs typeface="Times New Roman" panose="02020603050405020304" pitchFamily="18" charset="0"/>
                        </a:rPr>
                        <a:t>延長</a:t>
                      </a:r>
                      <a:endParaRPr lang="en-US" altLang="ja-JP" sz="2000" kern="100" dirty="0" smtClean="0">
                        <a:effectLst/>
                        <a:latin typeface="+mn-ea"/>
                        <a:ea typeface="+mn-ea"/>
                        <a:cs typeface="Times New Roman" panose="02020603050405020304" pitchFamily="18" charset="0"/>
                      </a:endParaRPr>
                    </a:p>
                    <a:p>
                      <a:pPr algn="l">
                        <a:spcAft>
                          <a:spcPts val="0"/>
                        </a:spcAft>
                      </a:pPr>
                      <a:r>
                        <a:rPr lang="ja-JP" altLang="en-US" sz="1800" kern="100" dirty="0" smtClean="0">
                          <a:effectLst/>
                          <a:latin typeface="+mn-ea"/>
                          <a:ea typeface="+mn-ea"/>
                          <a:cs typeface="Times New Roman" panose="02020603050405020304" pitchFamily="18" charset="0"/>
                        </a:rPr>
                        <a:t>　　２４，２３２ｍ</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cs typeface="Times New Roman" panose="02020603050405020304" pitchFamily="18" charset="0"/>
                        </a:rPr>
                        <a:t>総延長</a:t>
                      </a:r>
                      <a:endParaRPr lang="ja-JP" sz="2000" kern="100" dirty="0">
                        <a:effectLst/>
                        <a:latin typeface="+mn-ea"/>
                        <a:ea typeface="+mn-ea"/>
                        <a:cs typeface="Times New Roman" panose="02020603050405020304" pitchFamily="18" charset="0"/>
                      </a:endParaRPr>
                    </a:p>
                    <a:p>
                      <a:pPr algn="r">
                        <a:spcAft>
                          <a:spcPts val="0"/>
                        </a:spcAft>
                      </a:pPr>
                      <a:r>
                        <a:rPr lang="ja-JP" altLang="en-US" sz="1800" kern="100" dirty="0" smtClean="0">
                          <a:effectLst/>
                          <a:latin typeface="+mn-ea"/>
                          <a:ea typeface="+mn-ea"/>
                          <a:cs typeface="Times New Roman" panose="02020603050405020304" pitchFamily="18" charset="0"/>
                        </a:rPr>
                        <a:t>４７</a:t>
                      </a:r>
                      <a:r>
                        <a:rPr lang="ja-JP" sz="1800" kern="100" dirty="0" smtClean="0">
                          <a:effectLst/>
                          <a:latin typeface="+mn-ea"/>
                          <a:ea typeface="+mn-ea"/>
                          <a:cs typeface="Times New Roman" panose="02020603050405020304" pitchFamily="18" charset="0"/>
                        </a:rPr>
                        <a:t>．</a:t>
                      </a:r>
                      <a:r>
                        <a:rPr lang="ja-JP" altLang="en-US" sz="1800" kern="100" dirty="0" smtClean="0">
                          <a:effectLst/>
                          <a:latin typeface="+mn-ea"/>
                          <a:ea typeface="+mn-ea"/>
                          <a:cs typeface="Times New Roman" panose="02020603050405020304" pitchFamily="18" charset="0"/>
                        </a:rPr>
                        <a:t>７</a:t>
                      </a:r>
                      <a:r>
                        <a:rPr lang="ja-JP" sz="1800" kern="100" dirty="0" smtClean="0">
                          <a:effectLst/>
                          <a:latin typeface="+mn-ea"/>
                          <a:ea typeface="+mn-ea"/>
                          <a:cs typeface="Times New Roman" panose="02020603050405020304" pitchFamily="18" charset="0"/>
                        </a:rPr>
                        <a:t> </a:t>
                      </a:r>
                      <a:r>
                        <a:rPr lang="ja-JP" sz="1800" kern="100" dirty="0">
                          <a:effectLst/>
                          <a:latin typeface="+mn-ea"/>
                          <a:ea typeface="+mn-ea"/>
                          <a:cs typeface="Times New Roman" panose="02020603050405020304" pitchFamily="18" charset="0"/>
                        </a:rPr>
                        <a:t>ｋｍ</a:t>
                      </a:r>
                      <a:endParaRPr lang="ja-JP" sz="20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484476905"/>
                  </a:ext>
                </a:extLst>
              </a:tr>
            </a:tbl>
          </a:graphicData>
        </a:graphic>
      </p:graphicFrame>
      <p:sp>
        <p:nvSpPr>
          <p:cNvPr id="7" name="テキスト ボックス 6"/>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sp>
        <p:nvSpPr>
          <p:cNvPr id="2" name="スライド番号プレースホルダー 1"/>
          <p:cNvSpPr>
            <a:spLocks noGrp="1"/>
          </p:cNvSpPr>
          <p:nvPr>
            <p:ph type="sldNum" sz="quarter" idx="12"/>
          </p:nvPr>
        </p:nvSpPr>
        <p:spPr/>
        <p:txBody>
          <a:bodyPr/>
          <a:lstStyle/>
          <a:p>
            <a:fld id="{0AB64387-629B-4E46-93D6-B693036FBE10}" type="slidenum">
              <a:rPr kumimoji="1" lang="ja-JP" altLang="en-US" smtClean="0"/>
              <a:t>23</a:t>
            </a:fld>
            <a:endParaRPr kumimoji="1" lang="ja-JP" altLang="en-US"/>
          </a:p>
        </p:txBody>
      </p:sp>
    </p:spTree>
    <p:extLst>
      <p:ext uri="{BB962C8B-B14F-4D97-AF65-F5344CB8AC3E}">
        <p14:creationId xmlns:p14="http://schemas.microsoft.com/office/powerpoint/2010/main" val="418594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71615"/>
            <a:ext cx="10002592" cy="1754326"/>
          </a:xfrm>
          <a:prstGeom prst="rect">
            <a:avLst/>
          </a:prstGeom>
          <a:noFill/>
        </p:spPr>
        <p:txBody>
          <a:bodyPr wrap="square" rtlCol="0">
            <a:spAutoFit/>
          </a:bodyPr>
          <a:lstStyle/>
          <a:p>
            <a:r>
              <a:rPr lang="ja-JP" altLang="en-US" sz="2400" b="1" dirty="0"/>
              <a:t>３．４　更新需要見込み額の見通し</a:t>
            </a:r>
          </a:p>
          <a:p>
            <a:endParaRPr lang="ja-JP" altLang="en-US" sz="2400" dirty="0"/>
          </a:p>
          <a:p>
            <a:r>
              <a:rPr lang="en-US" altLang="ja-JP" sz="2000" dirty="0"/>
              <a:t>【</a:t>
            </a:r>
            <a:r>
              <a:rPr lang="ja-JP" altLang="en-US" sz="2000" dirty="0"/>
              <a:t>市町村</a:t>
            </a:r>
            <a:r>
              <a:rPr lang="ja-JP" altLang="en-US" sz="2000" dirty="0" smtClean="0"/>
              <a:t>計画</a:t>
            </a:r>
            <a:r>
              <a:rPr lang="en-US" altLang="ja-JP" sz="2000" dirty="0" smtClean="0"/>
              <a:t>】</a:t>
            </a:r>
            <a:endParaRPr lang="en-US" altLang="ja-JP" sz="2000" dirty="0"/>
          </a:p>
          <a:p>
            <a:endParaRPr lang="en-US" altLang="ja-JP" sz="2000" dirty="0" smtClean="0"/>
          </a:p>
          <a:p>
            <a:r>
              <a:rPr lang="ja-JP" altLang="en-US" sz="2000" dirty="0" smtClean="0"/>
              <a:t>・公表可能なデータなし</a:t>
            </a:r>
            <a:endParaRPr lang="ja-JP" altLang="en-US"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24</a:t>
            </a:fld>
            <a:endParaRPr kumimoji="1" lang="ja-JP" altLang="en-US"/>
          </a:p>
        </p:txBody>
      </p:sp>
    </p:spTree>
    <p:extLst>
      <p:ext uri="{BB962C8B-B14F-4D97-AF65-F5344CB8AC3E}">
        <p14:creationId xmlns:p14="http://schemas.microsoft.com/office/powerpoint/2010/main" val="4028366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43798" y="1769017"/>
            <a:ext cx="7984566" cy="3532912"/>
          </a:xfrm>
          <a:prstGeom prst="rect">
            <a:avLst/>
          </a:prstGeom>
        </p:spPr>
      </p:pic>
      <p:sp>
        <p:nvSpPr>
          <p:cNvPr id="5" name="Rectangle 5"/>
          <p:cNvSpPr>
            <a:spLocks noChangeArrowheads="1"/>
          </p:cNvSpPr>
          <p:nvPr/>
        </p:nvSpPr>
        <p:spPr bwMode="auto">
          <a:xfrm>
            <a:off x="1087394" y="55605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7"/>
          <p:cNvSpPr>
            <a:spLocks noChangeArrowheads="1"/>
          </p:cNvSpPr>
          <p:nvPr/>
        </p:nvSpPr>
        <p:spPr bwMode="auto">
          <a:xfrm>
            <a:off x="-71491" y="117896"/>
            <a:ext cx="9506433"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sz="2400" dirty="0"/>
          </a:p>
          <a:p>
            <a:r>
              <a:rPr lang="en-US" altLang="ja-JP" sz="2000" dirty="0"/>
              <a:t>【</a:t>
            </a:r>
            <a:r>
              <a:rPr lang="ja-JP" altLang="en-US" sz="2000" dirty="0"/>
              <a:t>市町村計画</a:t>
            </a:r>
            <a:r>
              <a:rPr lang="en-US" altLang="ja-JP" sz="2000" dirty="0"/>
              <a:t>】 </a:t>
            </a: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a:t>
            </a:r>
            <a:r>
              <a:rPr lang="ja-JP" altLang="en-US" dirty="0" smtClean="0">
                <a:latin typeface="+mn-ea"/>
                <a:cs typeface="Times New Roman" panose="02020603050405020304" pitchFamily="18" charset="0"/>
              </a:rPr>
              <a:t>池田市上下水道事業経営戦略</a:t>
            </a:r>
            <a:r>
              <a:rPr kumimoji="0" lang="ja-JP" altLang="ja-JP" b="0" i="0" u="none" strike="noStrike" cap="none" normalizeH="0" baseline="0" dirty="0" smtClean="0">
                <a:ln>
                  <a:noFill/>
                </a:ln>
                <a:effectLst/>
                <a:latin typeface="+mn-ea"/>
                <a:cs typeface="Times New Roman" panose="02020603050405020304" pitchFamily="18" charset="0"/>
              </a:rPr>
              <a:t>（２０１</a:t>
            </a:r>
            <a:r>
              <a:rPr lang="ja-JP" altLang="en-US" dirty="0">
                <a:latin typeface="+mn-ea"/>
                <a:cs typeface="Times New Roman" panose="02020603050405020304" pitchFamily="18" charset="0"/>
              </a:rPr>
              <a:t>７</a:t>
            </a:r>
            <a:r>
              <a:rPr lang="ja-JP" altLang="en-US" dirty="0" smtClean="0">
                <a:latin typeface="+mn-ea"/>
                <a:cs typeface="Times New Roman" panose="02020603050405020304" pitchFamily="18" charset="0"/>
              </a:rPr>
              <a:t>年度策定</a:t>
            </a:r>
            <a:r>
              <a:rPr kumimoji="0" lang="ja-JP" altLang="ja-JP" b="0" i="0" u="none" strike="noStrike" cap="none" normalizeH="0" baseline="0" dirty="0" smtClean="0">
                <a:ln>
                  <a:noFill/>
                </a:ln>
                <a:effectLst/>
                <a:latin typeface="+mn-ea"/>
                <a:cs typeface="Times New Roman" panose="02020603050405020304" pitchFamily="18" charset="0"/>
              </a:rPr>
              <a:t>））</a:t>
            </a:r>
            <a:endParaRPr kumimoji="0" lang="en-US" altLang="ja-JP" b="0" i="0" u="none" strike="noStrike" cap="none" normalizeH="0" baseline="0" dirty="0" smtClean="0">
              <a:ln>
                <a:noFill/>
              </a:ln>
              <a:effectLst/>
              <a:latin typeface="+mn-ea"/>
              <a:cs typeface="Times New Roman" panose="02020603050405020304" pitchFamily="18" charset="0"/>
            </a:endParaRPr>
          </a:p>
          <a:p>
            <a:endParaRPr lang="en-US" altLang="ja-JP" dirty="0" smtClean="0">
              <a:latin typeface="+mn-ea"/>
              <a:cs typeface="Times New Roman" panose="02020603050405020304" pitchFamily="18" charset="0"/>
            </a:endParaRPr>
          </a:p>
          <a:p>
            <a:endParaRPr kumimoji="0" lang="ja-JP" altLang="ja-JP" b="0" i="0" u="none" strike="noStrike" cap="none" normalizeH="0" baseline="0" dirty="0" smtClean="0">
              <a:ln>
                <a:noFill/>
              </a:ln>
              <a:effectLst/>
              <a:latin typeface="+mn-ea"/>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9"/>
          <p:cNvSpPr>
            <a:spLocks noChangeArrowheads="1"/>
          </p:cNvSpPr>
          <p:nvPr/>
        </p:nvSpPr>
        <p:spPr bwMode="auto">
          <a:xfrm>
            <a:off x="1087394" y="10132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スライド番号プレースホルダー 8"/>
          <p:cNvSpPr>
            <a:spLocks noGrp="1"/>
          </p:cNvSpPr>
          <p:nvPr>
            <p:ph type="sldNum" sz="quarter" idx="12"/>
          </p:nvPr>
        </p:nvSpPr>
        <p:spPr/>
        <p:txBody>
          <a:bodyPr/>
          <a:lstStyle/>
          <a:p>
            <a:fld id="{4F0AFDB2-A8C5-4D1A-8CED-847563F61E7C}" type="slidenum">
              <a:rPr kumimoji="1" lang="ja-JP" altLang="en-US" smtClean="0"/>
              <a:t>25</a:t>
            </a:fld>
            <a:endParaRPr kumimoji="1" lang="ja-JP" altLang="en-US"/>
          </a:p>
        </p:txBody>
      </p:sp>
      <p:sp>
        <p:nvSpPr>
          <p:cNvPr id="3" name="円形吹き出し 10"/>
          <p:cNvSpPr>
            <a:spLocks noChangeArrowheads="1"/>
          </p:cNvSpPr>
          <p:nvPr/>
        </p:nvSpPr>
        <p:spPr bwMode="auto">
          <a:xfrm>
            <a:off x="6089299" y="1428453"/>
            <a:ext cx="2639065" cy="465340"/>
          </a:xfrm>
          <a:prstGeom prst="wedgeEllipseCallout">
            <a:avLst>
              <a:gd name="adj1" fmla="val -6055"/>
              <a:gd name="adj2" fmla="val 162709"/>
            </a:avLst>
          </a:prstGeom>
          <a:solidFill>
            <a:srgbClr val="FFFFFF"/>
          </a:solidFill>
          <a:ln w="15875">
            <a:solidFill>
              <a:schemeClr val="tx1"/>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mn-ea"/>
              </a:rPr>
              <a:t>見通しは</a:t>
            </a:r>
            <a:r>
              <a:rPr kumimoji="0" lang="en-US" altLang="ja-JP" sz="1400" b="0" i="0" u="none" strike="noStrike" cap="none" normalizeH="0" baseline="0" dirty="0" smtClean="0">
                <a:ln>
                  <a:noFill/>
                </a:ln>
                <a:solidFill>
                  <a:schemeClr val="tx1"/>
                </a:solidFill>
                <a:effectLst/>
                <a:latin typeface="+mn-ea"/>
              </a:rPr>
              <a:t>2027</a:t>
            </a:r>
            <a:r>
              <a:rPr kumimoji="0" lang="ja-JP" altLang="en-US" sz="1400" b="0" i="0" u="none" strike="noStrike" cap="none" normalizeH="0" baseline="0" dirty="0" smtClean="0">
                <a:ln>
                  <a:noFill/>
                </a:ln>
                <a:solidFill>
                  <a:schemeClr val="tx1"/>
                </a:solidFill>
                <a:effectLst/>
                <a:latin typeface="+mn-ea"/>
              </a:rPr>
              <a:t>年度まで</a:t>
            </a:r>
          </a:p>
        </p:txBody>
      </p:sp>
      <p:sp>
        <p:nvSpPr>
          <p:cNvPr id="8" name="Rectangle 7"/>
          <p:cNvSpPr>
            <a:spLocks noChangeArrowheads="1"/>
          </p:cNvSpPr>
          <p:nvPr/>
        </p:nvSpPr>
        <p:spPr bwMode="auto">
          <a:xfrm>
            <a:off x="-57649" y="5294124"/>
            <a:ext cx="950643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ja-JP" altLang="en-US" sz="2400" dirty="0"/>
          </a:p>
          <a:p>
            <a:r>
              <a:rPr lang="ja-JP" altLang="en-US" dirty="0" smtClean="0">
                <a:latin typeface="+mn-ea"/>
                <a:cs typeface="Times New Roman" panose="02020603050405020304" pitchFamily="18" charset="0"/>
              </a:rPr>
              <a:t>・</a:t>
            </a:r>
            <a:r>
              <a:rPr kumimoji="0" lang="ja-JP" altLang="en-US" b="0" i="0" u="none" strike="noStrike" cap="none" normalizeH="0" baseline="0" dirty="0" smtClean="0">
                <a:ln>
                  <a:noFill/>
                </a:ln>
                <a:effectLst/>
                <a:latin typeface="+mn-ea"/>
                <a:cs typeface="Times New Roman" panose="02020603050405020304" pitchFamily="18" charset="0"/>
              </a:rPr>
              <a:t>２０２３年度に、平均改定率</a:t>
            </a:r>
            <a:r>
              <a:rPr kumimoji="0" lang="en-US" altLang="ja-JP" b="0" i="0" u="none" strike="noStrike" cap="none" normalizeH="0" baseline="0" dirty="0" smtClean="0">
                <a:ln>
                  <a:noFill/>
                </a:ln>
                <a:effectLst/>
                <a:latin typeface="+mn-ea"/>
                <a:cs typeface="Times New Roman" panose="02020603050405020304" pitchFamily="18" charset="0"/>
              </a:rPr>
              <a:t>5</a:t>
            </a:r>
            <a:r>
              <a:rPr kumimoji="0" lang="ja-JP" altLang="en-US" b="0" i="0" u="none" strike="noStrike" cap="none" normalizeH="0" baseline="0" dirty="0" smtClean="0">
                <a:ln>
                  <a:noFill/>
                </a:ln>
                <a:effectLst/>
                <a:latin typeface="+mn-ea"/>
                <a:cs typeface="Times New Roman" panose="02020603050405020304" pitchFamily="18" charset="0"/>
              </a:rPr>
              <a:t>％の料金改定の実施を仮定しています。</a:t>
            </a:r>
            <a:endParaRPr kumimoji="0" lang="en-US" altLang="ja-JP" b="0" i="0" u="none" strike="noStrike" cap="none" normalizeH="0" baseline="0" dirty="0" smtClean="0">
              <a:ln>
                <a:noFill/>
              </a:ln>
              <a:effectLst/>
              <a:latin typeface="+mn-ea"/>
              <a:cs typeface="Times New Roman" panose="02020603050405020304" pitchFamily="18" charset="0"/>
            </a:endParaRPr>
          </a:p>
          <a:p>
            <a:r>
              <a:rPr kumimoji="0" lang="ja-JP" altLang="en-US" b="0" i="0" u="none" strike="noStrike" cap="none" normalizeH="0" baseline="0" dirty="0" smtClean="0">
                <a:ln>
                  <a:noFill/>
                </a:ln>
                <a:effectLst/>
                <a:latin typeface="+mn-ea"/>
                <a:cs typeface="Times New Roman" panose="02020603050405020304" pitchFamily="18" charset="0"/>
              </a:rPr>
              <a:t>（実際の改定の際には、経営審議会で慎重に議論した上で、議会の議決が必要です。）</a:t>
            </a:r>
            <a:endParaRPr kumimoji="0" lang="ja-JP" altLang="ja-JP" b="0" i="0" u="none" strike="noStrike" cap="none" normalizeH="0" baseline="0" dirty="0" smtClean="0">
              <a:ln>
                <a:noFill/>
              </a:ln>
              <a:effectLst/>
              <a:latin typeface="+mn-ea"/>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5231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56671" y="2547807"/>
            <a:ext cx="8630658" cy="3801600"/>
          </a:xfrm>
          <a:prstGeom prst="rect">
            <a:avLst/>
          </a:prstGeom>
        </p:spPr>
      </p:pic>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8"/>
          <p:cNvSpPr>
            <a:spLocks noChangeArrowheads="1"/>
          </p:cNvSpPr>
          <p:nvPr/>
        </p:nvSpPr>
        <p:spPr bwMode="auto">
          <a:xfrm>
            <a:off x="0" y="4124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7"/>
          <p:cNvSpPr>
            <a:spLocks noChangeArrowheads="1"/>
          </p:cNvSpPr>
          <p:nvPr/>
        </p:nvSpPr>
        <p:spPr bwMode="auto">
          <a:xfrm>
            <a:off x="-50399" y="158426"/>
            <a:ext cx="9345737"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sz="2400" dirty="0"/>
          </a:p>
          <a:p>
            <a:r>
              <a:rPr lang="en-US" altLang="ja-JP" sz="2000" dirty="0"/>
              <a:t>【</a:t>
            </a:r>
            <a:r>
              <a:rPr lang="ja-JP" altLang="en-US" sz="2000" dirty="0"/>
              <a:t>市町村計画</a:t>
            </a:r>
            <a:r>
              <a:rPr lang="en-US" altLang="ja-JP" sz="2000" dirty="0"/>
              <a:t>】 </a:t>
            </a:r>
            <a:r>
              <a:rPr lang="ja-JP" altLang="ja-JP" dirty="0">
                <a:latin typeface="+mn-ea"/>
                <a:cs typeface="Times New Roman" panose="02020603050405020304" pitchFamily="18" charset="0"/>
              </a:rPr>
              <a:t>（</a:t>
            </a:r>
            <a:r>
              <a:rPr lang="ja-JP" altLang="en-US" dirty="0">
                <a:latin typeface="+mn-ea"/>
                <a:cs typeface="Times New Roman" panose="02020603050405020304" pitchFamily="18" charset="0"/>
              </a:rPr>
              <a:t>池田市上下水道事業経営戦略</a:t>
            </a:r>
            <a:r>
              <a:rPr lang="ja-JP" altLang="ja-JP" dirty="0">
                <a:latin typeface="+mn-ea"/>
                <a:cs typeface="Times New Roman" panose="02020603050405020304" pitchFamily="18" charset="0"/>
              </a:rPr>
              <a:t>（</a:t>
            </a:r>
            <a:r>
              <a:rPr lang="ja-JP" altLang="ja-JP" dirty="0" smtClean="0">
                <a:latin typeface="+mn-ea"/>
                <a:cs typeface="Times New Roman" panose="02020603050405020304" pitchFamily="18" charset="0"/>
              </a:rPr>
              <a:t>２０１</a:t>
            </a:r>
            <a:r>
              <a:rPr lang="ja-JP" altLang="en-US" dirty="0" smtClean="0">
                <a:latin typeface="+mn-ea"/>
                <a:cs typeface="Times New Roman" panose="02020603050405020304" pitchFamily="18" charset="0"/>
              </a:rPr>
              <a:t>７年度策定</a:t>
            </a:r>
            <a:r>
              <a:rPr lang="ja-JP" altLang="ja-JP" dirty="0">
                <a:latin typeface="+mn-ea"/>
                <a:cs typeface="Times New Roman" panose="02020603050405020304" pitchFamily="18" charset="0"/>
              </a:rPr>
              <a:t>）</a:t>
            </a:r>
            <a:r>
              <a:rPr lang="ja-JP" altLang="ja-JP" dirty="0" smtClean="0">
                <a:latin typeface="+mn-ea"/>
                <a:cs typeface="Times New Roman" panose="02020603050405020304" pitchFamily="18" charset="0"/>
              </a:rPr>
              <a:t>）</a:t>
            </a:r>
            <a:endParaRPr lang="en-US" altLang="ja-JP" dirty="0" smtClean="0">
              <a:latin typeface="+mn-ea"/>
              <a:cs typeface="Times New Roman" panose="02020603050405020304" pitchFamily="18" charset="0"/>
            </a:endParaRPr>
          </a:p>
          <a:p>
            <a:endParaRPr lang="en-US" altLang="ja-JP" dirty="0" smtClean="0">
              <a:latin typeface="+mn-ea"/>
              <a:cs typeface="Times New Roman" panose="02020603050405020304" pitchFamily="18" charset="0"/>
            </a:endParaRPr>
          </a:p>
          <a:p>
            <a:r>
              <a:rPr lang="ja-JP" altLang="en-US" dirty="0">
                <a:latin typeface="+mn-ea"/>
                <a:cs typeface="Times New Roman" panose="02020603050405020304" pitchFamily="18" charset="0"/>
              </a:rPr>
              <a:t>・計画期間（２０１８年度から２０２７年度まで）では財源は確保される見通しです</a:t>
            </a:r>
            <a:r>
              <a:rPr lang="ja-JP" altLang="en-US" dirty="0" smtClean="0">
                <a:latin typeface="+mn-ea"/>
                <a:cs typeface="Times New Roman" panose="02020603050405020304" pitchFamily="18" charset="0"/>
              </a:rPr>
              <a:t>。</a:t>
            </a:r>
            <a:endParaRPr lang="ja-JP" altLang="ja-JP" dirty="0">
              <a:latin typeface="+mn-ea"/>
            </a:endParaRPr>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26</a:t>
            </a:fld>
            <a:endParaRPr kumimoji="1" lang="ja-JP" altLang="en-US"/>
          </a:p>
        </p:txBody>
      </p:sp>
      <p:sp>
        <p:nvSpPr>
          <p:cNvPr id="18" name="円形吹き出し 10"/>
          <p:cNvSpPr>
            <a:spLocks noChangeArrowheads="1"/>
          </p:cNvSpPr>
          <p:nvPr/>
        </p:nvSpPr>
        <p:spPr bwMode="auto">
          <a:xfrm>
            <a:off x="6186284" y="2315137"/>
            <a:ext cx="2639065" cy="465340"/>
          </a:xfrm>
          <a:prstGeom prst="wedgeEllipseCallout">
            <a:avLst>
              <a:gd name="adj1" fmla="val -6055"/>
              <a:gd name="adj2" fmla="val 162709"/>
            </a:avLst>
          </a:prstGeom>
          <a:solidFill>
            <a:srgbClr val="FFFFFF"/>
          </a:solidFill>
          <a:ln w="15875">
            <a:solidFill>
              <a:schemeClr val="tx1"/>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mn-ea"/>
              </a:rPr>
              <a:t>見通しは</a:t>
            </a:r>
            <a:r>
              <a:rPr kumimoji="0" lang="en-US" altLang="ja-JP" sz="1400" b="0" i="0" u="none" strike="noStrike" cap="none" normalizeH="0" baseline="0" dirty="0" smtClean="0">
                <a:ln>
                  <a:noFill/>
                </a:ln>
                <a:solidFill>
                  <a:schemeClr val="tx1"/>
                </a:solidFill>
                <a:effectLst/>
                <a:latin typeface="+mn-ea"/>
              </a:rPr>
              <a:t>2027</a:t>
            </a:r>
            <a:r>
              <a:rPr kumimoji="0" lang="ja-JP" altLang="en-US" sz="1400" b="0" i="0" u="none" strike="noStrike" cap="none" normalizeH="0" baseline="0" dirty="0" smtClean="0">
                <a:ln>
                  <a:noFill/>
                </a:ln>
                <a:solidFill>
                  <a:schemeClr val="tx1"/>
                </a:solidFill>
                <a:effectLst/>
                <a:latin typeface="+mn-ea"/>
              </a:rPr>
              <a:t>年度まで</a:t>
            </a:r>
          </a:p>
        </p:txBody>
      </p:sp>
    </p:spTree>
    <p:extLst>
      <p:ext uri="{BB962C8B-B14F-4D97-AF65-F5344CB8AC3E}">
        <p14:creationId xmlns:p14="http://schemas.microsoft.com/office/powerpoint/2010/main" val="1149005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713"/>
            <a:ext cx="9472465" cy="7080400"/>
          </a:xfrm>
          <a:prstGeom prst="rect">
            <a:avLst/>
          </a:prstGeom>
          <a:ln>
            <a:noFill/>
          </a:ln>
        </p:spPr>
        <p:txBody>
          <a:bodyPr wrap="none">
            <a:spAutoFit/>
          </a:bodyPr>
          <a:lstStyle/>
          <a:p>
            <a:r>
              <a:rPr lang="ja-JP" altLang="en-US" sz="2400" b="1" dirty="0">
                <a:latin typeface="+mn-ea"/>
              </a:rPr>
              <a:t>４　</a:t>
            </a:r>
            <a:r>
              <a:rPr lang="ja-JP" altLang="en-US" sz="2400" b="1" dirty="0" smtClean="0">
                <a:latin typeface="+mn-ea"/>
              </a:rPr>
              <a:t>大阪府推計による</a:t>
            </a:r>
            <a:r>
              <a:rPr lang="ja-JP" altLang="en-US" sz="2400" b="1" dirty="0">
                <a:latin typeface="+mn-ea"/>
              </a:rPr>
              <a:t>池田</a:t>
            </a:r>
            <a:r>
              <a:rPr lang="ja-JP" altLang="en-US" sz="2400" b="1" dirty="0" smtClean="0">
                <a:latin typeface="+mn-ea"/>
              </a:rPr>
              <a:t>市</a:t>
            </a:r>
            <a:r>
              <a:rPr lang="ja-JP" altLang="en-US" sz="2400" b="1" dirty="0">
                <a:latin typeface="+mn-ea"/>
              </a:rPr>
              <a:t>の今後の</a:t>
            </a:r>
            <a:r>
              <a:rPr lang="ja-JP" altLang="en-US" sz="2400" b="1" dirty="0" smtClean="0">
                <a:latin typeface="+mn-ea"/>
              </a:rPr>
              <a:t>見通し</a:t>
            </a:r>
            <a:r>
              <a:rPr lang="ja-JP" altLang="en-US" sz="2800" b="1" dirty="0">
                <a:latin typeface="+mn-ea"/>
              </a:rPr>
              <a:t>　</a:t>
            </a:r>
            <a:endParaRPr lang="en-US" altLang="ja-JP" sz="2800" b="1" dirty="0" smtClean="0">
              <a:latin typeface="+mn-ea"/>
            </a:endParaRPr>
          </a:p>
          <a:p>
            <a:endParaRPr lang="en-US" altLang="ja-JP" sz="400" b="1" dirty="0">
              <a:latin typeface="+mn-ea"/>
            </a:endParaRPr>
          </a:p>
          <a:p>
            <a:pPr>
              <a:lnSpc>
                <a:spcPct val="105000"/>
              </a:lnSpc>
            </a:pPr>
            <a:r>
              <a:rPr lang="ja-JP" altLang="ja-JP" sz="1370" dirty="0">
                <a:latin typeface="+mn-ea"/>
              </a:rPr>
              <a:t>（試算方法）</a:t>
            </a:r>
            <a:r>
              <a:rPr lang="ja-JP" altLang="ja-JP" sz="1370" u="sng" dirty="0">
                <a:latin typeface="+mn-ea"/>
              </a:rPr>
              <a:t>下線部分</a:t>
            </a:r>
            <a:r>
              <a:rPr lang="ja-JP" altLang="ja-JP" sz="1370" dirty="0">
                <a:latin typeface="+mn-ea"/>
              </a:rPr>
              <a:t>は</a:t>
            </a:r>
            <a:r>
              <a:rPr lang="ja-JP" altLang="ja-JP" sz="1370" dirty="0" smtClean="0">
                <a:latin typeface="+mn-ea"/>
              </a:rPr>
              <a:t>、</a:t>
            </a:r>
            <a:r>
              <a:rPr lang="ja-JP" altLang="en-US" sz="1370" dirty="0" smtClean="0">
                <a:latin typeface="+mn-ea"/>
              </a:rPr>
              <a:t>大阪府が</a:t>
            </a:r>
            <a:r>
              <a:rPr lang="ja-JP" altLang="ja-JP" sz="1370" dirty="0" smtClean="0">
                <a:latin typeface="+mn-ea"/>
              </a:rPr>
              <a:t>当該</a:t>
            </a:r>
            <a:r>
              <a:rPr lang="ja-JP" altLang="ja-JP" sz="1370" dirty="0">
                <a:latin typeface="+mn-ea"/>
              </a:rPr>
              <a:t>市の試算で行った箇所です。</a:t>
            </a:r>
          </a:p>
          <a:p>
            <a:pPr>
              <a:lnSpc>
                <a:spcPct val="105000"/>
              </a:lnSpc>
            </a:pPr>
            <a:r>
              <a:rPr lang="ja-JP" altLang="ja-JP" sz="1370" dirty="0">
                <a:latin typeface="+mn-ea"/>
              </a:rPr>
              <a:t>１　</a:t>
            </a:r>
            <a:r>
              <a:rPr lang="en-US" altLang="ja-JP" sz="1370" dirty="0">
                <a:latin typeface="+mn-ea"/>
              </a:rPr>
              <a:t>2045</a:t>
            </a:r>
            <a:r>
              <a:rPr lang="ja-JP" altLang="ja-JP" sz="1370" dirty="0">
                <a:latin typeface="+mn-ea"/>
              </a:rPr>
              <a:t>年までの市町村での計画がある場合は、その計画を基本に管路の更新率を</a:t>
            </a:r>
            <a:r>
              <a:rPr lang="en-US" altLang="ja-JP" sz="1370" dirty="0">
                <a:latin typeface="+mn-ea"/>
              </a:rPr>
              <a:t>1.67</a:t>
            </a:r>
            <a:r>
              <a:rPr lang="ja-JP" altLang="ja-JP" sz="1370" dirty="0" smtClean="0">
                <a:latin typeface="+mn-ea"/>
              </a:rPr>
              <a:t>％</a:t>
            </a:r>
            <a:endParaRPr lang="en-US" altLang="ja-JP" sz="1370" dirty="0" smtClean="0">
              <a:latin typeface="+mn-ea"/>
            </a:endParaRPr>
          </a:p>
          <a:p>
            <a:pPr>
              <a:lnSpc>
                <a:spcPct val="105000"/>
              </a:lnSpc>
            </a:pPr>
            <a:r>
              <a:rPr lang="ja-JP" altLang="en-US" sz="1370" dirty="0">
                <a:latin typeface="+mn-ea"/>
              </a:rPr>
              <a:t>　</a:t>
            </a:r>
            <a:r>
              <a:rPr lang="ja-JP" altLang="ja-JP" sz="1370" dirty="0" smtClean="0">
                <a:latin typeface="+mn-ea"/>
              </a:rPr>
              <a:t>（</a:t>
            </a:r>
            <a:r>
              <a:rPr lang="en-US" altLang="ja-JP" sz="1370" dirty="0">
                <a:latin typeface="+mn-ea"/>
              </a:rPr>
              <a:t>60</a:t>
            </a:r>
            <a:r>
              <a:rPr lang="ja-JP" altLang="ja-JP" sz="1370" dirty="0">
                <a:latin typeface="+mn-ea"/>
              </a:rPr>
              <a:t>年で全ての水道管を更新する）に設定します。市町村での既存計画が、この更新率を満たしている場合は</a:t>
            </a:r>
            <a:r>
              <a:rPr lang="ja-JP" altLang="ja-JP" sz="1370" dirty="0" smtClean="0">
                <a:latin typeface="+mn-ea"/>
              </a:rPr>
              <a:t>、</a:t>
            </a:r>
            <a:endParaRPr lang="en-US" altLang="ja-JP" sz="1370" dirty="0" smtClean="0">
              <a:latin typeface="+mn-ea"/>
            </a:endParaRPr>
          </a:p>
          <a:p>
            <a:pPr>
              <a:lnSpc>
                <a:spcPct val="105000"/>
              </a:lnSpc>
            </a:pPr>
            <a:r>
              <a:rPr lang="ja-JP" altLang="en-US" sz="1370" dirty="0">
                <a:latin typeface="+mn-ea"/>
              </a:rPr>
              <a:t>　</a:t>
            </a:r>
            <a:r>
              <a:rPr lang="ja-JP" altLang="ja-JP" sz="1370" dirty="0" smtClean="0">
                <a:latin typeface="+mn-ea"/>
              </a:rPr>
              <a:t>府</a:t>
            </a:r>
            <a:r>
              <a:rPr lang="ja-JP" altLang="ja-JP" sz="1370" dirty="0">
                <a:latin typeface="+mn-ea"/>
              </a:rPr>
              <a:t>での独自推計は行わず、市町村計画をもとに</a:t>
            </a:r>
            <a:r>
              <a:rPr lang="en-US" altLang="ja-JP" sz="1370" dirty="0">
                <a:latin typeface="+mn-ea"/>
              </a:rPr>
              <a:t>2045</a:t>
            </a:r>
            <a:r>
              <a:rPr lang="ja-JP" altLang="ja-JP" sz="1370" dirty="0">
                <a:latin typeface="+mn-ea"/>
              </a:rPr>
              <a:t>年の水道料金を算出します</a:t>
            </a:r>
            <a:r>
              <a:rPr lang="ja-JP" altLang="ja-JP" sz="1370" dirty="0" smtClean="0">
                <a:latin typeface="+mn-ea"/>
              </a:rPr>
              <a:t>。</a:t>
            </a:r>
            <a:endParaRPr lang="en-US" altLang="ja-JP" sz="1370" dirty="0" smtClean="0">
              <a:latin typeface="+mn-ea"/>
            </a:endParaRPr>
          </a:p>
          <a:p>
            <a:pPr>
              <a:lnSpc>
                <a:spcPct val="105000"/>
              </a:lnSpc>
            </a:pPr>
            <a:endParaRPr lang="ja-JP" altLang="ja-JP" sz="1370" dirty="0">
              <a:latin typeface="+mn-ea"/>
            </a:endParaRPr>
          </a:p>
          <a:p>
            <a:pPr>
              <a:lnSpc>
                <a:spcPct val="105000"/>
              </a:lnSpc>
            </a:pPr>
            <a:r>
              <a:rPr lang="ja-JP" altLang="ja-JP" sz="1370" dirty="0">
                <a:latin typeface="+mn-ea"/>
              </a:rPr>
              <a:t>２　市町村計画がない場合は、大阪府で試算を行いました</a:t>
            </a:r>
            <a:r>
              <a:rPr lang="ja-JP" altLang="ja-JP" sz="1370" dirty="0" smtClean="0">
                <a:latin typeface="+mn-ea"/>
              </a:rPr>
              <a:t>。</a:t>
            </a:r>
            <a:endParaRPr lang="en-US" altLang="ja-JP" sz="1370" dirty="0" smtClean="0">
              <a:latin typeface="+mn-ea"/>
            </a:endParaRPr>
          </a:p>
          <a:p>
            <a:pPr>
              <a:lnSpc>
                <a:spcPct val="105000"/>
              </a:lnSpc>
            </a:pPr>
            <a:r>
              <a:rPr lang="ja-JP" altLang="en-US" sz="1370" dirty="0">
                <a:latin typeface="+mn-ea"/>
              </a:rPr>
              <a:t>　</a:t>
            </a:r>
            <a:r>
              <a:rPr lang="ja-JP" altLang="en-US" sz="1370" u="sng" dirty="0">
                <a:latin typeface="+mn-ea"/>
              </a:rPr>
              <a:t>○	推計期間は大阪府の将来推計人口の推計期間に合わせ</a:t>
            </a:r>
            <a:r>
              <a:rPr lang="en-US" altLang="ja-JP" sz="1370" u="sng" dirty="0">
                <a:latin typeface="+mn-ea"/>
              </a:rPr>
              <a:t>2045</a:t>
            </a:r>
            <a:r>
              <a:rPr lang="ja-JP" altLang="en-US" sz="1370" u="sng" dirty="0">
                <a:latin typeface="+mn-ea"/>
              </a:rPr>
              <a:t>年度まで。</a:t>
            </a:r>
            <a:endParaRPr lang="en-US" altLang="ja-JP" sz="1370" u="sng" dirty="0">
              <a:latin typeface="+mn-ea"/>
            </a:endParaRPr>
          </a:p>
          <a:p>
            <a:pPr>
              <a:lnSpc>
                <a:spcPct val="105000"/>
              </a:lnSpc>
            </a:pPr>
            <a:r>
              <a:rPr lang="ja-JP" altLang="en-US" sz="1370" dirty="0">
                <a:latin typeface="+mn-ea"/>
              </a:rPr>
              <a:t>　</a:t>
            </a:r>
            <a:r>
              <a:rPr lang="ja-JP" altLang="en-US" sz="1370" u="sng" dirty="0" smtClean="0">
                <a:latin typeface="+mn-ea"/>
              </a:rPr>
              <a:t>〇</a:t>
            </a:r>
            <a:r>
              <a:rPr lang="ja-JP" altLang="ja-JP" sz="1370" u="sng" dirty="0" smtClean="0">
                <a:latin typeface="+mn-ea"/>
              </a:rPr>
              <a:t>収入</a:t>
            </a:r>
            <a:r>
              <a:rPr lang="ja-JP" altLang="ja-JP" sz="1370" u="sng" dirty="0">
                <a:latin typeface="+mn-ea"/>
              </a:rPr>
              <a:t>は推計した料金収入に</a:t>
            </a:r>
            <a:r>
              <a:rPr lang="en-US" altLang="ja-JP" sz="1370" u="sng" dirty="0">
                <a:latin typeface="+mn-ea"/>
              </a:rPr>
              <a:t>2016</a:t>
            </a:r>
            <a:r>
              <a:rPr lang="ja-JP" altLang="ja-JP" sz="1370" u="sng" dirty="0">
                <a:latin typeface="+mn-ea"/>
              </a:rPr>
              <a:t>年度決算統計のその他収益を加算しています</a:t>
            </a:r>
            <a:r>
              <a:rPr lang="ja-JP" altLang="ja-JP" sz="1370" u="sng" dirty="0" smtClean="0">
                <a:latin typeface="+mn-ea"/>
              </a:rPr>
              <a:t>。</a:t>
            </a:r>
          </a:p>
          <a:p>
            <a:pPr lvl="1" indent="-96838">
              <a:lnSpc>
                <a:spcPct val="105000"/>
              </a:lnSpc>
            </a:pPr>
            <a:r>
              <a:rPr lang="ja-JP" altLang="en-US" sz="1370" u="sng" dirty="0" smtClean="0">
                <a:latin typeface="+mn-ea"/>
              </a:rPr>
              <a:t>・</a:t>
            </a:r>
            <a:r>
              <a:rPr lang="ja-JP" altLang="ja-JP" sz="1370" u="sng" dirty="0" smtClean="0">
                <a:latin typeface="+mn-ea"/>
              </a:rPr>
              <a:t>水道料金収入の見通しは、給水人口予測から有収水量を推計し、</a:t>
            </a:r>
            <a:endParaRPr lang="en-US" altLang="ja-JP" sz="1370" u="sng" dirty="0" smtClean="0">
              <a:latin typeface="+mn-ea"/>
            </a:endParaRPr>
          </a:p>
          <a:p>
            <a:pPr lvl="1" indent="-96838">
              <a:lnSpc>
                <a:spcPct val="105000"/>
              </a:lnSpc>
            </a:pPr>
            <a:r>
              <a:rPr lang="ja-JP" altLang="en-US" sz="1370" dirty="0" smtClean="0">
                <a:latin typeface="+mn-ea"/>
              </a:rPr>
              <a:t>　</a:t>
            </a:r>
            <a:r>
              <a:rPr lang="en-US" altLang="ja-JP" sz="1370" u="sng" dirty="0" smtClean="0">
                <a:latin typeface="+mn-ea"/>
              </a:rPr>
              <a:t>2016</a:t>
            </a:r>
            <a:r>
              <a:rPr lang="ja-JP" altLang="ja-JP" sz="1370" u="sng" dirty="0" smtClean="0">
                <a:latin typeface="+mn-ea"/>
              </a:rPr>
              <a:t>年度の供給単価</a:t>
            </a:r>
            <a:r>
              <a:rPr lang="en-US" altLang="ja-JP" sz="1370" u="sng" dirty="0" smtClean="0">
                <a:latin typeface="+mn-ea"/>
              </a:rPr>
              <a:t>177.0</a:t>
            </a:r>
            <a:r>
              <a:rPr lang="ja-JP" altLang="ja-JP" sz="1370" u="sng" dirty="0" smtClean="0">
                <a:latin typeface="+mn-ea"/>
              </a:rPr>
              <a:t>円</a:t>
            </a:r>
            <a:r>
              <a:rPr lang="en-US" altLang="ja-JP" sz="1370" u="sng" dirty="0" smtClean="0">
                <a:latin typeface="+mn-ea"/>
              </a:rPr>
              <a:t>/m</a:t>
            </a:r>
            <a:r>
              <a:rPr lang="en-US" altLang="ja-JP" sz="1370" u="sng" baseline="30000" dirty="0" smtClean="0">
                <a:latin typeface="+mn-ea"/>
              </a:rPr>
              <a:t>3</a:t>
            </a:r>
            <a:r>
              <a:rPr lang="ja-JP" altLang="ja-JP" sz="1370" u="sng" dirty="0" smtClean="0">
                <a:latin typeface="+mn-ea"/>
              </a:rPr>
              <a:t>を乗じて算出しています。</a:t>
            </a:r>
            <a:endParaRPr lang="ja-JP" altLang="ja-JP" sz="1370" dirty="0" smtClean="0">
              <a:latin typeface="+mn-ea"/>
            </a:endParaRPr>
          </a:p>
          <a:p>
            <a:pPr lvl="1" indent="-96838">
              <a:lnSpc>
                <a:spcPct val="105000"/>
              </a:lnSpc>
            </a:pPr>
            <a:r>
              <a:rPr lang="ja-JP" altLang="en-US" sz="1370" u="sng" dirty="0" smtClean="0">
                <a:latin typeface="+mn-ea"/>
              </a:rPr>
              <a:t>・</a:t>
            </a:r>
            <a:r>
              <a:rPr lang="ja-JP" altLang="ja-JP" sz="1370" u="sng" dirty="0" smtClean="0">
                <a:latin typeface="+mn-ea"/>
              </a:rPr>
              <a:t>給水</a:t>
            </a:r>
            <a:r>
              <a:rPr lang="ja-JP" altLang="ja-JP" sz="1370" u="sng" dirty="0">
                <a:latin typeface="+mn-ea"/>
              </a:rPr>
              <a:t>人口の予測については、大阪府の将来推計人口（</a:t>
            </a:r>
            <a:r>
              <a:rPr lang="en-US" altLang="ja-JP" sz="1370" u="sng" dirty="0">
                <a:latin typeface="+mn-ea"/>
              </a:rPr>
              <a:t>2018</a:t>
            </a:r>
            <a:r>
              <a:rPr lang="ja-JP" altLang="ja-JP" sz="1370" u="sng" dirty="0">
                <a:latin typeface="+mn-ea"/>
              </a:rPr>
              <a:t>年</a:t>
            </a:r>
            <a:r>
              <a:rPr lang="en-US" altLang="ja-JP" sz="1370" u="sng" dirty="0">
                <a:latin typeface="+mn-ea"/>
              </a:rPr>
              <a:t>8</a:t>
            </a:r>
            <a:r>
              <a:rPr lang="ja-JP" altLang="ja-JP" sz="1370" u="sng" dirty="0">
                <a:latin typeface="+mn-ea"/>
              </a:rPr>
              <a:t>月大阪府政策企画部企画室計画課）を用い</a:t>
            </a:r>
            <a:r>
              <a:rPr lang="ja-JP" altLang="ja-JP" sz="1370" u="sng" dirty="0" smtClean="0">
                <a:latin typeface="+mn-ea"/>
              </a:rPr>
              <a:t>、</a:t>
            </a:r>
            <a:endParaRPr lang="en-US" altLang="ja-JP" sz="1370" u="sng" dirty="0" smtClean="0">
              <a:latin typeface="+mn-ea"/>
            </a:endParaRPr>
          </a:p>
          <a:p>
            <a:pPr lvl="1" indent="-96838">
              <a:lnSpc>
                <a:spcPct val="105000"/>
              </a:lnSpc>
            </a:pPr>
            <a:r>
              <a:rPr lang="ja-JP" altLang="en-US" sz="1370" dirty="0" smtClean="0">
                <a:latin typeface="+mn-ea"/>
              </a:rPr>
              <a:t>　</a:t>
            </a:r>
            <a:r>
              <a:rPr lang="ja-JP" altLang="ja-JP" sz="1370" u="sng" dirty="0" smtClean="0">
                <a:latin typeface="+mn-ea"/>
              </a:rPr>
              <a:t>府</a:t>
            </a:r>
            <a:r>
              <a:rPr lang="ja-JP" altLang="ja-JP" sz="1370" u="sng" dirty="0">
                <a:latin typeface="+mn-ea"/>
              </a:rPr>
              <a:t>が国立社会保障・人口問題研究所の市町村別予測を補正して推計しています。</a:t>
            </a:r>
            <a:endParaRPr lang="ja-JP" altLang="ja-JP" sz="1370" dirty="0">
              <a:latin typeface="+mn-ea"/>
            </a:endParaRPr>
          </a:p>
          <a:p>
            <a:pPr lvl="1" indent="-96838">
              <a:lnSpc>
                <a:spcPct val="105000"/>
              </a:lnSpc>
            </a:pPr>
            <a:r>
              <a:rPr lang="ja-JP" altLang="en-US" sz="1370" u="sng" dirty="0" smtClean="0">
                <a:latin typeface="+mn-ea"/>
              </a:rPr>
              <a:t>・</a:t>
            </a:r>
            <a:r>
              <a:rPr lang="ja-JP" altLang="ja-JP" sz="1370" u="sng" dirty="0" smtClean="0">
                <a:latin typeface="+mn-ea"/>
              </a:rPr>
              <a:t>有</a:t>
            </a:r>
            <a:r>
              <a:rPr lang="ja-JP" altLang="ja-JP" sz="1370" u="sng" dirty="0">
                <a:latin typeface="+mn-ea"/>
              </a:rPr>
              <a:t>収水量の推計は、</a:t>
            </a:r>
            <a:r>
              <a:rPr lang="en-US" altLang="ja-JP" sz="1370" u="sng" dirty="0">
                <a:latin typeface="+mn-ea"/>
              </a:rPr>
              <a:t>2016</a:t>
            </a:r>
            <a:r>
              <a:rPr lang="ja-JP" altLang="ja-JP" sz="1370" u="sng" dirty="0">
                <a:latin typeface="+mn-ea"/>
              </a:rPr>
              <a:t>年度の年間有収水量と給水人口から</a:t>
            </a:r>
            <a:r>
              <a:rPr lang="en-US" altLang="ja-JP" sz="1370" u="sng" dirty="0">
                <a:latin typeface="+mn-ea"/>
              </a:rPr>
              <a:t>1</a:t>
            </a:r>
            <a:r>
              <a:rPr lang="ja-JP" altLang="ja-JP" sz="1370" u="sng" dirty="0">
                <a:latin typeface="+mn-ea"/>
              </a:rPr>
              <a:t>人</a:t>
            </a:r>
            <a:r>
              <a:rPr lang="en-US" altLang="ja-JP" sz="1370" u="sng" dirty="0">
                <a:latin typeface="+mn-ea"/>
              </a:rPr>
              <a:t>1</a:t>
            </a:r>
            <a:r>
              <a:rPr lang="ja-JP" altLang="ja-JP" sz="1370" u="sng" dirty="0">
                <a:latin typeface="+mn-ea"/>
              </a:rPr>
              <a:t>日平均有収水量を求め</a:t>
            </a:r>
            <a:r>
              <a:rPr lang="ja-JP" altLang="ja-JP" sz="1370" u="sng" dirty="0" smtClean="0">
                <a:latin typeface="+mn-ea"/>
              </a:rPr>
              <a:t>、</a:t>
            </a:r>
            <a:endParaRPr lang="en-US" altLang="ja-JP" sz="1370" u="sng" dirty="0" smtClean="0">
              <a:latin typeface="+mn-ea"/>
            </a:endParaRPr>
          </a:p>
          <a:p>
            <a:pPr lvl="1" indent="-96838">
              <a:lnSpc>
                <a:spcPct val="105000"/>
              </a:lnSpc>
            </a:pPr>
            <a:r>
              <a:rPr lang="ja-JP" altLang="en-US" sz="1370" dirty="0">
                <a:latin typeface="+mn-ea"/>
              </a:rPr>
              <a:t>　</a:t>
            </a:r>
            <a:r>
              <a:rPr lang="ja-JP" altLang="ja-JP" sz="1370" u="sng" dirty="0" smtClean="0">
                <a:latin typeface="+mn-ea"/>
              </a:rPr>
              <a:t>予測</a:t>
            </a:r>
            <a:r>
              <a:rPr lang="ja-JP" altLang="ja-JP" sz="1370" u="sng" dirty="0">
                <a:latin typeface="+mn-ea"/>
              </a:rPr>
              <a:t>給水人口を乗じて算出しています</a:t>
            </a:r>
            <a:r>
              <a:rPr lang="ja-JP" altLang="ja-JP" sz="1370" u="sng" dirty="0" smtClean="0">
                <a:latin typeface="+mn-ea"/>
              </a:rPr>
              <a:t>。</a:t>
            </a:r>
            <a:endParaRPr lang="en-US" altLang="ja-JP" sz="1370" dirty="0">
              <a:latin typeface="+mn-ea"/>
            </a:endParaRPr>
          </a:p>
          <a:p>
            <a:pPr lvl="1" indent="-277813">
              <a:lnSpc>
                <a:spcPct val="105000"/>
              </a:lnSpc>
            </a:pPr>
            <a:r>
              <a:rPr lang="ja-JP" altLang="en-US" sz="1370" u="sng" dirty="0" smtClean="0">
                <a:latin typeface="+mn-ea"/>
              </a:rPr>
              <a:t>〇</a:t>
            </a:r>
            <a:r>
              <a:rPr lang="ja-JP" altLang="ja-JP" sz="1370" u="sng" dirty="0" smtClean="0">
                <a:latin typeface="+mn-ea"/>
              </a:rPr>
              <a:t>支出</a:t>
            </a:r>
            <a:r>
              <a:rPr lang="ja-JP" altLang="ja-JP" sz="1370" u="sng" dirty="0">
                <a:latin typeface="+mn-ea"/>
              </a:rPr>
              <a:t>は管路更新以外の費用について、</a:t>
            </a:r>
            <a:r>
              <a:rPr lang="en-US" altLang="ja-JP" sz="1370" u="sng" dirty="0">
                <a:latin typeface="+mn-ea"/>
              </a:rPr>
              <a:t>2016</a:t>
            </a:r>
            <a:r>
              <a:rPr lang="ja-JP" altLang="ja-JP" sz="1370" u="sng" dirty="0">
                <a:latin typeface="+mn-ea"/>
              </a:rPr>
              <a:t>年度の経常費用の決算値の同額を</a:t>
            </a:r>
            <a:r>
              <a:rPr lang="en-US" altLang="ja-JP" sz="1370" u="sng" dirty="0">
                <a:latin typeface="+mn-ea"/>
              </a:rPr>
              <a:t>2045</a:t>
            </a:r>
            <a:r>
              <a:rPr lang="ja-JP" altLang="ja-JP" sz="1370" u="sng" dirty="0">
                <a:latin typeface="+mn-ea"/>
              </a:rPr>
              <a:t>年度まで見込んでいます</a:t>
            </a:r>
            <a:r>
              <a:rPr lang="ja-JP" altLang="ja-JP" sz="1370" u="sng" dirty="0" smtClean="0">
                <a:latin typeface="+mn-ea"/>
              </a:rPr>
              <a:t>。</a:t>
            </a:r>
            <a:endParaRPr lang="en-US" altLang="ja-JP" sz="1370" u="sng" dirty="0" smtClean="0">
              <a:latin typeface="+mn-ea"/>
            </a:endParaRPr>
          </a:p>
          <a:p>
            <a:pPr lvl="1" indent="-100013">
              <a:lnSpc>
                <a:spcPct val="105000"/>
              </a:lnSpc>
            </a:pPr>
            <a:r>
              <a:rPr lang="ja-JP" altLang="en-US" sz="1370" u="sng" dirty="0">
                <a:latin typeface="+mn-ea"/>
              </a:rPr>
              <a:t>・</a:t>
            </a:r>
            <a:r>
              <a:rPr lang="ja-JP" altLang="ja-JP" sz="1370" u="sng" dirty="0" smtClean="0">
                <a:latin typeface="+mn-ea"/>
              </a:rPr>
              <a:t>管</a:t>
            </a:r>
            <a:r>
              <a:rPr lang="ja-JP" altLang="ja-JP" sz="1370" u="sng" dirty="0">
                <a:latin typeface="+mn-ea"/>
              </a:rPr>
              <a:t>路については管路更新率を</a:t>
            </a:r>
            <a:r>
              <a:rPr lang="en-US" altLang="ja-JP" sz="1370" u="sng" dirty="0">
                <a:latin typeface="+mn-ea"/>
              </a:rPr>
              <a:t>1.67</a:t>
            </a:r>
            <a:r>
              <a:rPr lang="ja-JP" altLang="ja-JP" sz="1370" u="sng" dirty="0">
                <a:latin typeface="+mn-ea"/>
              </a:rPr>
              <a:t>％に引き上げた場合</a:t>
            </a:r>
            <a:r>
              <a:rPr lang="ja-JP" altLang="ja-JP" sz="1370" u="sng" dirty="0" smtClean="0">
                <a:latin typeface="+mn-ea"/>
              </a:rPr>
              <a:t>の</a:t>
            </a:r>
            <a:r>
              <a:rPr lang="ja-JP" altLang="en-US" sz="1370" u="sng" dirty="0" smtClean="0">
                <a:latin typeface="+mn-ea"/>
              </a:rPr>
              <a:t>減</a:t>
            </a:r>
            <a:r>
              <a:rPr lang="ja-JP" altLang="ja-JP" sz="1370" u="sng" dirty="0" smtClean="0">
                <a:latin typeface="+mn-ea"/>
              </a:rPr>
              <a:t>価償却費</a:t>
            </a:r>
            <a:r>
              <a:rPr lang="ja-JP" altLang="ja-JP" sz="1370" u="sng" dirty="0">
                <a:latin typeface="+mn-ea"/>
              </a:rPr>
              <a:t>増加を見込んでいます</a:t>
            </a:r>
            <a:r>
              <a:rPr lang="ja-JP" altLang="ja-JP" sz="1370" u="sng" dirty="0" smtClean="0">
                <a:latin typeface="+mn-ea"/>
              </a:rPr>
              <a:t>。</a:t>
            </a:r>
            <a:endParaRPr lang="en-US" altLang="ja-JP" sz="1370" u="sng" dirty="0" smtClean="0">
              <a:latin typeface="+mn-ea"/>
            </a:endParaRPr>
          </a:p>
          <a:p>
            <a:pPr lvl="1" indent="-100013">
              <a:lnSpc>
                <a:spcPct val="105000"/>
              </a:lnSpc>
            </a:pPr>
            <a:r>
              <a:rPr lang="ja-JP" altLang="ja-JP" sz="1370" dirty="0" smtClean="0">
                <a:latin typeface="+mn-ea"/>
              </a:rPr>
              <a:t>（</a:t>
            </a:r>
            <a:r>
              <a:rPr lang="ja-JP" altLang="ja-JP" sz="1370" dirty="0">
                <a:latin typeface="+mn-ea"/>
              </a:rPr>
              <a:t>市町村実績の管路更新率が</a:t>
            </a:r>
            <a:r>
              <a:rPr lang="en-US" altLang="ja-JP" sz="1370" dirty="0">
                <a:latin typeface="+mn-ea"/>
              </a:rPr>
              <a:t>1.67%</a:t>
            </a:r>
            <a:r>
              <a:rPr lang="ja-JP" altLang="ja-JP" sz="1370" dirty="0">
                <a:latin typeface="+mn-ea"/>
              </a:rPr>
              <a:t>以上の場合は、その更新率とします。）</a:t>
            </a:r>
          </a:p>
          <a:p>
            <a:pPr lvl="1" indent="-100013">
              <a:lnSpc>
                <a:spcPct val="105000"/>
              </a:lnSpc>
            </a:pPr>
            <a:r>
              <a:rPr lang="ja-JP" altLang="en-US" sz="1370" u="sng" dirty="0" smtClean="0">
                <a:latin typeface="+mn-ea"/>
              </a:rPr>
              <a:t>・</a:t>
            </a:r>
            <a:r>
              <a:rPr lang="ja-JP" altLang="ja-JP" sz="1370" u="sng" dirty="0" smtClean="0">
                <a:latin typeface="+mn-ea"/>
              </a:rPr>
              <a:t>追加</a:t>
            </a:r>
            <a:r>
              <a:rPr lang="ja-JP" altLang="ja-JP" sz="1370" u="sng" dirty="0">
                <a:latin typeface="+mn-ea"/>
              </a:rPr>
              <a:t>減価償却費</a:t>
            </a:r>
            <a:r>
              <a:rPr lang="en-US" altLang="ja-JP" sz="1370" u="sng" dirty="0">
                <a:latin typeface="+mn-ea"/>
              </a:rPr>
              <a:t>/</a:t>
            </a:r>
            <a:r>
              <a:rPr lang="ja-JP" altLang="ja-JP" sz="1370" u="sng" dirty="0">
                <a:latin typeface="+mn-ea"/>
              </a:rPr>
              <a:t>年は、次のとおり算出し、年数経過とともに積み上げています。</a:t>
            </a:r>
          </a:p>
          <a:p>
            <a:pPr lvl="0" indent="360363">
              <a:lnSpc>
                <a:spcPct val="105000"/>
              </a:lnSpc>
            </a:pPr>
            <a:r>
              <a:rPr lang="ja-JP" altLang="ja-JP" sz="1370" u="sng" dirty="0">
                <a:latin typeface="+mn-ea"/>
              </a:rPr>
              <a:t>　</a:t>
            </a:r>
            <a:r>
              <a:rPr lang="ja-JP" altLang="en-US" sz="1370" u="sng" dirty="0" smtClean="0">
                <a:latin typeface="+mn-ea"/>
              </a:rPr>
              <a:t>①　</a:t>
            </a:r>
            <a:r>
              <a:rPr lang="en-US" altLang="ja-JP" sz="1370" u="sng" dirty="0" smtClean="0">
                <a:latin typeface="+mn-ea"/>
              </a:rPr>
              <a:t>1.67</a:t>
            </a:r>
            <a:r>
              <a:rPr lang="ja-JP" altLang="ja-JP" sz="1370" u="sng" dirty="0">
                <a:latin typeface="+mn-ea"/>
              </a:rPr>
              <a:t>％と管路更新率</a:t>
            </a:r>
            <a:r>
              <a:rPr lang="en-US" altLang="ja-JP" sz="1370" u="sng" dirty="0">
                <a:latin typeface="+mn-ea"/>
              </a:rPr>
              <a:t>(2014-2016</a:t>
            </a:r>
            <a:r>
              <a:rPr lang="ja-JP" altLang="ja-JP" sz="1370" u="sng" dirty="0">
                <a:latin typeface="+mn-ea"/>
              </a:rPr>
              <a:t>年度の平均</a:t>
            </a:r>
            <a:r>
              <a:rPr lang="en-US" altLang="ja-JP" sz="1370" u="sng" dirty="0">
                <a:latin typeface="+mn-ea"/>
              </a:rPr>
              <a:t>)</a:t>
            </a:r>
            <a:r>
              <a:rPr lang="ja-JP" altLang="ja-JP" sz="1370" u="sng" dirty="0">
                <a:latin typeface="+mn-ea"/>
              </a:rPr>
              <a:t>の比率を算出。</a:t>
            </a:r>
          </a:p>
          <a:p>
            <a:pPr lvl="0" indent="360363">
              <a:lnSpc>
                <a:spcPct val="105000"/>
              </a:lnSpc>
            </a:pPr>
            <a:r>
              <a:rPr lang="ja-JP" altLang="ja-JP" sz="1370" u="sng" dirty="0">
                <a:latin typeface="+mn-ea"/>
              </a:rPr>
              <a:t>　</a:t>
            </a:r>
            <a:r>
              <a:rPr lang="ja-JP" altLang="en-US" sz="1370" u="sng" dirty="0" smtClean="0">
                <a:latin typeface="+mn-ea"/>
              </a:rPr>
              <a:t>②　</a:t>
            </a:r>
            <a:r>
              <a:rPr lang="ja-JP" altLang="ja-JP" sz="1370" u="sng" dirty="0" smtClean="0">
                <a:latin typeface="+mn-ea"/>
              </a:rPr>
              <a:t>配水</a:t>
            </a:r>
            <a:r>
              <a:rPr lang="ja-JP" altLang="ja-JP" sz="1370" u="sng" dirty="0">
                <a:latin typeface="+mn-ea"/>
              </a:rPr>
              <a:t>施設改良費に布設替延長比率を掛け、配水施設改良費（更新分）を算出</a:t>
            </a:r>
            <a:r>
              <a:rPr lang="en-US" altLang="ja-JP" sz="1370" u="sng" dirty="0">
                <a:latin typeface="+mn-ea"/>
              </a:rPr>
              <a:t>(2014-2016</a:t>
            </a:r>
            <a:r>
              <a:rPr lang="ja-JP" altLang="ja-JP" sz="1370" u="sng" dirty="0">
                <a:latin typeface="+mn-ea"/>
              </a:rPr>
              <a:t>年度の平均値</a:t>
            </a:r>
            <a:r>
              <a:rPr lang="en-US" altLang="ja-JP" sz="1370" u="sng" dirty="0">
                <a:latin typeface="+mn-ea"/>
              </a:rPr>
              <a:t>)</a:t>
            </a:r>
            <a:r>
              <a:rPr lang="ja-JP" altLang="ja-JP" sz="1370" u="sng" dirty="0" err="1">
                <a:latin typeface="+mn-ea"/>
              </a:rPr>
              <a:t>。</a:t>
            </a:r>
            <a:endParaRPr lang="ja-JP" altLang="ja-JP" sz="1370" u="sng" dirty="0">
              <a:latin typeface="+mn-ea"/>
            </a:endParaRPr>
          </a:p>
          <a:p>
            <a:pPr indent="360363">
              <a:lnSpc>
                <a:spcPct val="105000"/>
              </a:lnSpc>
            </a:pPr>
            <a:r>
              <a:rPr lang="ja-JP" altLang="ja-JP" sz="1370" u="sng" dirty="0">
                <a:latin typeface="+mn-ea"/>
              </a:rPr>
              <a:t>　</a:t>
            </a:r>
            <a:r>
              <a:rPr lang="ja-JP" altLang="en-US" sz="1370" u="sng" dirty="0" smtClean="0">
                <a:latin typeface="+mn-ea"/>
              </a:rPr>
              <a:t>　</a:t>
            </a:r>
            <a:r>
              <a:rPr lang="ja-JP" altLang="ja-JP" sz="1370" u="sng" dirty="0" smtClean="0">
                <a:latin typeface="+mn-ea"/>
              </a:rPr>
              <a:t>※</a:t>
            </a:r>
            <a:r>
              <a:rPr lang="ja-JP" altLang="ja-JP" sz="1370" u="sng" dirty="0">
                <a:latin typeface="+mn-ea"/>
              </a:rPr>
              <a:t>布設替延長比率</a:t>
            </a:r>
            <a:r>
              <a:rPr lang="en-US" altLang="ja-JP" sz="1370" u="sng" dirty="0">
                <a:latin typeface="+mn-ea"/>
              </a:rPr>
              <a:t>=</a:t>
            </a:r>
            <a:r>
              <a:rPr lang="ja-JP" altLang="ja-JP" sz="1370" u="sng" dirty="0">
                <a:latin typeface="+mn-ea"/>
              </a:rPr>
              <a:t>配水管布設替延長</a:t>
            </a:r>
            <a:r>
              <a:rPr lang="en-US" altLang="ja-JP" sz="1370" u="sng" dirty="0">
                <a:latin typeface="+mn-ea"/>
              </a:rPr>
              <a:t>/</a:t>
            </a:r>
            <a:r>
              <a:rPr lang="ja-JP" altLang="ja-JP" sz="1370" u="sng" dirty="0">
                <a:latin typeface="+mn-ea"/>
              </a:rPr>
              <a:t>（配水管新設延長＋配水管布設替延長）</a:t>
            </a:r>
          </a:p>
          <a:p>
            <a:pPr lvl="0" indent="360363">
              <a:lnSpc>
                <a:spcPct val="105000"/>
              </a:lnSpc>
            </a:pPr>
            <a:r>
              <a:rPr lang="ja-JP" altLang="ja-JP" sz="1370" u="sng" dirty="0">
                <a:latin typeface="+mn-ea"/>
              </a:rPr>
              <a:t>　</a:t>
            </a:r>
            <a:r>
              <a:rPr lang="ja-JP" altLang="en-US" sz="1370" u="sng" dirty="0" smtClean="0">
                <a:latin typeface="+mn-ea"/>
              </a:rPr>
              <a:t>③　</a:t>
            </a:r>
            <a:r>
              <a:rPr lang="ja-JP" altLang="ja-JP" sz="1370" u="sng" dirty="0" smtClean="0">
                <a:latin typeface="+mn-ea"/>
              </a:rPr>
              <a:t>①</a:t>
            </a:r>
            <a:r>
              <a:rPr lang="ja-JP" altLang="ja-JP" sz="1370" u="sng" dirty="0">
                <a:latin typeface="+mn-ea"/>
              </a:rPr>
              <a:t>と②を掛けたうえで税抜き価格を算出し、法定耐用年数</a:t>
            </a:r>
            <a:r>
              <a:rPr lang="en-US" altLang="ja-JP" sz="1370" u="sng" dirty="0">
                <a:latin typeface="+mn-ea"/>
              </a:rPr>
              <a:t>40</a:t>
            </a:r>
            <a:r>
              <a:rPr lang="ja-JP" altLang="ja-JP" sz="1370" u="sng" dirty="0">
                <a:latin typeface="+mn-ea"/>
              </a:rPr>
              <a:t>年で割っています。</a:t>
            </a:r>
          </a:p>
          <a:p>
            <a:pPr indent="360363">
              <a:lnSpc>
                <a:spcPct val="105000"/>
              </a:lnSpc>
            </a:pPr>
            <a:r>
              <a:rPr lang="ja-JP" altLang="ja-JP" sz="1370" u="sng" dirty="0">
                <a:latin typeface="+mn-ea"/>
              </a:rPr>
              <a:t>　</a:t>
            </a:r>
            <a:r>
              <a:rPr lang="ja-JP" altLang="en-US" sz="1370" u="sng" dirty="0" smtClean="0">
                <a:latin typeface="+mn-ea"/>
              </a:rPr>
              <a:t>　</a:t>
            </a:r>
            <a:r>
              <a:rPr lang="ja-JP" altLang="ja-JP" sz="1370" u="sng" dirty="0" smtClean="0">
                <a:latin typeface="+mn-ea"/>
              </a:rPr>
              <a:t>（</a:t>
            </a:r>
            <a:r>
              <a:rPr lang="ja-JP" altLang="ja-JP" sz="1370" u="sng" dirty="0">
                <a:latin typeface="+mn-ea"/>
              </a:rPr>
              <a:t>管路更新率、各延長は大阪府の水道の現況による。）</a:t>
            </a:r>
          </a:p>
          <a:p>
            <a:pPr lvl="1" indent="-96838">
              <a:lnSpc>
                <a:spcPct val="105000"/>
              </a:lnSpc>
            </a:pPr>
            <a:r>
              <a:rPr lang="ja-JP" altLang="en-US" sz="1370" u="sng" dirty="0" smtClean="0">
                <a:latin typeface="+mn-ea"/>
              </a:rPr>
              <a:t>・</a:t>
            </a:r>
            <a:r>
              <a:rPr lang="ja-JP" altLang="ja-JP" sz="1370" u="sng" dirty="0" smtClean="0">
                <a:latin typeface="+mn-ea"/>
              </a:rPr>
              <a:t>なお</a:t>
            </a:r>
            <a:r>
              <a:rPr lang="ja-JP" altLang="ja-JP" sz="1370" u="sng" dirty="0">
                <a:latin typeface="+mn-ea"/>
              </a:rPr>
              <a:t>、浄水場や配水場等の更新費用については、市町村計画がある場合でも、</a:t>
            </a:r>
            <a:r>
              <a:rPr lang="en-US" altLang="ja-JP" sz="1370" u="sng" dirty="0">
                <a:latin typeface="+mn-ea"/>
              </a:rPr>
              <a:t>2045</a:t>
            </a:r>
            <a:r>
              <a:rPr lang="ja-JP" altLang="ja-JP" sz="1370" u="sng" dirty="0">
                <a:latin typeface="+mn-ea"/>
              </a:rPr>
              <a:t>年度までの更新時期</a:t>
            </a:r>
            <a:r>
              <a:rPr lang="ja-JP" altLang="ja-JP" sz="1370" u="sng" dirty="0" smtClean="0">
                <a:latin typeface="+mn-ea"/>
              </a:rPr>
              <a:t>や</a:t>
            </a:r>
            <a:endParaRPr lang="en-US" altLang="ja-JP" sz="1370" u="sng" dirty="0" smtClean="0">
              <a:latin typeface="+mn-ea"/>
            </a:endParaRPr>
          </a:p>
          <a:p>
            <a:pPr lvl="1" indent="-193675">
              <a:lnSpc>
                <a:spcPct val="105000"/>
              </a:lnSpc>
            </a:pPr>
            <a:r>
              <a:rPr lang="ja-JP" altLang="en-US" sz="1370" u="sng" spc="-30" dirty="0">
                <a:latin typeface="+mn-ea"/>
              </a:rPr>
              <a:t>　</a:t>
            </a:r>
            <a:r>
              <a:rPr lang="ja-JP" altLang="ja-JP" sz="1370" u="sng" spc="-30" dirty="0" smtClean="0">
                <a:latin typeface="+mn-ea"/>
              </a:rPr>
              <a:t>施設</a:t>
            </a:r>
            <a:r>
              <a:rPr lang="ja-JP" altLang="ja-JP" sz="1370" u="sng" spc="-30" dirty="0">
                <a:latin typeface="+mn-ea"/>
              </a:rPr>
              <a:t>能力等の設定が困難であるため、見込んでいません（</a:t>
            </a:r>
            <a:r>
              <a:rPr lang="en-US" altLang="ja-JP" sz="1370" u="sng" spc="-30" dirty="0">
                <a:latin typeface="+mn-ea"/>
              </a:rPr>
              <a:t>2016</a:t>
            </a:r>
            <a:r>
              <a:rPr lang="ja-JP" altLang="ja-JP" sz="1370" u="sng" spc="-30" dirty="0">
                <a:latin typeface="+mn-ea"/>
              </a:rPr>
              <a:t>年度の決算値を</a:t>
            </a:r>
            <a:r>
              <a:rPr lang="en-US" altLang="ja-JP" sz="1370" u="sng" spc="-30" dirty="0">
                <a:latin typeface="+mn-ea"/>
              </a:rPr>
              <a:t>2045</a:t>
            </a:r>
            <a:r>
              <a:rPr lang="ja-JP" altLang="ja-JP" sz="1370" u="sng" spc="-30" dirty="0">
                <a:latin typeface="+mn-ea"/>
              </a:rPr>
              <a:t>年度まで見込んでいます）。</a:t>
            </a:r>
          </a:p>
          <a:p>
            <a:pPr lvl="1" indent="-277813">
              <a:lnSpc>
                <a:spcPct val="80000"/>
              </a:lnSpc>
            </a:pPr>
            <a:endParaRPr lang="en-US" altLang="ja-JP" sz="1370" dirty="0" smtClean="0">
              <a:latin typeface="+mn-ea"/>
            </a:endParaRPr>
          </a:p>
          <a:p>
            <a:pPr lvl="1" indent="-277813">
              <a:lnSpc>
                <a:spcPct val="105000"/>
              </a:lnSpc>
            </a:pPr>
            <a:r>
              <a:rPr lang="ja-JP" altLang="en-US" sz="1370" dirty="0" smtClean="0">
                <a:latin typeface="+mn-ea"/>
              </a:rPr>
              <a:t>〇</a:t>
            </a:r>
            <a:r>
              <a:rPr lang="ja-JP" altLang="ja-JP" sz="1370" u="sng" dirty="0">
                <a:latin typeface="+mn-ea"/>
              </a:rPr>
              <a:t>水道料金は、</a:t>
            </a:r>
            <a:r>
              <a:rPr lang="en-US" altLang="ja-JP" sz="1370" u="sng" dirty="0">
                <a:latin typeface="+mn-ea"/>
              </a:rPr>
              <a:t>2045</a:t>
            </a:r>
            <a:r>
              <a:rPr lang="ja-JP" altLang="en-US" sz="1370" u="sng" dirty="0">
                <a:latin typeface="+mn-ea"/>
              </a:rPr>
              <a:t>年度時点で赤字とならないように、収入が何％アップ必要かを求め、</a:t>
            </a:r>
            <a:endParaRPr lang="en-US" altLang="ja-JP" sz="1370" u="sng" dirty="0">
              <a:latin typeface="+mn-ea"/>
            </a:endParaRPr>
          </a:p>
          <a:p>
            <a:pPr lvl="1" indent="-277813">
              <a:lnSpc>
                <a:spcPct val="105000"/>
              </a:lnSpc>
            </a:pPr>
            <a:r>
              <a:rPr lang="ja-JP" altLang="en-US" sz="1370" dirty="0">
                <a:latin typeface="+mn-ea"/>
              </a:rPr>
              <a:t>　</a:t>
            </a:r>
            <a:r>
              <a:rPr lang="ja-JP" altLang="en-US" sz="1370" u="sng" dirty="0">
                <a:latin typeface="+mn-ea"/>
              </a:rPr>
              <a:t>その増加分を全て水道料金で補うと仮定し、</a:t>
            </a:r>
            <a:r>
              <a:rPr lang="en-US" altLang="ja-JP" sz="1370" u="sng" dirty="0">
                <a:latin typeface="+mn-ea"/>
              </a:rPr>
              <a:t>2016</a:t>
            </a:r>
            <a:r>
              <a:rPr lang="ja-JP" altLang="en-US" sz="1370" u="sng" dirty="0">
                <a:latin typeface="+mn-ea"/>
              </a:rPr>
              <a:t>年度の水道料金に加算して算出しています。</a:t>
            </a:r>
            <a:endParaRPr lang="en-US" altLang="ja-JP" sz="1370" u="sng" dirty="0">
              <a:latin typeface="+mn-ea"/>
            </a:endParaRPr>
          </a:p>
          <a:p>
            <a:pPr lvl="1" indent="-277813">
              <a:lnSpc>
                <a:spcPct val="105000"/>
              </a:lnSpc>
            </a:pPr>
            <a:r>
              <a:rPr lang="ja-JP" altLang="en-US" sz="1370" dirty="0">
                <a:latin typeface="+mn-ea"/>
              </a:rPr>
              <a:t>　</a:t>
            </a:r>
            <a:r>
              <a:rPr lang="ja-JP" altLang="en-US" sz="1370" u="sng" dirty="0">
                <a:latin typeface="+mn-ea"/>
              </a:rPr>
              <a:t>（実際は、今後の更新費用等を考慮して水道料金を設定する必要があります）</a:t>
            </a:r>
            <a:endParaRPr lang="en-US" altLang="ja-JP" sz="1370" b="1" u="sng" dirty="0">
              <a:latin typeface="+mn-ea"/>
            </a:endParaRPr>
          </a:p>
        </p:txBody>
      </p:sp>
      <p:sp>
        <p:nvSpPr>
          <p:cNvPr id="2" name="スライド番号プレースホルダー 1"/>
          <p:cNvSpPr>
            <a:spLocks noGrp="1"/>
          </p:cNvSpPr>
          <p:nvPr>
            <p:ph type="sldNum" sz="quarter" idx="12"/>
          </p:nvPr>
        </p:nvSpPr>
        <p:spPr/>
        <p:txBody>
          <a:bodyPr/>
          <a:lstStyle/>
          <a:p>
            <a:fld id="{0AB64387-629B-4E46-93D6-B693036FBE10}" type="slidenum">
              <a:rPr kumimoji="1" lang="ja-JP" altLang="en-US" smtClean="0"/>
              <a:t>27</a:t>
            </a:fld>
            <a:endParaRPr kumimoji="1" lang="ja-JP" altLang="en-US"/>
          </a:p>
        </p:txBody>
      </p:sp>
    </p:spTree>
    <p:extLst>
      <p:ext uri="{BB962C8B-B14F-4D97-AF65-F5344CB8AC3E}">
        <p14:creationId xmlns:p14="http://schemas.microsoft.com/office/powerpoint/2010/main" val="2959999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88183"/>
            <a:ext cx="9144000" cy="2308324"/>
          </a:xfrm>
          <a:prstGeom prst="rect">
            <a:avLst/>
          </a:prstGeom>
          <a:noFill/>
        </p:spPr>
        <p:txBody>
          <a:bodyPr wrap="square" rtlCol="0">
            <a:spAutoFit/>
          </a:bodyPr>
          <a:lstStyle/>
          <a:p>
            <a:r>
              <a:rPr lang="ja-JP" altLang="en-US" sz="2400" b="1" dirty="0"/>
              <a:t>４　大阪府推計に</a:t>
            </a:r>
            <a:r>
              <a:rPr lang="ja-JP" altLang="en-US" sz="2400" b="1" dirty="0" smtClean="0"/>
              <a:t>よる池田市</a:t>
            </a:r>
            <a:r>
              <a:rPr lang="ja-JP" altLang="en-US" sz="2400" b="1" dirty="0"/>
              <a:t>の今後の見通し　</a:t>
            </a:r>
            <a:endParaRPr lang="en-US" altLang="ja-JP" sz="2400" b="1" dirty="0" smtClean="0"/>
          </a:p>
          <a:p>
            <a:endParaRPr lang="en-US" altLang="ja-JP" dirty="0"/>
          </a:p>
          <a:p>
            <a:r>
              <a:rPr lang="ja-JP" altLang="en-US" sz="2400" b="1" dirty="0"/>
              <a:t>４．１　給水人口と料金収入の見通し</a:t>
            </a:r>
          </a:p>
          <a:p>
            <a:endParaRPr lang="en-US" altLang="ja-JP" dirty="0"/>
          </a:p>
          <a:p>
            <a:r>
              <a:rPr lang="en-US" altLang="ja-JP" sz="2000" dirty="0"/>
              <a:t>【</a:t>
            </a:r>
            <a:r>
              <a:rPr lang="ja-JP" altLang="en-US" sz="2000" dirty="0"/>
              <a:t>大阪府推計</a:t>
            </a:r>
            <a:r>
              <a:rPr lang="en-US" altLang="ja-JP" sz="2000" dirty="0"/>
              <a:t>】</a:t>
            </a:r>
            <a:endParaRPr lang="ja-JP" altLang="en-US" sz="2000" dirty="0"/>
          </a:p>
          <a:p>
            <a:r>
              <a:rPr lang="ja-JP" altLang="en-US" sz="2000" dirty="0" smtClean="0"/>
              <a:t>　給水人口の減少に伴い有収水量も減少していき、水道料金収入についても減少していくことが見込まれます。</a:t>
            </a:r>
            <a:endParaRPr lang="ja-JP" altLang="en-US" sz="2000" dirty="0"/>
          </a:p>
        </p:txBody>
      </p:sp>
      <p:sp>
        <p:nvSpPr>
          <p:cNvPr id="4" name="テキスト ボックス 3"/>
          <p:cNvSpPr txBox="1"/>
          <p:nvPr/>
        </p:nvSpPr>
        <p:spPr>
          <a:xfrm>
            <a:off x="6779713" y="2251300"/>
            <a:ext cx="2447412" cy="4678204"/>
          </a:xfrm>
          <a:prstGeom prst="rect">
            <a:avLst/>
          </a:prstGeom>
          <a:noFill/>
        </p:spPr>
        <p:txBody>
          <a:bodyPr wrap="square" rtlCol="0">
            <a:spAutoFit/>
          </a:bodyPr>
          <a:lstStyle/>
          <a:p>
            <a:r>
              <a:rPr lang="ja-JP" altLang="ja-JP" sz="1400" dirty="0"/>
              <a:t>・給水人口の予測については、大阪府の将来推計人口（２０１８年８月大阪府政策企画部企画室計画課）を用い、府が国立社会保障・人口問題研究所の市町村別予測を補正して推計しています。</a:t>
            </a:r>
            <a:endParaRPr lang="en-US" altLang="ja-JP" sz="1400" dirty="0"/>
          </a:p>
          <a:p>
            <a:endParaRPr lang="ja-JP" altLang="ja-JP" sz="1400" dirty="0"/>
          </a:p>
          <a:p>
            <a:r>
              <a:rPr lang="ja-JP" altLang="ja-JP" sz="1400" dirty="0"/>
              <a:t>・水道料金収入の見通しは、給水人口予測から有収水量を推計し、２０１６年度の供給単価</a:t>
            </a:r>
            <a:r>
              <a:rPr lang="en-US" altLang="ja-JP" sz="1400" dirty="0" smtClean="0">
                <a:latin typeface="+mn-ea"/>
              </a:rPr>
              <a:t>177.0</a:t>
            </a:r>
            <a:r>
              <a:rPr lang="ja-JP" altLang="ja-JP" sz="1400" dirty="0" smtClean="0"/>
              <a:t>円</a:t>
            </a:r>
            <a:r>
              <a:rPr lang="en-US" altLang="ja-JP" sz="1400" dirty="0"/>
              <a:t>/</a:t>
            </a:r>
            <a:r>
              <a:rPr lang="ja-JP" altLang="ja-JP" sz="1400" dirty="0"/>
              <a:t>㎥を乗じて算出しています。</a:t>
            </a:r>
            <a:endParaRPr lang="en-US" altLang="ja-JP" sz="1400" dirty="0"/>
          </a:p>
          <a:p>
            <a:endParaRPr lang="ja-JP" altLang="ja-JP" sz="1400" dirty="0"/>
          </a:p>
          <a:p>
            <a:r>
              <a:rPr lang="ja-JP" altLang="ja-JP" sz="1400" dirty="0"/>
              <a:t>・有収水量の推計は、２０１６年度の年間有収水量と給水人口から</a:t>
            </a:r>
            <a:r>
              <a:rPr lang="en-US" altLang="ja-JP" sz="1400" dirty="0"/>
              <a:t>1</a:t>
            </a:r>
            <a:r>
              <a:rPr lang="ja-JP" altLang="ja-JP" sz="1400" dirty="0"/>
              <a:t>人</a:t>
            </a:r>
            <a:r>
              <a:rPr lang="en-US" altLang="ja-JP" sz="1400" dirty="0"/>
              <a:t>1</a:t>
            </a:r>
            <a:r>
              <a:rPr lang="ja-JP" altLang="ja-JP" sz="1400" dirty="0"/>
              <a:t>日平均有収水量を求め、予測給水人口を乗じて算出しています。</a:t>
            </a:r>
          </a:p>
          <a:p>
            <a:endParaRPr lang="ja-JP" altLang="en-US"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28</a:t>
            </a:fld>
            <a:endParaRPr kumimoji="1" lang="ja-JP" altLang="en-US"/>
          </a:p>
        </p:txBody>
      </p:sp>
      <p:pic>
        <p:nvPicPr>
          <p:cNvPr id="9" name="図 8"/>
          <p:cNvPicPr>
            <a:picLocks noChangeAspect="1"/>
          </p:cNvPicPr>
          <p:nvPr/>
        </p:nvPicPr>
        <p:blipFill>
          <a:blip r:embed="rId2"/>
          <a:stretch>
            <a:fillRect/>
          </a:stretch>
        </p:blipFill>
        <p:spPr>
          <a:xfrm>
            <a:off x="138543" y="2586932"/>
            <a:ext cx="6613460" cy="3977837"/>
          </a:xfrm>
          <a:prstGeom prst="rect">
            <a:avLst/>
          </a:prstGeom>
        </p:spPr>
      </p:pic>
    </p:spTree>
    <p:extLst>
      <p:ext uri="{BB962C8B-B14F-4D97-AF65-F5344CB8AC3E}">
        <p14:creationId xmlns:p14="http://schemas.microsoft.com/office/powerpoint/2010/main" val="420418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6969" y="154755"/>
            <a:ext cx="8190965" cy="1077218"/>
          </a:xfrm>
          <a:prstGeom prst="rect">
            <a:avLst/>
          </a:prstGeom>
          <a:noFill/>
        </p:spPr>
        <p:txBody>
          <a:bodyPr wrap="square" rtlCol="0">
            <a:spAutoFit/>
          </a:bodyPr>
          <a:lstStyle/>
          <a:p>
            <a:r>
              <a:rPr lang="ja-JP" altLang="en-US" sz="2400" b="1" dirty="0" smtClean="0">
                <a:latin typeface="+mn-ea"/>
              </a:rPr>
              <a:t>４．２　更新</a:t>
            </a:r>
            <a:r>
              <a:rPr lang="ja-JP" altLang="en-US" sz="2400" b="1" dirty="0">
                <a:latin typeface="+mn-ea"/>
              </a:rPr>
              <a:t>需要見込み額の</a:t>
            </a:r>
            <a:r>
              <a:rPr lang="ja-JP" altLang="en-US" sz="2400" b="1" dirty="0" smtClean="0">
                <a:latin typeface="+mn-ea"/>
              </a:rPr>
              <a:t>見通し</a:t>
            </a:r>
            <a:endParaRPr lang="en-US" altLang="ja-JP" sz="2400" b="1" dirty="0" smtClean="0">
              <a:latin typeface="+mn-ea"/>
            </a:endParaRPr>
          </a:p>
          <a:p>
            <a:endParaRPr lang="en-US" altLang="ja-JP" dirty="0" smtClean="0"/>
          </a:p>
          <a:p>
            <a:r>
              <a:rPr lang="ja-JP" altLang="ja-JP" sz="2000" dirty="0" smtClean="0"/>
              <a:t>【</a:t>
            </a:r>
            <a:r>
              <a:rPr lang="ja-JP" altLang="ja-JP" sz="2000" dirty="0"/>
              <a:t>大阪府推計</a:t>
            </a:r>
            <a:r>
              <a:rPr lang="ja-JP" altLang="ja-JP" sz="2000" dirty="0" smtClean="0"/>
              <a:t>】</a:t>
            </a:r>
            <a:endParaRPr lang="ja-JP" altLang="ja-JP" sz="2000" dirty="0">
              <a:solidFill>
                <a:srgbClr val="FF0066"/>
              </a:solidFill>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29</a:t>
            </a:fld>
            <a:endParaRPr kumimoji="1" lang="ja-JP" altLang="en-US"/>
          </a:p>
        </p:txBody>
      </p:sp>
      <p:sp>
        <p:nvSpPr>
          <p:cNvPr id="7" name="テキスト ボックス 6"/>
          <p:cNvSpPr txBox="1"/>
          <p:nvPr/>
        </p:nvSpPr>
        <p:spPr>
          <a:xfrm>
            <a:off x="0" y="3033937"/>
            <a:ext cx="9144000" cy="646331"/>
          </a:xfrm>
          <a:prstGeom prst="rect">
            <a:avLst/>
          </a:prstGeom>
          <a:noFill/>
        </p:spPr>
        <p:txBody>
          <a:bodyPr wrap="square" rtlCol="0">
            <a:spAutoFit/>
          </a:bodyPr>
          <a:lstStyle/>
          <a:p>
            <a:r>
              <a:rPr lang="ja-JP" altLang="en-US" dirty="0" smtClean="0"/>
              <a:t>・試算</a:t>
            </a:r>
            <a:r>
              <a:rPr lang="ja-JP" altLang="en-US" dirty="0"/>
              <a:t>するために必要な精度の</a:t>
            </a:r>
            <a:r>
              <a:rPr lang="en-US" altLang="ja-JP" dirty="0">
                <a:latin typeface="+mn-ea"/>
              </a:rPr>
              <a:t>2045</a:t>
            </a:r>
            <a:r>
              <a:rPr lang="ja-JP" altLang="en-US" dirty="0"/>
              <a:t>年度までの更新需要等のデータがないため</a:t>
            </a:r>
            <a:r>
              <a:rPr lang="ja-JP" altLang="en-US" dirty="0" smtClean="0"/>
              <a:t>、</a:t>
            </a:r>
            <a:endParaRPr lang="en-US" altLang="ja-JP" dirty="0" smtClean="0"/>
          </a:p>
          <a:p>
            <a:r>
              <a:rPr lang="ja-JP" altLang="en-US" dirty="0"/>
              <a:t>　</a:t>
            </a:r>
            <a:r>
              <a:rPr lang="ja-JP" altLang="en-US" dirty="0" smtClean="0"/>
              <a:t>未推計です。</a:t>
            </a:r>
            <a:endParaRPr lang="ja-JP" altLang="ja-JP" dirty="0"/>
          </a:p>
        </p:txBody>
      </p:sp>
      <p:sp>
        <p:nvSpPr>
          <p:cNvPr id="9" name="正方形/長方形 8"/>
          <p:cNvSpPr/>
          <p:nvPr/>
        </p:nvSpPr>
        <p:spPr>
          <a:xfrm>
            <a:off x="294361" y="1279610"/>
            <a:ext cx="7770254" cy="646331"/>
          </a:xfrm>
          <a:prstGeom prst="rect">
            <a:avLst/>
          </a:prstGeom>
        </p:spPr>
        <p:txBody>
          <a:bodyPr wrap="square">
            <a:spAutoFit/>
          </a:bodyPr>
          <a:lstStyle/>
          <a:p>
            <a:pPr marL="90170" indent="-90170" algn="just"/>
            <a:r>
              <a:rPr lang="ja-JP" altLang="ja-JP" kern="100" dirty="0">
                <a:latin typeface="+mn-ea"/>
                <a:cs typeface="Times New Roman" panose="02020603050405020304" pitchFamily="18" charset="0"/>
              </a:rPr>
              <a:t>推計は市町村計画を基に大阪府が次の条件により実施</a:t>
            </a:r>
            <a:r>
              <a:rPr lang="ja-JP" altLang="en-US" kern="100" dirty="0">
                <a:latin typeface="+mn-ea"/>
                <a:cs typeface="Times New Roman" panose="02020603050405020304" pitchFamily="18" charset="0"/>
              </a:rPr>
              <a:t>しています</a:t>
            </a:r>
            <a:r>
              <a:rPr lang="ja-JP" altLang="ja-JP" kern="100" dirty="0" smtClean="0">
                <a:latin typeface="+mn-ea"/>
                <a:cs typeface="Times New Roman" panose="02020603050405020304" pitchFamily="18" charset="0"/>
              </a:rPr>
              <a:t>。</a:t>
            </a:r>
            <a:endParaRPr lang="ja-JP" altLang="ja-JP" sz="2000" kern="100" dirty="0">
              <a:latin typeface="+mn-ea"/>
              <a:cs typeface="Times New Roman" panose="02020603050405020304" pitchFamily="18" charset="0"/>
            </a:endParaRPr>
          </a:p>
          <a:p>
            <a:pPr marL="90170" indent="-90170" algn="just"/>
            <a:r>
              <a:rPr lang="ja-JP" altLang="ja-JP" kern="100" dirty="0">
                <a:latin typeface="+mn-ea"/>
                <a:cs typeface="Times New Roman" panose="02020603050405020304" pitchFamily="18" charset="0"/>
              </a:rPr>
              <a:t>・管路更新率を</a:t>
            </a:r>
            <a:r>
              <a:rPr lang="en-US" altLang="ja-JP" kern="100" dirty="0">
                <a:latin typeface="+mn-ea"/>
                <a:cs typeface="Times New Roman" panose="02020603050405020304" pitchFamily="18" charset="0"/>
              </a:rPr>
              <a:t>1.67%</a:t>
            </a:r>
            <a:r>
              <a:rPr lang="ja-JP" altLang="ja-JP" kern="100" dirty="0">
                <a:latin typeface="+mn-ea"/>
                <a:cs typeface="Times New Roman" panose="02020603050405020304" pitchFamily="18" charset="0"/>
              </a:rPr>
              <a:t>に引き上げ。（今後</a:t>
            </a:r>
            <a:r>
              <a:rPr lang="en-US" altLang="ja-JP" kern="100" dirty="0">
                <a:latin typeface="+mn-ea"/>
                <a:cs typeface="Times New Roman" panose="02020603050405020304" pitchFamily="18" charset="0"/>
              </a:rPr>
              <a:t>60</a:t>
            </a:r>
            <a:r>
              <a:rPr lang="ja-JP" altLang="ja-JP" kern="100" dirty="0">
                <a:latin typeface="+mn-ea"/>
                <a:cs typeface="Times New Roman" panose="02020603050405020304" pitchFamily="18" charset="0"/>
              </a:rPr>
              <a:t>年周期で管更新とする）</a:t>
            </a:r>
            <a:endParaRPr lang="ja-JP" altLang="ja-JP" sz="2000" kern="100" dirty="0">
              <a:latin typeface="+mn-ea"/>
              <a:cs typeface="Times New Roman" panose="02020603050405020304" pitchFamily="18" charset="0"/>
            </a:endParaRPr>
          </a:p>
        </p:txBody>
      </p:sp>
    </p:spTree>
    <p:extLst>
      <p:ext uri="{BB962C8B-B14F-4D97-AF65-F5344CB8AC3E}">
        <p14:creationId xmlns:p14="http://schemas.microsoft.com/office/powerpoint/2010/main" val="10000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5126"/>
            <a:ext cx="11140225"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904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2800" b="1" dirty="0">
                <a:latin typeface="+mn-ea"/>
                <a:cs typeface="Times New Roman" panose="02020603050405020304" pitchFamily="18" charset="0"/>
              </a:rPr>
              <a:t>１　</a:t>
            </a:r>
            <a:r>
              <a:rPr lang="ja-JP" altLang="en-US" sz="2800" b="1" dirty="0">
                <a:latin typeface="+mn-ea"/>
                <a:cs typeface="Times New Roman" panose="02020603050405020304" pitchFamily="18" charset="0"/>
              </a:rPr>
              <a:t>池田</a:t>
            </a:r>
            <a:r>
              <a:rPr kumimoji="0" lang="ja-JP" altLang="en-US" sz="2800" b="1" dirty="0" smtClean="0">
                <a:latin typeface="+mn-ea"/>
                <a:cs typeface="Times New Roman" panose="02020603050405020304" pitchFamily="18" charset="0"/>
              </a:rPr>
              <a:t>市</a:t>
            </a:r>
            <a:r>
              <a:rPr kumimoji="0" lang="ja-JP" altLang="ja-JP" sz="2800" b="1" dirty="0" smtClean="0">
                <a:latin typeface="+mn-ea"/>
                <a:cs typeface="Times New Roman" panose="02020603050405020304" pitchFamily="18" charset="0"/>
              </a:rPr>
              <a:t>の</a:t>
            </a:r>
            <a:r>
              <a:rPr kumimoji="0" lang="ja-JP" altLang="ja-JP" sz="2800" b="1" dirty="0">
                <a:latin typeface="+mn-ea"/>
                <a:cs typeface="Times New Roman" panose="02020603050405020304" pitchFamily="18" charset="0"/>
              </a:rPr>
              <a:t>基本</a:t>
            </a:r>
            <a:r>
              <a:rPr kumimoji="0" lang="ja-JP" altLang="ja-JP" sz="2800" b="1" dirty="0" smtClean="0">
                <a:latin typeface="+mn-ea"/>
                <a:cs typeface="Times New Roman" panose="02020603050405020304" pitchFamily="18" charset="0"/>
              </a:rPr>
              <a:t>情報</a:t>
            </a:r>
            <a:endParaRPr kumimoji="0" lang="en-US" altLang="ja-JP" sz="2800" b="1" dirty="0" smtClean="0">
              <a:latin typeface="+mn-ea"/>
              <a:cs typeface="Times New Roman" panose="02020603050405020304" pitchFamily="18" charset="0"/>
            </a:endParaRPr>
          </a:p>
          <a:p>
            <a:endParaRPr kumimoji="0" lang="ja-JP" altLang="ja-JP" dirty="0">
              <a:latin typeface="+mn-ea"/>
            </a:endParaRPr>
          </a:p>
          <a:p>
            <a:r>
              <a:rPr kumimoji="0" lang="ja-JP" altLang="ja-JP" sz="2400" b="1" dirty="0">
                <a:latin typeface="+mn-ea"/>
                <a:cs typeface="Times New Roman" panose="02020603050405020304" pitchFamily="18" charset="0"/>
              </a:rPr>
              <a:t>１</a:t>
            </a:r>
            <a:r>
              <a:rPr kumimoji="0" lang="en-US" altLang="ja-JP" sz="2400" b="1" dirty="0">
                <a:latin typeface="+mn-ea"/>
                <a:cs typeface="Times New Roman" panose="02020603050405020304" pitchFamily="18" charset="0"/>
              </a:rPr>
              <a:t>.</a:t>
            </a:r>
            <a:r>
              <a:rPr kumimoji="0" lang="ja-JP" altLang="en-US" sz="2400" b="1" dirty="0">
                <a:latin typeface="+mn-ea"/>
                <a:cs typeface="Times New Roman" panose="02020603050405020304" pitchFamily="18" charset="0"/>
              </a:rPr>
              <a:t>１　</a:t>
            </a:r>
            <a:r>
              <a:rPr lang="ja-JP" altLang="en-US" sz="2400" b="1" dirty="0">
                <a:latin typeface="+mn-ea"/>
                <a:cs typeface="Times New Roman" panose="02020603050405020304" pitchFamily="18" charset="0"/>
              </a:rPr>
              <a:t>池田</a:t>
            </a:r>
            <a:r>
              <a:rPr kumimoji="0" lang="ja-JP" altLang="en-US" sz="2400" b="1" dirty="0" smtClean="0">
                <a:latin typeface="+mn-ea"/>
                <a:cs typeface="Times New Roman" panose="02020603050405020304" pitchFamily="18" charset="0"/>
              </a:rPr>
              <a:t>市の</a:t>
            </a:r>
            <a:r>
              <a:rPr kumimoji="0" lang="ja-JP" altLang="en-US" sz="2400" b="1" dirty="0">
                <a:latin typeface="+mn-ea"/>
                <a:cs typeface="Times New Roman" panose="02020603050405020304" pitchFamily="18" charset="0"/>
              </a:rPr>
              <a:t>現状（</a:t>
            </a:r>
            <a:r>
              <a:rPr kumimoji="0" lang="en-US" altLang="ja-JP" sz="2400" b="1" dirty="0">
                <a:latin typeface="+mn-ea"/>
                <a:cs typeface="Times New Roman" panose="02020603050405020304" pitchFamily="18" charset="0"/>
              </a:rPr>
              <a:t>2016</a:t>
            </a:r>
            <a:r>
              <a:rPr kumimoji="0" lang="ja-JP" altLang="en-US" sz="2400" b="1" dirty="0">
                <a:latin typeface="+mn-ea"/>
                <a:cs typeface="Times New Roman" panose="02020603050405020304" pitchFamily="18" charset="0"/>
              </a:rPr>
              <a:t>年度</a:t>
            </a:r>
            <a:r>
              <a:rPr kumimoji="0" lang="ja-JP" altLang="en-US" sz="2400" b="1" dirty="0" smtClean="0">
                <a:latin typeface="+mn-ea"/>
                <a:cs typeface="Times New Roman" panose="02020603050405020304" pitchFamily="18" charset="0"/>
              </a:rPr>
              <a:t>）</a:t>
            </a:r>
            <a:endParaRPr kumimoji="0" lang="en-US" altLang="ja-JP" sz="2400" b="1" dirty="0" smtClean="0">
              <a:latin typeface="+mn-ea"/>
              <a:cs typeface="Times New Roman" panose="02020603050405020304" pitchFamily="18" charset="0"/>
            </a:endParaRPr>
          </a:p>
          <a:p>
            <a:endParaRPr kumimoji="0" lang="ja-JP" altLang="en-US" dirty="0">
              <a:latin typeface="+mn-ea"/>
            </a:endParaRPr>
          </a:p>
          <a:p>
            <a:pPr lvl="0"/>
            <a:r>
              <a:rPr kumimoji="0" lang="ja-JP" altLang="en-US" sz="2000" b="1" dirty="0">
                <a:latin typeface="+mn-ea"/>
                <a:cs typeface="Times New Roman" panose="02020603050405020304" pitchFamily="18" charset="0"/>
              </a:rPr>
              <a:t>（１）年間給水量（大阪府の水道の現況より</a:t>
            </a:r>
            <a:r>
              <a:rPr kumimoji="0" lang="ja-JP" altLang="en-US" sz="2000" b="1" dirty="0" smtClean="0">
                <a:latin typeface="+mn-ea"/>
                <a:cs typeface="Times New Roman" panose="02020603050405020304" pitchFamily="18" charset="0"/>
              </a:rPr>
              <a:t>）</a:t>
            </a:r>
            <a:endParaRPr kumimoji="0" lang="en-US" altLang="ja-JP" sz="2000" b="1" dirty="0" smtClean="0">
              <a:latin typeface="+mn-ea"/>
              <a:cs typeface="Times New Roman" panose="02020603050405020304" pitchFamily="18" charset="0"/>
            </a:endParaRPr>
          </a:p>
          <a:p>
            <a:pPr lvl="0"/>
            <a:endParaRPr kumimoji="0" lang="ja-JP" altLang="en-US" sz="2000" b="1" dirty="0">
              <a:latin typeface="+mn-ea"/>
              <a:cs typeface="Times New Roman" panose="02020603050405020304" pitchFamily="18" charset="0"/>
            </a:endParaRPr>
          </a:p>
          <a:p>
            <a:pPr lvl="0"/>
            <a:r>
              <a:rPr lang="ja-JP" altLang="en-US" dirty="0">
                <a:latin typeface="+mn-ea"/>
                <a:cs typeface="Times New Roman" panose="02020603050405020304" pitchFamily="18" charset="0"/>
              </a:rPr>
              <a:t>・年間給水量は</a:t>
            </a:r>
            <a:r>
              <a:rPr lang="en-US" altLang="ja-JP" dirty="0">
                <a:latin typeface="+mn-ea"/>
                <a:cs typeface="Times New Roman" panose="02020603050405020304" pitchFamily="18" charset="0"/>
              </a:rPr>
              <a:t>12.4</a:t>
            </a:r>
            <a:r>
              <a:rPr lang="ja-JP" altLang="en-US" dirty="0">
                <a:latin typeface="+mn-ea"/>
                <a:cs typeface="Times New Roman" panose="02020603050405020304" pitchFamily="18" charset="0"/>
              </a:rPr>
              <a:t>百万㎥ </a:t>
            </a:r>
            <a:r>
              <a:rPr lang="ja-JP" altLang="en-US" dirty="0" smtClean="0">
                <a:latin typeface="+mn-ea"/>
                <a:cs typeface="Times New Roman" panose="02020603050405020304" pitchFamily="18" charset="0"/>
              </a:rPr>
              <a:t>です。（</a:t>
            </a:r>
            <a:r>
              <a:rPr lang="en-US" altLang="ja-JP" dirty="0" smtClean="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smtClean="0">
                <a:latin typeface="+mn-ea"/>
                <a:cs typeface="Times New Roman" panose="02020603050405020304" pitchFamily="18" charset="0"/>
              </a:rPr>
              <a:t>19</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r>
              <a:rPr kumimoji="0" lang="ja-JP" altLang="en-US" sz="1000" dirty="0">
                <a:latin typeface="+mn-ea"/>
                <a:cs typeface="Times New Roman" panose="02020603050405020304" pitchFamily="18" charset="0"/>
              </a:rPr>
              <a:t>　　</a:t>
            </a:r>
            <a:endParaRPr kumimoji="0" lang="ja-JP" altLang="en-US" dirty="0">
              <a:latin typeface="+mn-ea"/>
            </a:endParaRPr>
          </a:p>
        </p:txBody>
      </p:sp>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3</a:t>
            </a:fld>
            <a:endParaRPr kumimoji="1" lang="ja-JP" altLang="en-US"/>
          </a:p>
        </p:txBody>
      </p:sp>
      <p:pic>
        <p:nvPicPr>
          <p:cNvPr id="6" name="図 5"/>
          <p:cNvPicPr>
            <a:picLocks noChangeAspect="1"/>
          </p:cNvPicPr>
          <p:nvPr/>
        </p:nvPicPr>
        <p:blipFill>
          <a:blip r:embed="rId2"/>
          <a:stretch>
            <a:fillRect/>
          </a:stretch>
        </p:blipFill>
        <p:spPr>
          <a:xfrm>
            <a:off x="266007" y="2691947"/>
            <a:ext cx="8312400" cy="3629246"/>
          </a:xfrm>
          <a:prstGeom prst="rect">
            <a:avLst/>
          </a:prstGeom>
        </p:spPr>
      </p:pic>
    </p:spTree>
    <p:extLst>
      <p:ext uri="{BB962C8B-B14F-4D97-AF65-F5344CB8AC3E}">
        <p14:creationId xmlns:p14="http://schemas.microsoft.com/office/powerpoint/2010/main" val="74190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67194" y="133515"/>
            <a:ext cx="8824444" cy="1046440"/>
          </a:xfrm>
          <a:prstGeom prst="rect">
            <a:avLst/>
          </a:prstGeom>
          <a:noFill/>
        </p:spPr>
        <p:txBody>
          <a:bodyPr wrap="square" rtlCol="0">
            <a:spAutoFit/>
          </a:bodyPr>
          <a:lstStyle/>
          <a:p>
            <a:r>
              <a:rPr lang="ja-JP" altLang="en-US" sz="2400" b="1" dirty="0"/>
              <a:t>４．３　収支の見通し</a:t>
            </a:r>
            <a:endParaRPr lang="en-US" altLang="ja-JP" sz="2400" b="1" dirty="0"/>
          </a:p>
          <a:p>
            <a:endParaRPr lang="en-US" altLang="ja-JP" dirty="0"/>
          </a:p>
          <a:p>
            <a:r>
              <a:rPr lang="en-US" altLang="ja-JP" sz="2000" dirty="0"/>
              <a:t>【</a:t>
            </a:r>
            <a:r>
              <a:rPr lang="ja-JP" altLang="en-US" sz="2000" dirty="0"/>
              <a:t>大阪府推計</a:t>
            </a:r>
            <a:r>
              <a:rPr lang="en-US" altLang="ja-JP" sz="2000" dirty="0"/>
              <a:t>】</a:t>
            </a:r>
            <a:endParaRPr lang="ja-JP" altLang="en-US" sz="2000" dirty="0"/>
          </a:p>
        </p:txBody>
      </p:sp>
      <p:sp>
        <p:nvSpPr>
          <p:cNvPr id="3" name="テキスト ボックス 2"/>
          <p:cNvSpPr txBox="1"/>
          <p:nvPr/>
        </p:nvSpPr>
        <p:spPr>
          <a:xfrm>
            <a:off x="147378" y="5363683"/>
            <a:ext cx="8778258" cy="1200329"/>
          </a:xfrm>
          <a:prstGeom prst="rect">
            <a:avLst/>
          </a:prstGeom>
          <a:noFill/>
        </p:spPr>
        <p:txBody>
          <a:bodyPr wrap="square" rtlCol="0">
            <a:spAutoFit/>
          </a:bodyPr>
          <a:lstStyle/>
          <a:p>
            <a:r>
              <a:rPr lang="ja-JP" altLang="ja-JP" dirty="0"/>
              <a:t>・管路更新率の目標</a:t>
            </a:r>
            <a:r>
              <a:rPr lang="ja-JP" altLang="ja-JP" dirty="0" smtClean="0"/>
              <a:t>を６０年</a:t>
            </a:r>
            <a:r>
              <a:rPr lang="ja-JP" altLang="ja-JP" dirty="0"/>
              <a:t>周期での管更新となる１．６７％に上昇させた場合、</a:t>
            </a:r>
            <a:endParaRPr lang="en-US" altLang="ja-JP" dirty="0"/>
          </a:p>
          <a:p>
            <a:r>
              <a:rPr lang="ja-JP" altLang="ja-JP" dirty="0"/>
              <a:t>管路更新費用</a:t>
            </a:r>
            <a:r>
              <a:rPr lang="ja-JP" altLang="ja-JP" dirty="0" smtClean="0"/>
              <a:t>は増加が見込まれ、その分支出が増加</a:t>
            </a:r>
            <a:r>
              <a:rPr lang="ja-JP" altLang="en-US" dirty="0" smtClean="0"/>
              <a:t>します</a:t>
            </a:r>
            <a:r>
              <a:rPr lang="ja-JP" altLang="ja-JP" dirty="0" smtClean="0"/>
              <a:t>。</a:t>
            </a:r>
            <a:endParaRPr lang="en-US" altLang="ja-JP" dirty="0" smtClean="0"/>
          </a:p>
          <a:p>
            <a:r>
              <a:rPr lang="ja-JP" altLang="ja-JP" dirty="0" smtClean="0"/>
              <a:t>その</a:t>
            </a:r>
            <a:r>
              <a:rPr lang="ja-JP" altLang="ja-JP" dirty="0"/>
              <a:t>場合、支出は収入の約</a:t>
            </a:r>
            <a:r>
              <a:rPr lang="ja-JP" altLang="ja-JP" dirty="0" smtClean="0"/>
              <a:t>１．</a:t>
            </a:r>
            <a:r>
              <a:rPr lang="ja-JP" altLang="en-US" dirty="0"/>
              <a:t>１</a:t>
            </a:r>
            <a:r>
              <a:rPr lang="ja-JP" altLang="ja-JP" dirty="0" smtClean="0"/>
              <a:t>倍</a:t>
            </a:r>
            <a:r>
              <a:rPr lang="ja-JP" altLang="ja-JP" dirty="0"/>
              <a:t>となり、赤字回避には、収入</a:t>
            </a:r>
            <a:r>
              <a:rPr lang="ja-JP" altLang="ja-JP" dirty="0" smtClean="0"/>
              <a:t>の</a:t>
            </a:r>
            <a:r>
              <a:rPr lang="ja-JP" altLang="en-US" dirty="0"/>
              <a:t>約</a:t>
            </a:r>
            <a:r>
              <a:rPr lang="ja-JP" altLang="en-US" dirty="0" smtClean="0"/>
              <a:t>１</a:t>
            </a:r>
            <a:r>
              <a:rPr lang="ja-JP" altLang="ja-JP" dirty="0" smtClean="0"/>
              <a:t>割</a:t>
            </a:r>
            <a:r>
              <a:rPr lang="ja-JP" altLang="ja-JP" dirty="0"/>
              <a:t>アップ</a:t>
            </a:r>
            <a:r>
              <a:rPr lang="ja-JP" altLang="ja-JP" dirty="0" smtClean="0"/>
              <a:t>が</a:t>
            </a:r>
            <a:endParaRPr lang="en-US" altLang="ja-JP" dirty="0" smtClean="0"/>
          </a:p>
          <a:p>
            <a:r>
              <a:rPr lang="ja-JP" altLang="ja-JP" dirty="0" smtClean="0"/>
              <a:t>必要</a:t>
            </a:r>
            <a:r>
              <a:rPr lang="ja-JP" altLang="ja-JP" dirty="0"/>
              <a:t>とな</a:t>
            </a:r>
            <a:r>
              <a:rPr lang="ja-JP" altLang="en-US" dirty="0"/>
              <a:t>ります</a:t>
            </a:r>
            <a:r>
              <a:rPr lang="ja-JP" altLang="ja-JP" dirty="0" smtClean="0"/>
              <a:t>。</a:t>
            </a:r>
            <a:endParaRPr lang="ja-JP" altLang="ja-JP" dirty="0"/>
          </a:p>
        </p:txBody>
      </p:sp>
      <p:cxnSp>
        <p:nvCxnSpPr>
          <p:cNvPr id="11" name="直線矢印コネクタ 10"/>
          <p:cNvCxnSpPr/>
          <p:nvPr/>
        </p:nvCxnSpPr>
        <p:spPr>
          <a:xfrm>
            <a:off x="6682705" y="2013314"/>
            <a:ext cx="0" cy="56289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a:blip r:embed="rId2"/>
          <a:stretch>
            <a:fillRect/>
          </a:stretch>
        </p:blipFill>
        <p:spPr>
          <a:xfrm>
            <a:off x="6375122" y="1744614"/>
            <a:ext cx="307434" cy="1100292"/>
          </a:xfrm>
          <a:prstGeom prst="rect">
            <a:avLst/>
          </a:prstGeom>
        </p:spPr>
      </p:pic>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30</a:t>
            </a:fld>
            <a:endParaRPr kumimoji="1" lang="ja-JP" altLang="en-US"/>
          </a:p>
        </p:txBody>
      </p:sp>
      <p:pic>
        <p:nvPicPr>
          <p:cNvPr id="6" name="図 5"/>
          <p:cNvPicPr>
            <a:picLocks noChangeAspect="1"/>
          </p:cNvPicPr>
          <p:nvPr/>
        </p:nvPicPr>
        <p:blipFill>
          <a:blip r:embed="rId3"/>
          <a:stretch>
            <a:fillRect/>
          </a:stretch>
        </p:blipFill>
        <p:spPr>
          <a:xfrm>
            <a:off x="396309" y="1468192"/>
            <a:ext cx="8392887" cy="3713579"/>
          </a:xfrm>
          <a:prstGeom prst="rect">
            <a:avLst/>
          </a:prstGeom>
        </p:spPr>
      </p:pic>
      <p:sp>
        <p:nvSpPr>
          <p:cNvPr id="12" name="円形吹き出し 11"/>
          <p:cNvSpPr/>
          <p:nvPr/>
        </p:nvSpPr>
        <p:spPr>
          <a:xfrm>
            <a:off x="5481396" y="703645"/>
            <a:ext cx="3444240" cy="1138643"/>
          </a:xfrm>
          <a:prstGeom prst="wedgeEllipseCallout">
            <a:avLst>
              <a:gd name="adj1" fmla="val -7247"/>
              <a:gd name="adj2" fmla="val 823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400"/>
              </a:lnSpc>
              <a:spcAft>
                <a:spcPts val="0"/>
              </a:spcAft>
            </a:pPr>
            <a:r>
              <a:rPr lang="ja-JP" sz="1400" kern="100" dirty="0">
                <a:solidFill>
                  <a:srgbClr val="000000"/>
                </a:solidFill>
                <a:effectLst/>
                <a:latin typeface="+mn-ea"/>
                <a:cs typeface="Times New Roman" panose="02020603050405020304" pitchFamily="18" charset="0"/>
              </a:rPr>
              <a:t>支出が収入の</a:t>
            </a:r>
            <a:r>
              <a:rPr lang="ja-JP" sz="1400" kern="100" dirty="0" smtClean="0">
                <a:solidFill>
                  <a:srgbClr val="000000"/>
                </a:solidFill>
                <a:effectLst/>
                <a:latin typeface="+mn-ea"/>
                <a:cs typeface="Times New Roman" panose="02020603050405020304" pitchFamily="18" charset="0"/>
              </a:rPr>
              <a:t>約</a:t>
            </a:r>
            <a:r>
              <a:rPr lang="en-US" altLang="ja-JP" sz="1400" kern="100" dirty="0" smtClean="0">
                <a:solidFill>
                  <a:srgbClr val="000000"/>
                </a:solidFill>
                <a:effectLst/>
                <a:latin typeface="+mn-ea"/>
                <a:cs typeface="Times New Roman" panose="02020603050405020304" pitchFamily="18" charset="0"/>
              </a:rPr>
              <a:t>1.1</a:t>
            </a:r>
            <a:r>
              <a:rPr lang="ja-JP" sz="1400" kern="100" dirty="0" smtClean="0">
                <a:solidFill>
                  <a:srgbClr val="000000"/>
                </a:solidFill>
                <a:effectLst/>
                <a:latin typeface="+mn-ea"/>
                <a:cs typeface="Times New Roman" panose="02020603050405020304" pitchFamily="18" charset="0"/>
              </a:rPr>
              <a:t>倍</a:t>
            </a:r>
            <a:endParaRPr lang="ja-JP" sz="1400" kern="100" dirty="0">
              <a:effectLst/>
              <a:latin typeface="+mn-ea"/>
              <a:cs typeface="Times New Roman" panose="02020603050405020304" pitchFamily="18" charset="0"/>
            </a:endParaRPr>
          </a:p>
          <a:p>
            <a:pPr algn="just">
              <a:lnSpc>
                <a:spcPts val="1400"/>
              </a:lnSpc>
              <a:spcAft>
                <a:spcPts val="0"/>
              </a:spcAft>
            </a:pPr>
            <a:r>
              <a:rPr lang="ja-JP" sz="1400" kern="100" dirty="0">
                <a:solidFill>
                  <a:srgbClr val="000000"/>
                </a:solidFill>
                <a:effectLst/>
                <a:latin typeface="+mn-ea"/>
                <a:cs typeface="Times New Roman" panose="02020603050405020304" pitchFamily="18" charset="0"/>
              </a:rPr>
              <a:t>赤字回避には収入の</a:t>
            </a:r>
            <a:r>
              <a:rPr lang="ja-JP" sz="1400" kern="100" dirty="0" smtClean="0">
                <a:solidFill>
                  <a:srgbClr val="000000"/>
                </a:solidFill>
                <a:effectLst/>
                <a:latin typeface="+mn-ea"/>
                <a:cs typeface="Times New Roman" panose="02020603050405020304" pitchFamily="18" charset="0"/>
              </a:rPr>
              <a:t>約</a:t>
            </a:r>
            <a:r>
              <a:rPr lang="en-US" altLang="ja-JP" sz="1400" kern="100" dirty="0">
                <a:solidFill>
                  <a:srgbClr val="000000"/>
                </a:solidFill>
                <a:latin typeface="+mn-ea"/>
                <a:cs typeface="Times New Roman" panose="02020603050405020304" pitchFamily="18" charset="0"/>
              </a:rPr>
              <a:t>1</a:t>
            </a:r>
            <a:r>
              <a:rPr lang="en-US" altLang="ja-JP" sz="1400" kern="100" dirty="0" smtClean="0">
                <a:solidFill>
                  <a:srgbClr val="000000"/>
                </a:solidFill>
                <a:effectLst/>
                <a:latin typeface="+mn-ea"/>
                <a:cs typeface="Times New Roman" panose="02020603050405020304" pitchFamily="18" charset="0"/>
              </a:rPr>
              <a:t>0%</a:t>
            </a:r>
            <a:r>
              <a:rPr lang="ja-JP" sz="1400" kern="100" dirty="0" smtClean="0">
                <a:solidFill>
                  <a:srgbClr val="000000"/>
                </a:solidFill>
                <a:effectLst/>
                <a:latin typeface="+mn-ea"/>
                <a:cs typeface="Times New Roman" panose="02020603050405020304" pitchFamily="18" charset="0"/>
              </a:rPr>
              <a:t>アップ</a:t>
            </a:r>
            <a:r>
              <a:rPr lang="ja-JP" sz="1400" kern="100" dirty="0">
                <a:solidFill>
                  <a:srgbClr val="000000"/>
                </a:solidFill>
                <a:effectLst/>
                <a:latin typeface="+mn-ea"/>
                <a:cs typeface="Times New Roman" panose="02020603050405020304" pitchFamily="18" charset="0"/>
              </a:rPr>
              <a:t>が必要</a:t>
            </a:r>
            <a:endParaRPr lang="ja-JP" sz="1400" kern="100" dirty="0">
              <a:effectLst/>
              <a:latin typeface="+mn-ea"/>
              <a:cs typeface="Times New Roman" panose="02020603050405020304" pitchFamily="18" charset="0"/>
            </a:endParaRPr>
          </a:p>
        </p:txBody>
      </p:sp>
      <p:cxnSp>
        <p:nvCxnSpPr>
          <p:cNvPr id="14" name="直線矢印コネクタ 13"/>
          <p:cNvCxnSpPr/>
          <p:nvPr/>
        </p:nvCxnSpPr>
        <p:spPr>
          <a:xfrm flipH="1">
            <a:off x="6993780" y="2270125"/>
            <a:ext cx="3920" cy="170486"/>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022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31</a:t>
            </a:fld>
            <a:endParaRPr kumimoji="1" lang="ja-JP" altLang="en-US"/>
          </a:p>
        </p:txBody>
      </p:sp>
      <p:sp>
        <p:nvSpPr>
          <p:cNvPr id="6" name="テキスト ボックス 5"/>
          <p:cNvSpPr txBox="1"/>
          <p:nvPr/>
        </p:nvSpPr>
        <p:spPr>
          <a:xfrm>
            <a:off x="32313" y="216540"/>
            <a:ext cx="8190965" cy="461665"/>
          </a:xfrm>
          <a:prstGeom prst="rect">
            <a:avLst/>
          </a:prstGeom>
          <a:noFill/>
        </p:spPr>
        <p:txBody>
          <a:bodyPr wrap="square" rtlCol="0">
            <a:spAutoFit/>
          </a:bodyPr>
          <a:lstStyle/>
          <a:p>
            <a:r>
              <a:rPr lang="ja-JP" altLang="en-US" sz="2400" b="1" dirty="0" smtClean="0"/>
              <a:t>５　まとめ</a:t>
            </a:r>
            <a:endParaRPr lang="ja-JP" altLang="ja-JP" sz="2400" b="1" dirty="0"/>
          </a:p>
        </p:txBody>
      </p:sp>
      <p:pic>
        <p:nvPicPr>
          <p:cNvPr id="2" name="図 1"/>
          <p:cNvPicPr>
            <a:picLocks noChangeAspect="1"/>
          </p:cNvPicPr>
          <p:nvPr/>
        </p:nvPicPr>
        <p:blipFill>
          <a:blip r:embed="rId2"/>
          <a:stretch>
            <a:fillRect/>
          </a:stretch>
        </p:blipFill>
        <p:spPr>
          <a:xfrm>
            <a:off x="346302" y="890559"/>
            <a:ext cx="8182281" cy="5436000"/>
          </a:xfrm>
          <a:prstGeom prst="rect">
            <a:avLst/>
          </a:prstGeom>
        </p:spPr>
      </p:pic>
    </p:spTree>
    <p:extLst>
      <p:ext uri="{BB962C8B-B14F-4D97-AF65-F5344CB8AC3E}">
        <p14:creationId xmlns:p14="http://schemas.microsoft.com/office/powerpoint/2010/main" val="2568014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32</a:t>
            </a:fld>
            <a:endParaRPr kumimoji="1" lang="ja-JP" altLang="en-US"/>
          </a:p>
        </p:txBody>
      </p:sp>
      <p:pic>
        <p:nvPicPr>
          <p:cNvPr id="5" name="図 4"/>
          <p:cNvPicPr>
            <a:picLocks noChangeAspect="1"/>
          </p:cNvPicPr>
          <p:nvPr/>
        </p:nvPicPr>
        <p:blipFill>
          <a:blip r:embed="rId2"/>
          <a:stretch>
            <a:fillRect/>
          </a:stretch>
        </p:blipFill>
        <p:spPr>
          <a:xfrm>
            <a:off x="393508" y="914400"/>
            <a:ext cx="9091017" cy="3752717"/>
          </a:xfrm>
          <a:prstGeom prst="rect">
            <a:avLst/>
          </a:prstGeom>
        </p:spPr>
      </p:pic>
    </p:spTree>
    <p:extLst>
      <p:ext uri="{BB962C8B-B14F-4D97-AF65-F5344CB8AC3E}">
        <p14:creationId xmlns:p14="http://schemas.microsoft.com/office/powerpoint/2010/main" val="1924306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1"/>
            <a:ext cx="8963696" cy="1046440"/>
          </a:xfrm>
          <a:prstGeom prst="rect">
            <a:avLst/>
          </a:prstGeom>
          <a:noFill/>
        </p:spPr>
        <p:txBody>
          <a:bodyPr wrap="square" rtlCol="0">
            <a:spAutoFit/>
          </a:bodyPr>
          <a:lstStyle/>
          <a:p>
            <a:r>
              <a:rPr lang="ja-JP" altLang="ja-JP" sz="2000" b="1" dirty="0" smtClean="0">
                <a:latin typeface="+mn-ea"/>
              </a:rPr>
              <a:t>（２）全管路延長（大阪府の水道の現況より）</a:t>
            </a:r>
            <a:endParaRPr lang="en-US" altLang="ja-JP" sz="2000" b="1" dirty="0" smtClean="0">
              <a:latin typeface="+mn-ea"/>
            </a:endParaRPr>
          </a:p>
          <a:p>
            <a:endParaRPr lang="ja-JP" altLang="ja-JP" sz="2400" dirty="0" smtClean="0">
              <a:latin typeface="+mn-ea"/>
            </a:endParaRPr>
          </a:p>
          <a:p>
            <a:r>
              <a:rPr lang="ja-JP" altLang="en-US" dirty="0">
                <a:latin typeface="+mn-ea"/>
              </a:rPr>
              <a:t>・全管路延長は約</a:t>
            </a:r>
            <a:r>
              <a:rPr lang="en-US" altLang="ja-JP" dirty="0">
                <a:latin typeface="+mn-ea"/>
              </a:rPr>
              <a:t>313km</a:t>
            </a:r>
            <a:r>
              <a:rPr lang="ja-JP" altLang="en-US" dirty="0" smtClean="0">
                <a:latin typeface="+mn-ea"/>
              </a:rPr>
              <a:t>です。（</a:t>
            </a:r>
            <a:r>
              <a:rPr lang="en-US" altLang="ja-JP" dirty="0" smtClean="0">
                <a:latin typeface="+mn-ea"/>
              </a:rPr>
              <a:t>43</a:t>
            </a:r>
            <a:r>
              <a:rPr lang="ja-JP" altLang="en-US" dirty="0" smtClean="0">
                <a:latin typeface="+mn-ea"/>
              </a:rPr>
              <a:t>事業体中</a:t>
            </a:r>
            <a:r>
              <a:rPr lang="en-US" altLang="ja-JP" dirty="0" smtClean="0">
                <a:latin typeface="+mn-ea"/>
              </a:rPr>
              <a:t>22</a:t>
            </a:r>
            <a:r>
              <a:rPr lang="ja-JP" altLang="en-US" dirty="0" smtClean="0">
                <a:latin typeface="+mn-ea"/>
              </a:rPr>
              <a:t>番目</a:t>
            </a:r>
            <a:r>
              <a:rPr lang="en-US" altLang="ja-JP" dirty="0">
                <a:latin typeface="+mn-ea"/>
                <a:cs typeface="Times New Roman" panose="02020603050405020304" pitchFamily="18" charset="0"/>
              </a:rPr>
              <a:t>/</a:t>
            </a:r>
            <a:r>
              <a:rPr lang="ja-JP" altLang="en-US" dirty="0"/>
              <a:t>降順</a:t>
            </a:r>
            <a:r>
              <a:rPr lang="ja-JP" altLang="en-US" dirty="0" smtClean="0">
                <a:latin typeface="+mn-ea"/>
              </a:rPr>
              <a:t>）</a:t>
            </a:r>
            <a:endParaRPr lang="en-US" altLang="ja-JP" dirty="0" smtClean="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4</a:t>
            </a:fld>
            <a:endParaRPr kumimoji="1" lang="ja-JP" altLang="en-US"/>
          </a:p>
        </p:txBody>
      </p:sp>
      <p:pic>
        <p:nvPicPr>
          <p:cNvPr id="8" name="図 7"/>
          <p:cNvPicPr>
            <a:picLocks noChangeAspect="1"/>
          </p:cNvPicPr>
          <p:nvPr/>
        </p:nvPicPr>
        <p:blipFill>
          <a:blip r:embed="rId2"/>
          <a:stretch>
            <a:fillRect/>
          </a:stretch>
        </p:blipFill>
        <p:spPr>
          <a:xfrm>
            <a:off x="188890" y="1988055"/>
            <a:ext cx="8434800" cy="3674645"/>
          </a:xfrm>
          <a:prstGeom prst="rect">
            <a:avLst/>
          </a:prstGeom>
        </p:spPr>
      </p:pic>
    </p:spTree>
    <p:extLst>
      <p:ext uri="{BB962C8B-B14F-4D97-AF65-F5344CB8AC3E}">
        <p14:creationId xmlns:p14="http://schemas.microsoft.com/office/powerpoint/2010/main" val="216146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954107"/>
          </a:xfrm>
          <a:prstGeom prst="rect">
            <a:avLst/>
          </a:prstGeom>
          <a:noFill/>
        </p:spPr>
        <p:txBody>
          <a:bodyPr wrap="square" rtlCol="0">
            <a:spAutoFit/>
          </a:bodyPr>
          <a:lstStyle/>
          <a:p>
            <a:r>
              <a:rPr lang="ja-JP" altLang="ja-JP" sz="2000" b="1" dirty="0"/>
              <a:t>（３）経常収益（地方公営企業決算状況調査より）</a:t>
            </a:r>
            <a:endParaRPr lang="en-US" altLang="ja-JP" sz="2000" b="1" dirty="0"/>
          </a:p>
          <a:p>
            <a:endParaRPr lang="en-US" altLang="ja-JP" dirty="0"/>
          </a:p>
          <a:p>
            <a:r>
              <a:rPr lang="ja-JP" altLang="en-US" dirty="0"/>
              <a:t>・経常収益</a:t>
            </a:r>
            <a:r>
              <a:rPr lang="ja-JP" altLang="en-US" dirty="0" smtClean="0"/>
              <a:t>は</a:t>
            </a:r>
            <a:r>
              <a:rPr lang="ja-JP" altLang="ja-JP" dirty="0"/>
              <a:t>約</a:t>
            </a:r>
            <a:r>
              <a:rPr lang="en-US" altLang="ja-JP" dirty="0">
                <a:latin typeface="+mn-ea"/>
              </a:rPr>
              <a:t>24</a:t>
            </a:r>
            <a:r>
              <a:rPr lang="ja-JP" altLang="ja-JP" dirty="0"/>
              <a:t>億円</a:t>
            </a:r>
            <a:r>
              <a:rPr lang="ja-JP" altLang="ja-JP" dirty="0" smtClean="0"/>
              <a:t>で</a:t>
            </a:r>
            <a:r>
              <a:rPr lang="ja-JP" altLang="en-US" dirty="0" smtClean="0"/>
              <a:t>す。（</a:t>
            </a:r>
            <a:r>
              <a:rPr lang="en-US" altLang="ja-JP" dirty="0">
                <a:latin typeface="+mn-ea"/>
                <a:cs typeface="Times New Roman" panose="02020603050405020304" pitchFamily="18" charset="0"/>
              </a:rPr>
              <a:t> 43</a:t>
            </a:r>
            <a:r>
              <a:rPr lang="ja-JP" altLang="en-US" dirty="0" smtClean="0">
                <a:latin typeface="+mn-ea"/>
                <a:cs typeface="Times New Roman" panose="02020603050405020304" pitchFamily="18" charset="0"/>
              </a:rPr>
              <a:t>事業体中</a:t>
            </a:r>
            <a:r>
              <a:rPr lang="en-US" altLang="ja-JP" dirty="0" smtClean="0">
                <a:latin typeface="+mn-ea"/>
              </a:rPr>
              <a:t>21</a:t>
            </a:r>
            <a:r>
              <a:rPr lang="ja-JP" altLang="en-US" dirty="0" smtClean="0"/>
              <a:t>番目</a:t>
            </a:r>
            <a:r>
              <a:rPr lang="en-US" altLang="ja-JP" dirty="0">
                <a:latin typeface="+mn-ea"/>
                <a:cs typeface="Times New Roman" panose="02020603050405020304" pitchFamily="18" charset="0"/>
              </a:rPr>
              <a:t>/</a:t>
            </a:r>
            <a:r>
              <a:rPr lang="ja-JP" altLang="en-US" dirty="0"/>
              <a:t>降順</a:t>
            </a:r>
            <a:r>
              <a:rPr lang="ja-JP" altLang="en-US" dirty="0" smtClean="0"/>
              <a:t>）</a:t>
            </a:r>
            <a:endParaRPr lang="en-US" altLang="ja-JP" dirty="0" smtClean="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5</a:t>
            </a:fld>
            <a:endParaRPr kumimoji="1" lang="ja-JP" altLang="en-US"/>
          </a:p>
        </p:txBody>
      </p:sp>
      <p:pic>
        <p:nvPicPr>
          <p:cNvPr id="3" name="図 2"/>
          <p:cNvPicPr>
            <a:picLocks noChangeAspect="1"/>
          </p:cNvPicPr>
          <p:nvPr/>
        </p:nvPicPr>
        <p:blipFill>
          <a:blip r:embed="rId2"/>
          <a:stretch>
            <a:fillRect/>
          </a:stretch>
        </p:blipFill>
        <p:spPr>
          <a:xfrm>
            <a:off x="307828" y="2728448"/>
            <a:ext cx="8434800" cy="3624078"/>
          </a:xfrm>
          <a:prstGeom prst="rect">
            <a:avLst/>
          </a:prstGeom>
        </p:spPr>
      </p:pic>
      <p:sp>
        <p:nvSpPr>
          <p:cNvPr id="8" name="テキスト ボックス 2"/>
          <p:cNvSpPr txBox="1">
            <a:spLocks noChangeArrowheads="1"/>
          </p:cNvSpPr>
          <p:nvPr/>
        </p:nvSpPr>
        <p:spPr bwMode="auto">
          <a:xfrm>
            <a:off x="8322893" y="4386598"/>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96297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1231106"/>
          </a:xfrm>
          <a:prstGeom prst="rect">
            <a:avLst/>
          </a:prstGeom>
          <a:noFill/>
        </p:spPr>
        <p:txBody>
          <a:bodyPr wrap="square" rtlCol="0">
            <a:spAutoFit/>
          </a:bodyPr>
          <a:lstStyle/>
          <a:p>
            <a:r>
              <a:rPr lang="ja-JP" altLang="ja-JP" sz="2000" b="1" dirty="0">
                <a:latin typeface="+mn-ea"/>
              </a:rPr>
              <a:t>（４）水道料金（大阪府の水道の現況より）</a:t>
            </a:r>
          </a:p>
          <a:p>
            <a:endParaRPr lang="en-US" altLang="ja-JP" dirty="0">
              <a:latin typeface="+mn-ea"/>
            </a:endParaRPr>
          </a:p>
          <a:p>
            <a:r>
              <a:rPr lang="ja-JP" altLang="ja-JP" dirty="0" smtClean="0">
                <a:latin typeface="+mn-ea"/>
              </a:rPr>
              <a:t>・</a:t>
            </a:r>
            <a:r>
              <a:rPr lang="ja-JP" altLang="en-US" dirty="0">
                <a:latin typeface="+mn-ea"/>
              </a:rPr>
              <a:t>家庭用</a:t>
            </a:r>
            <a:r>
              <a:rPr lang="en-US" altLang="ja-JP" dirty="0">
                <a:latin typeface="+mn-ea"/>
              </a:rPr>
              <a:t>(</a:t>
            </a:r>
            <a:r>
              <a:rPr lang="ja-JP" altLang="en-US" dirty="0">
                <a:latin typeface="+mn-ea"/>
              </a:rPr>
              <a:t>口径</a:t>
            </a:r>
            <a:r>
              <a:rPr lang="en-US" altLang="ja-JP" dirty="0">
                <a:latin typeface="+mn-ea"/>
              </a:rPr>
              <a:t>13mm </a:t>
            </a:r>
            <a:r>
              <a:rPr lang="en-US" altLang="ja-JP" dirty="0" smtClean="0">
                <a:latin typeface="+mn-ea"/>
              </a:rPr>
              <a:t>20</a:t>
            </a:r>
            <a:r>
              <a:rPr lang="ja-JP" altLang="en-US" dirty="0">
                <a:latin typeface="+mn-ea"/>
              </a:rPr>
              <a:t> ㎥</a:t>
            </a:r>
            <a:r>
              <a:rPr lang="en-US" altLang="ja-JP" dirty="0" smtClean="0">
                <a:latin typeface="+mn-ea"/>
              </a:rPr>
              <a:t>)</a:t>
            </a:r>
            <a:r>
              <a:rPr lang="ja-JP" altLang="en-US" dirty="0">
                <a:latin typeface="+mn-ea"/>
              </a:rPr>
              <a:t>の一月あたりの水道料金</a:t>
            </a:r>
            <a:r>
              <a:rPr lang="ja-JP" altLang="en-US" dirty="0" smtClean="0">
                <a:latin typeface="+mn-ea"/>
              </a:rPr>
              <a:t>は</a:t>
            </a:r>
            <a:r>
              <a:rPr lang="en-US" altLang="ja-JP" dirty="0" smtClean="0">
                <a:latin typeface="+mn-ea"/>
              </a:rPr>
              <a:t>2,602</a:t>
            </a:r>
            <a:r>
              <a:rPr lang="ja-JP" altLang="en-US" dirty="0" smtClean="0">
                <a:latin typeface="+mn-ea"/>
              </a:rPr>
              <a:t>円で</a:t>
            </a:r>
            <a:r>
              <a:rPr lang="ja-JP" altLang="en-US" dirty="0">
                <a:latin typeface="+mn-ea"/>
              </a:rPr>
              <a:t>あり</a:t>
            </a:r>
            <a:r>
              <a:rPr lang="ja-JP" altLang="en-US" dirty="0" smtClean="0">
                <a:latin typeface="+mn-ea"/>
              </a:rPr>
              <a:t>、</a:t>
            </a:r>
            <a:endParaRPr lang="en-US" altLang="ja-JP" dirty="0" smtClean="0">
              <a:latin typeface="+mn-ea"/>
            </a:endParaRPr>
          </a:p>
          <a:p>
            <a:r>
              <a:rPr lang="ja-JP" altLang="en-US" dirty="0">
                <a:latin typeface="+mn-ea"/>
              </a:rPr>
              <a:t>　</a:t>
            </a:r>
            <a:r>
              <a:rPr lang="ja-JP" altLang="en-US" dirty="0" smtClean="0">
                <a:latin typeface="+mn-ea"/>
              </a:rPr>
              <a:t>府</a:t>
            </a:r>
            <a:r>
              <a:rPr lang="ja-JP" altLang="en-US" dirty="0">
                <a:latin typeface="+mn-ea"/>
              </a:rPr>
              <a:t>平均</a:t>
            </a:r>
            <a:r>
              <a:rPr lang="en-US" altLang="ja-JP" dirty="0" smtClean="0">
                <a:latin typeface="+mn-ea"/>
              </a:rPr>
              <a:t>2,813</a:t>
            </a:r>
            <a:r>
              <a:rPr lang="ja-JP" altLang="en-US" dirty="0" smtClean="0">
                <a:latin typeface="+mn-ea"/>
              </a:rPr>
              <a:t>円</a:t>
            </a:r>
            <a:r>
              <a:rPr lang="ja-JP" altLang="en-US" dirty="0">
                <a:latin typeface="+mn-ea"/>
              </a:rPr>
              <a:t>を</a:t>
            </a:r>
            <a:r>
              <a:rPr lang="ja-JP" altLang="en-US" dirty="0" smtClean="0">
                <a:latin typeface="+mn-ea"/>
              </a:rPr>
              <a:t>下回っています。（</a:t>
            </a:r>
            <a:r>
              <a:rPr lang="en-US" altLang="ja-JP" dirty="0" smtClean="0">
                <a:latin typeface="+mn-ea"/>
              </a:rPr>
              <a:t>43</a:t>
            </a:r>
            <a:r>
              <a:rPr lang="ja-JP" altLang="en-US" dirty="0" smtClean="0">
                <a:latin typeface="+mn-ea"/>
              </a:rPr>
              <a:t>事業体中</a:t>
            </a:r>
            <a:r>
              <a:rPr lang="en-US" altLang="ja-JP" dirty="0" smtClean="0">
                <a:latin typeface="+mn-ea"/>
              </a:rPr>
              <a:t>15</a:t>
            </a:r>
            <a:r>
              <a:rPr lang="ja-JP" altLang="en-US" dirty="0" smtClean="0">
                <a:latin typeface="+mn-ea"/>
              </a:rPr>
              <a:t>番目</a:t>
            </a:r>
            <a:r>
              <a:rPr lang="en-US" altLang="ja-JP" dirty="0">
                <a:latin typeface="+mn-ea"/>
              </a:rPr>
              <a:t>/</a:t>
            </a:r>
            <a:r>
              <a:rPr lang="ja-JP" altLang="en-US" dirty="0">
                <a:latin typeface="+mn-ea"/>
              </a:rPr>
              <a:t>昇順</a:t>
            </a:r>
            <a:r>
              <a:rPr lang="ja-JP" altLang="en-US" dirty="0" smtClean="0">
                <a:latin typeface="+mn-ea"/>
              </a:rPr>
              <a:t>）</a:t>
            </a:r>
            <a:endParaRPr lang="en-US" altLang="ja-JP" dirty="0">
              <a:latin typeface="+mn-ea"/>
            </a:endParaRPr>
          </a:p>
        </p:txBody>
      </p:sp>
      <p:sp>
        <p:nvSpPr>
          <p:cNvPr id="8" name="テキスト ボックス 2"/>
          <p:cNvSpPr txBox="1">
            <a:spLocks noChangeArrowheads="1"/>
          </p:cNvSpPr>
          <p:nvPr/>
        </p:nvSpPr>
        <p:spPr bwMode="auto">
          <a:xfrm>
            <a:off x="8229600" y="3208421"/>
            <a:ext cx="1028353"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9" name="テキスト ボックス 2"/>
          <p:cNvSpPr txBox="1">
            <a:spLocks noChangeArrowheads="1"/>
          </p:cNvSpPr>
          <p:nvPr/>
        </p:nvSpPr>
        <p:spPr bwMode="auto">
          <a:xfrm>
            <a:off x="8290560" y="3490307"/>
            <a:ext cx="1028353"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a:solidFill>
                  <a:srgbClr val="FF0000"/>
                </a:solidFill>
                <a:effectLst/>
                <a:latin typeface="+mn-ea"/>
                <a:cs typeface="Times New Roman" panose="02020603050405020304" pitchFamily="18" charset="0"/>
              </a:rPr>
              <a:t>府平均</a:t>
            </a:r>
            <a:endParaRPr lang="ja-JP" sz="1400" kern="100">
              <a:effectLst/>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6</a:t>
            </a:fld>
            <a:endParaRPr kumimoji="1" lang="ja-JP" altLang="en-US"/>
          </a:p>
        </p:txBody>
      </p:sp>
      <p:pic>
        <p:nvPicPr>
          <p:cNvPr id="4" name="図 3"/>
          <p:cNvPicPr>
            <a:picLocks noChangeAspect="1"/>
          </p:cNvPicPr>
          <p:nvPr/>
        </p:nvPicPr>
        <p:blipFill>
          <a:blip r:embed="rId2"/>
          <a:stretch>
            <a:fillRect/>
          </a:stretch>
        </p:blipFill>
        <p:spPr>
          <a:xfrm>
            <a:off x="1374371" y="2035943"/>
            <a:ext cx="0" cy="0"/>
          </a:xfrm>
          <a:prstGeom prst="rect">
            <a:avLst/>
          </a:prstGeom>
        </p:spPr>
      </p:pic>
      <p:pic>
        <p:nvPicPr>
          <p:cNvPr id="6" name="図 5"/>
          <p:cNvPicPr>
            <a:picLocks noChangeAspect="1"/>
          </p:cNvPicPr>
          <p:nvPr/>
        </p:nvPicPr>
        <p:blipFill>
          <a:blip r:embed="rId2"/>
          <a:stretch>
            <a:fillRect/>
          </a:stretch>
        </p:blipFill>
        <p:spPr>
          <a:xfrm>
            <a:off x="234000" y="2357387"/>
            <a:ext cx="7995600" cy="3483307"/>
          </a:xfrm>
          <a:prstGeom prst="rect">
            <a:avLst/>
          </a:prstGeom>
        </p:spPr>
      </p:pic>
    </p:spTree>
    <p:extLst>
      <p:ext uri="{BB962C8B-B14F-4D97-AF65-F5344CB8AC3E}">
        <p14:creationId xmlns:p14="http://schemas.microsoft.com/office/powerpoint/2010/main" val="31898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1"/>
            <a:ext cx="8963696" cy="1508105"/>
          </a:xfrm>
          <a:prstGeom prst="rect">
            <a:avLst/>
          </a:prstGeom>
          <a:noFill/>
        </p:spPr>
        <p:txBody>
          <a:bodyPr wrap="square" rtlCol="0">
            <a:spAutoFit/>
          </a:bodyPr>
          <a:lstStyle/>
          <a:p>
            <a:r>
              <a:rPr lang="ja-JP" altLang="en-US" sz="2000" b="1" dirty="0"/>
              <a:t>（５）技術職員数（大阪府の水道の現況より）</a:t>
            </a:r>
            <a:endParaRPr lang="en-US" altLang="ja-JP" sz="2000" b="1" dirty="0"/>
          </a:p>
          <a:p>
            <a:endParaRPr lang="en-US" altLang="ja-JP" dirty="0"/>
          </a:p>
          <a:p>
            <a:r>
              <a:rPr lang="ja-JP" altLang="ja-JP" dirty="0" smtClean="0"/>
              <a:t>・</a:t>
            </a:r>
            <a:r>
              <a:rPr lang="ja-JP" altLang="en-US" dirty="0"/>
              <a:t>技術</a:t>
            </a:r>
            <a:r>
              <a:rPr lang="ja-JP" altLang="en-US" dirty="0">
                <a:latin typeface="+mn-ea"/>
              </a:rPr>
              <a:t>職員は</a:t>
            </a:r>
            <a:r>
              <a:rPr lang="en-US" altLang="ja-JP" dirty="0" smtClean="0">
                <a:latin typeface="+mn-ea"/>
              </a:rPr>
              <a:t>18</a:t>
            </a:r>
            <a:r>
              <a:rPr lang="ja-JP" altLang="en-US" dirty="0" smtClean="0">
                <a:latin typeface="+mn-ea"/>
              </a:rPr>
              <a:t>人</a:t>
            </a:r>
            <a:r>
              <a:rPr lang="ja-JP" altLang="en-US" dirty="0">
                <a:latin typeface="+mn-ea"/>
              </a:rPr>
              <a:t>であり</a:t>
            </a:r>
            <a:r>
              <a:rPr lang="ja-JP" altLang="en-US" dirty="0"/>
              <a:t>、府平均を下回って</a:t>
            </a:r>
            <a:r>
              <a:rPr lang="ja-JP" altLang="en-US" dirty="0" smtClean="0"/>
              <a:t>います。</a:t>
            </a:r>
            <a:endParaRPr lang="ja-JP" altLang="ja-JP" dirty="0"/>
          </a:p>
          <a:p>
            <a:endParaRPr lang="ja-JP" altLang="ja-JP" dirty="0"/>
          </a:p>
          <a:p>
            <a:endParaRPr lang="ja-JP" altLang="en-US" dirty="0"/>
          </a:p>
        </p:txBody>
      </p:sp>
      <p:sp>
        <p:nvSpPr>
          <p:cNvPr id="7" name="テキスト ボックス 2"/>
          <p:cNvSpPr txBox="1">
            <a:spLocks noChangeArrowheads="1"/>
          </p:cNvSpPr>
          <p:nvPr/>
        </p:nvSpPr>
        <p:spPr bwMode="auto">
          <a:xfrm>
            <a:off x="8415532" y="4204046"/>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7</a:t>
            </a:fld>
            <a:endParaRPr kumimoji="1" lang="ja-JP" altLang="en-US"/>
          </a:p>
        </p:txBody>
      </p:sp>
      <p:pic>
        <p:nvPicPr>
          <p:cNvPr id="6" name="図 5"/>
          <p:cNvPicPr>
            <a:picLocks noChangeAspect="1"/>
          </p:cNvPicPr>
          <p:nvPr/>
        </p:nvPicPr>
        <p:blipFill>
          <a:blip r:embed="rId2"/>
          <a:stretch>
            <a:fillRect/>
          </a:stretch>
        </p:blipFill>
        <p:spPr>
          <a:xfrm>
            <a:off x="351532" y="2357387"/>
            <a:ext cx="8064000" cy="3474670"/>
          </a:xfrm>
          <a:prstGeom prst="rect">
            <a:avLst/>
          </a:prstGeom>
        </p:spPr>
      </p:pic>
    </p:spTree>
    <p:extLst>
      <p:ext uri="{BB962C8B-B14F-4D97-AF65-F5344CB8AC3E}">
        <p14:creationId xmlns:p14="http://schemas.microsoft.com/office/powerpoint/2010/main" val="284752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695" y="1734245"/>
            <a:ext cx="7707780" cy="4750537"/>
          </a:xfrm>
          <a:prstGeom prst="rect">
            <a:avLst/>
          </a:prstGeom>
          <a:noFill/>
          <a:ln>
            <a:noFill/>
          </a:ln>
        </p:spPr>
      </p:pic>
      <p:sp>
        <p:nvSpPr>
          <p:cNvPr id="5" name="Rectangle 3"/>
          <p:cNvSpPr>
            <a:spLocks noChangeArrowheads="1"/>
          </p:cNvSpPr>
          <p:nvPr/>
        </p:nvSpPr>
        <p:spPr bwMode="auto">
          <a:xfrm>
            <a:off x="-1665668" y="21127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50253" y="257738"/>
            <a:ext cx="8963696" cy="2123658"/>
          </a:xfrm>
          <a:prstGeom prst="rect">
            <a:avLst/>
          </a:prstGeom>
          <a:noFill/>
        </p:spPr>
        <p:txBody>
          <a:bodyPr wrap="square" rtlCol="0">
            <a:spAutoFit/>
          </a:bodyPr>
          <a:lstStyle/>
          <a:p>
            <a:r>
              <a:rPr lang="ja-JP" altLang="ja-JP" sz="2400" b="1" dirty="0">
                <a:latin typeface="+mn-ea"/>
              </a:rPr>
              <a:t>１．２　</a:t>
            </a:r>
            <a:r>
              <a:rPr lang="ja-JP" altLang="en-US" sz="2400" b="1" dirty="0">
                <a:latin typeface="+mn-ea"/>
              </a:rPr>
              <a:t>一日最大給水量と自己水率</a:t>
            </a:r>
            <a:r>
              <a:rPr lang="ja-JP" altLang="ja-JP" sz="2400" b="1" dirty="0" smtClean="0">
                <a:latin typeface="+mn-ea"/>
              </a:rPr>
              <a:t>の</a:t>
            </a:r>
            <a:r>
              <a:rPr lang="ja-JP" altLang="ja-JP" sz="2400" b="1" dirty="0">
                <a:latin typeface="+mn-ea"/>
              </a:rPr>
              <a:t>概要（</a:t>
            </a:r>
            <a:r>
              <a:rPr lang="en-US" altLang="ja-JP" sz="2400" b="1" dirty="0">
                <a:latin typeface="+mn-ea"/>
              </a:rPr>
              <a:t>2016</a:t>
            </a:r>
            <a:r>
              <a:rPr lang="ja-JP" altLang="ja-JP" sz="2400" b="1" dirty="0">
                <a:latin typeface="+mn-ea"/>
              </a:rPr>
              <a:t>年度）</a:t>
            </a:r>
            <a:endParaRPr lang="en-US" altLang="ja-JP" sz="2400" b="1" dirty="0">
              <a:latin typeface="+mn-ea"/>
            </a:endParaRPr>
          </a:p>
          <a:p>
            <a:endParaRPr lang="ja-JP" altLang="ja-JP" dirty="0">
              <a:latin typeface="+mn-ea"/>
            </a:endParaRPr>
          </a:p>
          <a:p>
            <a:r>
              <a:rPr lang="ja-JP" altLang="ja-JP" dirty="0" smtClean="0">
                <a:latin typeface="+mn-ea"/>
              </a:rPr>
              <a:t>・</a:t>
            </a:r>
            <a:r>
              <a:rPr lang="ja-JP" altLang="en-US" dirty="0">
                <a:latin typeface="+mn-ea"/>
              </a:rPr>
              <a:t>水源は、猪名川及び余野川を水源とした古江浄水場、淀川を水源とした大阪広域水道企業団からの浄水受水で賄っており、このうち企業団受水は総配水量の約４％を</a:t>
            </a:r>
            <a:r>
              <a:rPr lang="ja-JP" altLang="en-US" dirty="0" smtClean="0">
                <a:latin typeface="+mn-ea"/>
              </a:rPr>
              <a:t>占めています</a:t>
            </a:r>
            <a:r>
              <a:rPr lang="ja-JP" altLang="en-US" dirty="0">
                <a:latin typeface="+mn-ea"/>
              </a:rPr>
              <a:t>。</a:t>
            </a:r>
            <a:endParaRPr lang="ja-JP" altLang="ja-JP" dirty="0" smtClean="0">
              <a:latin typeface="+mn-ea"/>
            </a:endParaRPr>
          </a:p>
          <a:p>
            <a:endParaRPr lang="ja-JP" altLang="ja-JP" dirty="0">
              <a:latin typeface="+mn-ea"/>
            </a:endParaRPr>
          </a:p>
          <a:p>
            <a:endParaRPr lang="ja-JP" altLang="en-US" dirty="0">
              <a:latin typeface="+mn-ea"/>
            </a:endParaRPr>
          </a:p>
        </p:txBody>
      </p:sp>
      <p:sp>
        <p:nvSpPr>
          <p:cNvPr id="8" name="正方形/長方形 7"/>
          <p:cNvSpPr/>
          <p:nvPr/>
        </p:nvSpPr>
        <p:spPr>
          <a:xfrm>
            <a:off x="6893272" y="5126181"/>
            <a:ext cx="179473" cy="108425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1601680" y="3173713"/>
            <a:ext cx="802005" cy="274320"/>
          </a:xfrm>
          <a:prstGeom prst="rect">
            <a:avLst/>
          </a:prstGeom>
          <a:noFill/>
          <a:ln>
            <a:noFill/>
          </a:ln>
        </p:spPr>
      </p:pic>
      <p:pic>
        <p:nvPicPr>
          <p:cNvPr id="11" name="図 10"/>
          <p:cNvPicPr/>
          <p:nvPr/>
        </p:nvPicPr>
        <p:blipFill>
          <a:blip r:embed="rId4">
            <a:extLst>
              <a:ext uri="{28A0092B-C50C-407E-A947-70E740481C1C}">
                <a14:useLocalDpi xmlns:a14="http://schemas.microsoft.com/office/drawing/2010/main" val="0"/>
              </a:ext>
            </a:extLst>
          </a:blip>
          <a:srcRect/>
          <a:stretch>
            <a:fillRect/>
          </a:stretch>
        </p:blipFill>
        <p:spPr bwMode="auto">
          <a:xfrm>
            <a:off x="6173982" y="3351239"/>
            <a:ext cx="689610" cy="421005"/>
          </a:xfrm>
          <a:prstGeom prst="rect">
            <a:avLst/>
          </a:prstGeom>
          <a:noFill/>
          <a:ln>
            <a:noFill/>
          </a:ln>
        </p:spPr>
      </p:pic>
      <p:sp>
        <p:nvSpPr>
          <p:cNvPr id="10" name="テキスト ボックス 9"/>
          <p:cNvSpPr txBox="1"/>
          <p:nvPr/>
        </p:nvSpPr>
        <p:spPr>
          <a:xfrm>
            <a:off x="173394" y="3660572"/>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12" name="テキスト ボックス 11"/>
          <p:cNvSpPr txBox="1"/>
          <p:nvPr/>
        </p:nvSpPr>
        <p:spPr>
          <a:xfrm>
            <a:off x="8692153" y="3660572"/>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13" name="テキスト ボックス 303"/>
          <p:cNvSpPr txBox="1"/>
          <p:nvPr/>
        </p:nvSpPr>
        <p:spPr>
          <a:xfrm>
            <a:off x="7275024" y="5816260"/>
            <a:ext cx="784860" cy="26733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大阪市</a:t>
            </a: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8</a:t>
            </a:fld>
            <a:endParaRPr kumimoji="1" lang="ja-JP" altLang="en-US"/>
          </a:p>
        </p:txBody>
      </p:sp>
    </p:spTree>
    <p:extLst>
      <p:ext uri="{BB962C8B-B14F-4D97-AF65-F5344CB8AC3E}">
        <p14:creationId xmlns:p14="http://schemas.microsoft.com/office/powerpoint/2010/main" val="268052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59537"/>
            <a:ext cx="8963696" cy="461665"/>
          </a:xfrm>
          <a:prstGeom prst="rect">
            <a:avLst/>
          </a:prstGeom>
          <a:noFill/>
        </p:spPr>
        <p:txBody>
          <a:bodyPr wrap="square" rtlCol="0">
            <a:spAutoFit/>
          </a:bodyPr>
          <a:lstStyle/>
          <a:p>
            <a:r>
              <a:rPr lang="ja-JP" altLang="ja-JP" sz="2400" b="1" dirty="0"/>
              <a:t>１．３　水道施設の配置</a:t>
            </a:r>
            <a:r>
              <a:rPr lang="ja-JP" altLang="ja-JP" sz="2400" b="1" dirty="0" smtClean="0"/>
              <a:t>状況</a:t>
            </a:r>
            <a:endParaRPr lang="ja-JP" altLang="en-US" sz="2400"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9</a:t>
            </a:fld>
            <a:endParaRPr kumimoji="1" lang="ja-JP" altLang="en-US"/>
          </a:p>
        </p:txBody>
      </p:sp>
      <p:pic>
        <p:nvPicPr>
          <p:cNvPr id="4" name="図 3"/>
          <p:cNvPicPr>
            <a:picLocks noChangeAspect="1"/>
          </p:cNvPicPr>
          <p:nvPr/>
        </p:nvPicPr>
        <p:blipFill>
          <a:blip r:embed="rId2"/>
          <a:stretch>
            <a:fillRect/>
          </a:stretch>
        </p:blipFill>
        <p:spPr>
          <a:xfrm>
            <a:off x="777211" y="783609"/>
            <a:ext cx="3186546" cy="5817558"/>
          </a:xfrm>
          <a:prstGeom prst="rect">
            <a:avLst/>
          </a:prstGeom>
        </p:spPr>
      </p:pic>
      <p:pic>
        <p:nvPicPr>
          <p:cNvPr id="7" name="図 6"/>
          <p:cNvPicPr>
            <a:picLocks noChangeAspect="1"/>
          </p:cNvPicPr>
          <p:nvPr/>
        </p:nvPicPr>
        <p:blipFill>
          <a:blip r:embed="rId3"/>
          <a:stretch>
            <a:fillRect/>
          </a:stretch>
        </p:blipFill>
        <p:spPr>
          <a:xfrm>
            <a:off x="5147918" y="5416697"/>
            <a:ext cx="3544854" cy="1122216"/>
          </a:xfrm>
          <a:prstGeom prst="rect">
            <a:avLst/>
          </a:prstGeom>
        </p:spPr>
      </p:pic>
    </p:spTree>
    <p:extLst>
      <p:ext uri="{BB962C8B-B14F-4D97-AF65-F5344CB8AC3E}">
        <p14:creationId xmlns:p14="http://schemas.microsoft.com/office/powerpoint/2010/main" val="3670101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1032</Words>
  <Application>Microsoft Office PowerPoint</Application>
  <PresentationFormat>画面に合わせる (4:3)</PresentationFormat>
  <Paragraphs>325</Paragraphs>
  <Slides>32</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32</vt:i4>
      </vt:variant>
    </vt:vector>
  </HeadingPairs>
  <TitlesOfParts>
    <vt:vector size="43" baseType="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2018-12-28T13:11:21Z</dcterms:created>
  <dcterms:modified xsi:type="dcterms:W3CDTF">2019-03-28T06:08:08Z</dcterms:modified>
</cp:coreProperties>
</file>