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94" r:id="rId2"/>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8" r:id="rId27"/>
    <p:sldId id="287" r:id="rId28"/>
    <p:sldId id="278" r:id="rId29"/>
    <p:sldId id="280" r:id="rId30"/>
    <p:sldId id="282" r:id="rId31"/>
    <p:sldId id="283" r:id="rId32"/>
    <p:sldId id="295"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3" autoAdjust="0"/>
    <p:restoredTop sz="92662" autoAdjust="0"/>
  </p:normalViewPr>
  <p:slideViewPr>
    <p:cSldViewPr snapToGrid="0">
      <p:cViewPr varScale="1">
        <p:scale>
          <a:sx n="72" d="100"/>
          <a:sy n="72" d="100"/>
        </p:scale>
        <p:origin x="11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3C26B5C9-8EDE-4A73-B41E-EF0FA898EF39}" type="datetimeFigureOut">
              <a:rPr kumimoji="1" lang="ja-JP" altLang="en-US" smtClean="0"/>
              <a:t>2019/3/29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E59B0424-6D22-45B5-A7A0-0EFEB87BD482}" type="slidenum">
              <a:rPr kumimoji="1" lang="ja-JP" altLang="en-US" smtClean="0"/>
              <a:t>‹#›</a:t>
            </a:fld>
            <a:endParaRPr kumimoji="1" lang="ja-JP" altLang="en-US"/>
          </a:p>
        </p:txBody>
      </p:sp>
    </p:spTree>
    <p:extLst>
      <p:ext uri="{BB962C8B-B14F-4D97-AF65-F5344CB8AC3E}">
        <p14:creationId xmlns:p14="http://schemas.microsoft.com/office/powerpoint/2010/main" val="125443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27</a:t>
            </a:fld>
            <a:endParaRPr kumimoji="1" lang="ja-JP" altLang="en-US"/>
          </a:p>
        </p:txBody>
      </p:sp>
    </p:spTree>
    <p:extLst>
      <p:ext uri="{BB962C8B-B14F-4D97-AF65-F5344CB8AC3E}">
        <p14:creationId xmlns:p14="http://schemas.microsoft.com/office/powerpoint/2010/main" val="255743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C5AA3BE-EE22-4CB7-B0F5-46C223B75D37}"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30452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BA4C6E-AC6B-42A8-8329-B04B142A4B3F}"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7157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C0D3B91-BA5D-4573-AC67-EAF37D306FF6}"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36507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7EB7AF-C74C-4295-87D6-73E43DDE2C88}"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8815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83089AF-E8F8-4D31-95DC-DD8AE6CC9900}"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93850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DD3CEB2-7335-479C-87F1-636093EDAFBB}"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34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02780F-18F4-42B6-AC88-252145ED4E9D}" type="datetime1">
              <a:rPr kumimoji="1" lang="ja-JP" altLang="en-US" smtClean="0"/>
              <a:t>2019/3/29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7615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5D7B899-9184-4638-AFD2-56D5ABCD4D1A}" type="datetime1">
              <a:rPr kumimoji="1" lang="ja-JP" altLang="en-US" smtClean="0"/>
              <a:t>2019/3/29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62717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426DE-3742-4621-BD89-2D7FA0AB6C87}" type="datetime1">
              <a:rPr kumimoji="1" lang="ja-JP" altLang="en-US" smtClean="0"/>
              <a:t>2019/3/29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9667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2AF3BDB-720C-4B66-859C-7F9FE084FCAA}"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0388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66AE2B-10E1-444A-BF21-F10CDD2015D6}"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24375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1A8C3-DB63-499C-9F83-5F1B623E55F9}" type="datetime1">
              <a:rPr kumimoji="1" lang="ja-JP" altLang="en-US" smtClean="0"/>
              <a:t>2019/3/29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183250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茨木市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285096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graphicFrame>
        <p:nvGraphicFramePr>
          <p:cNvPr id="4" name="表 3"/>
          <p:cNvGraphicFramePr>
            <a:graphicFrameLocks noGrp="1"/>
          </p:cNvGraphicFramePr>
          <p:nvPr>
            <p:extLst>
              <p:ext uri="{D42A27DB-BD31-4B8C-83A1-F6EECF244321}">
                <p14:modId xmlns:p14="http://schemas.microsoft.com/office/powerpoint/2010/main" val="2678268965"/>
              </p:ext>
            </p:extLst>
          </p:nvPr>
        </p:nvGraphicFramePr>
        <p:xfrm>
          <a:off x="56479" y="1063281"/>
          <a:ext cx="8963695" cy="5599838"/>
        </p:xfrm>
        <a:graphic>
          <a:graphicData uri="http://schemas.openxmlformats.org/drawingml/2006/table">
            <a:tbl>
              <a:tblPr firstRow="1" firstCol="1">
                <a:tableStyleId>{5C22544A-7EE6-4342-B048-85BDC9FD1C3A}</a:tableStyleId>
              </a:tblPr>
              <a:tblGrid>
                <a:gridCol w="659801">
                  <a:extLst>
                    <a:ext uri="{9D8B030D-6E8A-4147-A177-3AD203B41FA5}">
                      <a16:colId xmlns:a16="http://schemas.microsoft.com/office/drawing/2014/main" val="4249513469"/>
                    </a:ext>
                  </a:extLst>
                </a:gridCol>
                <a:gridCol w="7407812">
                  <a:extLst>
                    <a:ext uri="{9D8B030D-6E8A-4147-A177-3AD203B41FA5}">
                      <a16:colId xmlns:a16="http://schemas.microsoft.com/office/drawing/2014/main" val="2373518121"/>
                    </a:ext>
                  </a:extLst>
                </a:gridCol>
                <a:gridCol w="896082">
                  <a:extLst>
                    <a:ext uri="{9D8B030D-6E8A-4147-A177-3AD203B41FA5}">
                      <a16:colId xmlns:a16="http://schemas.microsoft.com/office/drawing/2014/main" val="2789846183"/>
                    </a:ext>
                  </a:extLst>
                </a:gridCol>
              </a:tblGrid>
              <a:tr h="352683">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43708" marR="43708"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rPr>
                        <a:t>府平均との比較</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496417">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43708" marR="43708"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149581923"/>
                  </a:ext>
                </a:extLst>
              </a:tr>
              <a:tr h="49641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984733"/>
                  </a:ext>
                </a:extLst>
              </a:tr>
              <a:tr h="49641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ja-JP" sz="1400" kern="100" dirty="0" smtClean="0">
                          <a:effectLst/>
                          <a:latin typeface="+mn-ea"/>
                          <a:ea typeface="+mn-ea"/>
                        </a:rPr>
                        <a:t>（</a:t>
                      </a:r>
                      <a:r>
                        <a:rPr lang="en-US" altLang="ja-JP" sz="1400" kern="100" dirty="0" smtClean="0">
                          <a:effectLst/>
                          <a:latin typeface="+mn-ea"/>
                          <a:ea typeface="+mn-ea"/>
                        </a:rPr>
                        <a:t>40</a:t>
                      </a:r>
                      <a:r>
                        <a:rPr lang="ja-JP" sz="1400" kern="100" dirty="0" smtClean="0">
                          <a:effectLst/>
                          <a:latin typeface="+mn-ea"/>
                          <a:ea typeface="+mn-ea"/>
                        </a:rPr>
                        <a:t>年</a:t>
                      </a:r>
                      <a:r>
                        <a:rPr lang="ja-JP" sz="1400" kern="100" dirty="0">
                          <a:effectLst/>
                          <a:latin typeface="+mn-ea"/>
                          <a:ea typeface="+mn-ea"/>
                        </a:rPr>
                        <a:t>）を超えた管路の割合。一般的には、低い方が望ましい。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5599325"/>
                  </a:ext>
                </a:extLst>
              </a:tr>
              <a:tr h="49641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39384232"/>
                  </a:ext>
                </a:extLst>
              </a:tr>
              <a:tr h="49641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233633"/>
                  </a:ext>
                </a:extLst>
              </a:tr>
              <a:tr h="49641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794521"/>
                  </a:ext>
                </a:extLst>
              </a:tr>
              <a:tr h="705365">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43708" marR="43708"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a:t>
                      </a:r>
                      <a:r>
                        <a:rPr lang="ja-JP" sz="1400" kern="100">
                          <a:effectLst/>
                          <a:latin typeface="+mn-ea"/>
                          <a:ea typeface="+mn-ea"/>
                        </a:rPr>
                        <a:t>方</a:t>
                      </a:r>
                      <a:r>
                        <a:rPr lang="ja-JP" sz="1400" kern="100" smtClean="0">
                          <a:effectLst/>
                          <a:latin typeface="+mn-ea"/>
                          <a:ea typeface="+mn-ea"/>
                        </a:rPr>
                        <a:t>が望ましい</a:t>
                      </a:r>
                      <a:r>
                        <a:rPr lang="ja-JP" sz="1400" kern="100" dirty="0">
                          <a:effectLst/>
                          <a:latin typeface="+mn-ea"/>
                          <a:ea typeface="+mn-ea"/>
                        </a:rPr>
                        <a:t>。</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46675"/>
                  </a:ext>
                </a:extLst>
              </a:tr>
              <a:tr h="49641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140534"/>
                  </a:ext>
                </a:extLst>
              </a:tr>
              <a:tr h="49641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09603"/>
                  </a:ext>
                </a:extLst>
              </a:tr>
              <a:tr h="496417">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43708" marR="43708"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43708" marR="43708"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800" kern="100" dirty="0">
                          <a:effectLst/>
                        </a:rPr>
                        <a:t> </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708" marR="437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763230"/>
                  </a:ext>
                </a:extLst>
              </a:tr>
            </a:tbl>
          </a:graphicData>
        </a:graphic>
      </p:graphicFrame>
      <p:sp>
        <p:nvSpPr>
          <p:cNvPr id="9" name="テキスト ボックス 8"/>
          <p:cNvSpPr txBox="1"/>
          <p:nvPr/>
        </p:nvSpPr>
        <p:spPr>
          <a:xfrm>
            <a:off x="56479" y="13533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おける茨木市の</a:t>
            </a:r>
            <a:r>
              <a:rPr lang="ja-JP" altLang="en-US" sz="2400" b="1" dirty="0"/>
              <a:t>状況</a:t>
            </a:r>
          </a:p>
          <a:p>
            <a:pPr>
              <a:spcBef>
                <a:spcPts val="600"/>
              </a:spcBef>
            </a:pPr>
            <a:r>
              <a:rPr lang="ja-JP" altLang="en-US" sz="2400" dirty="0"/>
              <a:t>２．１　各指標の大阪府平均との比較（</a:t>
            </a:r>
            <a:r>
              <a:rPr lang="en-US" altLang="ja-JP" sz="2400" dirty="0">
                <a:latin typeface="+mn-ea"/>
              </a:rPr>
              <a:t>2016</a:t>
            </a:r>
            <a:r>
              <a:rPr lang="ja-JP" altLang="en-US" sz="2400" dirty="0"/>
              <a:t>年度）</a:t>
            </a:r>
          </a:p>
        </p:txBody>
      </p:sp>
      <p:sp>
        <p:nvSpPr>
          <p:cNvPr id="10" name="テキスト ボックス 1"/>
          <p:cNvSpPr txBox="1"/>
          <p:nvPr/>
        </p:nvSpPr>
        <p:spPr>
          <a:xfrm>
            <a:off x="7173717" y="135333"/>
            <a:ext cx="2060621" cy="871697"/>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11" name="テキスト ボックス 10"/>
          <p:cNvSpPr txBox="1"/>
          <p:nvPr/>
        </p:nvSpPr>
        <p:spPr>
          <a:xfrm>
            <a:off x="3468654" y="6626790"/>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7152712" y="6538664"/>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74539" y="2611531"/>
            <a:ext cx="8377829" cy="36648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432383"/>
            <a:ext cx="9111687" cy="1838965"/>
          </a:xfrm>
          <a:prstGeom prst="rect">
            <a:avLst/>
          </a:prstGeom>
          <a:noFill/>
        </p:spPr>
        <p:txBody>
          <a:bodyPr wrap="square" rtlCol="0">
            <a:spAutoFit/>
          </a:bodyPr>
          <a:lstStyle/>
          <a:p>
            <a:r>
              <a:rPr lang="ja-JP" altLang="en-US" sz="2400" b="1" dirty="0"/>
              <a:t> ２．２　府域に</a:t>
            </a:r>
            <a:r>
              <a:rPr lang="ja-JP" altLang="en-US" sz="2400" b="1" dirty="0" smtClean="0"/>
              <a:t>おける茨木市の</a:t>
            </a:r>
            <a:r>
              <a:rPr lang="ja-JP" altLang="en-US" sz="2400" b="1" dirty="0"/>
              <a:t>各指標の状況（</a:t>
            </a:r>
            <a:r>
              <a:rPr lang="en-US" altLang="ja-JP" sz="2400" b="1" dirty="0">
                <a:latin typeface="+mn-ea"/>
              </a:rPr>
              <a:t>2016</a:t>
            </a:r>
            <a:r>
              <a:rPr lang="ja-JP" altLang="en-US" sz="2400" b="1" dirty="0"/>
              <a:t>年度）</a:t>
            </a:r>
          </a:p>
          <a:p>
            <a:endParaRPr lang="ja-JP" altLang="en-US"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sz="2000" b="1" dirty="0"/>
          </a:p>
          <a:p>
            <a:r>
              <a:rPr lang="ja-JP" altLang="en-US" dirty="0"/>
              <a:t>・全管路の耐震</a:t>
            </a:r>
            <a:r>
              <a:rPr lang="ja-JP" altLang="en-US" dirty="0">
                <a:latin typeface="+mn-ea"/>
              </a:rPr>
              <a:t>適合率</a:t>
            </a:r>
            <a:r>
              <a:rPr lang="ja-JP" altLang="en-US" dirty="0" smtClean="0">
                <a:latin typeface="+mn-ea"/>
              </a:rPr>
              <a:t>は</a:t>
            </a:r>
            <a:r>
              <a:rPr lang="en-US" altLang="ja-JP" dirty="0">
                <a:latin typeface="+mn-ea"/>
              </a:rPr>
              <a:t>20.0</a:t>
            </a:r>
            <a:r>
              <a:rPr lang="en-US" altLang="ja-JP" dirty="0" smtClean="0">
                <a:latin typeface="+mn-ea"/>
              </a:rPr>
              <a:t>%</a:t>
            </a:r>
            <a:r>
              <a:rPr lang="ja-JP" altLang="en-US" dirty="0">
                <a:latin typeface="+mn-ea"/>
              </a:rPr>
              <a:t>であり、府平均</a:t>
            </a:r>
            <a:r>
              <a:rPr lang="en-US" altLang="ja-JP" dirty="0" smtClean="0">
                <a:latin typeface="+mn-ea"/>
              </a:rPr>
              <a:t>25.6%</a:t>
            </a:r>
            <a:r>
              <a:rPr lang="ja-JP" altLang="en-US" dirty="0" smtClean="0">
                <a:latin typeface="+mn-ea"/>
              </a:rPr>
              <a:t>を</a:t>
            </a:r>
            <a:r>
              <a:rPr lang="ja-JP" altLang="en-US" dirty="0"/>
              <a:t>下</a:t>
            </a:r>
            <a:r>
              <a:rPr lang="ja-JP" altLang="en-US" dirty="0" smtClean="0"/>
              <a:t>回って</a:t>
            </a:r>
            <a:r>
              <a:rPr lang="ja-JP" altLang="en-US" dirty="0"/>
              <a:t>います</a:t>
            </a:r>
            <a:r>
              <a:rPr lang="ja-JP" altLang="en-US" dirty="0" smtClean="0"/>
              <a:t>。</a:t>
            </a:r>
            <a:endParaRPr lang="ja-JP" altLang="ja-JP" sz="1350" dirty="0"/>
          </a:p>
          <a:p>
            <a:endParaRPr lang="ja-JP" altLang="en-US" sz="1350"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sp>
        <p:nvSpPr>
          <p:cNvPr id="9" name="テキスト ボックス 2"/>
          <p:cNvSpPr txBox="1">
            <a:spLocks noChangeArrowheads="1"/>
          </p:cNvSpPr>
          <p:nvPr/>
        </p:nvSpPr>
        <p:spPr bwMode="auto">
          <a:xfrm>
            <a:off x="8359536" y="3948512"/>
            <a:ext cx="95412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2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34639" y="2371041"/>
            <a:ext cx="8404182" cy="36648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313" y="476884"/>
            <a:ext cx="8939409" cy="1646605"/>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latin typeface="+mn-ea"/>
              </a:rPr>
              <a:t>は</a:t>
            </a:r>
            <a:r>
              <a:rPr lang="en-US" altLang="ja-JP" dirty="0" smtClean="0">
                <a:latin typeface="+mn-ea"/>
              </a:rPr>
              <a:t>47.7%</a:t>
            </a:r>
            <a:r>
              <a:rPr lang="ja-JP" altLang="ja-JP" dirty="0">
                <a:latin typeface="+mn-ea"/>
              </a:rPr>
              <a:t>であり、府平均</a:t>
            </a:r>
            <a:r>
              <a:rPr lang="en-US" altLang="ja-JP" dirty="0" smtClean="0">
                <a:latin typeface="+mn-ea"/>
              </a:rPr>
              <a:t>41.1%</a:t>
            </a:r>
            <a:r>
              <a:rPr lang="ja-JP" altLang="ja-JP" dirty="0" smtClean="0">
                <a:latin typeface="+mn-ea"/>
              </a:rPr>
              <a:t>を</a:t>
            </a:r>
            <a:r>
              <a:rPr lang="ja-JP" altLang="en-US" dirty="0" smtClean="0">
                <a:latin typeface="+mn-ea"/>
              </a:rPr>
              <a:t>上</a:t>
            </a:r>
            <a:r>
              <a:rPr lang="ja-JP" altLang="en-US" dirty="0">
                <a:latin typeface="+mn-ea"/>
              </a:rPr>
              <a:t>回</a:t>
            </a:r>
            <a:r>
              <a:rPr lang="ja-JP" altLang="en-US" dirty="0" smtClean="0">
                <a:latin typeface="+mn-ea"/>
              </a:rPr>
              <a:t>っています。</a:t>
            </a:r>
            <a:endParaRPr lang="en-US" altLang="ja-JP" dirty="0">
              <a:latin typeface="+mn-ea"/>
            </a:endParaRPr>
          </a:p>
          <a:p>
            <a:r>
              <a:rPr lang="ja-JP" altLang="en-US" dirty="0" smtClean="0">
                <a:latin typeface="+mn-ea"/>
              </a:rPr>
              <a:t>　（</a:t>
            </a:r>
            <a:r>
              <a:rPr lang="en-US" altLang="ja-JP" dirty="0" smtClean="0">
                <a:latin typeface="+mn-ea"/>
                <a:cs typeface="Times New Roman" panose="02020603050405020304" pitchFamily="18" charset="0"/>
              </a:rPr>
              <a:t> </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rPr>
              <a:t>16</a:t>
            </a:r>
            <a:r>
              <a:rPr lang="ja-JP" altLang="ja-JP" dirty="0" smtClean="0">
                <a:latin typeface="+mn-ea"/>
              </a:rPr>
              <a:t>番目</a:t>
            </a:r>
            <a:r>
              <a:rPr lang="en-US" altLang="ja-JP" dirty="0" smtClean="0">
                <a:latin typeface="+mn-ea"/>
              </a:rPr>
              <a:t>/</a:t>
            </a:r>
            <a:r>
              <a:rPr lang="ja-JP" altLang="en-US" dirty="0" smtClean="0">
                <a:latin typeface="+mn-ea"/>
              </a:rPr>
              <a:t>降順）</a:t>
            </a:r>
            <a:endParaRPr lang="ja-JP" altLang="ja-JP" dirty="0">
              <a:latin typeface="+mn-ea"/>
            </a:endParaRPr>
          </a:p>
          <a:p>
            <a:endParaRPr lang="ja-JP" altLang="ja-JP" sz="1350" dirty="0"/>
          </a:p>
          <a:p>
            <a:endParaRPr lang="ja-JP" altLang="en-US" sz="1350"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sp>
        <p:nvSpPr>
          <p:cNvPr id="7" name="テキスト ボックス 2"/>
          <p:cNvSpPr txBox="1">
            <a:spLocks noChangeArrowheads="1"/>
          </p:cNvSpPr>
          <p:nvPr/>
        </p:nvSpPr>
        <p:spPr bwMode="auto">
          <a:xfrm>
            <a:off x="8300554" y="4120311"/>
            <a:ext cx="984761"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2400" kern="100" dirty="0">
              <a:latin typeface="+mn-ea"/>
              <a:cs typeface="Times New Roman" panose="02020603050405020304" pitchFamily="18" charset="0"/>
            </a:endParaRPr>
          </a:p>
        </p:txBody>
      </p:sp>
      <p:sp>
        <p:nvSpPr>
          <p:cNvPr id="9" name="テキスト ボックス 2"/>
          <p:cNvSpPr txBox="1">
            <a:spLocks noChangeArrowheads="1"/>
          </p:cNvSpPr>
          <p:nvPr/>
        </p:nvSpPr>
        <p:spPr bwMode="auto">
          <a:xfrm>
            <a:off x="8312590" y="3710062"/>
            <a:ext cx="763302"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42708" y="2360952"/>
            <a:ext cx="8465777" cy="3672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1" y="476004"/>
            <a:ext cx="8905461" cy="1646605"/>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smtClean="0">
                <a:latin typeface="+mn-ea"/>
              </a:rPr>
              <a:t>12.9%</a:t>
            </a:r>
            <a:r>
              <a:rPr lang="ja-JP" altLang="en-US" dirty="0">
                <a:latin typeface="+mn-ea"/>
              </a:rPr>
              <a:t>で</a:t>
            </a:r>
            <a:r>
              <a:rPr lang="ja-JP" altLang="en-US" dirty="0"/>
              <a:t>あり、府平均</a:t>
            </a:r>
            <a:r>
              <a:rPr lang="en-US" altLang="ja-JP" dirty="0">
                <a:latin typeface="+mn-ea"/>
              </a:rPr>
              <a:t>28.6%</a:t>
            </a:r>
            <a:r>
              <a:rPr lang="ja-JP" altLang="en-US" dirty="0" smtClean="0">
                <a:latin typeface="+mn-ea"/>
              </a:rPr>
              <a:t>を</a:t>
            </a:r>
            <a:r>
              <a:rPr lang="ja-JP" altLang="en-US" dirty="0" smtClean="0"/>
              <a:t>下回っています。</a:t>
            </a:r>
            <a:r>
              <a:rPr lang="en-US" altLang="ja-JP" dirty="0">
                <a:latin typeface="+mn-ea"/>
                <a:cs typeface="Times New Roman" panose="02020603050405020304" pitchFamily="18" charset="0"/>
              </a:rPr>
              <a:t> </a:t>
            </a:r>
            <a:endParaRPr lang="en-US" altLang="ja-JP" dirty="0" smtClean="0">
              <a:latin typeface="+mn-ea"/>
              <a:cs typeface="Times New Roman" panose="02020603050405020304" pitchFamily="18" charset="0"/>
            </a:endParaRPr>
          </a:p>
          <a:p>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a:t>
            </a:r>
            <a:r>
              <a:rPr lang="en-US" altLang="ja-JP" dirty="0" smtClean="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rPr>
              <a:t>39</a:t>
            </a:r>
            <a:r>
              <a:rPr lang="ja-JP" altLang="en-US" dirty="0" smtClean="0">
                <a:latin typeface="+mn-ea"/>
              </a:rPr>
              <a:t>番目</a:t>
            </a:r>
            <a:r>
              <a:rPr lang="en-US" altLang="ja-JP" dirty="0" smtClean="0">
                <a:latin typeface="+mn-ea"/>
              </a:rPr>
              <a:t>/</a:t>
            </a:r>
            <a:r>
              <a:rPr lang="ja-JP" altLang="en-US" dirty="0" smtClean="0">
                <a:latin typeface="+mn-ea"/>
              </a:rPr>
              <a:t>降順）</a:t>
            </a:r>
            <a:endParaRPr lang="ja-JP" altLang="en-US" dirty="0"/>
          </a:p>
          <a:p>
            <a:endParaRPr lang="ja-JP" altLang="ja-JP" sz="1350" dirty="0"/>
          </a:p>
          <a:p>
            <a:endParaRPr lang="ja-JP" altLang="en-US" sz="1350"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sp>
        <p:nvSpPr>
          <p:cNvPr id="9" name="テキスト ボックス 2"/>
          <p:cNvSpPr txBox="1">
            <a:spLocks noChangeArrowheads="1"/>
          </p:cNvSpPr>
          <p:nvPr/>
        </p:nvSpPr>
        <p:spPr bwMode="auto">
          <a:xfrm>
            <a:off x="8419352" y="3619525"/>
            <a:ext cx="90495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8714" y="4103642"/>
            <a:ext cx="90495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513384"/>
            <a:ext cx="8751194" cy="954107"/>
          </a:xfrm>
          <a:prstGeom prst="rect">
            <a:avLst/>
          </a:prstGeom>
          <a:noFill/>
        </p:spPr>
        <p:txBody>
          <a:bodyPr wrap="square" rtlCol="0">
            <a:spAutoFit/>
          </a:bodyPr>
          <a:lstStyle/>
          <a:p>
            <a:r>
              <a:rPr lang="ja-JP" altLang="en-US" sz="2000" b="1" dirty="0"/>
              <a:t>④管路更新率（市町村経営比較分析表より）</a:t>
            </a:r>
            <a:endParaRPr lang="en-US" altLang="ja-JP" sz="2000" b="1" dirty="0"/>
          </a:p>
          <a:p>
            <a:endParaRPr lang="ja-JP" altLang="en-US" dirty="0"/>
          </a:p>
          <a:p>
            <a:r>
              <a:rPr lang="ja-JP" altLang="en-US" dirty="0"/>
              <a:t>・管路</a:t>
            </a:r>
            <a:r>
              <a:rPr lang="ja-JP" altLang="en-US" dirty="0">
                <a:latin typeface="+mn-ea"/>
              </a:rPr>
              <a:t>更新率</a:t>
            </a:r>
            <a:r>
              <a:rPr lang="ja-JP" altLang="en-US" dirty="0" smtClean="0">
                <a:latin typeface="+mn-ea"/>
              </a:rPr>
              <a:t>は</a:t>
            </a:r>
            <a:r>
              <a:rPr lang="en-US" altLang="ja-JP" dirty="0" smtClean="0">
                <a:latin typeface="+mn-ea"/>
              </a:rPr>
              <a:t>0.46%</a:t>
            </a:r>
            <a:r>
              <a:rPr lang="ja-JP" altLang="en-US" dirty="0">
                <a:latin typeface="+mn-ea"/>
              </a:rPr>
              <a:t>であり、府平均</a:t>
            </a:r>
            <a:r>
              <a:rPr lang="en-US" altLang="ja-JP" dirty="0" smtClean="0">
                <a:latin typeface="+mn-ea"/>
              </a:rPr>
              <a:t>0.82</a:t>
            </a:r>
            <a:r>
              <a:rPr lang="ja-JP" altLang="en-US" dirty="0" smtClean="0">
                <a:latin typeface="+mn-ea"/>
              </a:rPr>
              <a:t>％を下回って</a:t>
            </a:r>
            <a:r>
              <a:rPr lang="ja-JP" altLang="en-US" dirty="0"/>
              <a:t>います。</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pic>
        <p:nvPicPr>
          <p:cNvPr id="6" name="図 5"/>
          <p:cNvPicPr>
            <a:picLocks noChangeAspect="1"/>
          </p:cNvPicPr>
          <p:nvPr/>
        </p:nvPicPr>
        <p:blipFill>
          <a:blip r:embed="rId2"/>
          <a:stretch>
            <a:fillRect/>
          </a:stretch>
        </p:blipFill>
        <p:spPr>
          <a:xfrm>
            <a:off x="226417" y="2486791"/>
            <a:ext cx="8434800" cy="3665217"/>
          </a:xfrm>
          <a:prstGeom prst="rect">
            <a:avLst/>
          </a:prstGeom>
        </p:spPr>
      </p:pic>
      <p:sp>
        <p:nvSpPr>
          <p:cNvPr id="9" name="テキスト ボックス 2"/>
          <p:cNvSpPr txBox="1">
            <a:spLocks noChangeArrowheads="1"/>
          </p:cNvSpPr>
          <p:nvPr/>
        </p:nvSpPr>
        <p:spPr bwMode="auto">
          <a:xfrm>
            <a:off x="8402842" y="4243312"/>
            <a:ext cx="904958"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63086" y="4553195"/>
            <a:ext cx="904958"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0546" y="2320582"/>
            <a:ext cx="8413305" cy="3600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491704"/>
            <a:ext cx="9005436" cy="954107"/>
          </a:xfrm>
          <a:prstGeom prst="rect">
            <a:avLst/>
          </a:prstGeom>
          <a:noFill/>
        </p:spPr>
        <p:txBody>
          <a:bodyPr wrap="square" rtlCol="0">
            <a:spAutoFit/>
          </a:bodyPr>
          <a:lstStyle/>
          <a:p>
            <a:r>
              <a:rPr lang="ja-JP" altLang="en-US" sz="2000" b="1" dirty="0"/>
              <a:t>⑤浄水場耐震化率（大阪府の水道の現況より）</a:t>
            </a:r>
            <a:endParaRPr lang="en-US" altLang="ja-JP" sz="2000" b="1" dirty="0"/>
          </a:p>
          <a:p>
            <a:endParaRPr lang="ja-JP" altLang="en-US" dirty="0"/>
          </a:p>
          <a:p>
            <a:r>
              <a:rPr lang="ja-JP" altLang="en-US" dirty="0"/>
              <a:t>・浄水場の耐震化率</a:t>
            </a:r>
            <a:r>
              <a:rPr lang="ja-JP" altLang="en-US" dirty="0" smtClean="0">
                <a:latin typeface="+mn-ea"/>
              </a:rPr>
              <a:t>は</a:t>
            </a:r>
            <a:r>
              <a:rPr lang="en-US" altLang="ja-JP" dirty="0" smtClean="0">
                <a:latin typeface="+mn-ea"/>
              </a:rPr>
              <a:t>29.4%</a:t>
            </a:r>
            <a:r>
              <a:rPr lang="ja-JP" altLang="en-US" dirty="0"/>
              <a:t>であり</a:t>
            </a:r>
            <a:r>
              <a:rPr lang="ja-JP" altLang="en-US" dirty="0" smtClean="0"/>
              <a:t>、府平均</a:t>
            </a:r>
            <a:r>
              <a:rPr lang="en-US" altLang="ja-JP" dirty="0" smtClean="0">
                <a:latin typeface="+mn-ea"/>
              </a:rPr>
              <a:t>4.5</a:t>
            </a:r>
            <a:r>
              <a:rPr lang="ja-JP" altLang="en-US" dirty="0" smtClean="0">
                <a:latin typeface="+mn-ea"/>
              </a:rPr>
              <a:t>％</a:t>
            </a:r>
            <a:r>
              <a:rPr lang="ja-JP" altLang="en-US" dirty="0" smtClean="0"/>
              <a:t>を上回っています。</a:t>
            </a:r>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sp>
        <p:nvSpPr>
          <p:cNvPr id="9" name="テキスト ボックス 2"/>
          <p:cNvSpPr txBox="1">
            <a:spLocks noChangeArrowheads="1"/>
          </p:cNvSpPr>
          <p:nvPr/>
        </p:nvSpPr>
        <p:spPr bwMode="auto">
          <a:xfrm>
            <a:off x="8181560" y="4431958"/>
            <a:ext cx="93403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41804" y="3883164"/>
            <a:ext cx="93403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33561" y="2436069"/>
            <a:ext cx="8486941" cy="3672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0" y="491704"/>
            <a:ext cx="8718881" cy="954107"/>
          </a:xfrm>
          <a:prstGeom prst="rect">
            <a:avLst/>
          </a:prstGeom>
          <a:noFill/>
        </p:spPr>
        <p:txBody>
          <a:bodyPr wrap="square" rtlCol="0">
            <a:spAutoFit/>
          </a:bodyPr>
          <a:lstStyle/>
          <a:p>
            <a:r>
              <a:rPr lang="ja-JP" altLang="en-US" sz="2000" b="1" dirty="0">
                <a:latin typeface="+mn-ea"/>
              </a:rPr>
              <a:t>⑥配水池耐震化率（大阪府の水道の現況より）</a:t>
            </a:r>
            <a:endParaRPr lang="en-US" altLang="ja-JP" sz="2000" b="1" dirty="0">
              <a:latin typeface="+mn-ea"/>
            </a:endParaRPr>
          </a:p>
          <a:p>
            <a:endParaRPr lang="en-US" altLang="ja-JP" dirty="0">
              <a:latin typeface="+mn-ea"/>
            </a:endParaRPr>
          </a:p>
          <a:p>
            <a:r>
              <a:rPr lang="ja-JP" altLang="en-US" dirty="0">
                <a:latin typeface="+mn-ea"/>
              </a:rPr>
              <a:t>・配水池の耐震化率</a:t>
            </a:r>
            <a:r>
              <a:rPr lang="ja-JP" altLang="en-US" dirty="0" smtClean="0">
                <a:latin typeface="+mn-ea"/>
              </a:rPr>
              <a:t>は</a:t>
            </a:r>
            <a:r>
              <a:rPr lang="en-US" altLang="ja-JP" dirty="0" smtClean="0">
                <a:latin typeface="+mn-ea"/>
              </a:rPr>
              <a:t>91.3%</a:t>
            </a:r>
            <a:r>
              <a:rPr lang="ja-JP" altLang="en-US" dirty="0">
                <a:latin typeface="+mn-ea"/>
              </a:rPr>
              <a:t>であり、府平均</a:t>
            </a:r>
            <a:r>
              <a:rPr lang="en-US" altLang="ja-JP" dirty="0">
                <a:latin typeface="+mn-ea"/>
              </a:rPr>
              <a:t>48.0%</a:t>
            </a:r>
            <a:r>
              <a:rPr lang="ja-JP" altLang="en-US" dirty="0">
                <a:latin typeface="+mn-ea"/>
              </a:rPr>
              <a:t>を</a:t>
            </a:r>
            <a:r>
              <a:rPr lang="ja-JP" altLang="en-US" dirty="0" smtClean="0">
                <a:latin typeface="+mn-ea"/>
              </a:rPr>
              <a:t>大きく上回って</a:t>
            </a:r>
            <a:r>
              <a:rPr lang="ja-JP" altLang="en-US" dirty="0">
                <a:latin typeface="+mn-ea"/>
              </a:rPr>
              <a:t>います。</a:t>
            </a:r>
          </a:p>
        </p:txBody>
      </p:sp>
      <p:sp>
        <p:nvSpPr>
          <p:cNvPr id="9" name="テキスト ボックス 2"/>
          <p:cNvSpPr txBox="1">
            <a:spLocks noChangeArrowheads="1"/>
          </p:cNvSpPr>
          <p:nvPr/>
        </p:nvSpPr>
        <p:spPr bwMode="auto">
          <a:xfrm>
            <a:off x="8471697" y="4037489"/>
            <a:ext cx="101888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53720" y="3589621"/>
            <a:ext cx="101888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spTree>
    <p:extLst>
      <p:ext uri="{BB962C8B-B14F-4D97-AF65-F5344CB8AC3E}">
        <p14:creationId xmlns:p14="http://schemas.microsoft.com/office/powerpoint/2010/main" val="136021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58172" y="2417567"/>
            <a:ext cx="8377216" cy="3636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312" y="463170"/>
            <a:ext cx="9111687" cy="1231106"/>
          </a:xfrm>
          <a:prstGeom prst="rect">
            <a:avLst/>
          </a:prstGeom>
          <a:noFill/>
        </p:spPr>
        <p:txBody>
          <a:bodyPr wrap="square" rtlCol="0">
            <a:spAutoFit/>
          </a:bodyPr>
          <a:lstStyle/>
          <a:p>
            <a:r>
              <a:rPr lang="ja-JP" altLang="en-US" sz="2000" b="1" dirty="0"/>
              <a:t>⑦給水原価（市町村経営比較分析表より）</a:t>
            </a:r>
            <a:endParaRPr lang="en-US" altLang="ja-JP" sz="2000" b="1" dirty="0"/>
          </a:p>
          <a:p>
            <a:endParaRPr lang="ja-JP" altLang="en-US" dirty="0"/>
          </a:p>
          <a:p>
            <a:r>
              <a:rPr lang="ja-JP" altLang="en-US" dirty="0"/>
              <a:t>・給水原価は</a:t>
            </a:r>
            <a:r>
              <a:rPr lang="en-US" altLang="ja-JP" dirty="0" smtClean="0">
                <a:latin typeface="+mn-ea"/>
              </a:rPr>
              <a:t>138.6</a:t>
            </a:r>
            <a:r>
              <a:rPr lang="ja-JP" altLang="en-US" dirty="0" smtClean="0">
                <a:latin typeface="+mn-ea"/>
              </a:rPr>
              <a:t>円</a:t>
            </a:r>
            <a:r>
              <a:rPr lang="ja-JP" altLang="en-US" dirty="0">
                <a:latin typeface="+mn-ea"/>
              </a:rPr>
              <a:t>であり、府平均</a:t>
            </a:r>
            <a:r>
              <a:rPr lang="en-US" altLang="ja-JP" dirty="0">
                <a:latin typeface="+mn-ea"/>
              </a:rPr>
              <a:t>170.8</a:t>
            </a:r>
            <a:r>
              <a:rPr lang="ja-JP" altLang="en-US" dirty="0">
                <a:latin typeface="+mn-ea"/>
              </a:rPr>
              <a:t>円を</a:t>
            </a:r>
            <a:r>
              <a:rPr lang="ja-JP" altLang="en-US" dirty="0" smtClean="0">
                <a:latin typeface="+mn-ea"/>
              </a:rPr>
              <a:t>下回っています。</a:t>
            </a:r>
            <a:r>
              <a:rPr lang="en-US" altLang="ja-JP" dirty="0">
                <a:latin typeface="+mn-ea"/>
                <a:cs typeface="Times New Roman" panose="02020603050405020304" pitchFamily="18" charset="0"/>
              </a:rPr>
              <a:t> </a:t>
            </a:r>
            <a:endParaRPr lang="en-US" altLang="ja-JP" dirty="0" smtClean="0">
              <a:latin typeface="+mn-ea"/>
              <a:cs typeface="Times New Roman" panose="02020603050405020304" pitchFamily="18" charset="0"/>
            </a:endParaRPr>
          </a:p>
          <a:p>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a:t>
            </a:r>
            <a:r>
              <a:rPr lang="en-US" altLang="ja-JP" dirty="0" smtClean="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rPr>
              <a:t>9</a:t>
            </a:r>
            <a:r>
              <a:rPr lang="ja-JP" altLang="en-US" dirty="0" smtClean="0">
                <a:latin typeface="+mn-ea"/>
              </a:rPr>
              <a:t>番目</a:t>
            </a:r>
            <a:r>
              <a:rPr lang="en-US" altLang="ja-JP" dirty="0" smtClean="0">
                <a:latin typeface="+mn-ea"/>
              </a:rPr>
              <a:t>/</a:t>
            </a:r>
            <a:r>
              <a:rPr lang="ja-JP" altLang="en-US" dirty="0" smtClean="0">
                <a:latin typeface="+mn-ea"/>
              </a:rPr>
              <a:t>昇順）</a:t>
            </a:r>
            <a:endParaRPr lang="ja-JP" altLang="en-US" dirty="0"/>
          </a:p>
        </p:txBody>
      </p:sp>
      <p:sp>
        <p:nvSpPr>
          <p:cNvPr id="9" name="テキスト ボックス 2"/>
          <p:cNvSpPr txBox="1">
            <a:spLocks noChangeArrowheads="1"/>
          </p:cNvSpPr>
          <p:nvPr/>
        </p:nvSpPr>
        <p:spPr bwMode="auto">
          <a:xfrm>
            <a:off x="8403230" y="3910231"/>
            <a:ext cx="1104853"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8707" y="4251960"/>
            <a:ext cx="1104853"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spTree>
    <p:extLst>
      <p:ext uri="{BB962C8B-B14F-4D97-AF65-F5344CB8AC3E}">
        <p14:creationId xmlns:p14="http://schemas.microsoft.com/office/powerpoint/2010/main" val="6831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32114" y="2288306"/>
            <a:ext cx="8401242" cy="3636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433212"/>
            <a:ext cx="8939409" cy="1231106"/>
          </a:xfrm>
          <a:prstGeom prst="rect">
            <a:avLst/>
          </a:prstGeom>
          <a:noFill/>
        </p:spPr>
        <p:txBody>
          <a:bodyPr wrap="square" rtlCol="0">
            <a:spAutoFit/>
          </a:bodyPr>
          <a:lstStyle/>
          <a:p>
            <a:r>
              <a:rPr lang="ja-JP" altLang="en-US" sz="2000" b="1" dirty="0"/>
              <a:t>⑧経常収支比率（市町村経営比較分析表より）</a:t>
            </a:r>
            <a:endParaRPr lang="en-US" altLang="ja-JP" sz="2000" b="1" dirty="0"/>
          </a:p>
          <a:p>
            <a:endParaRPr lang="ja-JP" altLang="en-US" dirty="0"/>
          </a:p>
          <a:p>
            <a:pPr marL="179388" indent="-179388"/>
            <a:r>
              <a:rPr lang="ja-JP" altLang="en-US" dirty="0"/>
              <a:t>・経常収支比率は府</a:t>
            </a:r>
            <a:r>
              <a:rPr lang="ja-JP" altLang="en-US" dirty="0">
                <a:latin typeface="+mn-ea"/>
              </a:rPr>
              <a:t>平均</a:t>
            </a:r>
            <a:r>
              <a:rPr lang="en-US" altLang="ja-JP" dirty="0">
                <a:latin typeface="+mn-ea"/>
              </a:rPr>
              <a:t>111.98%</a:t>
            </a:r>
            <a:r>
              <a:rPr lang="ja-JP" altLang="en-US" dirty="0">
                <a:latin typeface="+mn-ea"/>
              </a:rPr>
              <a:t>を上回り、</a:t>
            </a:r>
            <a:r>
              <a:rPr lang="en-US" altLang="ja-JP" dirty="0" smtClean="0">
                <a:latin typeface="+mn-ea"/>
              </a:rPr>
              <a:t>114.12%</a:t>
            </a:r>
            <a:r>
              <a:rPr lang="ja-JP" altLang="en-US" dirty="0">
                <a:latin typeface="+mn-ea"/>
              </a:rPr>
              <a:t>と単年度黒字を示す</a:t>
            </a:r>
            <a:r>
              <a:rPr lang="en-US" altLang="ja-JP" dirty="0">
                <a:latin typeface="+mn-ea"/>
              </a:rPr>
              <a:t>100%</a:t>
            </a:r>
            <a:r>
              <a:rPr lang="ja-JP" altLang="en-US" dirty="0">
                <a:latin typeface="+mn-ea"/>
              </a:rPr>
              <a:t>を</a:t>
            </a:r>
            <a:r>
              <a:rPr lang="ja-JP" altLang="en-US" dirty="0" smtClean="0">
                <a:latin typeface="+mn-ea"/>
              </a:rPr>
              <a:t>超えて</a:t>
            </a:r>
            <a:r>
              <a:rPr lang="ja-JP" altLang="en-US" dirty="0" smtClean="0"/>
              <a:t>います</a:t>
            </a:r>
            <a:r>
              <a:rPr lang="ja-JP" altLang="en-US" dirty="0"/>
              <a:t>。</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sp>
        <p:nvSpPr>
          <p:cNvPr id="9" name="テキスト ボックス 2"/>
          <p:cNvSpPr txBox="1">
            <a:spLocks noChangeArrowheads="1"/>
          </p:cNvSpPr>
          <p:nvPr/>
        </p:nvSpPr>
        <p:spPr bwMode="auto">
          <a:xfrm>
            <a:off x="8287838" y="3522854"/>
            <a:ext cx="723642" cy="293772"/>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74587" y="3090233"/>
            <a:ext cx="922421" cy="289071"/>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07567" y="2595059"/>
            <a:ext cx="8226480" cy="31212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487355"/>
            <a:ext cx="8912065" cy="954107"/>
          </a:xfrm>
          <a:prstGeom prst="rect">
            <a:avLst/>
          </a:prstGeom>
          <a:noFill/>
        </p:spPr>
        <p:txBody>
          <a:bodyPr wrap="square" rtlCol="0">
            <a:spAutoFit/>
          </a:bodyPr>
          <a:lstStyle/>
          <a:p>
            <a:r>
              <a:rPr lang="ja-JP" altLang="en-US" sz="2000" b="1" dirty="0"/>
              <a:t>⑨企業債残高対給水収益率（市町村経営比較分析表より）</a:t>
            </a:r>
            <a:endParaRPr lang="en-US" altLang="ja-JP" sz="2000" b="1" dirty="0"/>
          </a:p>
          <a:p>
            <a:endParaRPr lang="ja-JP" altLang="en-US" dirty="0"/>
          </a:p>
          <a:p>
            <a:r>
              <a:rPr lang="ja-JP" altLang="en-US" dirty="0"/>
              <a:t>・企業債残高対給水収益率</a:t>
            </a:r>
            <a:r>
              <a:rPr lang="ja-JP" altLang="en-US" dirty="0" smtClean="0">
                <a:latin typeface="+mn-ea"/>
              </a:rPr>
              <a:t>は</a:t>
            </a:r>
            <a:r>
              <a:rPr lang="en-US" altLang="ja-JP" dirty="0" smtClean="0">
                <a:latin typeface="+mn-ea"/>
              </a:rPr>
              <a:t>128.1%</a:t>
            </a:r>
            <a:r>
              <a:rPr lang="ja-JP" altLang="en-US" dirty="0">
                <a:latin typeface="+mn-ea"/>
              </a:rPr>
              <a:t>であり、 府平均</a:t>
            </a:r>
            <a:r>
              <a:rPr lang="en-US" altLang="ja-JP" dirty="0">
                <a:latin typeface="+mn-ea"/>
              </a:rPr>
              <a:t>250.5%</a:t>
            </a:r>
            <a:r>
              <a:rPr lang="ja-JP" altLang="en-US" dirty="0" smtClean="0">
                <a:latin typeface="+mn-ea"/>
              </a:rPr>
              <a:t>を</a:t>
            </a:r>
            <a:r>
              <a:rPr lang="ja-JP" altLang="en-US" dirty="0"/>
              <a:t>下</a:t>
            </a:r>
            <a:r>
              <a:rPr lang="ja-JP" altLang="en-US" dirty="0" smtClean="0"/>
              <a:t>回って</a:t>
            </a:r>
            <a:r>
              <a:rPr lang="ja-JP" altLang="en-US" dirty="0"/>
              <a:t>います。</a:t>
            </a:r>
          </a:p>
        </p:txBody>
      </p:sp>
      <p:sp>
        <p:nvSpPr>
          <p:cNvPr id="9" name="テキスト ボックス 2"/>
          <p:cNvSpPr txBox="1">
            <a:spLocks noChangeArrowheads="1"/>
          </p:cNvSpPr>
          <p:nvPr/>
        </p:nvSpPr>
        <p:spPr bwMode="auto">
          <a:xfrm>
            <a:off x="8337766" y="4398224"/>
            <a:ext cx="989114"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37766" y="4027168"/>
            <a:ext cx="989114"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spTree>
    <p:extLst>
      <p:ext uri="{BB962C8B-B14F-4D97-AF65-F5344CB8AC3E}">
        <p14:creationId xmlns:p14="http://schemas.microsoft.com/office/powerpoint/2010/main" val="20553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smtClean="0">
                <a:solidFill>
                  <a:schemeClr val="tx2"/>
                </a:solidFill>
                <a:latin typeface="+mn-ea"/>
              </a:rPr>
              <a:t>■市の水道の状態をのぞいてみよう</a:t>
            </a:r>
            <a:r>
              <a:rPr lang="en-US" altLang="ja-JP" b="1" dirty="0" smtClean="0">
                <a:solidFill>
                  <a:schemeClr val="tx2"/>
                </a:solidFill>
                <a:latin typeface="+mn-ea"/>
              </a:rPr>
              <a:t>~</a:t>
            </a:r>
            <a:r>
              <a:rPr lang="ja-JP" altLang="en-US" b="1" dirty="0" smtClean="0">
                <a:solidFill>
                  <a:schemeClr val="tx2"/>
                </a:solidFill>
                <a:latin typeface="+mn-ea"/>
              </a:rPr>
              <a:t>施設の耐震化状況や財政的な指標を府内で比較</a:t>
            </a:r>
            <a:r>
              <a:rPr lang="en-US" altLang="ja-JP" b="1" dirty="0" smtClean="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おける茨木市の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おける茨木市の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smtClean="0">
                <a:solidFill>
                  <a:schemeClr val="tx2"/>
                </a:solidFill>
                <a:latin typeface="+mn-ea"/>
              </a:rPr>
              <a:t>■市の水道ってこれからどうなる</a:t>
            </a:r>
            <a:r>
              <a:rPr lang="ja-JP" altLang="en-US" b="1" dirty="0">
                <a:solidFill>
                  <a:schemeClr val="tx2"/>
                </a:solidFill>
                <a:latin typeface="+mn-ea"/>
              </a:rPr>
              <a:t>の</a:t>
            </a:r>
            <a:r>
              <a:rPr lang="ja-JP" altLang="en-US" b="1" dirty="0" smtClean="0">
                <a:solidFill>
                  <a:schemeClr val="tx2"/>
                </a:solidFill>
                <a:latin typeface="+mn-ea"/>
              </a:rPr>
              <a:t>？</a:t>
            </a:r>
            <a:r>
              <a:rPr lang="ja-JP" altLang="en-US" b="1" dirty="0">
                <a:solidFill>
                  <a:schemeClr val="tx2"/>
                </a:solidFill>
                <a:latin typeface="+mn-ea"/>
              </a:rPr>
              <a:t>　</a:t>
            </a:r>
            <a:r>
              <a:rPr lang="en-US" altLang="ja-JP" b="1" dirty="0" smtClean="0">
                <a:solidFill>
                  <a:schemeClr val="tx2"/>
                </a:solidFill>
                <a:latin typeface="+mn-ea"/>
              </a:rPr>
              <a:t>~</a:t>
            </a:r>
            <a:r>
              <a:rPr lang="ja-JP" altLang="en-US" b="1" dirty="0">
                <a:solidFill>
                  <a:schemeClr val="tx2"/>
                </a:solidFill>
                <a:latin typeface="+mn-ea"/>
              </a:rPr>
              <a:t>今後</a:t>
            </a:r>
            <a:r>
              <a:rPr lang="ja-JP" altLang="en-US" b="1" dirty="0" smtClean="0">
                <a:solidFill>
                  <a:schemeClr val="tx2"/>
                </a:solidFill>
                <a:latin typeface="+mn-ea"/>
              </a:rPr>
              <a:t>の計画や水道料金のイメージを確認</a:t>
            </a:r>
            <a:r>
              <a:rPr lang="en-US" altLang="ja-JP" b="1" dirty="0" smtClean="0">
                <a:solidFill>
                  <a:schemeClr val="tx2"/>
                </a:solidFill>
                <a:latin typeface="+mn-ea"/>
              </a:rPr>
              <a:t>~</a:t>
            </a:r>
            <a:endParaRPr lang="en-US" altLang="ja-JP" b="1" dirty="0">
              <a:solidFill>
                <a:schemeClr val="tx2"/>
              </a:solidFill>
              <a:latin typeface="+mn-ea"/>
            </a:endParaRPr>
          </a:p>
          <a:p>
            <a:r>
              <a:rPr lang="ja-JP" altLang="en-US" b="1" dirty="0" smtClean="0">
                <a:latin typeface="+mn-ea"/>
              </a:rPr>
              <a:t>茨木市の計画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茨木市の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大阪府推計による茨木市の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863346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41144" y="2486791"/>
            <a:ext cx="8394288" cy="3672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930" y="582901"/>
            <a:ext cx="8190965"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smtClean="0">
                <a:latin typeface="+mn-ea"/>
              </a:rPr>
              <a:t>75.0%</a:t>
            </a:r>
            <a:r>
              <a:rPr lang="ja-JP" altLang="en-US" dirty="0">
                <a:latin typeface="+mn-ea"/>
              </a:rPr>
              <a:t>であり、府平均</a:t>
            </a:r>
            <a:r>
              <a:rPr lang="en-US" altLang="ja-JP" dirty="0">
                <a:latin typeface="+mn-ea"/>
              </a:rPr>
              <a:t>58.4%</a:t>
            </a:r>
            <a:r>
              <a:rPr lang="ja-JP" altLang="en-US" dirty="0">
                <a:latin typeface="+mn-ea"/>
              </a:rPr>
              <a:t>を上回って</a:t>
            </a:r>
            <a:r>
              <a:rPr lang="ja-JP" altLang="en-US" dirty="0"/>
              <a:t>います。</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sp>
        <p:nvSpPr>
          <p:cNvPr id="9" name="テキスト ボックス 2"/>
          <p:cNvSpPr txBox="1">
            <a:spLocks noChangeArrowheads="1"/>
          </p:cNvSpPr>
          <p:nvPr/>
        </p:nvSpPr>
        <p:spPr bwMode="auto">
          <a:xfrm>
            <a:off x="8464853" y="3811763"/>
            <a:ext cx="679148"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39152" y="3524502"/>
            <a:ext cx="1096397"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170317" y="245764"/>
            <a:ext cx="8973683" cy="2677656"/>
          </a:xfrm>
          <a:prstGeom prst="rect">
            <a:avLst/>
          </a:prstGeom>
          <a:noFill/>
        </p:spPr>
        <p:txBody>
          <a:bodyPr wrap="square" rtlCol="0">
            <a:spAutoFit/>
          </a:bodyPr>
          <a:lstStyle/>
          <a:p>
            <a:r>
              <a:rPr lang="ja-JP" altLang="en-US" sz="2400" b="1" dirty="0"/>
              <a:t>３　</a:t>
            </a:r>
            <a:r>
              <a:rPr lang="ja-JP" altLang="en-US" sz="2400" b="1" dirty="0" smtClean="0"/>
              <a:t>茨木市の</a:t>
            </a:r>
            <a:r>
              <a:rPr lang="ja-JP" altLang="en-US" sz="2400" b="1" dirty="0"/>
              <a:t>今後の計画</a:t>
            </a:r>
          </a:p>
          <a:p>
            <a:endParaRPr lang="en-US" altLang="ja-JP" dirty="0"/>
          </a:p>
          <a:p>
            <a:endParaRPr lang="ja-JP" altLang="en-US" dirty="0"/>
          </a:p>
          <a:p>
            <a:r>
              <a:rPr lang="ja-JP" altLang="en-US" dirty="0"/>
              <a:t>・浄水場</a:t>
            </a:r>
            <a:r>
              <a:rPr lang="ja-JP" altLang="en-US" dirty="0" smtClean="0"/>
              <a:t>は、今後、更新も含めた整備手法の検討を行う予定です。</a:t>
            </a:r>
            <a:endParaRPr lang="en-US" altLang="ja-JP" dirty="0"/>
          </a:p>
          <a:p>
            <a:endParaRPr lang="ja-JP" altLang="en-US" dirty="0"/>
          </a:p>
          <a:p>
            <a:pPr marL="179388" indent="-179388"/>
            <a:r>
              <a:rPr lang="ja-JP" altLang="en-US" dirty="0"/>
              <a:t>・配水池</a:t>
            </a:r>
            <a:r>
              <a:rPr lang="ja-JP" altLang="en-US" dirty="0" smtClean="0"/>
              <a:t>は施設の統廃合を検討し、２０２９年度には耐震化率が１００％となる見込みです。</a:t>
            </a:r>
            <a:endParaRPr lang="en-US" altLang="ja-JP" dirty="0"/>
          </a:p>
          <a:p>
            <a:endParaRPr lang="ja-JP" altLang="en-US" dirty="0"/>
          </a:p>
          <a:p>
            <a:r>
              <a:rPr lang="ja-JP" altLang="en-US" dirty="0"/>
              <a:t>・基幹管路は</a:t>
            </a:r>
            <a:r>
              <a:rPr lang="ja-JP" altLang="en-US" dirty="0" smtClean="0"/>
              <a:t>、２０２９年度に耐震適合率が</a:t>
            </a:r>
            <a:r>
              <a:rPr lang="ja-JP" altLang="en-US" smtClean="0"/>
              <a:t>５６．</a:t>
            </a:r>
            <a:r>
              <a:rPr lang="ja-JP" altLang="en-US"/>
              <a:t>３</a:t>
            </a:r>
            <a:r>
              <a:rPr lang="ja-JP" altLang="en-US" smtClean="0"/>
              <a:t>％となる見込みです。</a:t>
            </a:r>
            <a:endParaRPr lang="ja-JP" altLang="en-US"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69969" y="2496007"/>
            <a:ext cx="8768213" cy="28332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2517913" y="2496007"/>
            <a:ext cx="185530" cy="2833200"/>
          </a:xfrm>
          <a:prstGeom prst="rect">
            <a:avLst/>
          </a:prstGeom>
          <a:noFill/>
          <a:ln w="25400" cap="flat" cmpd="sng" algn="ctr">
            <a:solidFill>
              <a:srgbClr val="FF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sp>
        <p:nvSpPr>
          <p:cNvPr id="9" name="正方形/長方形 8"/>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graphicFrame>
        <p:nvGraphicFramePr>
          <p:cNvPr id="3" name="表 2"/>
          <p:cNvGraphicFramePr>
            <a:graphicFrameLocks noGrp="1"/>
          </p:cNvGraphicFramePr>
          <p:nvPr>
            <p:extLst>
              <p:ext uri="{D42A27DB-BD31-4B8C-83A1-F6EECF244321}">
                <p14:modId xmlns:p14="http://schemas.microsoft.com/office/powerpoint/2010/main" val="3395722795"/>
              </p:ext>
            </p:extLst>
          </p:nvPr>
        </p:nvGraphicFramePr>
        <p:xfrm>
          <a:off x="136113" y="728870"/>
          <a:ext cx="8901636" cy="1673324"/>
        </p:xfrm>
        <a:graphic>
          <a:graphicData uri="http://schemas.openxmlformats.org/drawingml/2006/table">
            <a:tbl>
              <a:tblPr firstRow="1" firstCol="1" bandRow="1">
                <a:tableStyleId>{5C22544A-7EE6-4342-B048-85BDC9FD1C3A}</a:tableStyleId>
              </a:tblPr>
              <a:tblGrid>
                <a:gridCol w="1215609">
                  <a:extLst>
                    <a:ext uri="{9D8B030D-6E8A-4147-A177-3AD203B41FA5}">
                      <a16:colId xmlns:a16="http://schemas.microsoft.com/office/drawing/2014/main" val="2146350481"/>
                    </a:ext>
                  </a:extLst>
                </a:gridCol>
                <a:gridCol w="1630017">
                  <a:extLst>
                    <a:ext uri="{9D8B030D-6E8A-4147-A177-3AD203B41FA5}">
                      <a16:colId xmlns:a16="http://schemas.microsoft.com/office/drawing/2014/main" val="1679125384"/>
                    </a:ext>
                  </a:extLst>
                </a:gridCol>
                <a:gridCol w="1722783">
                  <a:extLst>
                    <a:ext uri="{9D8B030D-6E8A-4147-A177-3AD203B41FA5}">
                      <a16:colId xmlns:a16="http://schemas.microsoft.com/office/drawing/2014/main" val="3439847030"/>
                    </a:ext>
                  </a:extLst>
                </a:gridCol>
                <a:gridCol w="2107095">
                  <a:extLst>
                    <a:ext uri="{9D8B030D-6E8A-4147-A177-3AD203B41FA5}">
                      <a16:colId xmlns:a16="http://schemas.microsoft.com/office/drawing/2014/main" val="1206743638"/>
                    </a:ext>
                  </a:extLst>
                </a:gridCol>
                <a:gridCol w="2226132">
                  <a:extLst>
                    <a:ext uri="{9D8B030D-6E8A-4147-A177-3AD203B41FA5}">
                      <a16:colId xmlns:a16="http://schemas.microsoft.com/office/drawing/2014/main" val="3993777513"/>
                    </a:ext>
                  </a:extLst>
                </a:gridCol>
              </a:tblGrid>
              <a:tr h="557751">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gridSpan="3">
                  <a:txBody>
                    <a:bodyPr/>
                    <a:lstStyle/>
                    <a:p>
                      <a:pPr algn="ctr">
                        <a:spcAft>
                          <a:spcPts val="0"/>
                        </a:spcAft>
                      </a:pPr>
                      <a:r>
                        <a:rPr lang="ja-JP" sz="1800" kern="100" dirty="0">
                          <a:effectLst/>
                        </a:rPr>
                        <a:t>市町村計画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a:effectLst/>
                        </a:rPr>
                        <a:t>年周期で管更新するために必要な</a:t>
                      </a:r>
                      <a:r>
                        <a:rPr lang="ja-JP" sz="1800" kern="100" smtClean="0">
                          <a:effectLst/>
                        </a:rPr>
                        <a:t>管</a:t>
                      </a:r>
                      <a:r>
                        <a:rPr lang="ja-JP" altLang="en-US" sz="1800" kern="100" smtClean="0">
                          <a:effectLst/>
                        </a:rPr>
                        <a:t>路</a:t>
                      </a:r>
                      <a:r>
                        <a:rPr lang="ja-JP" sz="1800" kern="100" smtClean="0">
                          <a:effectLst/>
                        </a:rPr>
                        <a:t>更新率</a:t>
                      </a:r>
                      <a:r>
                        <a:rPr lang="ja-JP" sz="1800" kern="100">
                          <a:effectLst/>
                        </a:rPr>
                        <a: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407826303"/>
                  </a:ext>
                </a:extLst>
              </a:tr>
              <a:tr h="659431">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老朽管率（％）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計画期間内年平均</a:t>
                      </a:r>
                    </a:p>
                    <a:p>
                      <a:pPr algn="l">
                        <a:spcAft>
                          <a:spcPts val="0"/>
                        </a:spcAft>
                      </a:pPr>
                      <a:r>
                        <a:rPr lang="ja-JP" sz="1800" kern="100" dirty="0" smtClean="0">
                          <a:effectLst/>
                        </a:rPr>
                        <a:t>管</a:t>
                      </a:r>
                      <a:r>
                        <a:rPr lang="ja-JP" altLang="en-US" sz="1800" kern="100" dirty="0" smtClean="0">
                          <a:effectLst/>
                        </a:rPr>
                        <a:t>路</a:t>
                      </a:r>
                      <a:r>
                        <a:rPr lang="ja-JP" sz="1800" kern="100" dirty="0" smtClean="0">
                          <a:effectLst/>
                        </a:rPr>
                        <a:t>更新率</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3372936762"/>
                  </a:ext>
                </a:extLst>
              </a:tr>
              <a:tr h="456142">
                <a:tc>
                  <a:txBody>
                    <a:bodyPr/>
                    <a:lstStyle/>
                    <a:p>
                      <a:pPr algn="ctr">
                        <a:spcAft>
                          <a:spcPts val="0"/>
                        </a:spcAft>
                      </a:pPr>
                      <a:r>
                        <a:rPr lang="ja-JP" sz="1800" kern="100" dirty="0">
                          <a:effectLst/>
                        </a:rPr>
                        <a:t>全管路</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just">
                        <a:spcAft>
                          <a:spcPts val="0"/>
                        </a:spcAft>
                      </a:pPr>
                      <a:r>
                        <a:rPr lang="ja-JP" sz="1800" kern="100" dirty="0" smtClean="0">
                          <a:effectLst/>
                        </a:rPr>
                        <a:t>２０</a:t>
                      </a:r>
                      <a:r>
                        <a:rPr lang="ja-JP" altLang="en-US" sz="1800" kern="100" dirty="0" smtClean="0">
                          <a:effectLst/>
                        </a:rPr>
                        <a:t>２９</a:t>
                      </a:r>
                      <a:r>
                        <a:rPr lang="ja-JP" sz="1800" kern="100" dirty="0" smtClean="0">
                          <a:effectLst/>
                        </a:rPr>
                        <a:t>年度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altLang="en-US" sz="1800" kern="100" dirty="0" smtClean="0">
                          <a:effectLst/>
                        </a:rPr>
                        <a:t>２７．２６</a:t>
                      </a:r>
                      <a:r>
                        <a:rPr lang="ja-JP" sz="1800" kern="100" dirty="0" smtClean="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smtClean="0">
                          <a:effectLst/>
                        </a:rPr>
                        <a:t>１％</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１．６７％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32313" y="2752438"/>
            <a:ext cx="8844566" cy="769441"/>
          </a:xfrm>
          <a:prstGeom prst="rect">
            <a:avLst/>
          </a:prstGeom>
          <a:noFill/>
        </p:spPr>
        <p:txBody>
          <a:bodyPr wrap="square" rtlCol="0">
            <a:spAutoFit/>
          </a:bodyPr>
          <a:lstStyle/>
          <a:p>
            <a:r>
              <a:rPr lang="ja-JP" altLang="ja-JP" sz="2400" b="1" dirty="0" smtClean="0">
                <a:latin typeface="+mn-ea"/>
              </a:rPr>
              <a:t>３</a:t>
            </a:r>
            <a:r>
              <a:rPr lang="ja-JP" altLang="en-US" sz="2400" b="1" dirty="0" smtClean="0">
                <a:latin typeface="+mn-ea"/>
              </a:rPr>
              <a:t>．３</a:t>
            </a:r>
            <a:r>
              <a:rPr lang="ja-JP" altLang="ja-JP" sz="2400" b="1" dirty="0" smtClean="0">
                <a:latin typeface="+mn-ea"/>
              </a:rPr>
              <a:t>　耐震化計画の内容</a:t>
            </a:r>
          </a:p>
          <a:p>
            <a:pPr algn="ctr"/>
            <a:r>
              <a:rPr lang="ja-JP" altLang="ja-JP" sz="2000" dirty="0" smtClean="0"/>
              <a:t>（</a:t>
            </a:r>
            <a:r>
              <a:rPr lang="ja-JP" altLang="en-US" sz="2000" dirty="0" smtClean="0"/>
              <a:t>茨木市水道施設更新（耐震化）計画</a:t>
            </a:r>
            <a:r>
              <a:rPr lang="ja-JP" altLang="ja-JP" sz="2000" dirty="0" smtClean="0"/>
              <a:t>（２０１７年策定））</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320577434"/>
              </p:ext>
            </p:extLst>
          </p:nvPr>
        </p:nvGraphicFramePr>
        <p:xfrm>
          <a:off x="136114" y="3583435"/>
          <a:ext cx="8844565" cy="2963138"/>
        </p:xfrm>
        <a:graphic>
          <a:graphicData uri="http://schemas.openxmlformats.org/drawingml/2006/table">
            <a:tbl>
              <a:tblPr firstRow="1" firstCol="1" bandRow="1">
                <a:tableStyleId>{5C22544A-7EE6-4342-B048-85BDC9FD1C3A}</a:tableStyleId>
              </a:tblPr>
              <a:tblGrid>
                <a:gridCol w="1220246">
                  <a:extLst>
                    <a:ext uri="{9D8B030D-6E8A-4147-A177-3AD203B41FA5}">
                      <a16:colId xmlns:a16="http://schemas.microsoft.com/office/drawing/2014/main" val="3316571117"/>
                    </a:ext>
                  </a:extLst>
                </a:gridCol>
                <a:gridCol w="1600200">
                  <a:extLst>
                    <a:ext uri="{9D8B030D-6E8A-4147-A177-3AD203B41FA5}">
                      <a16:colId xmlns:a16="http://schemas.microsoft.com/office/drawing/2014/main" val="2095981847"/>
                    </a:ext>
                  </a:extLst>
                </a:gridCol>
                <a:gridCol w="1783080">
                  <a:extLst>
                    <a:ext uri="{9D8B030D-6E8A-4147-A177-3AD203B41FA5}">
                      <a16:colId xmlns:a16="http://schemas.microsoft.com/office/drawing/2014/main" val="3672234804"/>
                    </a:ext>
                  </a:extLst>
                </a:gridCol>
                <a:gridCol w="2118360">
                  <a:extLst>
                    <a:ext uri="{9D8B030D-6E8A-4147-A177-3AD203B41FA5}">
                      <a16:colId xmlns:a16="http://schemas.microsoft.com/office/drawing/2014/main" val="3453963806"/>
                    </a:ext>
                  </a:extLst>
                </a:gridCol>
                <a:gridCol w="2122679">
                  <a:extLst>
                    <a:ext uri="{9D8B030D-6E8A-4147-A177-3AD203B41FA5}">
                      <a16:colId xmlns:a16="http://schemas.microsoft.com/office/drawing/2014/main" val="3072049620"/>
                    </a:ext>
                  </a:extLst>
                </a:gridCol>
              </a:tblGrid>
              <a:tr h="441614">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gridSpan="3">
                  <a:txBody>
                    <a:bodyPr/>
                    <a:lstStyle/>
                    <a:p>
                      <a:pPr algn="ctr">
                        <a:spcAft>
                          <a:spcPts val="0"/>
                        </a:spcAft>
                      </a:pPr>
                      <a:r>
                        <a:rPr lang="ja-JP" sz="1800" kern="100" dirty="0">
                          <a:effectLst/>
                        </a:rPr>
                        <a:t>市町村目標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661357823"/>
                  </a:ext>
                </a:extLst>
              </a:tr>
              <a:tr h="630381">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耐震化率（％）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目標数量</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783812554"/>
                  </a:ext>
                </a:extLst>
              </a:tr>
              <a:tr h="630381">
                <a:tc>
                  <a:txBody>
                    <a:bodyPr/>
                    <a:lstStyle/>
                    <a:p>
                      <a:pPr algn="ctr">
                        <a:spcAft>
                          <a:spcPts val="0"/>
                        </a:spcAft>
                      </a:pPr>
                      <a:r>
                        <a:rPr lang="ja-JP" sz="1800" kern="100" dirty="0">
                          <a:effectLst/>
                        </a:rPr>
                        <a:t>浄水施設</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smtClean="0">
                          <a:effectLst/>
                        </a:rPr>
                        <a:t>２０</a:t>
                      </a:r>
                      <a:r>
                        <a:rPr lang="ja-JP" altLang="en-US" sz="1800" kern="100" dirty="0" smtClean="0">
                          <a:effectLst/>
                        </a:rPr>
                        <a:t>２９</a:t>
                      </a:r>
                      <a:r>
                        <a:rPr lang="ja-JP" sz="1800" kern="100" dirty="0" smtClean="0">
                          <a:effectLst/>
                        </a:rPr>
                        <a:t>年度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altLang="en-US" sz="1800" kern="100" dirty="0" smtClean="0">
                          <a:effectLst/>
                        </a:rPr>
                        <a:t>２９．４１</a:t>
                      </a:r>
                      <a:r>
                        <a:rPr lang="ja-JP" sz="1800" kern="100" dirty="0" smtClean="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l">
                        <a:spcAft>
                          <a:spcPts val="0"/>
                        </a:spcAft>
                      </a:pPr>
                      <a:r>
                        <a:rPr lang="ja-JP" sz="1800" kern="100" dirty="0">
                          <a:effectLst/>
                        </a:rPr>
                        <a:t>施設能力</a:t>
                      </a:r>
                    </a:p>
                    <a:p>
                      <a:pPr algn="r">
                        <a:spcAft>
                          <a:spcPts val="0"/>
                        </a:spcAft>
                      </a:pPr>
                      <a:r>
                        <a:rPr lang="ja-JP" altLang="en-US" sz="1800" kern="100" dirty="0" smtClean="0">
                          <a:solidFill>
                            <a:schemeClr val="tx1"/>
                          </a:solidFill>
                          <a:effectLst/>
                        </a:rPr>
                        <a:t>５</a:t>
                      </a:r>
                      <a:r>
                        <a:rPr lang="en-US" altLang="ja-JP" sz="1800" kern="100" dirty="0" smtClean="0">
                          <a:solidFill>
                            <a:schemeClr val="tx1"/>
                          </a:solidFill>
                          <a:effectLst/>
                        </a:rPr>
                        <a:t>,</a:t>
                      </a:r>
                      <a:r>
                        <a:rPr lang="ja-JP" altLang="en-US" sz="1800" kern="100" dirty="0" smtClean="0">
                          <a:solidFill>
                            <a:schemeClr val="tx1"/>
                          </a:solidFill>
                          <a:effectLst/>
                        </a:rPr>
                        <a:t>０００</a:t>
                      </a:r>
                      <a:r>
                        <a:rPr lang="ja-JP" altLang="en-US" sz="1800" kern="100" baseline="0" dirty="0">
                          <a:solidFill>
                            <a:schemeClr val="dk1"/>
                          </a:solidFill>
                          <a:effectLst/>
                        </a:rPr>
                        <a:t> </a:t>
                      </a:r>
                      <a:r>
                        <a:rPr lang="ja-JP" sz="1800" kern="100" dirty="0" smtClean="0">
                          <a:effectLst/>
                        </a:rPr>
                        <a:t>㎥</a:t>
                      </a:r>
                      <a:r>
                        <a:rPr lang="en-US" sz="1800" kern="100" dirty="0">
                          <a:effectLst/>
                        </a:rPr>
                        <a:t>/</a:t>
                      </a:r>
                      <a:r>
                        <a:rPr lang="ja-JP" sz="1800" kern="100" dirty="0">
                          <a:effectLst/>
                        </a:rPr>
                        <a:t>日</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l">
                        <a:spcAft>
                          <a:spcPts val="0"/>
                        </a:spcAft>
                      </a:pPr>
                      <a:r>
                        <a:rPr lang="ja-JP" sz="1800" kern="100" dirty="0">
                          <a:effectLst/>
                        </a:rPr>
                        <a:t>施設能力</a:t>
                      </a:r>
                    </a:p>
                    <a:p>
                      <a:pPr algn="r">
                        <a:spcAft>
                          <a:spcPts val="0"/>
                        </a:spcAft>
                      </a:pPr>
                      <a:r>
                        <a:rPr lang="ja-JP" altLang="en-US" sz="1800" kern="100" dirty="0" smtClean="0">
                          <a:solidFill>
                            <a:schemeClr val="tx1"/>
                          </a:solidFill>
                          <a:effectLst/>
                        </a:rPr>
                        <a:t>１７</a:t>
                      </a:r>
                      <a:r>
                        <a:rPr lang="en-US" altLang="ja-JP" sz="1800" kern="100" dirty="0" smtClean="0">
                          <a:solidFill>
                            <a:schemeClr val="tx1"/>
                          </a:solidFill>
                          <a:effectLst/>
                        </a:rPr>
                        <a:t>,</a:t>
                      </a:r>
                      <a:r>
                        <a:rPr lang="ja-JP" altLang="en-US" sz="1800" kern="100" dirty="0" smtClean="0">
                          <a:solidFill>
                            <a:schemeClr val="tx1"/>
                          </a:solidFill>
                          <a:effectLst/>
                        </a:rPr>
                        <a:t>０００</a:t>
                      </a:r>
                      <a:r>
                        <a:rPr lang="ja-JP" sz="1800" kern="100" dirty="0" smtClean="0">
                          <a:effectLst/>
                        </a:rPr>
                        <a:t> </a:t>
                      </a:r>
                      <a:r>
                        <a:rPr lang="ja-JP" sz="1800" kern="100" dirty="0">
                          <a:effectLst/>
                        </a:rPr>
                        <a:t>㎥</a:t>
                      </a:r>
                      <a:r>
                        <a:rPr lang="en-US" sz="1800" kern="100" dirty="0">
                          <a:effectLst/>
                        </a:rPr>
                        <a:t>/</a:t>
                      </a:r>
                      <a:r>
                        <a:rPr lang="ja-JP" sz="1800" kern="100" dirty="0">
                          <a:effectLst/>
                        </a:rPr>
                        <a:t>日</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53607452"/>
                  </a:ext>
                </a:extLst>
              </a:tr>
              <a:tr h="630381">
                <a:tc>
                  <a:txBody>
                    <a:bodyPr/>
                    <a:lstStyle/>
                    <a:p>
                      <a:pPr algn="ctr">
                        <a:spcAft>
                          <a:spcPts val="0"/>
                        </a:spcAft>
                      </a:pPr>
                      <a:r>
                        <a:rPr lang="ja-JP" sz="1800" kern="100" dirty="0" smtClean="0">
                          <a:effectLst/>
                        </a:rPr>
                        <a:t>配水</a:t>
                      </a:r>
                      <a:r>
                        <a:rPr lang="ja-JP" altLang="en-US" sz="1800" kern="100" dirty="0" smtClean="0">
                          <a:effectLst/>
                        </a:rPr>
                        <a:t>池</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smtClean="0">
                          <a:effectLst/>
                        </a:rPr>
                        <a:t>２０</a:t>
                      </a:r>
                      <a:r>
                        <a:rPr lang="ja-JP" altLang="en-US" sz="1800" kern="100" dirty="0" smtClean="0">
                          <a:effectLst/>
                        </a:rPr>
                        <a:t>２９</a:t>
                      </a:r>
                      <a:r>
                        <a:rPr lang="ja-JP" sz="1800" kern="100" dirty="0" smtClean="0">
                          <a:effectLst/>
                        </a:rPr>
                        <a:t>年度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altLang="en-US" sz="1800" kern="100" dirty="0" smtClean="0">
                          <a:effectLst/>
                        </a:rPr>
                        <a:t>１００</a:t>
                      </a:r>
                      <a:r>
                        <a:rPr lang="ja-JP" sz="1800" kern="100" dirty="0" smtClean="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l">
                        <a:spcAft>
                          <a:spcPts val="0"/>
                        </a:spcAft>
                      </a:pPr>
                      <a:r>
                        <a:rPr lang="ja-JP" altLang="en-US" sz="1800" kern="100" dirty="0" smtClean="0">
                          <a:effectLst/>
                        </a:rPr>
                        <a:t>池</a:t>
                      </a:r>
                      <a:r>
                        <a:rPr lang="ja-JP" sz="1800" kern="100" dirty="0" smtClean="0">
                          <a:effectLst/>
                        </a:rPr>
                        <a:t>容量</a:t>
                      </a:r>
                      <a:endParaRPr lang="ja-JP" sz="1800" kern="100" dirty="0">
                        <a:effectLst/>
                      </a:endParaRPr>
                    </a:p>
                    <a:p>
                      <a:pPr algn="r">
                        <a:spcAft>
                          <a:spcPts val="0"/>
                        </a:spcAft>
                      </a:pPr>
                      <a:r>
                        <a:rPr lang="ja-JP" altLang="en-US" sz="1800" kern="100" dirty="0" smtClean="0">
                          <a:effectLst/>
                        </a:rPr>
                        <a:t>５８</a:t>
                      </a:r>
                      <a:r>
                        <a:rPr lang="en-US" altLang="ja-JP" sz="1800" kern="100" dirty="0" smtClean="0">
                          <a:effectLst/>
                        </a:rPr>
                        <a:t>,</a:t>
                      </a:r>
                      <a:r>
                        <a:rPr lang="ja-JP" altLang="en-US" sz="1800" kern="100" dirty="0" smtClean="0">
                          <a:effectLst/>
                        </a:rPr>
                        <a:t>９５９</a:t>
                      </a:r>
                      <a:r>
                        <a:rPr lang="ja-JP"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l">
                        <a:spcAft>
                          <a:spcPts val="0"/>
                        </a:spcAft>
                      </a:pPr>
                      <a:r>
                        <a:rPr lang="ja-JP" altLang="en-US" sz="1800" kern="100" dirty="0" smtClean="0">
                          <a:effectLst/>
                        </a:rPr>
                        <a:t>池</a:t>
                      </a:r>
                      <a:r>
                        <a:rPr lang="ja-JP" sz="1800" kern="100" dirty="0" smtClean="0">
                          <a:effectLst/>
                        </a:rPr>
                        <a:t>容量</a:t>
                      </a:r>
                      <a:endParaRPr lang="ja-JP" sz="1800" kern="100" dirty="0">
                        <a:effectLst/>
                      </a:endParaRPr>
                    </a:p>
                    <a:p>
                      <a:pPr algn="r">
                        <a:spcAft>
                          <a:spcPts val="0"/>
                        </a:spcAft>
                      </a:pPr>
                      <a:r>
                        <a:rPr lang="ja-JP" altLang="en-US" sz="1800" kern="100" dirty="0" smtClean="0">
                          <a:effectLst/>
                        </a:rPr>
                        <a:t>６９</a:t>
                      </a:r>
                      <a:r>
                        <a:rPr lang="en-US" altLang="ja-JP" sz="1800" kern="100" dirty="0" smtClean="0">
                          <a:effectLst/>
                        </a:rPr>
                        <a:t>,</a:t>
                      </a:r>
                      <a:r>
                        <a:rPr lang="ja-JP" altLang="en-US" sz="1800" kern="100" dirty="0" smtClean="0">
                          <a:effectLst/>
                        </a:rPr>
                        <a:t>１５９</a:t>
                      </a:r>
                      <a:r>
                        <a:rPr lang="ja-JP" sz="1800" kern="100" dirty="0" smtClean="0">
                          <a:effectLst/>
                        </a:rPr>
                        <a:t> </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455497692"/>
                  </a:ext>
                </a:extLst>
              </a:tr>
              <a:tr h="630381">
                <a:tc>
                  <a:txBody>
                    <a:bodyPr/>
                    <a:lstStyle/>
                    <a:p>
                      <a:pPr algn="ctr">
                        <a:spcAft>
                          <a:spcPts val="0"/>
                        </a:spcAft>
                      </a:pPr>
                      <a:r>
                        <a:rPr lang="ja-JP" sz="1800" kern="100" dirty="0">
                          <a:effectLst/>
                        </a:rPr>
                        <a:t>基幹管路</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smtClean="0">
                          <a:effectLst/>
                        </a:rPr>
                        <a:t>２０</a:t>
                      </a:r>
                      <a:r>
                        <a:rPr lang="ja-JP" altLang="en-US" sz="1800" kern="100" dirty="0" smtClean="0">
                          <a:effectLst/>
                        </a:rPr>
                        <a:t>２９</a:t>
                      </a:r>
                      <a:r>
                        <a:rPr lang="ja-JP" sz="1800" kern="100" dirty="0" smtClean="0">
                          <a:effectLst/>
                        </a:rPr>
                        <a:t>年度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altLang="en-US" sz="1800" kern="100" dirty="0" smtClean="0">
                          <a:effectLst/>
                        </a:rPr>
                        <a:t>耐震適合率</a:t>
                      </a:r>
                      <a:endParaRPr lang="en-US" altLang="ja-JP" sz="1800" kern="100" dirty="0" smtClean="0">
                        <a:effectLst/>
                      </a:endParaRPr>
                    </a:p>
                    <a:p>
                      <a:pPr algn="ctr">
                        <a:spcAft>
                          <a:spcPts val="0"/>
                        </a:spcAft>
                      </a:pPr>
                      <a:r>
                        <a:rPr lang="ja-JP" altLang="en-US" sz="1800" kern="100" dirty="0" smtClean="0">
                          <a:effectLst/>
                        </a:rPr>
                        <a:t>５６．３</a:t>
                      </a:r>
                      <a:r>
                        <a:rPr lang="ja-JP" sz="1800" kern="100" dirty="0" smtClean="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l">
                        <a:spcAft>
                          <a:spcPts val="0"/>
                        </a:spcAft>
                      </a:pPr>
                      <a:r>
                        <a:rPr lang="ja-JP" sz="1800" kern="100" dirty="0">
                          <a:effectLst/>
                        </a:rPr>
                        <a:t>延長</a:t>
                      </a:r>
                    </a:p>
                    <a:p>
                      <a:pPr algn="r">
                        <a:spcAft>
                          <a:spcPts val="0"/>
                        </a:spcAft>
                      </a:pPr>
                      <a:r>
                        <a:rPr lang="ja-JP" altLang="en-US" sz="1800" kern="100" dirty="0" smtClean="0">
                          <a:solidFill>
                            <a:schemeClr val="tx1"/>
                          </a:solidFill>
                          <a:effectLst/>
                        </a:rPr>
                        <a:t>４６</a:t>
                      </a:r>
                      <a:r>
                        <a:rPr lang="en-US" altLang="ja-JP" sz="1800" kern="100" dirty="0" smtClean="0">
                          <a:solidFill>
                            <a:schemeClr val="tx1"/>
                          </a:solidFill>
                          <a:effectLst/>
                        </a:rPr>
                        <a:t>,</a:t>
                      </a:r>
                      <a:r>
                        <a:rPr lang="ja-JP" altLang="en-US" sz="1800" kern="100" dirty="0" smtClean="0">
                          <a:solidFill>
                            <a:schemeClr val="tx1"/>
                          </a:solidFill>
                          <a:effectLst/>
                        </a:rPr>
                        <a:t>９２６</a:t>
                      </a:r>
                      <a:r>
                        <a:rPr lang="ja-JP" sz="1800" kern="100" dirty="0" smtClean="0">
                          <a:solidFill>
                            <a:schemeClr val="tx1"/>
                          </a:solidFill>
                          <a:effectLst/>
                        </a:rPr>
                        <a:t>ｍ</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l">
                        <a:spcAft>
                          <a:spcPts val="0"/>
                        </a:spcAft>
                      </a:pPr>
                      <a:r>
                        <a:rPr lang="ja-JP" sz="1800" kern="100" dirty="0">
                          <a:effectLst/>
                        </a:rPr>
                        <a:t>総延長</a:t>
                      </a:r>
                    </a:p>
                    <a:p>
                      <a:pPr algn="r">
                        <a:spcAft>
                          <a:spcPts val="0"/>
                        </a:spcAft>
                      </a:pPr>
                      <a:r>
                        <a:rPr lang="ja-JP" altLang="en-US" sz="1800" kern="100" dirty="0" smtClean="0">
                          <a:effectLst/>
                        </a:rPr>
                        <a:t>８０</a:t>
                      </a:r>
                      <a:r>
                        <a:rPr lang="en-US" altLang="ja-JP" sz="1800" kern="100" dirty="0" smtClean="0">
                          <a:effectLst/>
                        </a:rPr>
                        <a:t>,</a:t>
                      </a:r>
                      <a:r>
                        <a:rPr lang="ja-JP" altLang="en-US" sz="1800" kern="100" dirty="0" smtClean="0">
                          <a:effectLst/>
                        </a:rPr>
                        <a:t>１４０</a:t>
                      </a:r>
                      <a:r>
                        <a:rPr lang="ja-JP" sz="1800" kern="100" dirty="0">
                          <a:effectLst/>
                        </a:rPr>
                        <a:t>　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484476905"/>
                  </a:ext>
                </a:extLst>
              </a:tr>
            </a:tbl>
          </a:graphicData>
        </a:graphic>
      </p:graphicFrame>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313" y="137821"/>
            <a:ext cx="8862305" cy="1046440"/>
          </a:xfrm>
          <a:prstGeom prst="rect">
            <a:avLst/>
          </a:prstGeom>
          <a:noFill/>
        </p:spPr>
        <p:txBody>
          <a:bodyPr wrap="square" rtlCol="0">
            <a:spAutoFit/>
          </a:bodyPr>
          <a:lstStyle/>
          <a:p>
            <a:r>
              <a:rPr lang="ja-JP" altLang="en-US" sz="2400" b="1" dirty="0" smtClean="0"/>
              <a:t>３．４　更新</a:t>
            </a:r>
            <a:r>
              <a:rPr lang="ja-JP" altLang="en-US" sz="2400" b="1" dirty="0"/>
              <a:t>需要見込み額の見通し</a:t>
            </a:r>
          </a:p>
          <a:p>
            <a:endParaRPr lang="ja-JP" altLang="en-US" dirty="0"/>
          </a:p>
          <a:p>
            <a:r>
              <a:rPr lang="en-US" altLang="ja-JP" sz="2000" dirty="0"/>
              <a:t>【</a:t>
            </a:r>
            <a:r>
              <a:rPr lang="ja-JP" altLang="en-US" sz="2000" dirty="0"/>
              <a:t>市町村計画</a:t>
            </a:r>
            <a:r>
              <a:rPr lang="en-US" altLang="ja-JP" sz="2000" dirty="0"/>
              <a:t>】</a:t>
            </a:r>
            <a:r>
              <a:rPr lang="ja-JP" altLang="en-US" dirty="0" smtClean="0"/>
              <a:t>（茨木市水道事業経営戦略（２０１８年度策定予定）</a:t>
            </a:r>
            <a:r>
              <a:rPr lang="ja-JP" altLang="en-US" dirty="0"/>
              <a:t>）</a:t>
            </a:r>
          </a:p>
        </p:txBody>
      </p:sp>
      <p:sp>
        <p:nvSpPr>
          <p:cNvPr id="3" name="テキスト ボックス 2"/>
          <p:cNvSpPr txBox="1"/>
          <p:nvPr/>
        </p:nvSpPr>
        <p:spPr>
          <a:xfrm>
            <a:off x="145774" y="5097450"/>
            <a:ext cx="8077504" cy="1377300"/>
          </a:xfrm>
          <a:prstGeom prst="rect">
            <a:avLst/>
          </a:prstGeom>
          <a:noFill/>
        </p:spPr>
        <p:txBody>
          <a:bodyPr wrap="square" rtlCol="0">
            <a:spAutoFit/>
          </a:bodyPr>
          <a:lstStyle/>
          <a:p>
            <a:r>
              <a:rPr lang="ja-JP" altLang="en-US" dirty="0" smtClean="0">
                <a:latin typeface="+mn-ea"/>
              </a:rPr>
              <a:t>・計画期間</a:t>
            </a:r>
            <a:r>
              <a:rPr lang="ja-JP" altLang="en-US" dirty="0">
                <a:latin typeface="+mn-ea"/>
              </a:rPr>
              <a:t>（</a:t>
            </a:r>
            <a:r>
              <a:rPr lang="en-US" altLang="ja-JP" dirty="0" smtClean="0">
                <a:latin typeface="+mn-ea"/>
              </a:rPr>
              <a:t>2019</a:t>
            </a:r>
            <a:r>
              <a:rPr lang="ja-JP" altLang="en-US" dirty="0" smtClean="0">
                <a:latin typeface="+mn-ea"/>
              </a:rPr>
              <a:t>年度</a:t>
            </a:r>
            <a:r>
              <a:rPr lang="ja-JP" altLang="en-US" dirty="0">
                <a:latin typeface="+mn-ea"/>
              </a:rPr>
              <a:t>～</a:t>
            </a:r>
            <a:r>
              <a:rPr lang="en-US" altLang="ja-JP" dirty="0" smtClean="0">
                <a:latin typeface="+mn-ea"/>
              </a:rPr>
              <a:t>2028</a:t>
            </a:r>
            <a:r>
              <a:rPr lang="ja-JP" altLang="en-US" dirty="0" smtClean="0">
                <a:latin typeface="+mn-ea"/>
              </a:rPr>
              <a:t>年度</a:t>
            </a:r>
            <a:r>
              <a:rPr lang="ja-JP" altLang="en-US" dirty="0">
                <a:latin typeface="+mn-ea"/>
              </a:rPr>
              <a:t>）に必要と見込まれる更新需要の合計額</a:t>
            </a:r>
            <a:r>
              <a:rPr lang="ja-JP" altLang="en-US" dirty="0" smtClean="0">
                <a:latin typeface="+mn-ea"/>
              </a:rPr>
              <a:t>は</a:t>
            </a:r>
            <a:endParaRPr lang="en-US" altLang="ja-JP" dirty="0" smtClean="0">
              <a:latin typeface="+mn-ea"/>
            </a:endParaRPr>
          </a:p>
          <a:p>
            <a:r>
              <a:rPr lang="ja-JP" altLang="en-US" dirty="0" smtClean="0">
                <a:latin typeface="+mn-ea"/>
              </a:rPr>
              <a:t>　構造物</a:t>
            </a:r>
            <a:r>
              <a:rPr lang="ja-JP" altLang="en-US" dirty="0">
                <a:latin typeface="+mn-ea"/>
              </a:rPr>
              <a:t>及び設備で</a:t>
            </a:r>
            <a:r>
              <a:rPr lang="ja-JP" altLang="en-US" dirty="0" smtClean="0">
                <a:latin typeface="+mn-ea"/>
              </a:rPr>
              <a:t>約</a:t>
            </a:r>
            <a:r>
              <a:rPr lang="en-US" altLang="ja-JP" dirty="0" smtClean="0">
                <a:latin typeface="+mn-ea"/>
              </a:rPr>
              <a:t>21</a:t>
            </a:r>
            <a:r>
              <a:rPr lang="ja-JP" altLang="en-US" dirty="0" smtClean="0">
                <a:latin typeface="+mn-ea"/>
              </a:rPr>
              <a:t>億円、管</a:t>
            </a:r>
            <a:r>
              <a:rPr lang="ja-JP" altLang="en-US" dirty="0">
                <a:latin typeface="+mn-ea"/>
              </a:rPr>
              <a:t>路で</a:t>
            </a:r>
            <a:r>
              <a:rPr lang="ja-JP" altLang="en-US" dirty="0" smtClean="0">
                <a:latin typeface="+mn-ea"/>
              </a:rPr>
              <a:t>約</a:t>
            </a:r>
            <a:r>
              <a:rPr lang="en-US" altLang="ja-JP" dirty="0" smtClean="0">
                <a:latin typeface="+mn-ea"/>
              </a:rPr>
              <a:t>86</a:t>
            </a:r>
            <a:r>
              <a:rPr lang="ja-JP" altLang="en-US" dirty="0" smtClean="0">
                <a:latin typeface="+mn-ea"/>
              </a:rPr>
              <a:t>億円、</a:t>
            </a:r>
            <a:endParaRPr lang="en-US" altLang="ja-JP" dirty="0" smtClean="0">
              <a:latin typeface="+mn-ea"/>
            </a:endParaRPr>
          </a:p>
          <a:p>
            <a:r>
              <a:rPr lang="ja-JP" altLang="en-US" dirty="0" smtClean="0">
                <a:latin typeface="+mn-ea"/>
              </a:rPr>
              <a:t>　計約</a:t>
            </a:r>
            <a:r>
              <a:rPr lang="en-US" altLang="ja-JP" dirty="0" smtClean="0">
                <a:latin typeface="+mn-ea"/>
              </a:rPr>
              <a:t>107</a:t>
            </a:r>
            <a:r>
              <a:rPr lang="ja-JP" altLang="en-US" dirty="0" smtClean="0">
                <a:latin typeface="+mn-ea"/>
              </a:rPr>
              <a:t>億円</a:t>
            </a:r>
            <a:r>
              <a:rPr lang="ja-JP" altLang="en-US" dirty="0">
                <a:latin typeface="+mn-ea"/>
              </a:rPr>
              <a:t>となる見込み</a:t>
            </a:r>
            <a:r>
              <a:rPr lang="ja-JP" altLang="en-US" dirty="0" smtClean="0">
                <a:latin typeface="+mn-ea"/>
              </a:rPr>
              <a:t>です。</a:t>
            </a:r>
            <a:endParaRPr lang="en-US" altLang="ja-JP" dirty="0">
              <a:latin typeface="+mn-ea"/>
            </a:endParaRPr>
          </a:p>
          <a:p>
            <a:endParaRPr lang="en-US" altLang="ja-JP" sz="1350" dirty="0"/>
          </a:p>
          <a:p>
            <a:r>
              <a:rPr lang="ja-JP" altLang="ja-JP" sz="1600" dirty="0"/>
              <a:t>※期間は当該市町村での試算状況によ</a:t>
            </a:r>
            <a:r>
              <a:rPr lang="ja-JP" altLang="en-US" sz="1600" dirty="0"/>
              <a:t>ります。</a:t>
            </a:r>
            <a:endParaRPr lang="ja-JP" altLang="ja-JP" sz="160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pic>
        <p:nvPicPr>
          <p:cNvPr id="6" name="図 5"/>
          <p:cNvPicPr>
            <a:picLocks noChangeAspect="1"/>
          </p:cNvPicPr>
          <p:nvPr/>
        </p:nvPicPr>
        <p:blipFill>
          <a:blip r:embed="rId2"/>
          <a:stretch>
            <a:fillRect/>
          </a:stretch>
        </p:blipFill>
        <p:spPr>
          <a:xfrm>
            <a:off x="928307" y="1388256"/>
            <a:ext cx="7070316" cy="3505198"/>
          </a:xfrm>
          <a:prstGeom prst="rect">
            <a:avLst/>
          </a:prstGeom>
        </p:spPr>
      </p:pic>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77273" y="279149"/>
            <a:ext cx="8867944" cy="1046440"/>
          </a:xfrm>
          <a:prstGeom prst="rect">
            <a:avLst/>
          </a:prstGeom>
          <a:noFill/>
        </p:spPr>
        <p:txBody>
          <a:bodyPr wrap="square" rtlCol="0">
            <a:spAutoFit/>
          </a:bodyPr>
          <a:lstStyle/>
          <a:p>
            <a:r>
              <a:rPr lang="ja-JP" altLang="en-US" sz="2400" b="1" dirty="0" smtClean="0"/>
              <a:t>３．５　収支</a:t>
            </a:r>
            <a:r>
              <a:rPr lang="ja-JP" altLang="en-US" sz="2400" b="1" dirty="0"/>
              <a:t>の見通し</a:t>
            </a:r>
          </a:p>
          <a:p>
            <a:endParaRPr lang="ja-JP" altLang="en-US" dirty="0"/>
          </a:p>
          <a:p>
            <a:r>
              <a:rPr lang="en-US" altLang="ja-JP" sz="2000" dirty="0"/>
              <a:t>【</a:t>
            </a:r>
            <a:r>
              <a:rPr lang="ja-JP" altLang="en-US" sz="2000" dirty="0"/>
              <a:t>市町村計画</a:t>
            </a:r>
            <a:r>
              <a:rPr lang="en-US" altLang="ja-JP" sz="2000" dirty="0" smtClean="0"/>
              <a:t>】</a:t>
            </a:r>
            <a:r>
              <a:rPr lang="ja-JP" altLang="en-US" dirty="0"/>
              <a:t>（茨木市水道事業経営戦略（２０１８年度策定予定））</a:t>
            </a: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25</a:t>
            </a:fld>
            <a:endParaRPr kumimoji="1" lang="ja-JP" altLang="en-US"/>
          </a:p>
        </p:txBody>
      </p:sp>
      <p:pic>
        <p:nvPicPr>
          <p:cNvPr id="4" name="図 3"/>
          <p:cNvPicPr>
            <a:picLocks noChangeAspect="1"/>
          </p:cNvPicPr>
          <p:nvPr/>
        </p:nvPicPr>
        <p:blipFill>
          <a:blip r:embed="rId2"/>
          <a:stretch>
            <a:fillRect/>
          </a:stretch>
        </p:blipFill>
        <p:spPr>
          <a:xfrm>
            <a:off x="969817" y="1675268"/>
            <a:ext cx="7121236" cy="5003760"/>
          </a:xfrm>
          <a:prstGeom prst="rect">
            <a:avLst/>
          </a:prstGeom>
        </p:spPr>
      </p:pic>
      <p:sp>
        <p:nvSpPr>
          <p:cNvPr id="8" name="円形吹き出し 7"/>
          <p:cNvSpPr/>
          <p:nvPr/>
        </p:nvSpPr>
        <p:spPr>
          <a:xfrm>
            <a:off x="5789424" y="1486860"/>
            <a:ext cx="3002540" cy="533400"/>
          </a:xfrm>
          <a:prstGeom prst="wedgeEllipseCallout">
            <a:avLst>
              <a:gd name="adj1" fmla="val 6253"/>
              <a:gd name="adj2" fmla="val 948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400"/>
              </a:lnSpc>
              <a:spcAft>
                <a:spcPts val="0"/>
              </a:spcAft>
            </a:pPr>
            <a:r>
              <a:rPr lang="ja-JP" sz="1400" kern="100" dirty="0">
                <a:solidFill>
                  <a:srgbClr val="000000"/>
                </a:solidFill>
                <a:effectLst/>
                <a:latin typeface="+mn-ea"/>
                <a:cs typeface="Times New Roman" panose="02020603050405020304" pitchFamily="18" charset="0"/>
              </a:rPr>
              <a:t>見通し</a:t>
            </a:r>
            <a:r>
              <a:rPr lang="ja-JP" sz="1400" kern="100" dirty="0" smtClean="0">
                <a:solidFill>
                  <a:srgbClr val="000000"/>
                </a:solidFill>
                <a:effectLst/>
                <a:latin typeface="+mn-ea"/>
                <a:cs typeface="Times New Roman" panose="02020603050405020304" pitchFamily="18" charset="0"/>
              </a:rPr>
              <a:t>は</a:t>
            </a:r>
            <a:r>
              <a:rPr lang="en-US" altLang="ja-JP" sz="1400" kern="100" dirty="0" smtClean="0">
                <a:solidFill>
                  <a:srgbClr val="000000"/>
                </a:solidFill>
                <a:effectLst/>
                <a:latin typeface="+mn-ea"/>
                <a:cs typeface="Times New Roman" panose="02020603050405020304" pitchFamily="18" charset="0"/>
              </a:rPr>
              <a:t>2028</a:t>
            </a:r>
            <a:r>
              <a:rPr lang="ja-JP" sz="1400" kern="100" dirty="0" smtClean="0">
                <a:solidFill>
                  <a:srgbClr val="000000"/>
                </a:solidFill>
                <a:effectLst/>
                <a:latin typeface="+mn-ea"/>
                <a:cs typeface="Times New Roman" panose="02020603050405020304" pitchFamily="18" charset="0"/>
              </a:rPr>
              <a:t>年度</a:t>
            </a:r>
            <a:r>
              <a:rPr lang="ja-JP" sz="1400" kern="100" dirty="0">
                <a:solidFill>
                  <a:srgbClr val="000000"/>
                </a:solidFill>
                <a:effectLst/>
                <a:latin typeface="+mn-ea"/>
                <a:cs typeface="Times New Roman" panose="02020603050405020304" pitchFamily="18" charset="0"/>
              </a:rPr>
              <a:t>まで</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776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77273" y="71324"/>
            <a:ext cx="8867944" cy="1046440"/>
          </a:xfrm>
          <a:prstGeom prst="rect">
            <a:avLst/>
          </a:prstGeom>
          <a:noFill/>
        </p:spPr>
        <p:txBody>
          <a:bodyPr wrap="square" rtlCol="0">
            <a:spAutoFit/>
          </a:bodyPr>
          <a:lstStyle/>
          <a:p>
            <a:r>
              <a:rPr lang="ja-JP" altLang="en-US" sz="2400" b="1" dirty="0" smtClean="0"/>
              <a:t>３．５　収支</a:t>
            </a:r>
            <a:r>
              <a:rPr lang="ja-JP" altLang="en-US" sz="2400" b="1" dirty="0"/>
              <a:t>の見通し</a:t>
            </a:r>
          </a:p>
          <a:p>
            <a:endParaRPr lang="ja-JP" altLang="en-US" dirty="0"/>
          </a:p>
          <a:p>
            <a:r>
              <a:rPr lang="en-US" altLang="ja-JP" sz="2000" dirty="0"/>
              <a:t>【</a:t>
            </a:r>
            <a:r>
              <a:rPr lang="ja-JP" altLang="en-US" sz="2000" dirty="0"/>
              <a:t>市町村計画</a:t>
            </a:r>
            <a:r>
              <a:rPr lang="en-US" altLang="ja-JP" sz="2000" dirty="0" smtClean="0"/>
              <a:t>】</a:t>
            </a:r>
            <a:r>
              <a:rPr lang="ja-JP" altLang="en-US" dirty="0"/>
              <a:t>（茨木市水道事業経営戦略（２０１８年度策定予定））</a:t>
            </a:r>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26</a:t>
            </a:fld>
            <a:endParaRPr kumimoji="1" lang="ja-JP" altLang="en-US" dirty="0"/>
          </a:p>
        </p:txBody>
      </p:sp>
      <p:sp>
        <p:nvSpPr>
          <p:cNvPr id="12" name="テキスト ボックス 2"/>
          <p:cNvSpPr txBox="1">
            <a:spLocks noChangeArrowheads="1"/>
          </p:cNvSpPr>
          <p:nvPr/>
        </p:nvSpPr>
        <p:spPr bwMode="auto">
          <a:xfrm>
            <a:off x="2815" y="4913396"/>
            <a:ext cx="9144000" cy="1892826"/>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gn="just">
              <a:spcBef>
                <a:spcPts val="300"/>
              </a:spcBef>
              <a:spcAft>
                <a:spcPts val="0"/>
              </a:spcAft>
              <a:buFont typeface="Arial" panose="020B0604020202020204" pitchFamily="34" charset="0"/>
              <a:buChar char="•"/>
              <a:tabLst>
                <a:tab pos="457200" algn="l"/>
              </a:tabLst>
            </a:pPr>
            <a:r>
              <a:rPr lang="ja-JP" altLang="en-US" sz="1600" kern="100" dirty="0">
                <a:latin typeface="+mn-ea"/>
                <a:cs typeface="Times New Roman" panose="02020603050405020304" pitchFamily="18" charset="0"/>
              </a:rPr>
              <a:t>計画期間内（</a:t>
            </a:r>
            <a:r>
              <a:rPr lang="en-US" altLang="ja-JP" sz="1600" kern="100" dirty="0">
                <a:latin typeface="+mn-ea"/>
                <a:cs typeface="Times New Roman" panose="02020603050405020304" pitchFamily="18" charset="0"/>
              </a:rPr>
              <a:t>2019</a:t>
            </a:r>
            <a:r>
              <a:rPr lang="ja-JP" altLang="en-US" sz="1600" kern="100" dirty="0">
                <a:latin typeface="+mn-ea"/>
                <a:cs typeface="Times New Roman" panose="02020603050405020304" pitchFamily="18" charset="0"/>
              </a:rPr>
              <a:t>年～</a:t>
            </a:r>
            <a:r>
              <a:rPr lang="en-US" altLang="ja-JP" sz="1600" kern="100" dirty="0">
                <a:latin typeface="+mn-ea"/>
                <a:cs typeface="Times New Roman" panose="02020603050405020304" pitchFamily="18" charset="0"/>
              </a:rPr>
              <a:t>2028</a:t>
            </a:r>
            <a:r>
              <a:rPr lang="ja-JP" altLang="en-US" sz="1600" kern="100" dirty="0">
                <a:latin typeface="+mn-ea"/>
                <a:cs typeface="Times New Roman" panose="02020603050405020304" pitchFamily="18" charset="0"/>
              </a:rPr>
              <a:t>年）において、資金残高は</a:t>
            </a:r>
            <a:r>
              <a:rPr lang="en-US" altLang="ja-JP" sz="1600" kern="100" dirty="0">
                <a:latin typeface="+mn-ea"/>
                <a:cs typeface="Times New Roman" panose="02020603050405020304" pitchFamily="18" charset="0"/>
              </a:rPr>
              <a:t>25</a:t>
            </a:r>
            <a:r>
              <a:rPr lang="ja-JP" altLang="en-US" sz="1600" kern="100" dirty="0">
                <a:latin typeface="+mn-ea"/>
                <a:cs typeface="Times New Roman" panose="02020603050405020304" pitchFamily="18" charset="0"/>
              </a:rPr>
              <a:t>億円以上確保し、企業債残高は、資金残高</a:t>
            </a:r>
            <a:r>
              <a:rPr lang="en-US" altLang="ja-JP" sz="1600" kern="100" dirty="0">
                <a:latin typeface="+mn-ea"/>
                <a:cs typeface="Times New Roman" panose="02020603050405020304" pitchFamily="18" charset="0"/>
              </a:rPr>
              <a:t>25</a:t>
            </a:r>
            <a:r>
              <a:rPr lang="ja-JP" altLang="en-US" sz="1600" kern="100" dirty="0">
                <a:latin typeface="+mn-ea"/>
                <a:cs typeface="Times New Roman" panose="02020603050405020304" pitchFamily="18" charset="0"/>
              </a:rPr>
              <a:t>億円が確保できるよう新規発行額を調整しています</a:t>
            </a:r>
            <a:r>
              <a:rPr lang="ja-JP" altLang="en-US" sz="1600" kern="100" dirty="0" smtClean="0">
                <a:latin typeface="+mn-ea"/>
                <a:cs typeface="Times New Roman" panose="02020603050405020304" pitchFamily="18" charset="0"/>
              </a:rPr>
              <a:t>。</a:t>
            </a:r>
            <a:endParaRPr lang="en-US" altLang="ja-JP" sz="1600" kern="100" dirty="0" smtClean="0">
              <a:latin typeface="+mn-ea"/>
              <a:cs typeface="Times New Roman" panose="02020603050405020304" pitchFamily="18" charset="0"/>
            </a:endParaRPr>
          </a:p>
          <a:p>
            <a:pPr marL="342900" lvl="0" indent="-342900" algn="just">
              <a:spcBef>
                <a:spcPts val="300"/>
              </a:spcBef>
              <a:spcAft>
                <a:spcPts val="0"/>
              </a:spcAft>
              <a:buFont typeface="Arial" panose="020B0604020202020204" pitchFamily="34" charset="0"/>
              <a:buChar char="•"/>
              <a:tabLst>
                <a:tab pos="457200" algn="l"/>
              </a:tabLst>
            </a:pPr>
            <a:r>
              <a:rPr lang="ja-JP" altLang="en-US" sz="1600" kern="100" dirty="0">
                <a:latin typeface="+mn-ea"/>
                <a:cs typeface="Times New Roman" panose="02020603050405020304" pitchFamily="18" charset="0"/>
              </a:rPr>
              <a:t>財政収支シミュレーションを行った結果、計画期間において、収支の均衡が図られ健全な経営が維持できる見込みとなっています。</a:t>
            </a:r>
          </a:p>
          <a:p>
            <a:pPr marL="342900" lvl="0" indent="-342900" algn="just">
              <a:spcBef>
                <a:spcPts val="300"/>
              </a:spcBef>
              <a:spcAft>
                <a:spcPts val="0"/>
              </a:spcAft>
              <a:buFont typeface="Arial" panose="020B0604020202020204" pitchFamily="34" charset="0"/>
              <a:buChar char="•"/>
              <a:tabLst>
                <a:tab pos="457200" algn="l"/>
              </a:tabLst>
            </a:pPr>
            <a:r>
              <a:rPr lang="ja-JP" altLang="en-US" sz="1600" kern="100" dirty="0" smtClean="0">
                <a:latin typeface="+mn-ea"/>
                <a:cs typeface="Times New Roman" panose="02020603050405020304" pitchFamily="18" charset="0"/>
              </a:rPr>
              <a:t>しかし</a:t>
            </a:r>
            <a:r>
              <a:rPr lang="ja-JP" altLang="en-US" sz="1600" kern="100" dirty="0">
                <a:latin typeface="+mn-ea"/>
                <a:cs typeface="Times New Roman" panose="02020603050405020304" pitchFamily="18" charset="0"/>
              </a:rPr>
              <a:t>、今回実施したアセットマネジメント手法を用いた試算により、更新需要の平準化が一定図れたものの、将来的には水需要の減少に伴う料金収入の減少や、</a:t>
            </a:r>
            <a:r>
              <a:rPr lang="en-US" altLang="ja-JP" sz="1600" kern="100" dirty="0">
                <a:latin typeface="+mn-ea"/>
                <a:cs typeface="Times New Roman" panose="02020603050405020304" pitchFamily="18" charset="0"/>
              </a:rPr>
              <a:t>20</a:t>
            </a:r>
            <a:r>
              <a:rPr lang="ja-JP" altLang="en-US" sz="1600" kern="100" dirty="0">
                <a:latin typeface="+mn-ea"/>
                <a:cs typeface="Times New Roman" panose="02020603050405020304" pitchFamily="18" charset="0"/>
              </a:rPr>
              <a:t>～</a:t>
            </a:r>
            <a:r>
              <a:rPr lang="en-US" altLang="ja-JP" sz="1600" kern="100" dirty="0">
                <a:latin typeface="+mn-ea"/>
                <a:cs typeface="Times New Roman" panose="02020603050405020304" pitchFamily="18" charset="0"/>
              </a:rPr>
              <a:t>30</a:t>
            </a:r>
            <a:r>
              <a:rPr lang="ja-JP" altLang="en-US" sz="1600" kern="100" dirty="0">
                <a:latin typeface="+mn-ea"/>
                <a:cs typeface="Times New Roman" panose="02020603050405020304" pitchFamily="18" charset="0"/>
              </a:rPr>
              <a:t>年先に更新需要のピークが来る見込みとなっていることから、長期的には経営状況が悪化する恐れがあります。</a:t>
            </a:r>
            <a:endParaRPr lang="ja-JP" sz="1600" kern="100" dirty="0">
              <a:effectLst/>
              <a:latin typeface="+mn-ea"/>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1228054" y="1150866"/>
            <a:ext cx="6687892" cy="3724979"/>
          </a:xfrm>
          <a:prstGeom prst="rect">
            <a:avLst/>
          </a:prstGeom>
        </p:spPr>
      </p:pic>
    </p:spTree>
    <p:extLst>
      <p:ext uri="{BB962C8B-B14F-4D97-AF65-F5344CB8AC3E}">
        <p14:creationId xmlns:p14="http://schemas.microsoft.com/office/powerpoint/2010/main" val="184286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340" y="-87925"/>
            <a:ext cx="9472465" cy="6951134"/>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大阪府推計による茨木市の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ja-JP" sz="1400" dirty="0" smtClean="0">
                <a:latin typeface="+mn-ea"/>
              </a:rPr>
              <a:t>、</a:t>
            </a:r>
            <a:r>
              <a:rPr lang="ja-JP" altLang="en-US" sz="1400" dirty="0" smtClean="0">
                <a:latin typeface="+mn-ea"/>
              </a:rPr>
              <a:t>大阪府が</a:t>
            </a:r>
            <a:r>
              <a:rPr lang="ja-JP" altLang="ja-JP" sz="1400" dirty="0" smtClean="0">
                <a:latin typeface="+mn-ea"/>
              </a:rPr>
              <a:t>当該</a:t>
            </a:r>
            <a:r>
              <a:rPr lang="ja-JP" altLang="ja-JP" sz="1400" dirty="0">
                <a:latin typeface="+mn-ea"/>
              </a:rPr>
              <a:t>市の試算で行った箇所です。</a:t>
            </a:r>
            <a:endParaRPr lang="ja-JP" altLang="ja-JP" sz="1200" dirty="0">
              <a:latin typeface="+mn-ea"/>
            </a:endParaRPr>
          </a:p>
          <a:p>
            <a:pPr>
              <a:lnSpc>
                <a:spcPct val="105000"/>
              </a:lnSpc>
            </a:pPr>
            <a:r>
              <a:rPr lang="ja-JP" altLang="ja-JP" sz="1400" dirty="0">
                <a:latin typeface="+mn-ea"/>
              </a:rPr>
              <a:t>１　</a:t>
            </a:r>
            <a:r>
              <a:rPr lang="en-US" altLang="ja-JP" sz="1400" dirty="0">
                <a:latin typeface="+mn-ea"/>
              </a:rPr>
              <a:t>2045</a:t>
            </a:r>
            <a:r>
              <a:rPr lang="ja-JP" altLang="ja-JP" sz="1400" dirty="0">
                <a:latin typeface="+mn-ea"/>
              </a:rPr>
              <a:t>年までの市町村での計画がある場合は、その計画を基本に管路の更新率を</a:t>
            </a:r>
            <a:r>
              <a:rPr lang="en-US" altLang="ja-JP" sz="1400" dirty="0">
                <a:latin typeface="+mn-ea"/>
              </a:rPr>
              <a:t>1.67</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a:t>
            </a:r>
            <a:r>
              <a:rPr lang="en-US" altLang="ja-JP" sz="1400" dirty="0">
                <a:latin typeface="+mn-ea"/>
              </a:rPr>
              <a:t>60</a:t>
            </a:r>
            <a:r>
              <a:rPr lang="ja-JP" altLang="ja-JP" sz="1400" dirty="0">
                <a:latin typeface="+mn-ea"/>
              </a:rPr>
              <a:t>年で全ての水道管を更新する）に設定します。市町村での既存計画が、この更新率を満たしている場合は</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府</a:t>
            </a:r>
            <a:r>
              <a:rPr lang="ja-JP" altLang="ja-JP" sz="1400" dirty="0">
                <a:latin typeface="+mn-ea"/>
              </a:rPr>
              <a:t>での独自推計は行わず、市町村計画をもとに</a:t>
            </a:r>
            <a:r>
              <a:rPr lang="en-US" altLang="ja-JP" sz="1400" dirty="0">
                <a:latin typeface="+mn-ea"/>
              </a:rPr>
              <a:t>2045</a:t>
            </a:r>
            <a:r>
              <a:rPr lang="ja-JP" altLang="ja-JP" sz="1400" dirty="0">
                <a:latin typeface="+mn-ea"/>
              </a:rPr>
              <a:t>年の水道料金を算出します</a:t>
            </a:r>
            <a:r>
              <a:rPr lang="ja-JP" altLang="ja-JP" sz="1400" dirty="0" smtClean="0">
                <a:latin typeface="+mn-ea"/>
              </a:rPr>
              <a:t>。</a:t>
            </a:r>
            <a:endParaRPr lang="ja-JP" altLang="ja-JP" sz="800" dirty="0">
              <a:latin typeface="+mn-ea"/>
            </a:endParaRPr>
          </a:p>
          <a:p>
            <a:pPr>
              <a:lnSpc>
                <a:spcPct val="105000"/>
              </a:lnSpc>
            </a:pPr>
            <a:r>
              <a:rPr lang="ja-JP" altLang="ja-JP" sz="1400" dirty="0">
                <a:latin typeface="+mn-ea"/>
              </a:rPr>
              <a:t>２　市町村計画がない場合は、大阪府で試算を行いました</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en-US" sz="1400" u="sng" dirty="0">
                <a:latin typeface="+mn-ea"/>
              </a:rPr>
              <a:t>	推計期間は大阪府の将来推計人口の推計期間に合わせ</a:t>
            </a:r>
            <a:r>
              <a:rPr lang="en-US" altLang="ja-JP" sz="1400" u="sng" dirty="0">
                <a:latin typeface="+mn-ea"/>
              </a:rPr>
              <a:t>2045</a:t>
            </a:r>
            <a:r>
              <a:rPr lang="ja-JP" altLang="en-US" sz="1400" u="sng" dirty="0">
                <a:latin typeface="+mn-ea"/>
              </a:rPr>
              <a:t>年度まで</a:t>
            </a:r>
            <a:r>
              <a:rPr lang="ja-JP" altLang="en-US" sz="1400" u="sng" dirty="0" smtClean="0">
                <a:latin typeface="+mn-ea"/>
              </a:rPr>
              <a:t>。</a:t>
            </a:r>
            <a:endParaRPr lang="en-US" altLang="ja-JP" sz="1400" u="sng" dirty="0" smtClean="0">
              <a:latin typeface="+mn-ea"/>
            </a:endParaRPr>
          </a:p>
          <a:p>
            <a:pPr>
              <a:lnSpc>
                <a:spcPct val="105000"/>
              </a:lnSpc>
            </a:pPr>
            <a:r>
              <a:rPr lang="ja-JP" altLang="en-US" sz="1200" dirty="0" smtClean="0">
                <a:latin typeface="+mn-ea"/>
              </a:rPr>
              <a:t>　</a:t>
            </a:r>
            <a:r>
              <a:rPr lang="ja-JP" altLang="en-US" sz="1400" dirty="0" smtClean="0">
                <a:latin typeface="+mn-ea"/>
              </a:rPr>
              <a:t>〇</a:t>
            </a:r>
            <a:r>
              <a:rPr lang="ja-JP" altLang="ja-JP" sz="1400" u="sng" dirty="0" smtClean="0">
                <a:latin typeface="+mn-ea"/>
              </a:rPr>
              <a:t>収入は推計した料金収入に</a:t>
            </a:r>
            <a:r>
              <a:rPr lang="en-US" altLang="ja-JP" sz="1400" u="sng" dirty="0" smtClean="0">
                <a:latin typeface="+mn-ea"/>
              </a:rPr>
              <a:t>2016</a:t>
            </a:r>
            <a:r>
              <a:rPr lang="ja-JP" altLang="ja-JP" sz="1400" u="sng" dirty="0" smtClean="0">
                <a:latin typeface="+mn-ea"/>
              </a:rPr>
              <a:t>年度決算統計のその他収益を加算しています。</a:t>
            </a:r>
            <a:endParaRPr lang="ja-JP" altLang="ja-JP" sz="1200" u="sng"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水道料金収入の見通しは、給水人口予測から有収水量を推計し、</a:t>
            </a:r>
            <a:endParaRPr lang="en-US" altLang="ja-JP" sz="1400" u="sng" dirty="0" smtClean="0">
              <a:latin typeface="+mn-ea"/>
            </a:endParaRPr>
          </a:p>
          <a:p>
            <a:pPr lvl="1" indent="-96838">
              <a:lnSpc>
                <a:spcPct val="105000"/>
              </a:lnSpc>
            </a:pPr>
            <a:r>
              <a:rPr lang="ja-JP" altLang="en-US" sz="1400" dirty="0" smtClean="0">
                <a:latin typeface="+mn-ea"/>
              </a:rPr>
              <a:t>　</a:t>
            </a:r>
            <a:r>
              <a:rPr lang="en-US" altLang="ja-JP" sz="1400" u="sng" dirty="0" smtClean="0">
                <a:latin typeface="+mn-ea"/>
              </a:rPr>
              <a:t>2016</a:t>
            </a:r>
            <a:r>
              <a:rPr lang="ja-JP" altLang="ja-JP" sz="1400" u="sng" dirty="0" smtClean="0">
                <a:latin typeface="+mn-ea"/>
              </a:rPr>
              <a:t>年度の供給単価</a:t>
            </a:r>
            <a:r>
              <a:rPr lang="en-US" altLang="ja-JP" sz="1400" u="sng" dirty="0" smtClean="0">
                <a:latin typeface="+mn-ea"/>
              </a:rPr>
              <a:t>147.1</a:t>
            </a:r>
            <a:r>
              <a:rPr lang="ja-JP" altLang="ja-JP" sz="1400" u="sng" dirty="0" smtClean="0">
                <a:latin typeface="+mn-ea"/>
              </a:rPr>
              <a:t>円</a:t>
            </a:r>
            <a:r>
              <a:rPr lang="en-US" altLang="ja-JP" sz="1400" u="sng" dirty="0" smtClean="0">
                <a:latin typeface="+mn-ea"/>
              </a:rPr>
              <a:t>/m</a:t>
            </a:r>
            <a:r>
              <a:rPr lang="en-US" altLang="ja-JP" sz="1400" u="sng" baseline="30000" dirty="0" smtClean="0">
                <a:latin typeface="+mn-ea"/>
              </a:rPr>
              <a:t>3</a:t>
            </a:r>
            <a:r>
              <a:rPr lang="ja-JP" altLang="ja-JP" sz="1400" u="sng" dirty="0" smtClean="0">
                <a:latin typeface="+mn-ea"/>
              </a:rPr>
              <a:t>を乗じて算出しています。</a:t>
            </a:r>
            <a:endParaRPr lang="ja-JP" altLang="ja-JP" sz="1200"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給水</a:t>
            </a:r>
            <a:r>
              <a:rPr lang="ja-JP" altLang="ja-JP" sz="1400" u="sng" dirty="0">
                <a:latin typeface="+mn-ea"/>
              </a:rPr>
              <a:t>人口の予測については、大阪府の将来推計人口（</a:t>
            </a:r>
            <a:r>
              <a:rPr lang="en-US" altLang="ja-JP" sz="1400" u="sng" dirty="0">
                <a:latin typeface="+mn-ea"/>
              </a:rPr>
              <a:t>2018</a:t>
            </a:r>
            <a:r>
              <a:rPr lang="ja-JP" altLang="ja-JP" sz="1400" u="sng" dirty="0">
                <a:latin typeface="+mn-ea"/>
              </a:rPr>
              <a:t>年</a:t>
            </a:r>
            <a:r>
              <a:rPr lang="en-US" altLang="ja-JP" sz="1400" u="sng" dirty="0">
                <a:latin typeface="+mn-ea"/>
              </a:rPr>
              <a:t>8</a:t>
            </a:r>
            <a:r>
              <a:rPr lang="ja-JP" altLang="ja-JP" sz="1400" u="sng" dirty="0">
                <a:latin typeface="+mn-ea"/>
              </a:rPr>
              <a:t>月大阪府政策企画部企画室計画課）を用い</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smtClean="0">
                <a:latin typeface="+mn-ea"/>
              </a:rPr>
              <a:t>　</a:t>
            </a:r>
            <a:r>
              <a:rPr lang="ja-JP" altLang="ja-JP" sz="1400" u="sng" dirty="0" smtClean="0">
                <a:latin typeface="+mn-ea"/>
              </a:rPr>
              <a:t>府</a:t>
            </a:r>
            <a:r>
              <a:rPr lang="ja-JP" altLang="ja-JP" sz="1400" u="sng" dirty="0">
                <a:latin typeface="+mn-ea"/>
              </a:rPr>
              <a:t>が国立社会保障・人口問題研究所の市町村別予測を補正して推計しています。</a:t>
            </a:r>
            <a:endParaRPr lang="ja-JP" altLang="ja-JP" sz="1200"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有</a:t>
            </a:r>
            <a:r>
              <a:rPr lang="ja-JP" altLang="ja-JP" sz="1400" u="sng" dirty="0">
                <a:latin typeface="+mn-ea"/>
              </a:rPr>
              <a:t>収水量の推計は、</a:t>
            </a:r>
            <a:r>
              <a:rPr lang="en-US" altLang="ja-JP" sz="1400" u="sng" dirty="0">
                <a:latin typeface="+mn-ea"/>
              </a:rPr>
              <a:t>2016</a:t>
            </a:r>
            <a:r>
              <a:rPr lang="ja-JP" altLang="ja-JP" sz="1400" u="sng" dirty="0">
                <a:latin typeface="+mn-ea"/>
              </a:rPr>
              <a:t>年度の年間有収水量と給水人口から</a:t>
            </a:r>
            <a:r>
              <a:rPr lang="en-US" altLang="ja-JP" sz="1400" u="sng" dirty="0">
                <a:latin typeface="+mn-ea"/>
              </a:rPr>
              <a:t>1</a:t>
            </a:r>
            <a:r>
              <a:rPr lang="ja-JP" altLang="ja-JP" sz="1400" u="sng" dirty="0">
                <a:latin typeface="+mn-ea"/>
              </a:rPr>
              <a:t>人</a:t>
            </a:r>
            <a:r>
              <a:rPr lang="en-US" altLang="ja-JP" sz="1400" u="sng" dirty="0">
                <a:latin typeface="+mn-ea"/>
              </a:rPr>
              <a:t>1</a:t>
            </a:r>
            <a:r>
              <a:rPr lang="ja-JP" altLang="ja-JP" sz="1400" u="sng" dirty="0">
                <a:latin typeface="+mn-ea"/>
              </a:rPr>
              <a:t>日平均有収水量を求め</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a:latin typeface="+mn-ea"/>
              </a:rPr>
              <a:t>　</a:t>
            </a:r>
            <a:r>
              <a:rPr lang="ja-JP" altLang="ja-JP" sz="1400" u="sng" dirty="0" smtClean="0">
                <a:latin typeface="+mn-ea"/>
              </a:rPr>
              <a:t>予測</a:t>
            </a:r>
            <a:r>
              <a:rPr lang="ja-JP" altLang="ja-JP" sz="1400" u="sng" dirty="0">
                <a:latin typeface="+mn-ea"/>
              </a:rPr>
              <a:t>給水人口を乗じて算出しています</a:t>
            </a:r>
            <a:r>
              <a:rPr lang="ja-JP" altLang="ja-JP" sz="1400" u="sng" dirty="0" smtClean="0">
                <a:latin typeface="+mn-ea"/>
              </a:rPr>
              <a:t>。</a:t>
            </a:r>
            <a:endParaRPr lang="en-US" altLang="ja-JP" sz="1200" dirty="0">
              <a:latin typeface="+mn-ea"/>
            </a:endParaRPr>
          </a:p>
          <a:p>
            <a:pPr lvl="1" indent="-277813">
              <a:lnSpc>
                <a:spcPct val="105000"/>
              </a:lnSpc>
            </a:pPr>
            <a:r>
              <a:rPr lang="ja-JP" altLang="en-US" sz="1400" dirty="0" smtClean="0">
                <a:latin typeface="+mn-ea"/>
              </a:rPr>
              <a:t>〇</a:t>
            </a:r>
            <a:r>
              <a:rPr lang="ja-JP" altLang="ja-JP" sz="1400" u="sng" dirty="0" smtClean="0">
                <a:latin typeface="+mn-ea"/>
              </a:rPr>
              <a:t>支出</a:t>
            </a:r>
            <a:r>
              <a:rPr lang="ja-JP" altLang="ja-JP" sz="1400" u="sng" dirty="0">
                <a:latin typeface="+mn-ea"/>
              </a:rPr>
              <a:t>は管路更新以外の費用について、</a:t>
            </a:r>
            <a:r>
              <a:rPr lang="en-US" altLang="ja-JP" sz="1400" u="sng" dirty="0">
                <a:latin typeface="+mn-ea"/>
              </a:rPr>
              <a:t>2016</a:t>
            </a:r>
            <a:r>
              <a:rPr lang="ja-JP" altLang="ja-JP" sz="1400" u="sng" dirty="0">
                <a:latin typeface="+mn-ea"/>
              </a:rPr>
              <a:t>年度の経常費用の決算値の同額を</a:t>
            </a:r>
            <a:r>
              <a:rPr lang="en-US" altLang="ja-JP" sz="1400" u="sng" dirty="0">
                <a:latin typeface="+mn-ea"/>
              </a:rPr>
              <a:t>2045</a:t>
            </a:r>
            <a:r>
              <a:rPr lang="ja-JP" altLang="ja-JP" sz="1400" u="sng" dirty="0">
                <a:latin typeface="+mn-ea"/>
              </a:rPr>
              <a:t>年度まで見込んでいます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en-US" sz="1400" u="sng" dirty="0">
                <a:latin typeface="+mn-ea"/>
              </a:rPr>
              <a:t>・</a:t>
            </a:r>
            <a:r>
              <a:rPr lang="ja-JP" altLang="ja-JP" sz="1400" u="sng" dirty="0" smtClean="0">
                <a:latin typeface="+mn-ea"/>
              </a:rPr>
              <a:t>管</a:t>
            </a:r>
            <a:r>
              <a:rPr lang="ja-JP" altLang="ja-JP" sz="1400" u="sng" dirty="0">
                <a:latin typeface="+mn-ea"/>
              </a:rPr>
              <a:t>路については管路更新率を</a:t>
            </a:r>
            <a:r>
              <a:rPr lang="en-US" altLang="ja-JP" sz="1400" u="sng" dirty="0">
                <a:latin typeface="+mn-ea"/>
              </a:rPr>
              <a:t>1.67</a:t>
            </a:r>
            <a:r>
              <a:rPr lang="ja-JP" altLang="ja-JP" sz="1400" u="sng" dirty="0">
                <a:latin typeface="+mn-ea"/>
              </a:rPr>
              <a:t>％に引き上げた場合</a:t>
            </a:r>
            <a:r>
              <a:rPr lang="ja-JP" altLang="ja-JP" sz="1400" u="sng" dirty="0" smtClean="0">
                <a:latin typeface="+mn-ea"/>
              </a:rPr>
              <a:t>の</a:t>
            </a:r>
            <a:r>
              <a:rPr lang="ja-JP" altLang="en-US" sz="1400" u="sng" dirty="0">
                <a:latin typeface="+mn-ea"/>
              </a:rPr>
              <a:t>減価</a:t>
            </a:r>
            <a:r>
              <a:rPr lang="ja-JP" altLang="ja-JP" sz="1400" u="sng" dirty="0" smtClean="0">
                <a:latin typeface="+mn-ea"/>
              </a:rPr>
              <a:t>償却費</a:t>
            </a:r>
            <a:r>
              <a:rPr lang="ja-JP" altLang="ja-JP" sz="1400" u="sng" dirty="0">
                <a:latin typeface="+mn-ea"/>
              </a:rPr>
              <a:t>増加を見込んでいます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ja-JP" sz="1400" dirty="0" smtClean="0">
                <a:latin typeface="+mn-ea"/>
              </a:rPr>
              <a:t>（</a:t>
            </a: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lnSpc>
                <a:spcPct val="105000"/>
              </a:lnSpc>
            </a:pPr>
            <a:r>
              <a:rPr lang="ja-JP" altLang="en-US" sz="1400" u="sng" dirty="0" smtClean="0">
                <a:latin typeface="+mn-ea"/>
              </a:rPr>
              <a:t>・</a:t>
            </a:r>
            <a:r>
              <a:rPr lang="ja-JP" altLang="ja-JP" sz="1400" u="sng" dirty="0" smtClean="0">
                <a:latin typeface="+mn-ea"/>
              </a:rPr>
              <a:t>追加</a:t>
            </a:r>
            <a:r>
              <a:rPr lang="ja-JP" altLang="en-US" sz="1400" u="sng" dirty="0">
                <a:latin typeface="+mn-ea"/>
              </a:rPr>
              <a:t>減価</a:t>
            </a:r>
            <a:r>
              <a:rPr lang="ja-JP" altLang="ja-JP" sz="1400" u="sng" dirty="0" smtClean="0">
                <a:latin typeface="+mn-ea"/>
              </a:rPr>
              <a:t>償却費</a:t>
            </a:r>
            <a:r>
              <a:rPr lang="en-US" altLang="ja-JP" sz="1400" u="sng" dirty="0">
                <a:latin typeface="+mn-ea"/>
              </a:rPr>
              <a:t>/</a:t>
            </a:r>
            <a:r>
              <a:rPr lang="ja-JP" altLang="ja-JP" sz="1400" u="sng" dirty="0">
                <a:latin typeface="+mn-ea"/>
              </a:rPr>
              <a:t>年は、次のとおり算出し、年数経過とともに積み上げています。</a:t>
            </a:r>
            <a:endParaRPr lang="ja-JP" altLang="ja-JP" sz="1200" u="sng" dirty="0">
              <a:latin typeface="+mn-ea"/>
            </a:endParaRPr>
          </a:p>
          <a:p>
            <a:pPr lvl="0" indent="360363">
              <a:lnSpc>
                <a:spcPct val="105000"/>
              </a:lnSpc>
            </a:pPr>
            <a:r>
              <a:rPr lang="ja-JP" altLang="ja-JP" sz="1400" u="sng" dirty="0">
                <a:latin typeface="+mn-ea"/>
              </a:rPr>
              <a:t>　</a:t>
            </a:r>
            <a:r>
              <a:rPr lang="ja-JP" altLang="en-US" sz="1400" u="sng" dirty="0" smtClean="0">
                <a:latin typeface="+mn-ea"/>
              </a:rPr>
              <a:t>①　</a:t>
            </a:r>
            <a:r>
              <a:rPr lang="en-US" altLang="ja-JP" sz="1400" u="sng" dirty="0" smtClean="0">
                <a:latin typeface="+mn-ea"/>
              </a:rPr>
              <a:t>1.67</a:t>
            </a:r>
            <a:r>
              <a:rPr lang="ja-JP" altLang="ja-JP" sz="1400" u="sng" dirty="0">
                <a:latin typeface="+mn-ea"/>
              </a:rPr>
              <a:t>％と管路更新率</a:t>
            </a:r>
            <a:r>
              <a:rPr lang="en-US" altLang="ja-JP" sz="1400" u="sng" dirty="0">
                <a:latin typeface="+mn-ea"/>
              </a:rPr>
              <a:t>(2014-2016</a:t>
            </a:r>
            <a:r>
              <a:rPr lang="ja-JP" altLang="ja-JP" sz="1400" u="sng" dirty="0">
                <a:latin typeface="+mn-ea"/>
              </a:rPr>
              <a:t>年度の平均</a:t>
            </a:r>
            <a:r>
              <a:rPr lang="en-US" altLang="ja-JP" sz="1400" u="sng" dirty="0">
                <a:latin typeface="+mn-ea"/>
              </a:rPr>
              <a:t>)</a:t>
            </a:r>
            <a:r>
              <a:rPr lang="ja-JP" altLang="ja-JP" sz="1400" u="sng" dirty="0">
                <a:latin typeface="+mn-ea"/>
              </a:rPr>
              <a:t>の比率を算出。</a:t>
            </a:r>
            <a:endParaRPr lang="ja-JP" altLang="ja-JP" sz="1200" u="sng" dirty="0">
              <a:latin typeface="+mn-ea"/>
            </a:endParaRPr>
          </a:p>
          <a:p>
            <a:pPr lvl="0" indent="360363">
              <a:lnSpc>
                <a:spcPct val="105000"/>
              </a:lnSpc>
            </a:pPr>
            <a:r>
              <a:rPr lang="ja-JP" altLang="ja-JP" sz="1400" u="sng" dirty="0">
                <a:latin typeface="+mn-ea"/>
              </a:rPr>
              <a:t>　</a:t>
            </a:r>
            <a:r>
              <a:rPr lang="ja-JP" altLang="en-US" sz="1400" u="sng" dirty="0" smtClean="0">
                <a:latin typeface="+mn-ea"/>
              </a:rPr>
              <a:t>②　</a:t>
            </a:r>
            <a:r>
              <a:rPr lang="ja-JP" altLang="ja-JP" sz="1400" u="sng" dirty="0" smtClean="0">
                <a:latin typeface="+mn-ea"/>
              </a:rPr>
              <a:t>配水</a:t>
            </a:r>
            <a:r>
              <a:rPr lang="ja-JP" altLang="ja-JP" sz="1400" u="sng" dirty="0">
                <a:latin typeface="+mn-ea"/>
              </a:rPr>
              <a:t>施設改良費に布設替延長比率を掛け、配水施設改良費（更新分）を算出</a:t>
            </a:r>
            <a:r>
              <a:rPr lang="en-US" altLang="ja-JP" sz="1400" u="sng" dirty="0">
                <a:latin typeface="+mn-ea"/>
              </a:rPr>
              <a:t>(2014-2016</a:t>
            </a:r>
            <a:r>
              <a:rPr lang="ja-JP" altLang="ja-JP" sz="1400" u="sng" dirty="0">
                <a:latin typeface="+mn-ea"/>
              </a:rPr>
              <a:t>年度の平均値</a:t>
            </a:r>
            <a:r>
              <a:rPr lang="en-US" altLang="ja-JP" sz="1400" u="sng" dirty="0">
                <a:latin typeface="+mn-ea"/>
              </a:rPr>
              <a:t>)</a:t>
            </a:r>
            <a:r>
              <a:rPr lang="ja-JP" altLang="ja-JP" sz="1400" u="sng" dirty="0" err="1">
                <a:latin typeface="+mn-ea"/>
              </a:rPr>
              <a:t>。</a:t>
            </a:r>
            <a:endParaRPr lang="ja-JP" altLang="ja-JP" sz="1200" u="sng" dirty="0">
              <a:latin typeface="+mn-ea"/>
            </a:endParaRPr>
          </a:p>
          <a:p>
            <a:pPr indent="360363">
              <a:lnSpc>
                <a:spcPct val="105000"/>
              </a:lnSpc>
            </a:pPr>
            <a:r>
              <a:rPr lang="ja-JP" altLang="ja-JP" sz="1400" u="sng" dirty="0">
                <a:latin typeface="+mn-ea"/>
              </a:rPr>
              <a:t>　</a:t>
            </a:r>
            <a:r>
              <a:rPr lang="ja-JP" altLang="en-US" sz="1400" u="sng" dirty="0" smtClean="0">
                <a:latin typeface="+mn-ea"/>
              </a:rPr>
              <a:t>　</a:t>
            </a:r>
            <a:r>
              <a:rPr lang="ja-JP" altLang="ja-JP" sz="1400" u="sng" dirty="0" smtClean="0">
                <a:latin typeface="+mn-ea"/>
              </a:rPr>
              <a:t>※</a:t>
            </a:r>
            <a:r>
              <a:rPr lang="ja-JP" altLang="ja-JP" sz="1400" u="sng" dirty="0">
                <a:latin typeface="+mn-ea"/>
              </a:rPr>
              <a:t>布設替延長比率</a:t>
            </a:r>
            <a:r>
              <a:rPr lang="en-US" altLang="ja-JP" sz="1400" u="sng" dirty="0">
                <a:latin typeface="+mn-ea"/>
              </a:rPr>
              <a:t>=</a:t>
            </a:r>
            <a:r>
              <a:rPr lang="ja-JP" altLang="ja-JP" sz="1400" u="sng" dirty="0">
                <a:latin typeface="+mn-ea"/>
              </a:rPr>
              <a:t>配水管布設替延長</a:t>
            </a:r>
            <a:r>
              <a:rPr lang="en-US" altLang="ja-JP" sz="1400" u="sng" dirty="0">
                <a:latin typeface="+mn-ea"/>
              </a:rPr>
              <a:t>/</a:t>
            </a:r>
            <a:r>
              <a:rPr lang="ja-JP" altLang="ja-JP" sz="1400" u="sng" dirty="0">
                <a:latin typeface="+mn-ea"/>
              </a:rPr>
              <a:t>（配水管新設延長＋配水管布設替延長）</a:t>
            </a:r>
            <a:endParaRPr lang="ja-JP" altLang="ja-JP" sz="1200" u="sng" dirty="0">
              <a:latin typeface="+mn-ea"/>
            </a:endParaRPr>
          </a:p>
          <a:p>
            <a:pPr lvl="0" indent="360363">
              <a:lnSpc>
                <a:spcPct val="105000"/>
              </a:lnSpc>
            </a:pPr>
            <a:r>
              <a:rPr lang="ja-JP" altLang="ja-JP" sz="1400" u="sng" dirty="0">
                <a:latin typeface="+mn-ea"/>
              </a:rPr>
              <a:t>　</a:t>
            </a:r>
            <a:r>
              <a:rPr lang="ja-JP" altLang="en-US" sz="1400" u="sng" dirty="0" smtClean="0">
                <a:latin typeface="+mn-ea"/>
              </a:rPr>
              <a:t>③　</a:t>
            </a:r>
            <a:r>
              <a:rPr lang="ja-JP" altLang="ja-JP" sz="1400" u="sng" dirty="0" smtClean="0">
                <a:latin typeface="+mn-ea"/>
              </a:rPr>
              <a:t>①</a:t>
            </a:r>
            <a:r>
              <a:rPr lang="ja-JP" altLang="ja-JP" sz="1400" u="sng" dirty="0">
                <a:latin typeface="+mn-ea"/>
              </a:rPr>
              <a:t>と②を掛けたうえで税抜き価格を算出し、法定耐用年数</a:t>
            </a:r>
            <a:r>
              <a:rPr lang="en-US" altLang="ja-JP" sz="1400" u="sng" dirty="0">
                <a:latin typeface="+mn-ea"/>
              </a:rPr>
              <a:t>40</a:t>
            </a:r>
            <a:r>
              <a:rPr lang="ja-JP" altLang="ja-JP" sz="1400" u="sng" dirty="0">
                <a:latin typeface="+mn-ea"/>
              </a:rPr>
              <a:t>年で割っています。</a:t>
            </a:r>
            <a:endParaRPr lang="ja-JP" altLang="ja-JP" sz="1200" u="sng" dirty="0">
              <a:latin typeface="+mn-ea"/>
            </a:endParaRPr>
          </a:p>
          <a:p>
            <a:pPr indent="360363">
              <a:lnSpc>
                <a:spcPct val="105000"/>
              </a:lnSpc>
            </a:pPr>
            <a:r>
              <a:rPr lang="ja-JP" altLang="ja-JP" sz="1400" u="sng" dirty="0">
                <a:latin typeface="+mn-ea"/>
              </a:rPr>
              <a:t>　</a:t>
            </a:r>
            <a:r>
              <a:rPr lang="ja-JP" altLang="en-US" sz="1400" u="sng" dirty="0" smtClean="0">
                <a:latin typeface="+mn-ea"/>
              </a:rPr>
              <a:t>　</a:t>
            </a:r>
            <a:r>
              <a:rPr lang="ja-JP" altLang="ja-JP" sz="1400" u="sng" dirty="0" smtClean="0">
                <a:latin typeface="+mn-ea"/>
              </a:rPr>
              <a:t>（</a:t>
            </a:r>
            <a:r>
              <a:rPr lang="ja-JP" altLang="ja-JP" sz="1400" u="sng" dirty="0">
                <a:latin typeface="+mn-ea"/>
              </a:rPr>
              <a:t>管路更新率、各延長は大阪府の水道の現況による。）</a:t>
            </a:r>
            <a:endParaRPr lang="ja-JP" altLang="ja-JP" sz="1200" u="sng"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なお</a:t>
            </a:r>
            <a:r>
              <a:rPr lang="ja-JP" altLang="ja-JP" sz="1400" u="sng" dirty="0">
                <a:latin typeface="+mn-ea"/>
              </a:rPr>
              <a:t>、浄水場や配水場等の更新費用については、市町村計画がある場合でも、</a:t>
            </a:r>
            <a:r>
              <a:rPr lang="en-US" altLang="ja-JP" sz="1400" u="sng" dirty="0">
                <a:latin typeface="+mn-ea"/>
              </a:rPr>
              <a:t>2045</a:t>
            </a:r>
            <a:r>
              <a:rPr lang="ja-JP" altLang="ja-JP" sz="1400" u="sng" dirty="0">
                <a:latin typeface="+mn-ea"/>
              </a:rPr>
              <a:t>年度までの更新時期</a:t>
            </a:r>
            <a:r>
              <a:rPr lang="ja-JP" altLang="ja-JP" sz="1400" u="sng" dirty="0" smtClean="0">
                <a:latin typeface="+mn-ea"/>
              </a:rPr>
              <a:t>や</a:t>
            </a:r>
            <a:endParaRPr lang="en-US" altLang="ja-JP" sz="1400" u="sng" dirty="0" smtClean="0">
              <a:latin typeface="+mn-ea"/>
            </a:endParaRPr>
          </a:p>
          <a:p>
            <a:pPr lvl="1" indent="-193675">
              <a:lnSpc>
                <a:spcPct val="105000"/>
              </a:lnSpc>
            </a:pPr>
            <a:r>
              <a:rPr lang="ja-JP" altLang="en-US" sz="1400" u="sng" spc="-30" dirty="0">
                <a:latin typeface="+mn-ea"/>
              </a:rPr>
              <a:t>　</a:t>
            </a:r>
            <a:r>
              <a:rPr lang="ja-JP" altLang="ja-JP" sz="1400" u="sng" spc="-30" dirty="0" smtClean="0">
                <a:latin typeface="+mn-ea"/>
              </a:rPr>
              <a:t>施設</a:t>
            </a:r>
            <a:r>
              <a:rPr lang="ja-JP" altLang="ja-JP" sz="1400" u="sng" spc="-30" dirty="0">
                <a:latin typeface="+mn-ea"/>
              </a:rPr>
              <a:t>能力等の設定が困難であるため、見込んでいません（</a:t>
            </a:r>
            <a:r>
              <a:rPr lang="en-US" altLang="ja-JP" sz="1400" u="sng" spc="-30" dirty="0">
                <a:latin typeface="+mn-ea"/>
              </a:rPr>
              <a:t>2016</a:t>
            </a:r>
            <a:r>
              <a:rPr lang="ja-JP" altLang="ja-JP" sz="1400" u="sng" spc="-30" dirty="0">
                <a:latin typeface="+mn-ea"/>
              </a:rPr>
              <a:t>年度の決算値を</a:t>
            </a:r>
            <a:r>
              <a:rPr lang="en-US" altLang="ja-JP" sz="1400" u="sng" spc="-30" dirty="0">
                <a:latin typeface="+mn-ea"/>
              </a:rPr>
              <a:t>2045</a:t>
            </a:r>
            <a:r>
              <a:rPr lang="ja-JP" altLang="ja-JP" sz="1400" u="sng" spc="-30" dirty="0">
                <a:latin typeface="+mn-ea"/>
              </a:rPr>
              <a:t>年度まで見込んでいます）。</a:t>
            </a:r>
            <a:endParaRPr lang="ja-JP" altLang="ja-JP" sz="1200" u="sng" spc="-30" dirty="0">
              <a:latin typeface="+mn-ea"/>
            </a:endParaRPr>
          </a:p>
          <a:p>
            <a:pPr lvl="1" indent="-277813">
              <a:lnSpc>
                <a:spcPct val="105000"/>
              </a:lnSpc>
            </a:pPr>
            <a:endParaRPr lang="en-US" altLang="ja-JP" sz="1400" u="sng" dirty="0" smtClean="0">
              <a:latin typeface="+mn-ea"/>
            </a:endParaRPr>
          </a:p>
          <a:p>
            <a:pPr lvl="1" indent="-277813">
              <a:lnSpc>
                <a:spcPct val="105000"/>
              </a:lnSpc>
            </a:pPr>
            <a:r>
              <a:rPr lang="ja-JP" altLang="en-US" sz="1400" u="sng" dirty="0" smtClean="0">
                <a:latin typeface="+mn-ea"/>
              </a:rPr>
              <a:t>〇</a:t>
            </a:r>
            <a:r>
              <a:rPr lang="ja-JP" altLang="ja-JP" sz="1400" u="sng" dirty="0" smtClean="0">
                <a:latin typeface="+mn-ea"/>
              </a:rPr>
              <a:t>水道</a:t>
            </a:r>
            <a:r>
              <a:rPr lang="ja-JP" altLang="ja-JP" sz="1400" u="sng" dirty="0">
                <a:latin typeface="+mn-ea"/>
              </a:rPr>
              <a:t>料金は</a:t>
            </a:r>
            <a:r>
              <a:rPr lang="ja-JP" altLang="ja-JP" sz="1400" u="sng" dirty="0" smtClean="0">
                <a:latin typeface="+mn-ea"/>
              </a:rPr>
              <a:t>、</a:t>
            </a:r>
            <a:r>
              <a:rPr lang="en-US" altLang="ja-JP" sz="1400" u="sng" dirty="0">
                <a:latin typeface="+mn-ea"/>
              </a:rPr>
              <a:t>2045</a:t>
            </a:r>
            <a:r>
              <a:rPr lang="ja-JP" altLang="en-US" sz="1400" u="sng" dirty="0">
                <a:latin typeface="+mn-ea"/>
              </a:rPr>
              <a:t>年度</a:t>
            </a:r>
            <a:r>
              <a:rPr lang="ja-JP" altLang="en-US" sz="1400" u="sng" dirty="0" smtClean="0">
                <a:latin typeface="+mn-ea"/>
              </a:rPr>
              <a:t>時点で赤字とならないように、収入が何％アップ必要かを求め、</a:t>
            </a:r>
            <a:endParaRPr lang="en-US" altLang="ja-JP" sz="1400" u="sng" dirty="0" smtClean="0">
              <a:latin typeface="+mn-ea"/>
            </a:endParaRPr>
          </a:p>
          <a:p>
            <a:pPr lvl="1" indent="-277813">
              <a:lnSpc>
                <a:spcPct val="105000"/>
              </a:lnSpc>
            </a:pPr>
            <a:r>
              <a:rPr lang="ja-JP" altLang="en-US" sz="1400" u="sng" dirty="0" smtClean="0">
                <a:latin typeface="+mn-ea"/>
              </a:rPr>
              <a:t>その増加分を全て水道料金で補うと仮定し、</a:t>
            </a:r>
            <a:r>
              <a:rPr lang="en-US" altLang="ja-JP" sz="1400" u="sng" dirty="0" smtClean="0">
                <a:latin typeface="+mn-ea"/>
              </a:rPr>
              <a:t>2016</a:t>
            </a:r>
            <a:r>
              <a:rPr lang="ja-JP" altLang="en-US" sz="1400" u="sng" dirty="0" smtClean="0">
                <a:latin typeface="+mn-ea"/>
              </a:rPr>
              <a:t>年度の水道料金に加算して算出しています。</a:t>
            </a:r>
            <a:endParaRPr lang="en-US" altLang="ja-JP" sz="1400" u="sng" dirty="0" smtClean="0">
              <a:latin typeface="+mn-ea"/>
            </a:endParaRPr>
          </a:p>
          <a:p>
            <a:pPr lvl="1" indent="-277813">
              <a:lnSpc>
                <a:spcPct val="105000"/>
              </a:lnSpc>
            </a:pPr>
            <a:r>
              <a:rPr lang="ja-JP" altLang="en-US" sz="1400" u="sng" dirty="0">
                <a:latin typeface="+mn-ea"/>
              </a:rPr>
              <a:t>（実際は、今後の更新費用等を考慮して水道料金を設定する必要があります）</a:t>
            </a:r>
            <a:endParaRPr lang="en-US" altLang="ja-JP" sz="1400" u="sng" dirty="0">
              <a:latin typeface="+mn-ea"/>
            </a:endParaRPr>
          </a:p>
        </p:txBody>
      </p:sp>
      <p:sp>
        <p:nvSpPr>
          <p:cNvPr id="2" name="スライド番号プレースホルダー 1"/>
          <p:cNvSpPr>
            <a:spLocks noGrp="1"/>
          </p:cNvSpPr>
          <p:nvPr>
            <p:ph type="sldNum" sz="quarter" idx="12"/>
          </p:nvPr>
        </p:nvSpPr>
        <p:spPr/>
        <p:txBody>
          <a:bodyPr/>
          <a:lstStyle/>
          <a:p>
            <a:fld id="{0AB64387-629B-4E46-93D6-B693036FBE10}" type="slidenum">
              <a:rPr kumimoji="1" lang="ja-JP" altLang="en-US" smtClean="0"/>
              <a:t>27</a:t>
            </a:fld>
            <a:endParaRPr kumimoji="1" lang="ja-JP" altLang="en-US"/>
          </a:p>
        </p:txBody>
      </p:sp>
    </p:spTree>
    <p:extLst>
      <p:ext uri="{BB962C8B-B14F-4D97-AF65-F5344CB8AC3E}">
        <p14:creationId xmlns:p14="http://schemas.microsoft.com/office/powerpoint/2010/main" val="3650289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0"/>
            <a:ext cx="9074718" cy="2400657"/>
          </a:xfrm>
          <a:prstGeom prst="rect">
            <a:avLst/>
          </a:prstGeom>
          <a:noFill/>
        </p:spPr>
        <p:txBody>
          <a:bodyPr wrap="square" rtlCol="0">
            <a:spAutoFit/>
          </a:bodyPr>
          <a:lstStyle/>
          <a:p>
            <a:r>
              <a:rPr lang="ja-JP" altLang="en-US" sz="2400" b="1" dirty="0"/>
              <a:t>４　大阪府推計に</a:t>
            </a:r>
            <a:r>
              <a:rPr lang="ja-JP" altLang="en-US" sz="2400" b="1" dirty="0" smtClean="0"/>
              <a:t>よる茨木市の</a:t>
            </a:r>
            <a:r>
              <a:rPr lang="ja-JP" altLang="en-US" sz="2400" b="1" dirty="0"/>
              <a:t>今後の見通し</a:t>
            </a:r>
            <a:r>
              <a:rPr lang="ja-JP" altLang="en-US" sz="2800" dirty="0"/>
              <a:t>　</a:t>
            </a:r>
            <a:endParaRPr lang="en-US" altLang="ja-JP" sz="2800" dirty="0"/>
          </a:p>
          <a:p>
            <a:endParaRPr lang="en-US" altLang="ja-JP" dirty="0" smtClean="0"/>
          </a:p>
          <a:p>
            <a:r>
              <a:rPr lang="ja-JP" altLang="en-US" sz="2400" b="1" dirty="0" smtClean="0"/>
              <a:t>４．１　給水</a:t>
            </a:r>
            <a:r>
              <a:rPr lang="ja-JP" altLang="en-US" sz="2400" b="1" dirty="0"/>
              <a:t>人口と料金収入の見通し</a:t>
            </a:r>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a:p>
            <a:r>
              <a:rPr lang="ja-JP" altLang="en-US" sz="2000" dirty="0"/>
              <a:t>　給水人口の減少に伴い有収水量も減少していき、水道料金収入についても減少していくことが見込まれます</a:t>
            </a:r>
            <a:r>
              <a:rPr lang="ja-JP" altLang="en-US" sz="2000" dirty="0" smtClean="0"/>
              <a:t>。</a:t>
            </a:r>
            <a:endParaRPr lang="ja-JP" altLang="en-US" sz="2000" dirty="0"/>
          </a:p>
        </p:txBody>
      </p:sp>
      <p:sp>
        <p:nvSpPr>
          <p:cNvPr id="4" name="テキスト ボックス 3"/>
          <p:cNvSpPr txBox="1"/>
          <p:nvPr/>
        </p:nvSpPr>
        <p:spPr>
          <a:xfrm>
            <a:off x="6840000" y="2137112"/>
            <a:ext cx="2304000" cy="503984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・水道料金収入の見通しは、給水人口予測から有収水量を推計し、２０１６年度の供給単価</a:t>
            </a:r>
            <a:r>
              <a:rPr lang="en-US" altLang="ja-JP" sz="1400" dirty="0" smtClean="0">
                <a:latin typeface="+mn-ea"/>
              </a:rPr>
              <a:t>147.1</a:t>
            </a:r>
            <a:r>
              <a:rPr lang="ja-JP" altLang="ja-JP" sz="1400" dirty="0" smtClean="0"/>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a:t>
            </a:r>
            <a:r>
              <a:rPr lang="ja-JP" altLang="ja-JP" sz="1400" dirty="0">
                <a:latin typeface="+mn-ea"/>
              </a:rPr>
              <a:t>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sz="1350"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pic>
        <p:nvPicPr>
          <p:cNvPr id="6" name="図 5"/>
          <p:cNvPicPr>
            <a:picLocks noChangeAspect="1"/>
          </p:cNvPicPr>
          <p:nvPr/>
        </p:nvPicPr>
        <p:blipFill>
          <a:blip r:embed="rId2"/>
          <a:stretch>
            <a:fillRect/>
          </a:stretch>
        </p:blipFill>
        <p:spPr>
          <a:xfrm>
            <a:off x="43158" y="2408621"/>
            <a:ext cx="6809302" cy="4104000"/>
          </a:xfrm>
          <a:prstGeom prst="rect">
            <a:avLst/>
          </a:prstGeom>
        </p:spPr>
      </p:pic>
    </p:spTree>
    <p:extLst>
      <p:ext uri="{BB962C8B-B14F-4D97-AF65-F5344CB8AC3E}">
        <p14:creationId xmlns:p14="http://schemas.microsoft.com/office/powerpoint/2010/main" val="42041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154755"/>
            <a:ext cx="8190965" cy="1077218"/>
          </a:xfrm>
          <a:prstGeom prst="rect">
            <a:avLst/>
          </a:prstGeom>
          <a:noFill/>
        </p:spPr>
        <p:txBody>
          <a:bodyPr wrap="square" rtlCol="0">
            <a:spAutoFit/>
          </a:bodyPr>
          <a:lstStyle/>
          <a:p>
            <a:r>
              <a:rPr lang="ja-JP" altLang="en-US" sz="2400" b="1" dirty="0" smtClean="0">
                <a:latin typeface="+mn-ea"/>
              </a:rPr>
              <a:t>４．２　更新</a:t>
            </a:r>
            <a:r>
              <a:rPr lang="ja-JP" altLang="en-US" sz="2400" b="1" dirty="0">
                <a:latin typeface="+mn-ea"/>
              </a:rPr>
              <a:t>需要見込み額の</a:t>
            </a:r>
            <a:r>
              <a:rPr lang="ja-JP" altLang="en-US" sz="2400" b="1" dirty="0" smtClean="0">
                <a:latin typeface="+mn-ea"/>
              </a:rPr>
              <a:t>見通し</a:t>
            </a:r>
            <a:endParaRPr lang="en-US" altLang="ja-JP" sz="2400" b="1" dirty="0" smtClean="0">
              <a:latin typeface="+mn-ea"/>
            </a:endParaRPr>
          </a:p>
          <a:p>
            <a:endParaRPr lang="en-US" altLang="ja-JP" dirty="0" smtClean="0"/>
          </a:p>
          <a:p>
            <a:r>
              <a:rPr lang="ja-JP" altLang="ja-JP" sz="2000" dirty="0" smtClean="0"/>
              <a:t>【</a:t>
            </a:r>
            <a:r>
              <a:rPr lang="ja-JP" altLang="ja-JP" sz="2000" dirty="0"/>
              <a:t>大阪府推計】</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
        <p:nvSpPr>
          <p:cNvPr id="8" name="テキスト ボックス 7"/>
          <p:cNvSpPr txBox="1"/>
          <p:nvPr/>
        </p:nvSpPr>
        <p:spPr>
          <a:xfrm>
            <a:off x="0" y="3033937"/>
            <a:ext cx="9144000" cy="646331"/>
          </a:xfrm>
          <a:prstGeom prst="rect">
            <a:avLst/>
          </a:prstGeom>
          <a:noFill/>
        </p:spPr>
        <p:txBody>
          <a:bodyPr wrap="square" rtlCol="0">
            <a:spAutoFit/>
          </a:bodyPr>
          <a:lstStyle/>
          <a:p>
            <a:r>
              <a:rPr lang="ja-JP" altLang="en-US" dirty="0" smtClean="0"/>
              <a:t>・試算</a:t>
            </a:r>
            <a:r>
              <a:rPr lang="ja-JP" altLang="en-US" dirty="0"/>
              <a:t>するために必要な精度</a:t>
            </a:r>
            <a:r>
              <a:rPr lang="ja-JP" altLang="en-US" dirty="0" smtClean="0"/>
              <a:t>の</a:t>
            </a:r>
            <a:r>
              <a:rPr lang="en-US" altLang="ja-JP" dirty="0">
                <a:latin typeface="+mn-ea"/>
              </a:rPr>
              <a:t>2045</a:t>
            </a:r>
            <a:r>
              <a:rPr lang="ja-JP" altLang="en-US" dirty="0" smtClean="0">
                <a:latin typeface="+mn-ea"/>
              </a:rPr>
              <a:t>年度</a:t>
            </a:r>
            <a:r>
              <a:rPr lang="ja-JP" altLang="en-US" dirty="0"/>
              <a:t>までの更新需要等のデータがないため</a:t>
            </a:r>
            <a:r>
              <a:rPr lang="ja-JP" altLang="en-US" dirty="0" smtClean="0"/>
              <a:t>、</a:t>
            </a:r>
            <a:endParaRPr lang="en-US" altLang="ja-JP" dirty="0" smtClean="0"/>
          </a:p>
          <a:p>
            <a:r>
              <a:rPr lang="ja-JP" altLang="en-US" dirty="0"/>
              <a:t>　</a:t>
            </a:r>
            <a:r>
              <a:rPr lang="ja-JP" altLang="en-US" dirty="0" smtClean="0"/>
              <a:t>未推計です。</a:t>
            </a:r>
            <a:endParaRPr lang="ja-JP" altLang="ja-JP" dirty="0"/>
          </a:p>
        </p:txBody>
      </p:sp>
      <p:sp>
        <p:nvSpPr>
          <p:cNvPr id="9" name="正方形/長方形 8"/>
          <p:cNvSpPr/>
          <p:nvPr/>
        </p:nvSpPr>
        <p:spPr>
          <a:xfrm>
            <a:off x="294361" y="1279610"/>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Tree>
    <p:extLst>
      <p:ext uri="{BB962C8B-B14F-4D97-AF65-F5344CB8AC3E}">
        <p14:creationId xmlns:p14="http://schemas.microsoft.com/office/powerpoint/2010/main" val="207879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13" y="0"/>
            <a:ext cx="8355169" cy="253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no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67866" defTabSz="685800"/>
            <a:r>
              <a:rPr kumimoji="0" lang="ja-JP" altLang="ja-JP" sz="2800" b="1" dirty="0">
                <a:latin typeface="+mn-ea"/>
                <a:cs typeface="Times New Roman" panose="02020603050405020304" pitchFamily="18" charset="0"/>
              </a:rPr>
              <a:t>１　</a:t>
            </a:r>
            <a:r>
              <a:rPr kumimoji="0" lang="ja-JP" altLang="en-US" sz="2800" b="1" dirty="0" smtClean="0">
                <a:latin typeface="+mn-ea"/>
                <a:cs typeface="Times New Roman" panose="02020603050405020304" pitchFamily="18" charset="0"/>
              </a:rPr>
              <a:t>茨木市</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基本情報</a:t>
            </a:r>
            <a:endParaRPr kumimoji="0" lang="ja-JP" altLang="ja-JP" sz="2800" dirty="0">
              <a:latin typeface="+mn-ea"/>
            </a:endParaRPr>
          </a:p>
          <a:p>
            <a:pPr indent="67866" defTabSz="685800"/>
            <a:endParaRPr kumimoji="0" lang="en-US" altLang="ja-JP" dirty="0" smtClean="0">
              <a:latin typeface="+mn-ea"/>
              <a:cs typeface="Times New Roman" panose="02020603050405020304" pitchFamily="18" charset="0"/>
            </a:endParaRPr>
          </a:p>
          <a:p>
            <a:pPr indent="67866" defTabSz="685800"/>
            <a:r>
              <a:rPr kumimoji="0" lang="ja-JP" altLang="en-US" sz="2400" b="1" dirty="0" smtClean="0">
                <a:latin typeface="+mn-ea"/>
                <a:cs typeface="Times New Roman" panose="02020603050405020304" pitchFamily="18" charset="0"/>
              </a:rPr>
              <a:t>１．１</a:t>
            </a:r>
            <a:r>
              <a:rPr kumimoji="0" lang="ja-JP" altLang="en-US" sz="2400" b="1" dirty="0">
                <a:latin typeface="+mn-ea"/>
                <a:cs typeface="Times New Roman" panose="02020603050405020304" pitchFamily="18" charset="0"/>
              </a:rPr>
              <a:t>　</a:t>
            </a:r>
            <a:r>
              <a:rPr kumimoji="0" lang="ja-JP" altLang="en-US" sz="2400" b="1" dirty="0" smtClean="0">
                <a:latin typeface="+mn-ea"/>
                <a:cs typeface="Times New Roman" panose="02020603050405020304" pitchFamily="18" charset="0"/>
              </a:rPr>
              <a:t>茨木市の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pPr indent="67866" defTabSz="685800"/>
            <a:endParaRPr kumimoji="0" lang="ja-JP" altLang="en-US" b="1" dirty="0">
              <a:latin typeface="+mn-ea"/>
            </a:endParaRPr>
          </a:p>
          <a:p>
            <a:pPr indent="67866" defTabSz="68580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indent="67866" defTabSz="685800"/>
            <a:endParaRPr kumimoji="0" lang="ja-JP" altLang="en-US" dirty="0">
              <a:latin typeface="+mn-ea"/>
            </a:endParaRPr>
          </a:p>
          <a:p>
            <a:pPr indent="67866" defTabSz="685800"/>
            <a:r>
              <a:rPr kumimoji="0" lang="ja-JP" altLang="en-US" dirty="0">
                <a:latin typeface="+mn-ea"/>
                <a:cs typeface="Times New Roman" panose="02020603050405020304" pitchFamily="18" charset="0"/>
              </a:rPr>
              <a:t>・年間給水量</a:t>
            </a:r>
            <a:r>
              <a:rPr kumimoji="0" lang="ja-JP" altLang="en-US" dirty="0" smtClean="0">
                <a:latin typeface="+mn-ea"/>
                <a:cs typeface="Times New Roman" panose="02020603050405020304" pitchFamily="18" charset="0"/>
              </a:rPr>
              <a:t>は</a:t>
            </a:r>
            <a:r>
              <a:rPr kumimoji="0" lang="en-US" altLang="ja-JP" dirty="0" smtClean="0">
                <a:latin typeface="+mn-ea"/>
                <a:cs typeface="Times New Roman" panose="02020603050405020304" pitchFamily="18" charset="0"/>
              </a:rPr>
              <a:t>30.4</a:t>
            </a:r>
            <a:r>
              <a:rPr kumimoji="0" lang="ja-JP" altLang="en-US" dirty="0" smtClean="0">
                <a:latin typeface="+mn-ea"/>
                <a:cs typeface="Times New Roman" panose="02020603050405020304" pitchFamily="18" charset="0"/>
              </a:rPr>
              <a:t>百万㎥です。（</a:t>
            </a:r>
            <a:r>
              <a:rPr kumimoji="0" lang="en-US" altLang="ja-JP" dirty="0" smtClean="0">
                <a:latin typeface="+mn-ea"/>
                <a:cs typeface="Times New Roman" panose="02020603050405020304" pitchFamily="18" charset="0"/>
              </a:rPr>
              <a:t>43</a:t>
            </a:r>
            <a:r>
              <a:rPr kumimoji="0"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9</a:t>
            </a:r>
            <a:r>
              <a:rPr kumimoji="0" lang="ja-JP" altLang="en-US" dirty="0" smtClean="0">
                <a:latin typeface="+mn-ea"/>
                <a:cs typeface="Times New Roman" panose="02020603050405020304" pitchFamily="18" charset="0"/>
              </a:rPr>
              <a:t>番目</a:t>
            </a:r>
            <a:r>
              <a:rPr kumimoji="0" lang="en-US" altLang="ja-JP" dirty="0" smtClean="0">
                <a:latin typeface="+mn-ea"/>
                <a:cs typeface="Times New Roman" panose="02020603050405020304" pitchFamily="18" charset="0"/>
              </a:rPr>
              <a:t>/</a:t>
            </a:r>
            <a:r>
              <a:rPr kumimoji="0" lang="ja-JP" altLang="en-US" dirty="0" smtClean="0">
                <a:latin typeface="+mn-ea"/>
                <a:cs typeface="Times New Roman" panose="02020603050405020304" pitchFamily="18" charset="0"/>
              </a:rPr>
              <a:t>降順</a:t>
            </a:r>
            <a:r>
              <a:rPr lang="ja-JP" altLang="en-US" dirty="0" smtClean="0">
                <a:latin typeface="+mn-ea"/>
                <a:cs typeface="Times New Roman" panose="02020603050405020304" pitchFamily="18" charset="0"/>
              </a:rPr>
              <a:t>）</a:t>
            </a:r>
            <a:endParaRPr kumimoji="0" lang="ja-JP" altLang="en-US" dirty="0">
              <a:latin typeface="+mn-ea"/>
            </a:endParaRPr>
          </a:p>
          <a:p>
            <a:pPr indent="67866" defTabSz="685800"/>
            <a:r>
              <a:rPr kumimoji="0" lang="ja-JP" altLang="en-US" sz="75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1350" dirty="0"/>
          </a:p>
        </p:txBody>
      </p:sp>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2" name="図 1"/>
          <p:cNvPicPr>
            <a:picLocks noChangeAspect="1"/>
          </p:cNvPicPr>
          <p:nvPr/>
        </p:nvPicPr>
        <p:blipFill>
          <a:blip r:embed="rId2"/>
          <a:stretch>
            <a:fillRect/>
          </a:stretch>
        </p:blipFill>
        <p:spPr>
          <a:xfrm>
            <a:off x="293717" y="2632359"/>
            <a:ext cx="8616458" cy="3762000"/>
          </a:xfrm>
          <a:prstGeom prst="rect">
            <a:avLst/>
          </a:prstGeom>
        </p:spPr>
      </p:pic>
    </p:spTree>
    <p:extLst>
      <p:ext uri="{BB962C8B-B14F-4D97-AF65-F5344CB8AC3E}">
        <p14:creationId xmlns:p14="http://schemas.microsoft.com/office/powerpoint/2010/main" val="741908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76828" y="1731819"/>
            <a:ext cx="7790344" cy="3394362"/>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313" y="41204"/>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13" name="円形吹き出し 12"/>
          <p:cNvSpPr/>
          <p:nvPr/>
        </p:nvSpPr>
        <p:spPr>
          <a:xfrm>
            <a:off x="5445139" y="785884"/>
            <a:ext cx="3504602" cy="910959"/>
          </a:xfrm>
          <a:prstGeom prst="wedgeEllipseCallout">
            <a:avLst>
              <a:gd name="adj1" fmla="val -12703"/>
              <a:gd name="adj2" fmla="val 1070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ja-JP" altLang="en-US" sz="1400" kern="100" dirty="0">
                <a:solidFill>
                  <a:srgbClr val="000000"/>
                </a:solidFill>
                <a:latin typeface="+mn-ea"/>
                <a:cs typeface="Times New Roman" panose="02020603050405020304" pitchFamily="18" charset="0"/>
              </a:rPr>
              <a:t>支出が収入の</a:t>
            </a:r>
            <a:r>
              <a:rPr lang="ja-JP" altLang="en-US" sz="1400" kern="100" dirty="0" smtClean="0">
                <a:solidFill>
                  <a:srgbClr val="000000"/>
                </a:solidFill>
                <a:latin typeface="+mn-ea"/>
                <a:cs typeface="Times New Roman" panose="02020603050405020304" pitchFamily="18" charset="0"/>
              </a:rPr>
              <a:t>約</a:t>
            </a:r>
            <a:r>
              <a:rPr lang="en-US" altLang="ja-JP" sz="1400" kern="100" dirty="0" smtClean="0">
                <a:solidFill>
                  <a:srgbClr val="000000"/>
                </a:solidFill>
                <a:latin typeface="+mn-ea"/>
                <a:cs typeface="Times New Roman" panose="02020603050405020304" pitchFamily="18" charset="0"/>
              </a:rPr>
              <a:t>1.05</a:t>
            </a:r>
            <a:r>
              <a:rPr lang="ja-JP" altLang="en-US" sz="1400" kern="100" dirty="0" smtClean="0">
                <a:solidFill>
                  <a:srgbClr val="000000"/>
                </a:solidFill>
                <a:latin typeface="+mn-ea"/>
                <a:cs typeface="Times New Roman" panose="02020603050405020304" pitchFamily="18" charset="0"/>
              </a:rPr>
              <a:t>倍</a:t>
            </a:r>
            <a:endParaRPr lang="ja-JP" altLang="en-US" sz="1400" kern="100" dirty="0">
              <a:latin typeface="+mn-ea"/>
              <a:cs typeface="Times New Roman" panose="02020603050405020304" pitchFamily="18" charset="0"/>
            </a:endParaRPr>
          </a:p>
          <a:p>
            <a:pPr algn="just"/>
            <a:r>
              <a:rPr lang="ja-JP" altLang="en-US" sz="1400" kern="100" dirty="0">
                <a:solidFill>
                  <a:srgbClr val="000000"/>
                </a:solidFill>
                <a:latin typeface="+mn-ea"/>
                <a:cs typeface="Times New Roman" panose="02020603050405020304" pitchFamily="18" charset="0"/>
              </a:rPr>
              <a:t>赤字回避には収入</a:t>
            </a:r>
            <a:r>
              <a:rPr lang="ja-JP" altLang="en-US" sz="1400" kern="100" dirty="0" smtClean="0">
                <a:solidFill>
                  <a:srgbClr val="000000"/>
                </a:solidFill>
                <a:latin typeface="+mn-ea"/>
                <a:cs typeface="Times New Roman" panose="02020603050405020304" pitchFamily="18" charset="0"/>
              </a:rPr>
              <a:t>の約</a:t>
            </a:r>
            <a:r>
              <a:rPr lang="en-US" altLang="ja-JP" sz="1400" kern="100" dirty="0" smtClean="0">
                <a:solidFill>
                  <a:srgbClr val="000000"/>
                </a:solidFill>
                <a:latin typeface="+mn-ea"/>
                <a:cs typeface="Times New Roman" panose="02020603050405020304" pitchFamily="18" charset="0"/>
              </a:rPr>
              <a:t>5%</a:t>
            </a:r>
            <a:r>
              <a:rPr lang="ja-JP" altLang="en-US" sz="1400" kern="100" dirty="0" smtClean="0">
                <a:solidFill>
                  <a:srgbClr val="000000"/>
                </a:solidFill>
                <a:latin typeface="+mn-ea"/>
                <a:cs typeface="Times New Roman" panose="02020603050405020304" pitchFamily="18" charset="0"/>
              </a:rPr>
              <a:t>アップ</a:t>
            </a:r>
            <a:r>
              <a:rPr lang="ja-JP" altLang="en-US" sz="1400" kern="100" dirty="0">
                <a:solidFill>
                  <a:srgbClr val="000000"/>
                </a:solidFill>
                <a:latin typeface="+mn-ea"/>
                <a:cs typeface="Times New Roman" panose="02020603050405020304" pitchFamily="18" charset="0"/>
              </a:rPr>
              <a:t>が必要</a:t>
            </a:r>
            <a:endParaRPr lang="ja-JP" altLang="en-US" sz="1400"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sp>
        <p:nvSpPr>
          <p:cNvPr id="11" name="テキスト ボックス 10"/>
          <p:cNvSpPr txBox="1"/>
          <p:nvPr/>
        </p:nvSpPr>
        <p:spPr>
          <a:xfrm>
            <a:off x="147378" y="5363683"/>
            <a:ext cx="8778258" cy="1200329"/>
          </a:xfrm>
          <a:prstGeom prst="rect">
            <a:avLst/>
          </a:prstGeom>
          <a:noFill/>
        </p:spPr>
        <p:txBody>
          <a:bodyPr wrap="square" rtlCol="0">
            <a:spAutoFit/>
          </a:bodyPr>
          <a:lstStyle/>
          <a:p>
            <a:pPr marL="179388" indent="-179388"/>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pPr marL="179388" indent="-179388"/>
            <a:r>
              <a:rPr lang="en-US" altLang="ja-JP" dirty="0" smtClean="0"/>
              <a:t>    </a:t>
            </a:r>
            <a:r>
              <a:rPr lang="ja-JP" altLang="ja-JP" dirty="0" smtClean="0"/>
              <a:t>管</a:t>
            </a:r>
            <a:r>
              <a:rPr lang="ja-JP" altLang="ja-JP" dirty="0"/>
              <a:t>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pPr marL="179388" indent="-179388"/>
            <a:r>
              <a:rPr lang="en-US" altLang="ja-JP" dirty="0" smtClean="0"/>
              <a:t>    </a:t>
            </a:r>
            <a:r>
              <a:rPr lang="ja-JP" altLang="ja-JP" dirty="0" smtClean="0"/>
              <a:t>その</a:t>
            </a:r>
            <a:r>
              <a:rPr lang="ja-JP" altLang="ja-JP" dirty="0"/>
              <a:t>場合、支出は収入の約</a:t>
            </a:r>
            <a:r>
              <a:rPr lang="ja-JP" altLang="ja-JP" dirty="0" smtClean="0"/>
              <a:t>１．</a:t>
            </a:r>
            <a:r>
              <a:rPr lang="ja-JP" altLang="en-US" dirty="0" smtClean="0"/>
              <a:t>０５</a:t>
            </a:r>
            <a:r>
              <a:rPr lang="ja-JP" altLang="ja-JP" dirty="0" smtClean="0"/>
              <a:t>倍</a:t>
            </a:r>
            <a:r>
              <a:rPr lang="ja-JP" altLang="ja-JP" dirty="0"/>
              <a:t>となり、赤字回避には、収入</a:t>
            </a:r>
            <a:r>
              <a:rPr lang="ja-JP" altLang="ja-JP" dirty="0" smtClean="0"/>
              <a:t>の</a:t>
            </a:r>
            <a:r>
              <a:rPr lang="ja-JP" altLang="en-US" dirty="0" smtClean="0"/>
              <a:t>約５</a:t>
            </a:r>
            <a:r>
              <a:rPr lang="ja-JP" altLang="en-US" dirty="0"/>
              <a:t>％</a:t>
            </a:r>
            <a:r>
              <a:rPr lang="ja-JP" altLang="ja-JP" dirty="0" smtClean="0"/>
              <a:t>アップ</a:t>
            </a:r>
            <a:r>
              <a:rPr lang="ja-JP" altLang="ja-JP" dirty="0"/>
              <a:t>が必要とな</a:t>
            </a:r>
            <a:r>
              <a:rPr lang="ja-JP" altLang="en-US" dirty="0"/>
              <a:t>ります</a:t>
            </a:r>
            <a:r>
              <a:rPr lang="ja-JP" altLang="ja-JP" dirty="0" smtClean="0"/>
              <a:t>。</a:t>
            </a:r>
            <a:endParaRPr lang="ja-JP" altLang="ja-JP" dirty="0"/>
          </a:p>
        </p:txBody>
      </p:sp>
    </p:spTree>
    <p:extLst>
      <p:ext uri="{BB962C8B-B14F-4D97-AF65-F5344CB8AC3E}">
        <p14:creationId xmlns:p14="http://schemas.microsoft.com/office/powerpoint/2010/main" val="305502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pic>
        <p:nvPicPr>
          <p:cNvPr id="6" name="図 5"/>
          <p:cNvPicPr>
            <a:picLocks noChangeAspect="1"/>
          </p:cNvPicPr>
          <p:nvPr/>
        </p:nvPicPr>
        <p:blipFill>
          <a:blip r:embed="rId2"/>
          <a:stretch>
            <a:fillRect/>
          </a:stretch>
        </p:blipFill>
        <p:spPr>
          <a:xfrm>
            <a:off x="162504" y="500340"/>
            <a:ext cx="8851137" cy="6170400"/>
          </a:xfrm>
          <a:prstGeom prst="rect">
            <a:avLst/>
          </a:prstGeom>
        </p:spPr>
      </p:pic>
    </p:spTree>
    <p:extLst>
      <p:ext uri="{BB962C8B-B14F-4D97-AF65-F5344CB8AC3E}">
        <p14:creationId xmlns:p14="http://schemas.microsoft.com/office/powerpoint/2010/main" val="218477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32</a:t>
            </a:fld>
            <a:endParaRPr kumimoji="1" lang="ja-JP" altLang="en-US"/>
          </a:p>
        </p:txBody>
      </p:sp>
      <p:pic>
        <p:nvPicPr>
          <p:cNvPr id="2" name="図 1"/>
          <p:cNvPicPr>
            <a:picLocks noChangeAspect="1"/>
          </p:cNvPicPr>
          <p:nvPr/>
        </p:nvPicPr>
        <p:blipFill>
          <a:blip r:embed="rId2"/>
          <a:stretch>
            <a:fillRect/>
          </a:stretch>
        </p:blipFill>
        <p:spPr>
          <a:xfrm>
            <a:off x="167200" y="853735"/>
            <a:ext cx="9102847" cy="3456000"/>
          </a:xfrm>
          <a:prstGeom prst="rect">
            <a:avLst/>
          </a:prstGeom>
        </p:spPr>
      </p:pic>
    </p:spTree>
    <p:extLst>
      <p:ext uri="{BB962C8B-B14F-4D97-AF65-F5344CB8AC3E}">
        <p14:creationId xmlns:p14="http://schemas.microsoft.com/office/powerpoint/2010/main" val="27346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251790" y="383033"/>
            <a:ext cx="7977809" cy="1223412"/>
          </a:xfrm>
          <a:prstGeom prst="rect">
            <a:avLst/>
          </a:prstGeom>
          <a:noFill/>
        </p:spPr>
        <p:txBody>
          <a:bodyPr wrap="square" rtlCol="0">
            <a:noAutofit/>
          </a:bodyPr>
          <a:lstStyle/>
          <a:p>
            <a:r>
              <a:rPr lang="ja-JP" altLang="ja-JP" sz="2000" b="1" dirty="0"/>
              <a:t>（２）全管路延長（大阪府の水道の現況より）</a:t>
            </a:r>
            <a:endParaRPr lang="en-US" altLang="ja-JP" sz="2000" b="1" dirty="0"/>
          </a:p>
          <a:p>
            <a:endParaRPr lang="ja-JP" altLang="ja-JP" dirty="0"/>
          </a:p>
          <a:p>
            <a:r>
              <a:rPr lang="ja-JP" altLang="ja-JP" dirty="0"/>
              <a:t>・全管路延長は</a:t>
            </a:r>
            <a:r>
              <a:rPr lang="ja-JP" altLang="ja-JP" dirty="0" smtClean="0"/>
              <a:t>約</a:t>
            </a:r>
            <a:r>
              <a:rPr lang="en-US" altLang="ja-JP" dirty="0" smtClean="0">
                <a:latin typeface="+mn-ea"/>
              </a:rPr>
              <a:t>780km</a:t>
            </a:r>
            <a:r>
              <a:rPr lang="ja-JP" altLang="ja-JP" dirty="0" smtClean="0"/>
              <a:t>で</a:t>
            </a:r>
            <a:r>
              <a:rPr lang="ja-JP" altLang="en-US" dirty="0" smtClean="0"/>
              <a:t>す。（</a:t>
            </a:r>
            <a:r>
              <a:rPr lang="en-US" altLang="ja-JP" dirty="0">
                <a:latin typeface="+mn-ea"/>
                <a:cs typeface="Times New Roman" panose="02020603050405020304" pitchFamily="18" charset="0"/>
              </a:rPr>
              <a:t> 43</a:t>
            </a:r>
            <a:r>
              <a:rPr lang="ja-JP" altLang="en-US" dirty="0" smtClean="0">
                <a:latin typeface="+mn-ea"/>
                <a:cs typeface="Times New Roman" panose="02020603050405020304" pitchFamily="18" charset="0"/>
              </a:rPr>
              <a:t>事業体中</a:t>
            </a:r>
            <a:r>
              <a:rPr lang="en-US" altLang="ja-JP" dirty="0" smtClean="0">
                <a:latin typeface="+mn-ea"/>
              </a:rPr>
              <a:t>7</a:t>
            </a:r>
            <a:r>
              <a:rPr lang="ja-JP" altLang="ja-JP" dirty="0" smtClean="0"/>
              <a:t>番目</a:t>
            </a:r>
            <a:r>
              <a:rPr lang="en-US" altLang="ja-JP" dirty="0">
                <a:latin typeface="+mn-ea"/>
                <a:cs typeface="Times New Roman" panose="02020603050405020304" pitchFamily="18" charset="0"/>
              </a:rPr>
              <a:t>/</a:t>
            </a:r>
            <a:r>
              <a:rPr lang="ja-JP" altLang="en-US" dirty="0" smtClean="0"/>
              <a:t>降順）</a:t>
            </a:r>
            <a:endParaRPr lang="ja-JP" altLang="ja-JP" dirty="0"/>
          </a:p>
          <a:p>
            <a:endParaRPr lang="ja-JP" altLang="en-US" sz="135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3" name="図 2"/>
          <p:cNvPicPr>
            <a:picLocks noChangeAspect="1"/>
          </p:cNvPicPr>
          <p:nvPr/>
        </p:nvPicPr>
        <p:blipFill>
          <a:blip r:embed="rId2"/>
          <a:stretch>
            <a:fillRect/>
          </a:stretch>
        </p:blipFill>
        <p:spPr>
          <a:xfrm>
            <a:off x="251790" y="1869688"/>
            <a:ext cx="8346093" cy="3636000"/>
          </a:xfrm>
          <a:prstGeom prst="rect">
            <a:avLst/>
          </a:prstGeom>
        </p:spPr>
      </p:pic>
    </p:spTree>
    <p:extLst>
      <p:ext uri="{BB962C8B-B14F-4D97-AF65-F5344CB8AC3E}">
        <p14:creationId xmlns:p14="http://schemas.microsoft.com/office/powerpoint/2010/main" val="216146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34209" y="2486791"/>
            <a:ext cx="8420655" cy="3618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34209" y="580007"/>
            <a:ext cx="7760201" cy="1361911"/>
          </a:xfrm>
          <a:prstGeom prst="rect">
            <a:avLst/>
          </a:prstGeom>
          <a:noFill/>
        </p:spPr>
        <p:txBody>
          <a:bodyPr wrap="square" rtlCol="0">
            <a:noAutofit/>
          </a:bodyPr>
          <a:lstStyle/>
          <a:p>
            <a:r>
              <a:rPr lang="ja-JP" altLang="ja-JP" sz="2000" b="1" dirty="0"/>
              <a:t>（３）経常収益（地方公営企業決算状況調査より）</a:t>
            </a:r>
            <a:endParaRPr lang="en-US" altLang="ja-JP" sz="2000" b="1" dirty="0"/>
          </a:p>
          <a:p>
            <a:endParaRPr lang="en-US" altLang="ja-JP" sz="1350" dirty="0"/>
          </a:p>
          <a:p>
            <a:r>
              <a:rPr lang="ja-JP" altLang="ja-JP" dirty="0"/>
              <a:t>・経常収益は</a:t>
            </a:r>
            <a:r>
              <a:rPr lang="ja-JP" altLang="ja-JP" dirty="0" smtClean="0"/>
              <a:t>約</a:t>
            </a:r>
            <a:r>
              <a:rPr lang="en-US" altLang="ja-JP" dirty="0" smtClean="0">
                <a:latin typeface="+mn-ea"/>
              </a:rPr>
              <a:t>53</a:t>
            </a:r>
            <a:r>
              <a:rPr lang="ja-JP" altLang="ja-JP" dirty="0" smtClean="0"/>
              <a:t>億円で</a:t>
            </a:r>
            <a:r>
              <a:rPr lang="ja-JP" altLang="en-US" dirty="0" smtClean="0"/>
              <a:t>す。（</a:t>
            </a:r>
            <a:r>
              <a:rPr lang="en-US" altLang="ja-JP" dirty="0">
                <a:latin typeface="+mn-ea"/>
                <a:cs typeface="Times New Roman" panose="02020603050405020304" pitchFamily="18" charset="0"/>
              </a:rPr>
              <a:t> 43</a:t>
            </a:r>
            <a:r>
              <a:rPr lang="ja-JP" altLang="en-US" dirty="0" smtClean="0">
                <a:latin typeface="+mn-ea"/>
                <a:cs typeface="Times New Roman" panose="02020603050405020304" pitchFamily="18" charset="0"/>
              </a:rPr>
              <a:t>事業体中</a:t>
            </a:r>
            <a:r>
              <a:rPr lang="en-US" altLang="ja-JP" dirty="0">
                <a:latin typeface="+mn-ea"/>
              </a:rPr>
              <a:t>9</a:t>
            </a:r>
            <a:r>
              <a:rPr lang="ja-JP" altLang="ja-JP" smtClean="0"/>
              <a:t>番目</a:t>
            </a:r>
            <a:r>
              <a:rPr lang="en-US" altLang="ja-JP" dirty="0">
                <a:latin typeface="+mn-ea"/>
                <a:cs typeface="Times New Roman" panose="02020603050405020304" pitchFamily="18" charset="0"/>
              </a:rPr>
              <a:t>/</a:t>
            </a:r>
            <a:r>
              <a:rPr lang="ja-JP" altLang="en-US" dirty="0" smtClean="0"/>
              <a:t>降順）</a:t>
            </a:r>
            <a:endParaRPr lang="ja-JP" altLang="ja-JP" dirty="0"/>
          </a:p>
          <a:p>
            <a:endParaRPr lang="ja-JP" altLang="ja-JP" sz="1350" dirty="0"/>
          </a:p>
          <a:p>
            <a:endParaRPr lang="ja-JP" altLang="en-US" sz="1350" dirty="0"/>
          </a:p>
        </p:txBody>
      </p:sp>
      <p:sp>
        <p:nvSpPr>
          <p:cNvPr id="6" name="テキスト ボックス 2"/>
          <p:cNvSpPr txBox="1">
            <a:spLocks noChangeArrowheads="1"/>
          </p:cNvSpPr>
          <p:nvPr/>
        </p:nvSpPr>
        <p:spPr bwMode="auto">
          <a:xfrm>
            <a:off x="8389105" y="4191000"/>
            <a:ext cx="771544" cy="307777"/>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spcAft>
                <a:spcPts val="0"/>
              </a:spcAft>
            </a:pPr>
            <a:r>
              <a:rPr lang="ja-JP" sz="1400" b="1" kern="100" dirty="0">
                <a:solidFill>
                  <a:srgbClr val="FF0000"/>
                </a:solidFill>
                <a:effectLst/>
                <a:latin typeface="+mn-ea"/>
                <a:cs typeface="Times New Roman"/>
              </a:rPr>
              <a:t>府平均</a:t>
            </a:r>
            <a:endParaRPr lang="ja-JP" sz="1800" kern="100" dirty="0">
              <a:effectLst/>
              <a:latin typeface="+mn-ea"/>
              <a:cs typeface="Times New Roman"/>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spTree>
    <p:extLst>
      <p:ext uri="{BB962C8B-B14F-4D97-AF65-F5344CB8AC3E}">
        <p14:creationId xmlns:p14="http://schemas.microsoft.com/office/powerpoint/2010/main" val="962971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78296" y="2486791"/>
            <a:ext cx="8263458" cy="3600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278296" y="501633"/>
            <a:ext cx="8865704" cy="1846659"/>
          </a:xfrm>
          <a:prstGeom prst="rect">
            <a:avLst/>
          </a:prstGeom>
          <a:noFill/>
        </p:spPr>
        <p:txBody>
          <a:bodyPr wrap="square" rtlCol="0">
            <a:spAutoFit/>
          </a:bodyPr>
          <a:lstStyle/>
          <a:p>
            <a:r>
              <a:rPr lang="ja-JP" altLang="ja-JP" sz="2000" b="1" dirty="0"/>
              <a:t>（４）水道料金（大阪府の水道の現況より）</a:t>
            </a:r>
          </a:p>
          <a:p>
            <a:endParaRPr lang="en-US" altLang="ja-JP" sz="1350" dirty="0"/>
          </a:p>
          <a:p>
            <a:r>
              <a:rPr lang="ja-JP" altLang="ja-JP" dirty="0"/>
              <a:t>・</a:t>
            </a:r>
            <a:r>
              <a:rPr lang="ja-JP" altLang="ja-JP" dirty="0">
                <a:latin typeface="+mn-ea"/>
              </a:rPr>
              <a:t>家庭用</a:t>
            </a:r>
            <a:r>
              <a:rPr lang="en-US" altLang="ja-JP" dirty="0">
                <a:latin typeface="+mn-ea"/>
              </a:rPr>
              <a:t>(</a:t>
            </a:r>
            <a:r>
              <a:rPr lang="ja-JP" altLang="ja-JP"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ja-JP" dirty="0">
                <a:latin typeface="+mn-ea"/>
              </a:rPr>
              <a:t>の一月あたりの水道料金</a:t>
            </a:r>
            <a:r>
              <a:rPr lang="ja-JP" altLang="ja-JP" dirty="0" smtClean="0">
                <a:latin typeface="+mn-ea"/>
              </a:rPr>
              <a:t>は</a:t>
            </a:r>
            <a:r>
              <a:rPr lang="en-US" altLang="ja-JP" dirty="0" smtClean="0">
                <a:latin typeface="+mn-ea"/>
              </a:rPr>
              <a:t>1,998</a:t>
            </a:r>
            <a:r>
              <a:rPr lang="ja-JP" altLang="ja-JP" dirty="0" smtClean="0">
                <a:latin typeface="+mn-ea"/>
              </a:rPr>
              <a:t>円</a:t>
            </a:r>
            <a:r>
              <a:rPr lang="ja-JP" altLang="ja-JP" dirty="0">
                <a:latin typeface="+mn-ea"/>
              </a:rPr>
              <a:t>であり</a:t>
            </a:r>
            <a:r>
              <a:rPr lang="ja-JP" altLang="ja-JP" dirty="0" smtClean="0">
                <a:latin typeface="+mn-ea"/>
              </a:rPr>
              <a:t>、</a:t>
            </a:r>
            <a:endParaRPr lang="en-US" altLang="ja-JP" dirty="0" smtClean="0">
              <a:latin typeface="+mn-ea"/>
            </a:endParaRPr>
          </a:p>
          <a:p>
            <a:r>
              <a:rPr lang="ja-JP" altLang="en-US" dirty="0">
                <a:latin typeface="+mn-ea"/>
              </a:rPr>
              <a:t>　</a:t>
            </a:r>
            <a:r>
              <a:rPr lang="ja-JP" altLang="ja-JP" dirty="0" smtClean="0">
                <a:latin typeface="+mn-ea"/>
              </a:rPr>
              <a:t>府</a:t>
            </a:r>
            <a:r>
              <a:rPr lang="ja-JP" altLang="ja-JP" dirty="0">
                <a:latin typeface="+mn-ea"/>
              </a:rPr>
              <a:t>平均</a:t>
            </a:r>
            <a:r>
              <a:rPr lang="en-US" altLang="ja-JP" dirty="0" smtClean="0">
                <a:latin typeface="+mn-ea"/>
              </a:rPr>
              <a:t>2,813</a:t>
            </a:r>
            <a:r>
              <a:rPr lang="ja-JP" altLang="ja-JP" dirty="0" smtClean="0">
                <a:latin typeface="+mn-ea"/>
              </a:rPr>
              <a:t>円を下</a:t>
            </a:r>
            <a:r>
              <a:rPr lang="ja-JP" altLang="en-US" dirty="0" smtClean="0">
                <a:latin typeface="+mn-ea"/>
              </a:rPr>
              <a:t>回っています。（</a:t>
            </a:r>
            <a:r>
              <a:rPr lang="en-US" altLang="ja-JP" dirty="0">
                <a:latin typeface="+mn-ea"/>
                <a:cs typeface="Times New Roman" panose="02020603050405020304" pitchFamily="18" charset="0"/>
              </a:rPr>
              <a:t> 43</a:t>
            </a:r>
            <a:r>
              <a:rPr lang="ja-JP" altLang="en-US" dirty="0" smtClean="0">
                <a:latin typeface="+mn-ea"/>
                <a:cs typeface="Times New Roman" panose="02020603050405020304" pitchFamily="18" charset="0"/>
              </a:rPr>
              <a:t>事業体中</a:t>
            </a:r>
            <a:r>
              <a:rPr lang="en-US" altLang="ja-JP" dirty="0" smtClean="0">
                <a:latin typeface="+mn-ea"/>
              </a:rPr>
              <a:t>1</a:t>
            </a:r>
            <a:r>
              <a:rPr lang="ja-JP" altLang="ja-JP" dirty="0" smtClean="0">
                <a:latin typeface="+mn-ea"/>
              </a:rPr>
              <a:t>番目</a:t>
            </a:r>
            <a:r>
              <a:rPr lang="en-US" altLang="ja-JP" dirty="0" smtClean="0">
                <a:latin typeface="+mn-ea"/>
              </a:rPr>
              <a:t>/</a:t>
            </a:r>
            <a:r>
              <a:rPr lang="ja-JP" altLang="en-US" dirty="0" smtClean="0">
                <a:latin typeface="+mn-ea"/>
              </a:rPr>
              <a:t>昇順）</a:t>
            </a:r>
            <a:endParaRPr lang="ja-JP" altLang="ja-JP" dirty="0">
              <a:latin typeface="+mn-ea"/>
            </a:endParaRPr>
          </a:p>
          <a:p>
            <a:endParaRPr lang="ja-JP" altLang="ja-JP" sz="1350" dirty="0">
              <a:latin typeface="+mn-ea"/>
            </a:endParaRPr>
          </a:p>
          <a:p>
            <a:endParaRPr lang="ja-JP" altLang="ja-JP" sz="1350" dirty="0"/>
          </a:p>
          <a:p>
            <a:endParaRPr lang="ja-JP" altLang="en-US" sz="1350" dirty="0"/>
          </a:p>
        </p:txBody>
      </p:sp>
      <p:sp>
        <p:nvSpPr>
          <p:cNvPr id="7" name="テキスト ボックス 2"/>
          <p:cNvSpPr txBox="1">
            <a:spLocks noChangeArrowheads="1"/>
          </p:cNvSpPr>
          <p:nvPr/>
        </p:nvSpPr>
        <p:spPr bwMode="auto">
          <a:xfrm>
            <a:off x="8194678" y="3405547"/>
            <a:ext cx="949322"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8" name="テキスト ボックス 2"/>
          <p:cNvSpPr txBox="1">
            <a:spLocks noChangeArrowheads="1"/>
          </p:cNvSpPr>
          <p:nvPr/>
        </p:nvSpPr>
        <p:spPr bwMode="auto">
          <a:xfrm>
            <a:off x="8255638" y="3688080"/>
            <a:ext cx="949322"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a:solidFill>
                  <a:srgbClr val="FF0000"/>
                </a:solidFill>
                <a:effectLst/>
                <a:latin typeface="+mn-ea"/>
                <a:cs typeface="Times New Roman" panose="02020603050405020304" pitchFamily="18" charset="0"/>
              </a:rPr>
              <a:t>府平均</a:t>
            </a:r>
            <a:endParaRPr lang="ja-JP" sz="1400" kern="10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spTree>
    <p:extLst>
      <p:ext uri="{BB962C8B-B14F-4D97-AF65-F5344CB8AC3E}">
        <p14:creationId xmlns:p14="http://schemas.microsoft.com/office/powerpoint/2010/main" val="318984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74898" y="2404046"/>
            <a:ext cx="8354866" cy="3600000"/>
          </a:xfrm>
          <a:prstGeom prst="rect">
            <a:avLst/>
          </a:prstGeom>
        </p:spPr>
      </p:pic>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43761" y="446280"/>
            <a:ext cx="8217141" cy="1508105"/>
          </a:xfrm>
          <a:prstGeom prst="rect">
            <a:avLst/>
          </a:prstGeom>
          <a:noFill/>
        </p:spPr>
        <p:txBody>
          <a:bodyPr wrap="square" rtlCol="0">
            <a:noAutofit/>
          </a:bodyPr>
          <a:lstStyle/>
          <a:p>
            <a:r>
              <a:rPr lang="ja-JP" altLang="en-US" sz="2000" b="1" dirty="0"/>
              <a:t>（５）技術職員数（大阪府の水道の現況より）</a:t>
            </a:r>
            <a:endParaRPr lang="en-US" altLang="ja-JP" sz="2000" b="1" dirty="0"/>
          </a:p>
          <a:p>
            <a:endParaRPr lang="en-US" altLang="ja-JP" sz="1350" dirty="0"/>
          </a:p>
          <a:p>
            <a:r>
              <a:rPr lang="ja-JP" altLang="ja-JP" dirty="0"/>
              <a:t>・技術職員</a:t>
            </a:r>
            <a:r>
              <a:rPr lang="ja-JP" altLang="ja-JP" dirty="0" smtClean="0"/>
              <a:t>は</a:t>
            </a:r>
            <a:r>
              <a:rPr lang="en-US" altLang="ja-JP" dirty="0" smtClean="0">
                <a:latin typeface="+mn-ea"/>
              </a:rPr>
              <a:t>26</a:t>
            </a:r>
            <a:r>
              <a:rPr lang="ja-JP" altLang="ja-JP" dirty="0" smtClean="0"/>
              <a:t>人</a:t>
            </a:r>
            <a:r>
              <a:rPr lang="ja-JP" altLang="ja-JP" dirty="0"/>
              <a:t>であり、府平均</a:t>
            </a:r>
            <a:r>
              <a:rPr lang="ja-JP" altLang="ja-JP" dirty="0" smtClean="0"/>
              <a:t>を</a:t>
            </a:r>
            <a:r>
              <a:rPr lang="ja-JP" altLang="en-US" dirty="0" smtClean="0"/>
              <a:t>下</a:t>
            </a:r>
            <a:r>
              <a:rPr lang="ja-JP" altLang="ja-JP" dirty="0" smtClean="0"/>
              <a:t>回って</a:t>
            </a:r>
            <a:r>
              <a:rPr lang="ja-JP" altLang="ja-JP" dirty="0"/>
              <a:t>い</a:t>
            </a:r>
            <a:r>
              <a:rPr lang="ja-JP" altLang="en-US" dirty="0"/>
              <a:t>ます</a:t>
            </a:r>
            <a:r>
              <a:rPr lang="ja-JP" altLang="ja-JP" dirty="0"/>
              <a:t>。</a:t>
            </a:r>
          </a:p>
          <a:p>
            <a:endParaRPr lang="ja-JP" altLang="ja-JP" sz="1350" dirty="0"/>
          </a:p>
          <a:p>
            <a:endParaRPr lang="ja-JP" altLang="ja-JP" sz="1350" dirty="0"/>
          </a:p>
          <a:p>
            <a:endParaRPr lang="ja-JP" altLang="en-US" sz="1350" dirty="0"/>
          </a:p>
        </p:txBody>
      </p:sp>
      <p:sp>
        <p:nvSpPr>
          <p:cNvPr id="8" name="テキスト ボックス 2"/>
          <p:cNvSpPr txBox="1">
            <a:spLocks noChangeArrowheads="1"/>
          </p:cNvSpPr>
          <p:nvPr/>
        </p:nvSpPr>
        <p:spPr bwMode="auto">
          <a:xfrm>
            <a:off x="8415532" y="4204046"/>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spTree>
    <p:extLst>
      <p:ext uri="{BB962C8B-B14F-4D97-AF65-F5344CB8AC3E}">
        <p14:creationId xmlns:p14="http://schemas.microsoft.com/office/powerpoint/2010/main" val="2847520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132521" y="319526"/>
            <a:ext cx="8759687" cy="2185214"/>
          </a:xfrm>
          <a:prstGeom prst="rect">
            <a:avLst/>
          </a:prstGeom>
          <a:noFill/>
        </p:spPr>
        <p:txBody>
          <a:bodyPr wrap="square" rtlCol="0">
            <a:spAutoFit/>
          </a:bodyPr>
          <a:lstStyle/>
          <a:p>
            <a:r>
              <a:rPr lang="ja-JP" altLang="ja-JP" sz="2400" b="1" dirty="0"/>
              <a:t>１．２　</a:t>
            </a:r>
            <a:r>
              <a:rPr lang="ja-JP" altLang="en-US" sz="2400" b="1" dirty="0"/>
              <a:t>一日最大給水量と自己水率</a:t>
            </a:r>
            <a:r>
              <a:rPr lang="ja-JP" altLang="ja-JP" sz="2400" b="1" dirty="0" smtClean="0"/>
              <a:t>の</a:t>
            </a:r>
            <a:r>
              <a:rPr lang="ja-JP" altLang="ja-JP" sz="2400" b="1" dirty="0"/>
              <a:t>概要（</a:t>
            </a:r>
            <a:r>
              <a:rPr lang="en-US" altLang="ja-JP" sz="2400" b="1" dirty="0">
                <a:latin typeface="+mn-ea"/>
              </a:rPr>
              <a:t>2016</a:t>
            </a:r>
            <a:r>
              <a:rPr lang="ja-JP" altLang="ja-JP" sz="2400" b="1" dirty="0"/>
              <a:t>年度）</a:t>
            </a:r>
            <a:endParaRPr lang="en-US" altLang="ja-JP" sz="2400" b="1" dirty="0"/>
          </a:p>
          <a:p>
            <a:endParaRPr lang="ja-JP" altLang="ja-JP" sz="1350" dirty="0"/>
          </a:p>
          <a:p>
            <a:r>
              <a:rPr lang="ja-JP" altLang="ja-JP" dirty="0"/>
              <a:t>・水源は</a:t>
            </a:r>
            <a:r>
              <a:rPr lang="ja-JP" altLang="ja-JP" dirty="0" smtClean="0"/>
              <a:t>、</a:t>
            </a:r>
            <a:r>
              <a:rPr lang="ja-JP" altLang="en-US" dirty="0" smtClean="0"/>
              <a:t>深井戸及び浅井戸</a:t>
            </a:r>
            <a:r>
              <a:rPr lang="ja-JP" altLang="ja-JP" dirty="0" smtClean="0"/>
              <a:t>を</a:t>
            </a:r>
            <a:r>
              <a:rPr lang="ja-JP" altLang="ja-JP" dirty="0"/>
              <a:t>水源と</a:t>
            </a:r>
            <a:r>
              <a:rPr lang="ja-JP" altLang="ja-JP" dirty="0" smtClean="0"/>
              <a:t>した</a:t>
            </a:r>
            <a:r>
              <a:rPr lang="ja-JP" altLang="en-US" dirty="0" smtClean="0"/>
              <a:t>十日市</a:t>
            </a:r>
            <a:r>
              <a:rPr lang="ja-JP" altLang="en-US" dirty="0"/>
              <a:t>浄水場</a:t>
            </a:r>
            <a:r>
              <a:rPr lang="ja-JP" altLang="ja-JP" dirty="0" smtClean="0"/>
              <a:t>の</a:t>
            </a:r>
            <a:r>
              <a:rPr lang="ja-JP" altLang="ja-JP" dirty="0"/>
              <a:t>自己水と、淀川を水源とした大阪広域水道企業団からの浄水受水で賄って</a:t>
            </a:r>
            <a:r>
              <a:rPr lang="ja-JP" altLang="en-US" dirty="0"/>
              <a:t>いて</a:t>
            </a:r>
            <a:r>
              <a:rPr lang="ja-JP" altLang="ja-JP" dirty="0"/>
              <a:t>、このうち企業団受水は総配水量の</a:t>
            </a:r>
            <a:r>
              <a:rPr lang="ja-JP" altLang="ja-JP" dirty="0" smtClean="0"/>
              <a:t>約</a:t>
            </a:r>
            <a:r>
              <a:rPr lang="en-US" altLang="ja-JP" dirty="0" smtClean="0">
                <a:latin typeface="+mn-ea"/>
              </a:rPr>
              <a:t>85</a:t>
            </a:r>
            <a:r>
              <a:rPr lang="ja-JP" altLang="en-US" dirty="0" smtClean="0">
                <a:latin typeface="+mn-ea"/>
              </a:rPr>
              <a:t>％</a:t>
            </a:r>
            <a:r>
              <a:rPr lang="ja-JP" altLang="ja-JP" dirty="0" smtClean="0"/>
              <a:t>を</a:t>
            </a:r>
            <a:r>
              <a:rPr lang="ja-JP" altLang="ja-JP" dirty="0"/>
              <a:t>占め</a:t>
            </a:r>
            <a:r>
              <a:rPr lang="ja-JP" altLang="en-US" dirty="0"/>
              <a:t>ています。</a:t>
            </a:r>
            <a:endParaRPr lang="ja-JP" altLang="ja-JP" dirty="0"/>
          </a:p>
          <a:p>
            <a:endParaRPr lang="ja-JP" altLang="ja-JP" sz="1350" dirty="0"/>
          </a:p>
          <a:p>
            <a:endParaRPr lang="ja-JP" altLang="ja-JP" sz="1350" dirty="0"/>
          </a:p>
          <a:p>
            <a:endParaRPr lang="ja-JP" altLang="en-US" sz="1350" dirty="0"/>
          </a:p>
        </p:txBody>
      </p:sp>
      <p:pic>
        <p:nvPicPr>
          <p:cNvPr id="7" name="図 6"/>
          <p:cNvPicPr/>
          <p:nvPr/>
        </p:nvPicPr>
        <p:blipFill>
          <a:blip r:embed="rId2">
            <a:extLst>
              <a:ext uri="{28A0092B-C50C-407E-A947-70E740481C1C}">
                <a14:useLocalDpi xmlns:a14="http://schemas.microsoft.com/office/drawing/2010/main" val="0"/>
              </a:ext>
            </a:extLst>
          </a:blip>
          <a:srcRect/>
          <a:stretch>
            <a:fillRect/>
          </a:stretch>
        </p:blipFill>
        <p:spPr bwMode="auto">
          <a:xfrm>
            <a:off x="252208" y="2145942"/>
            <a:ext cx="8640000" cy="4500000"/>
          </a:xfrm>
          <a:prstGeom prst="rect">
            <a:avLst/>
          </a:prstGeom>
          <a:noFill/>
          <a:ln>
            <a:noFill/>
          </a:ln>
        </p:spPr>
      </p:pic>
      <p:sp>
        <p:nvSpPr>
          <p:cNvPr id="8" name="正方形/長方形 7"/>
          <p:cNvSpPr/>
          <p:nvPr/>
        </p:nvSpPr>
        <p:spPr>
          <a:xfrm>
            <a:off x="4117812" y="4845188"/>
            <a:ext cx="185530" cy="1512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pic>
        <p:nvPicPr>
          <p:cNvPr id="4" name="図 3"/>
          <p:cNvPicPr>
            <a:picLocks noChangeAspect="1"/>
          </p:cNvPicPr>
          <p:nvPr/>
        </p:nvPicPr>
        <p:blipFill>
          <a:blip r:embed="rId3"/>
          <a:stretch>
            <a:fillRect/>
          </a:stretch>
        </p:blipFill>
        <p:spPr>
          <a:xfrm>
            <a:off x="2208308" y="4825220"/>
            <a:ext cx="804742" cy="274344"/>
          </a:xfrm>
          <a:prstGeom prst="rect">
            <a:avLst/>
          </a:prstGeom>
        </p:spPr>
      </p:pic>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6152977" y="3910151"/>
            <a:ext cx="689610" cy="421005"/>
          </a:xfrm>
          <a:prstGeom prst="rect">
            <a:avLst/>
          </a:prstGeom>
          <a:noFill/>
          <a:ln>
            <a:noFill/>
          </a:ln>
        </p:spPr>
      </p:pic>
      <p:sp>
        <p:nvSpPr>
          <p:cNvPr id="10" name="テキスト ボックス 9"/>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Tree>
    <p:extLst>
      <p:ext uri="{BB962C8B-B14F-4D97-AF65-F5344CB8AC3E}">
        <p14:creationId xmlns:p14="http://schemas.microsoft.com/office/powerpoint/2010/main" val="268052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6" name="テキスト ボックス 5"/>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1600"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4" name="図 3"/>
          <p:cNvPicPr>
            <a:picLocks noChangeAspect="1"/>
          </p:cNvPicPr>
          <p:nvPr/>
        </p:nvPicPr>
        <p:blipFill>
          <a:blip r:embed="rId2"/>
          <a:stretch>
            <a:fillRect/>
          </a:stretch>
        </p:blipFill>
        <p:spPr>
          <a:xfrm>
            <a:off x="900547" y="669151"/>
            <a:ext cx="4294910" cy="6129302"/>
          </a:xfrm>
          <a:prstGeom prst="rect">
            <a:avLst/>
          </a:prstGeom>
        </p:spPr>
      </p:pic>
      <p:pic>
        <p:nvPicPr>
          <p:cNvPr id="7" name="図 6"/>
          <p:cNvPicPr>
            <a:picLocks noChangeAspect="1"/>
          </p:cNvPicPr>
          <p:nvPr/>
        </p:nvPicPr>
        <p:blipFill>
          <a:blip r:embed="rId3"/>
          <a:stretch>
            <a:fillRect/>
          </a:stretch>
        </p:blipFill>
        <p:spPr>
          <a:xfrm>
            <a:off x="5552194" y="5215715"/>
            <a:ext cx="3411502" cy="1080000"/>
          </a:xfrm>
          <a:prstGeom prst="rect">
            <a:avLst/>
          </a:prstGeom>
        </p:spPr>
      </p:pic>
    </p:spTree>
    <p:extLst>
      <p:ext uri="{BB962C8B-B14F-4D97-AF65-F5344CB8AC3E}">
        <p14:creationId xmlns:p14="http://schemas.microsoft.com/office/powerpoint/2010/main" val="367010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1150</Words>
  <Application>Microsoft Office PowerPoint</Application>
  <PresentationFormat>画面に合わせる (4:3)</PresentationFormat>
  <Paragraphs>323</Paragraphs>
  <Slides>32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2018-12-28T13:09:01Z</dcterms:created>
  <dcterms:modified xsi:type="dcterms:W3CDTF">2019-03-29T05:48:19Z</dcterms:modified>
</cp:coreProperties>
</file>