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8" r:id="rId27"/>
    <p:sldId id="287" r:id="rId28"/>
    <p:sldId id="278" r:id="rId29"/>
    <p:sldId id="280" r:id="rId30"/>
    <p:sldId id="282" r:id="rId31"/>
    <p:sldId id="283" r:id="rId32"/>
    <p:sldId id="295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枚方市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4992"/>
              </p:ext>
            </p:extLst>
          </p:nvPr>
        </p:nvGraphicFramePr>
        <p:xfrm>
          <a:off x="56479" y="106328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方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が望ましい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おける枚方市の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8654" y="66267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おける枚方市の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29.7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/>
              <a:t>上回っています。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3" y="2625291"/>
            <a:ext cx="8330181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9536" y="3948512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33.0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smtClean="0">
                <a:latin typeface="+mn-ea"/>
              </a:rPr>
              <a:t>41.1%</a:t>
            </a:r>
            <a:r>
              <a:rPr lang="ja-JP" altLang="ja-JP" dirty="0">
                <a:latin typeface="+mn-ea"/>
              </a:rPr>
              <a:t>を</a:t>
            </a:r>
            <a:r>
              <a:rPr lang="ja-JP" altLang="ja-JP" dirty="0" smtClean="0">
                <a:latin typeface="+mn-ea"/>
              </a:rPr>
              <a:t>下回</a:t>
            </a:r>
            <a:r>
              <a:rPr lang="ja-JP" altLang="en-US" dirty="0" smtClean="0">
                <a:latin typeface="+mn-ea"/>
              </a:rPr>
              <a:t>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27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9" y="2625291"/>
            <a:ext cx="8434800" cy="3686201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43837" y="4373785"/>
            <a:ext cx="94141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42017" y="3991246"/>
            <a:ext cx="72970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24.1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を下回っていま</a:t>
            </a:r>
            <a:r>
              <a:rPr lang="ja-JP" altLang="en-US" dirty="0">
                <a:latin typeface="+mn-ea"/>
              </a:rPr>
              <a:t>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7" y="2486791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29699" y="374710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66401" y="4352389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3" y="2417566"/>
            <a:ext cx="8433841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更新率は</a:t>
            </a:r>
            <a:r>
              <a:rPr lang="en-US" altLang="ja-JP" dirty="0" smtClean="0">
                <a:latin typeface="+mn-ea"/>
              </a:rPr>
              <a:t>1.02%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3085" y="4177052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329" y="4486935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0%</a:t>
            </a:r>
            <a:r>
              <a:rPr lang="ja-JP" altLang="en-US" dirty="0"/>
              <a:t>であり、今後の更新による</a:t>
            </a:r>
            <a:r>
              <a:rPr lang="ja-JP" altLang="en-US" dirty="0" smtClean="0"/>
              <a:t>耐震化が</a:t>
            </a:r>
            <a:r>
              <a:rPr lang="ja-JP" altLang="en-US" dirty="0"/>
              <a:t>計画</a:t>
            </a:r>
            <a:r>
              <a:rPr lang="ja-JP" altLang="en-US" dirty="0" smtClean="0"/>
              <a:t>されて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9" y="2548435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55056" y="4618849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4070055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52.8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>
                <a:latin typeface="+mn-ea"/>
              </a:rPr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5" y="2486791"/>
            <a:ext cx="8403736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27418" y="4020098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09441" y="3572230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63170"/>
            <a:ext cx="89120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115.0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を下回っています。</a:t>
            </a:r>
            <a:endParaRPr lang="en-US" altLang="ja-JP" smtClean="0">
              <a:latin typeface="+mn-ea"/>
            </a:endParaRPr>
          </a:p>
          <a:p>
            <a:r>
              <a:rPr lang="ja-JP" altLang="en-US" smtClean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9" y="2421463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3230" y="3910231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8707" y="4251960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・経常収支比率は府平均</a:t>
            </a:r>
            <a:r>
              <a:rPr lang="en-US" altLang="ja-JP" dirty="0">
                <a:latin typeface="+mn-ea"/>
              </a:rPr>
              <a:t>111.98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上回</a:t>
            </a:r>
            <a:r>
              <a:rPr lang="ja-JP" altLang="en-US" dirty="0" smtClean="0">
                <a:latin typeface="+mn-ea"/>
              </a:rPr>
              <a:t>り、</a:t>
            </a:r>
            <a:r>
              <a:rPr lang="en-US" altLang="ja-JP" dirty="0">
                <a:latin typeface="+mn-ea"/>
              </a:rPr>
              <a:t>123.68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/>
              <a:t>を超えています。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7" y="2486791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7837" y="3748141"/>
            <a:ext cx="723642" cy="2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4586" y="3315520"/>
            <a:ext cx="922421" cy="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353.1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/>
              <a:t>上回っています。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3" y="2625291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0539" y="4477535"/>
            <a:ext cx="7634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1256" y="4143863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おける枚方市の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おける枚方市の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枚方市の計画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枚方市の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大阪府推計による枚方市の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61.0%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4" y="2486791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2519" y="3822447"/>
            <a:ext cx="67914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716" y="3537754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245764"/>
            <a:ext cx="8973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枚方市の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/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・浄水場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2021</a:t>
            </a:r>
            <a:r>
              <a:rPr lang="ja-JP" altLang="en-US" dirty="0" smtClean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2024</a:t>
            </a:r>
            <a:r>
              <a:rPr lang="ja-JP" altLang="en-US" dirty="0" smtClean="0">
                <a:latin typeface="+mn-ea"/>
              </a:rPr>
              <a:t>年度に更新・耐震化が計画されています。</a:t>
            </a:r>
            <a:endParaRPr lang="en-US" altLang="ja-JP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2028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 smtClean="0">
                <a:latin typeface="+mn-ea"/>
              </a:rPr>
              <a:t>は耐震化率が</a:t>
            </a:r>
            <a:r>
              <a:rPr lang="en-US" altLang="ja-JP" dirty="0" smtClean="0">
                <a:latin typeface="+mn-ea"/>
              </a:rPr>
              <a:t>79.4%</a:t>
            </a:r>
            <a:r>
              <a:rPr lang="ja-JP" altLang="en-US" dirty="0" smtClean="0">
                <a:latin typeface="+mn-ea"/>
              </a:rPr>
              <a:t>となる見込みです。</a:t>
            </a:r>
            <a:endParaRPr lang="en-US" altLang="ja-JP" dirty="0" smtClean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pPr marL="179388" indent="-179388"/>
            <a:r>
              <a:rPr lang="ja-JP" altLang="en-US" dirty="0" smtClean="0">
                <a:latin typeface="+mn-ea"/>
              </a:rPr>
              <a:t>・管</a:t>
            </a:r>
            <a:r>
              <a:rPr lang="ja-JP" altLang="en-US" dirty="0">
                <a:latin typeface="+mn-ea"/>
              </a:rPr>
              <a:t>路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2028</a:t>
            </a:r>
            <a:r>
              <a:rPr lang="ja-JP" altLang="en-US" dirty="0" smtClean="0">
                <a:latin typeface="+mn-ea"/>
              </a:rPr>
              <a:t>年度には耐震化率が導水管で</a:t>
            </a:r>
            <a:r>
              <a:rPr lang="en-US" altLang="ja-JP" dirty="0" smtClean="0">
                <a:latin typeface="+mn-ea"/>
              </a:rPr>
              <a:t>100%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ja-JP" altLang="en-US" dirty="0" smtClean="0">
                <a:latin typeface="+mn-ea"/>
              </a:rPr>
              <a:t>送水管で</a:t>
            </a:r>
            <a:r>
              <a:rPr lang="en-US" altLang="ja-JP" dirty="0" smtClean="0">
                <a:latin typeface="+mn-ea"/>
              </a:rPr>
              <a:t>36.9%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ja-JP" altLang="en-US" dirty="0" smtClean="0">
                <a:latin typeface="+mn-ea"/>
              </a:rPr>
              <a:t>配水管で</a:t>
            </a:r>
            <a:r>
              <a:rPr lang="en-US" altLang="ja-JP" dirty="0" smtClean="0">
                <a:latin typeface="+mn-ea"/>
              </a:rPr>
              <a:t>28.7%</a:t>
            </a:r>
            <a:r>
              <a:rPr lang="ja-JP" altLang="en-US" dirty="0" smtClean="0">
                <a:latin typeface="+mn-ea"/>
              </a:rPr>
              <a:t>となる見込みです。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1789043" y="2487173"/>
            <a:ext cx="171905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6" y="2479101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29787"/>
              </p:ext>
            </p:extLst>
          </p:nvPr>
        </p:nvGraphicFramePr>
        <p:xfrm>
          <a:off x="136113" y="72887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>
                          <a:effectLst/>
                        </a:rPr>
                        <a:t>（％）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- 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-</a:t>
                      </a:r>
                      <a:r>
                        <a:rPr lang="en-US" altLang="ja-JP" sz="1800" kern="100" baseline="0" dirty="0" smtClean="0">
                          <a:effectLst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558468"/>
            <a:ext cx="884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</a:p>
          <a:p>
            <a:pPr algn="ctr"/>
            <a:r>
              <a:rPr lang="ja-JP" altLang="ja-JP" sz="2000" dirty="0" smtClean="0"/>
              <a:t>（</a:t>
            </a:r>
            <a:r>
              <a:rPr lang="ja-JP" altLang="en-US" sz="2000" dirty="0" smtClean="0"/>
              <a:t>枚方市水道</a:t>
            </a:r>
            <a:r>
              <a:rPr lang="ja-JP" altLang="en-US" sz="2000" dirty="0" smtClean="0"/>
              <a:t>施設整備基本計画</a:t>
            </a:r>
            <a:r>
              <a:rPr lang="ja-JP" altLang="ja-JP" sz="2000" dirty="0" smtClean="0"/>
              <a:t>（２０１</a:t>
            </a:r>
            <a:r>
              <a:rPr lang="ja-JP" altLang="en-US" sz="2000" dirty="0" smtClean="0"/>
              <a:t>８</a:t>
            </a:r>
            <a:r>
              <a:rPr lang="ja-JP" altLang="ja-JP" sz="2000" dirty="0" smtClean="0"/>
              <a:t>年</a:t>
            </a:r>
            <a:r>
              <a:rPr lang="ja-JP" altLang="en-US" sz="2000" dirty="0" smtClean="0"/>
              <a:t>度</a:t>
            </a:r>
            <a:r>
              <a:rPr lang="ja-JP" altLang="ja-JP" sz="2000" dirty="0" smtClean="0"/>
              <a:t>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5724"/>
              </p:ext>
            </p:extLst>
          </p:nvPr>
        </p:nvGraphicFramePr>
        <p:xfrm>
          <a:off x="136114" y="3292482"/>
          <a:ext cx="8844565" cy="29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８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８６．３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％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１１万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㎥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日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１２．７４</a:t>
                      </a:r>
                      <a:r>
                        <a:rPr lang="ja-JP" sz="1800" kern="100" dirty="0" smtClean="0">
                          <a:effectLst/>
                        </a:rPr>
                        <a:t>万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２８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７９．４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％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１２６</a:t>
                      </a:r>
                      <a:r>
                        <a:rPr lang="en-US" altLang="ja-JP" sz="1800" kern="100" smtClean="0">
                          <a:effectLst/>
                        </a:rPr>
                        <a:t>,</a:t>
                      </a:r>
                      <a:r>
                        <a:rPr lang="ja-JP" altLang="en-US" sz="1800" kern="100" smtClean="0">
                          <a:solidFill>
                            <a:schemeClr val="tx1"/>
                          </a:solidFill>
                          <a:effectLst/>
                        </a:rPr>
                        <a:t>５３１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㎥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１１６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０２</a:t>
                      </a:r>
                      <a:r>
                        <a:rPr lang="ja-JP" sz="1800" kern="100" dirty="0" smtClean="0">
                          <a:effectLst/>
                        </a:rPr>
                        <a:t>０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２８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５５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９９０</a:t>
                      </a:r>
                      <a:r>
                        <a:rPr lang="ja-JP" sz="1800" kern="100" dirty="0">
                          <a:effectLst/>
                        </a:rPr>
                        <a:t>　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713" y="6257628"/>
            <a:ext cx="8844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耐震化率は導水管で</a:t>
            </a:r>
            <a:r>
              <a:rPr lang="en-US" altLang="ja-JP" sz="1600" dirty="0" smtClean="0">
                <a:latin typeface="+mn-ea"/>
              </a:rPr>
              <a:t>100%</a:t>
            </a:r>
            <a:r>
              <a:rPr lang="ja-JP" altLang="en-US" sz="1600" dirty="0" err="1" smtClean="0">
                <a:latin typeface="+mn-ea"/>
              </a:rPr>
              <a:t>、</a:t>
            </a:r>
            <a:r>
              <a:rPr lang="ja-JP" altLang="en-US" sz="1600" dirty="0" smtClean="0">
                <a:latin typeface="+mn-ea"/>
              </a:rPr>
              <a:t>送水管</a:t>
            </a:r>
            <a:r>
              <a:rPr lang="en-US" altLang="ja-JP" sz="1600" dirty="0" smtClean="0">
                <a:latin typeface="+mn-ea"/>
              </a:rPr>
              <a:t>36.9%</a:t>
            </a:r>
            <a:r>
              <a:rPr lang="ja-JP" altLang="en-US" sz="1600" dirty="0" err="1" smtClean="0">
                <a:latin typeface="+mn-ea"/>
              </a:rPr>
              <a:t>、</a:t>
            </a:r>
            <a:r>
              <a:rPr lang="ja-JP" altLang="en-US" sz="1600" dirty="0" smtClean="0">
                <a:latin typeface="+mn-ea"/>
              </a:rPr>
              <a:t>配水管</a:t>
            </a:r>
            <a:r>
              <a:rPr lang="en-US" altLang="ja-JP" sz="1600" dirty="0" smtClean="0">
                <a:latin typeface="+mn-ea"/>
              </a:rPr>
              <a:t>28.7%</a:t>
            </a:r>
            <a:r>
              <a:rPr lang="ja-JP" altLang="en-US" sz="1600" dirty="0" smtClean="0">
                <a:latin typeface="+mn-ea"/>
              </a:rPr>
              <a:t>を目標としています。</a:t>
            </a:r>
            <a:endParaRPr lang="ja-JP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37821"/>
            <a:ext cx="90261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ja-JP" dirty="0"/>
              <a:t> （</a:t>
            </a:r>
            <a:r>
              <a:rPr lang="ja-JP" altLang="en-US" dirty="0" smtClean="0"/>
              <a:t>枚方市水道</a:t>
            </a:r>
            <a:r>
              <a:rPr lang="ja-JP" altLang="en-US" dirty="0"/>
              <a:t>施設整備基本計画</a:t>
            </a:r>
            <a:r>
              <a:rPr lang="ja-JP" altLang="ja-JP" dirty="0"/>
              <a:t>（２０１</a:t>
            </a:r>
            <a:r>
              <a:rPr lang="ja-JP" altLang="en-US" dirty="0"/>
              <a:t>８</a:t>
            </a:r>
            <a:r>
              <a:rPr lang="ja-JP" altLang="ja-JP" dirty="0"/>
              <a:t>年</a:t>
            </a:r>
            <a:r>
              <a:rPr lang="ja-JP" altLang="en-US" dirty="0"/>
              <a:t>度</a:t>
            </a:r>
            <a:r>
              <a:rPr lang="ja-JP" altLang="ja-JP" dirty="0" smtClean="0"/>
              <a:t>策定） 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774" y="5097450"/>
            <a:ext cx="807750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 smtClean="0">
                <a:latin typeface="+mn-ea"/>
              </a:rPr>
              <a:t>2019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2068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</a:t>
            </a:r>
            <a:r>
              <a:rPr lang="ja-JP" altLang="en-US" dirty="0" smtClean="0">
                <a:latin typeface="+mn-ea"/>
              </a:rPr>
              <a:t>約９９</a:t>
            </a:r>
            <a:r>
              <a:rPr lang="ja-JP" altLang="en-US" dirty="0">
                <a:latin typeface="+mn-ea"/>
              </a:rPr>
              <a:t>５</a:t>
            </a:r>
            <a:r>
              <a:rPr lang="ja-JP" altLang="en-US" dirty="0" smtClean="0">
                <a:latin typeface="+mn-ea"/>
              </a:rPr>
              <a:t>億円、管</a:t>
            </a:r>
            <a:r>
              <a:rPr lang="ja-JP" altLang="en-US" dirty="0">
                <a:latin typeface="+mn-ea"/>
              </a:rPr>
              <a:t>路で</a:t>
            </a:r>
            <a:r>
              <a:rPr lang="ja-JP" altLang="en-US" dirty="0" smtClean="0">
                <a:latin typeface="+mn-ea"/>
              </a:rPr>
              <a:t>約１</a:t>
            </a:r>
            <a:r>
              <a:rPr lang="en-US" altLang="ja-JP" dirty="0" smtClean="0">
                <a:latin typeface="+mn-ea"/>
              </a:rPr>
              <a:t>,</a:t>
            </a:r>
            <a:r>
              <a:rPr lang="ja-JP" altLang="en-US" dirty="0" smtClean="0">
                <a:latin typeface="+mn-ea"/>
              </a:rPr>
              <a:t>８３０億円、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計約２</a:t>
            </a:r>
            <a:r>
              <a:rPr lang="en-US" altLang="ja-JP" dirty="0" smtClean="0">
                <a:latin typeface="+mn-ea"/>
              </a:rPr>
              <a:t>,</a:t>
            </a:r>
            <a:r>
              <a:rPr lang="ja-JP" altLang="en-US" dirty="0" smtClean="0">
                <a:latin typeface="+mn-ea"/>
              </a:rPr>
              <a:t>８２５億円</a:t>
            </a:r>
            <a:r>
              <a:rPr lang="ja-JP" altLang="en-US" dirty="0">
                <a:latin typeface="+mn-ea"/>
              </a:rPr>
              <a:t>となる見込み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83" y="1184261"/>
            <a:ext cx="6309857" cy="37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</a:t>
            </a:r>
            <a:r>
              <a:rPr lang="ja-JP" altLang="en-US" dirty="0" smtClean="0"/>
              <a:t>枚方市水道</a:t>
            </a:r>
            <a:r>
              <a:rPr lang="ja-JP" altLang="en-US" dirty="0"/>
              <a:t>施設整備基本計画</a:t>
            </a:r>
            <a:r>
              <a:rPr lang="ja-JP" altLang="ja-JP" dirty="0"/>
              <a:t>（２０１</a:t>
            </a:r>
            <a:r>
              <a:rPr lang="ja-JP" altLang="en-US" dirty="0"/>
              <a:t>８</a:t>
            </a:r>
            <a:r>
              <a:rPr lang="ja-JP" altLang="ja-JP" dirty="0"/>
              <a:t>年</a:t>
            </a:r>
            <a:r>
              <a:rPr lang="ja-JP" altLang="en-US" dirty="0"/>
              <a:t>度</a:t>
            </a:r>
            <a:r>
              <a:rPr lang="ja-JP" altLang="ja-JP" dirty="0" smtClean="0"/>
              <a:t>策定） 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2" y="1325589"/>
            <a:ext cx="7852346" cy="41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 （</a:t>
            </a:r>
            <a:r>
              <a:rPr lang="ja-JP" altLang="en-US" dirty="0" smtClean="0"/>
              <a:t>枚方市水道</a:t>
            </a:r>
            <a:r>
              <a:rPr lang="ja-JP" altLang="en-US" dirty="0"/>
              <a:t>施設整備基本計画</a:t>
            </a:r>
            <a:r>
              <a:rPr lang="ja-JP" altLang="ja-JP" dirty="0"/>
              <a:t>（２０１</a:t>
            </a:r>
            <a:r>
              <a:rPr lang="ja-JP" altLang="en-US" dirty="0"/>
              <a:t>８</a:t>
            </a:r>
            <a:r>
              <a:rPr lang="ja-JP" altLang="ja-JP" dirty="0"/>
              <a:t>年</a:t>
            </a:r>
            <a:r>
              <a:rPr lang="ja-JP" altLang="en-US" dirty="0"/>
              <a:t>度</a:t>
            </a:r>
            <a:r>
              <a:rPr lang="ja-JP" altLang="ja-JP" dirty="0" smtClean="0"/>
              <a:t>策定） 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969" y="5488426"/>
            <a:ext cx="8982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計画期間（</a:t>
            </a:r>
            <a:r>
              <a:rPr lang="en-US" altLang="ja-JP" dirty="0" smtClean="0">
                <a:latin typeface="+mn-ea"/>
              </a:rPr>
              <a:t>2019~2068</a:t>
            </a:r>
            <a:r>
              <a:rPr lang="ja-JP" altLang="en-US" dirty="0" smtClean="0">
                <a:latin typeface="+mn-ea"/>
              </a:rPr>
              <a:t>年度）において、資金残高は災害時等の不慮の事態への備えとして約</a:t>
            </a:r>
            <a:r>
              <a:rPr lang="en-US" altLang="ja-JP" dirty="0" smtClean="0">
                <a:latin typeface="+mn-ea"/>
              </a:rPr>
              <a:t>30</a:t>
            </a:r>
            <a:r>
              <a:rPr lang="ja-JP" altLang="en-US" dirty="0" smtClean="0">
                <a:latin typeface="+mn-ea"/>
              </a:rPr>
              <a:t>億円を確保、連続した赤字を回避するよう段階的に水道料金改定をした場合、</a:t>
            </a:r>
            <a:r>
              <a:rPr lang="en-US" altLang="ja-JP" dirty="0" smtClean="0">
                <a:latin typeface="+mn-ea"/>
              </a:rPr>
              <a:t>2068</a:t>
            </a:r>
            <a:r>
              <a:rPr lang="ja-JP" altLang="en-US" dirty="0" smtClean="0">
                <a:latin typeface="+mn-ea"/>
              </a:rPr>
              <a:t>年度の供給単価は現状の</a:t>
            </a:r>
            <a:r>
              <a:rPr lang="en-US" altLang="ja-JP" dirty="0" smtClean="0">
                <a:latin typeface="+mn-ea"/>
              </a:rPr>
              <a:t>2.4</a:t>
            </a:r>
            <a:r>
              <a:rPr lang="ja-JP" altLang="en-US" dirty="0" smtClean="0">
                <a:latin typeface="+mn-ea"/>
              </a:rPr>
              <a:t>倍となる見通しです。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81" y="1551715"/>
            <a:ext cx="6483928" cy="37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8828379" cy="6934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大阪府推計による枚方市の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300" u="sng" dirty="0">
                <a:latin typeface="+mn-ea"/>
              </a:rPr>
              <a:t>下線部分</a:t>
            </a:r>
            <a:r>
              <a:rPr lang="ja-JP" altLang="ja-JP" sz="1300" dirty="0">
                <a:latin typeface="+mn-ea"/>
              </a:rPr>
              <a:t>は</a:t>
            </a:r>
            <a:r>
              <a:rPr lang="ja-JP" altLang="ja-JP" sz="1300" dirty="0" smtClean="0">
                <a:latin typeface="+mn-ea"/>
              </a:rPr>
              <a:t>、</a:t>
            </a:r>
            <a:r>
              <a:rPr lang="ja-JP" altLang="en-US" sz="1300" dirty="0" smtClean="0">
                <a:latin typeface="+mn-ea"/>
              </a:rPr>
              <a:t>大阪府が</a:t>
            </a:r>
            <a:r>
              <a:rPr lang="ja-JP" altLang="ja-JP" sz="1300" dirty="0" smtClean="0">
                <a:latin typeface="+mn-ea"/>
              </a:rPr>
              <a:t>当該</a:t>
            </a:r>
            <a:r>
              <a:rPr lang="ja-JP" altLang="ja-JP" sz="130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00" dirty="0" smtClean="0">
                <a:latin typeface="+mn-ea"/>
              </a:rPr>
              <a:t>１　</a:t>
            </a:r>
            <a:r>
              <a:rPr lang="en-US" altLang="ja-JP" sz="1300" u="sng" dirty="0" smtClean="0">
                <a:latin typeface="+mn-ea"/>
              </a:rPr>
              <a:t>2045</a:t>
            </a:r>
            <a:r>
              <a:rPr lang="ja-JP" altLang="ja-JP" sz="1300" u="sng" dirty="0" smtClean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00" u="sng" dirty="0" smtClean="0">
                <a:latin typeface="+mn-ea"/>
              </a:rPr>
              <a:t>1.67</a:t>
            </a:r>
            <a:r>
              <a:rPr lang="ja-JP" altLang="ja-JP" sz="1300" u="sng" dirty="0" smtClean="0">
                <a:latin typeface="+mn-ea"/>
              </a:rPr>
              <a:t>％</a:t>
            </a:r>
            <a:endParaRPr lang="en-US" altLang="ja-JP" sz="13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</a:t>
            </a:r>
            <a:r>
              <a:rPr lang="ja-JP" altLang="ja-JP" sz="1300" u="sng" dirty="0" smtClean="0">
                <a:latin typeface="+mn-ea"/>
              </a:rPr>
              <a:t>（</a:t>
            </a:r>
            <a:r>
              <a:rPr lang="en-US" altLang="ja-JP" sz="1300" u="sng" dirty="0" smtClean="0">
                <a:latin typeface="+mn-ea"/>
              </a:rPr>
              <a:t>60</a:t>
            </a:r>
            <a:r>
              <a:rPr lang="ja-JP" altLang="ja-JP" sz="1300" u="sng" dirty="0" smtClean="0">
                <a:latin typeface="+mn-ea"/>
              </a:rPr>
              <a:t>年で全ての水道管を更新する）に設定します。</a:t>
            </a:r>
            <a:endParaRPr lang="en-US" altLang="ja-JP" sz="13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ja-JP" altLang="en-US" sz="1300" u="sng" dirty="0" smtClean="0">
                <a:latin typeface="+mn-ea"/>
              </a:rPr>
              <a:t>（企業債発行率等、管路の更新率以外は市計画をそのまま利用しています。）</a:t>
            </a:r>
            <a:endParaRPr lang="en-US" altLang="ja-JP" sz="13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　</a:t>
            </a:r>
            <a:r>
              <a:rPr lang="ja-JP" altLang="ja-JP" sz="1300" dirty="0" smtClean="0">
                <a:latin typeface="+mn-ea"/>
              </a:rPr>
              <a:t>市町村での既存計画が、この更新率を満たしている場合は、</a:t>
            </a:r>
            <a:endParaRPr lang="en-US" altLang="ja-JP" sz="13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　</a:t>
            </a:r>
            <a:r>
              <a:rPr lang="ja-JP" altLang="ja-JP" sz="1300" dirty="0" smtClean="0">
                <a:latin typeface="+mn-ea"/>
              </a:rPr>
              <a:t>府での独自推計は行わず、市町村計画をもとに</a:t>
            </a:r>
            <a:r>
              <a:rPr lang="en-US" altLang="ja-JP" sz="1300" dirty="0" smtClean="0">
                <a:latin typeface="+mn-ea"/>
              </a:rPr>
              <a:t>2045</a:t>
            </a:r>
            <a:r>
              <a:rPr lang="ja-JP" altLang="ja-JP" sz="1300" dirty="0" smtClean="0">
                <a:latin typeface="+mn-ea"/>
              </a:rPr>
              <a:t>年の水道料金を算出します。</a:t>
            </a:r>
            <a:endParaRPr lang="en-US" altLang="ja-JP" sz="13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00" dirty="0" smtClean="0">
                <a:latin typeface="+mn-ea"/>
              </a:rPr>
              <a:t>２</a:t>
            </a:r>
            <a:r>
              <a:rPr lang="ja-JP" altLang="ja-JP" sz="1300" dirty="0">
                <a:latin typeface="+mn-ea"/>
              </a:rPr>
              <a:t>　市町村計画がない場合は、大阪府で試算を行いました</a:t>
            </a:r>
            <a:r>
              <a:rPr lang="ja-JP" altLang="ja-JP" sz="1300" dirty="0" smtClean="0">
                <a:latin typeface="+mn-ea"/>
              </a:rPr>
              <a:t>。</a:t>
            </a:r>
            <a:endParaRPr lang="en-US" altLang="ja-JP" sz="13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○	</a:t>
            </a:r>
            <a:r>
              <a:rPr lang="ja-JP" altLang="en-US" sz="1300" u="sng" dirty="0">
                <a:latin typeface="+mn-ea"/>
              </a:rPr>
              <a:t>推計期間は大阪府の将来推計人口の推計期間に合わせ</a:t>
            </a:r>
            <a:r>
              <a:rPr lang="en-US" altLang="ja-JP" sz="1300" u="sng" dirty="0">
                <a:latin typeface="+mn-ea"/>
              </a:rPr>
              <a:t>2045</a:t>
            </a:r>
            <a:r>
              <a:rPr lang="ja-JP" altLang="en-US" sz="1300" u="sng" dirty="0">
                <a:latin typeface="+mn-ea"/>
              </a:rPr>
              <a:t>年度まで</a:t>
            </a:r>
            <a:r>
              <a:rPr lang="ja-JP" altLang="en-US" sz="1300" u="sng" dirty="0" smtClean="0">
                <a:latin typeface="+mn-ea"/>
              </a:rPr>
              <a:t>。</a:t>
            </a:r>
            <a:endParaRPr lang="en-US" altLang="ja-JP" sz="13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〇</a:t>
            </a:r>
            <a:r>
              <a:rPr lang="ja-JP" altLang="ja-JP" sz="1300" dirty="0" smtClean="0">
                <a:latin typeface="+mn-ea"/>
              </a:rPr>
              <a:t>収入は推計した料金収入に</a:t>
            </a:r>
            <a:r>
              <a:rPr lang="en-US" altLang="ja-JP" sz="1300" dirty="0" smtClean="0">
                <a:latin typeface="+mn-ea"/>
              </a:rPr>
              <a:t>2016</a:t>
            </a:r>
            <a:r>
              <a:rPr lang="ja-JP" altLang="ja-JP" sz="1300" dirty="0" smtClean="0">
                <a:latin typeface="+mn-ea"/>
              </a:rPr>
              <a:t>年度決算統計のその他収益を加算しています。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</a:t>
            </a:r>
            <a:r>
              <a:rPr lang="en-US" altLang="ja-JP" sz="1300" dirty="0" smtClean="0">
                <a:latin typeface="+mn-ea"/>
              </a:rPr>
              <a:t>2016</a:t>
            </a:r>
            <a:r>
              <a:rPr lang="ja-JP" altLang="ja-JP" sz="1300" dirty="0" smtClean="0">
                <a:latin typeface="+mn-ea"/>
              </a:rPr>
              <a:t>年度の供給単価</a:t>
            </a:r>
            <a:r>
              <a:rPr lang="en-US" altLang="ja-JP" sz="1300" dirty="0" smtClean="0">
                <a:latin typeface="+mn-ea"/>
              </a:rPr>
              <a:t>137.1</a:t>
            </a:r>
            <a:r>
              <a:rPr lang="ja-JP" altLang="ja-JP" sz="1300" dirty="0" smtClean="0">
                <a:latin typeface="+mn-ea"/>
              </a:rPr>
              <a:t>円</a:t>
            </a:r>
            <a:r>
              <a:rPr lang="en-US" altLang="ja-JP" sz="1300" dirty="0" smtClean="0">
                <a:latin typeface="+mn-ea"/>
              </a:rPr>
              <a:t>/m</a:t>
            </a:r>
            <a:r>
              <a:rPr lang="en-US" altLang="ja-JP" sz="1300" baseline="30000" dirty="0" smtClean="0">
                <a:latin typeface="+mn-ea"/>
              </a:rPr>
              <a:t>3</a:t>
            </a:r>
            <a:r>
              <a:rPr lang="ja-JP" altLang="ja-JP" sz="1300" dirty="0" smtClean="0">
                <a:latin typeface="+mn-ea"/>
              </a:rPr>
              <a:t>を乗じて算出しています。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給水</a:t>
            </a:r>
            <a:r>
              <a:rPr lang="ja-JP" altLang="ja-JP" sz="1300" dirty="0">
                <a:latin typeface="+mn-ea"/>
              </a:rPr>
              <a:t>人口の予測については、大阪府の将来推計人口（</a:t>
            </a:r>
            <a:r>
              <a:rPr lang="en-US" altLang="ja-JP" sz="1300" dirty="0">
                <a:latin typeface="+mn-ea"/>
              </a:rPr>
              <a:t>2018</a:t>
            </a:r>
            <a:r>
              <a:rPr lang="ja-JP" altLang="ja-JP" sz="1300" dirty="0">
                <a:latin typeface="+mn-ea"/>
              </a:rPr>
              <a:t>年</a:t>
            </a:r>
            <a:r>
              <a:rPr lang="en-US" altLang="ja-JP" sz="1300" dirty="0">
                <a:latin typeface="+mn-ea"/>
              </a:rPr>
              <a:t>8</a:t>
            </a:r>
            <a:r>
              <a:rPr lang="ja-JP" altLang="ja-JP" sz="1300" dirty="0">
                <a:latin typeface="+mn-ea"/>
              </a:rPr>
              <a:t>月大阪府政策企画部企画室計画課）を用い</a:t>
            </a:r>
            <a:r>
              <a:rPr lang="ja-JP" altLang="ja-JP" sz="1300" dirty="0" smtClean="0">
                <a:latin typeface="+mn-ea"/>
              </a:rPr>
              <a:t>、</a:t>
            </a:r>
            <a:endParaRPr lang="en-US" altLang="ja-JP" sz="13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</a:t>
            </a:r>
            <a:r>
              <a:rPr lang="ja-JP" altLang="ja-JP" sz="1300" dirty="0" smtClean="0">
                <a:latin typeface="+mn-ea"/>
              </a:rPr>
              <a:t>府</a:t>
            </a:r>
            <a:r>
              <a:rPr lang="ja-JP" altLang="ja-JP" sz="1300" dirty="0">
                <a:latin typeface="+mn-ea"/>
              </a:rPr>
              <a:t>が国立社会保障・人口問題研究所の市町村別予測を補正して推計しています。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有</a:t>
            </a:r>
            <a:r>
              <a:rPr lang="ja-JP" altLang="ja-JP" sz="1300" dirty="0">
                <a:latin typeface="+mn-ea"/>
              </a:rPr>
              <a:t>収水量の推計は、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年度の年間有収水量と給水人口から</a:t>
            </a:r>
            <a:r>
              <a:rPr lang="en-US" altLang="ja-JP" sz="1300" dirty="0">
                <a:latin typeface="+mn-ea"/>
              </a:rPr>
              <a:t>1</a:t>
            </a:r>
            <a:r>
              <a:rPr lang="ja-JP" altLang="ja-JP" sz="1300" dirty="0">
                <a:latin typeface="+mn-ea"/>
              </a:rPr>
              <a:t>人</a:t>
            </a:r>
            <a:r>
              <a:rPr lang="en-US" altLang="ja-JP" sz="1300" dirty="0">
                <a:latin typeface="+mn-ea"/>
              </a:rPr>
              <a:t>1</a:t>
            </a:r>
            <a:r>
              <a:rPr lang="ja-JP" altLang="ja-JP" sz="1300" dirty="0">
                <a:latin typeface="+mn-ea"/>
              </a:rPr>
              <a:t>日平均有収水量を求め</a:t>
            </a:r>
            <a:r>
              <a:rPr lang="ja-JP" altLang="ja-JP" sz="1300" dirty="0" smtClean="0">
                <a:latin typeface="+mn-ea"/>
              </a:rPr>
              <a:t>、</a:t>
            </a:r>
            <a:endParaRPr lang="en-US" altLang="ja-JP" sz="13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 smtClean="0">
                <a:latin typeface="+mn-ea"/>
              </a:rPr>
              <a:t>予測</a:t>
            </a:r>
            <a:r>
              <a:rPr lang="ja-JP" altLang="ja-JP" sz="1300" dirty="0">
                <a:latin typeface="+mn-ea"/>
              </a:rPr>
              <a:t>給水人口を乗じて算出しています</a:t>
            </a:r>
            <a:r>
              <a:rPr lang="ja-JP" altLang="ja-JP" sz="1300" dirty="0" smtClean="0">
                <a:latin typeface="+mn-ea"/>
              </a:rPr>
              <a:t>。</a:t>
            </a:r>
            <a:endParaRPr lang="en-US" altLang="ja-JP" sz="13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〇</a:t>
            </a:r>
            <a:r>
              <a:rPr lang="ja-JP" altLang="ja-JP" sz="1300" dirty="0" smtClean="0">
                <a:latin typeface="+mn-ea"/>
              </a:rPr>
              <a:t>支出</a:t>
            </a:r>
            <a:r>
              <a:rPr lang="ja-JP" altLang="ja-JP" sz="1300" dirty="0">
                <a:latin typeface="+mn-ea"/>
              </a:rPr>
              <a:t>は管路更新以外の費用について、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年度の経常費用の決算値の同額を</a:t>
            </a:r>
            <a:r>
              <a:rPr lang="en-US" altLang="ja-JP" sz="1300" dirty="0">
                <a:latin typeface="+mn-ea"/>
              </a:rPr>
              <a:t>2045</a:t>
            </a:r>
            <a:r>
              <a:rPr lang="ja-JP" altLang="ja-JP" sz="1300" dirty="0">
                <a:latin typeface="+mn-ea"/>
              </a:rPr>
              <a:t>年度まで見込んでいます</a:t>
            </a:r>
            <a:r>
              <a:rPr lang="ja-JP" altLang="ja-JP" sz="1300" dirty="0" smtClean="0">
                <a:latin typeface="+mn-ea"/>
              </a:rPr>
              <a:t>。</a:t>
            </a:r>
            <a:endParaRPr lang="en-US" altLang="ja-JP" sz="13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管</a:t>
            </a:r>
            <a:r>
              <a:rPr lang="ja-JP" altLang="ja-JP" sz="1300" dirty="0">
                <a:latin typeface="+mn-ea"/>
              </a:rPr>
              <a:t>路については管路更新率を</a:t>
            </a:r>
            <a:r>
              <a:rPr lang="en-US" altLang="ja-JP" sz="1300" dirty="0">
                <a:latin typeface="+mn-ea"/>
              </a:rPr>
              <a:t>1.67</a:t>
            </a:r>
            <a:r>
              <a:rPr lang="ja-JP" altLang="ja-JP" sz="1300" dirty="0">
                <a:latin typeface="+mn-ea"/>
              </a:rPr>
              <a:t>％に引き上げた場合</a:t>
            </a:r>
            <a:r>
              <a:rPr lang="ja-JP" altLang="ja-JP" sz="1300" dirty="0" smtClean="0">
                <a:latin typeface="+mn-ea"/>
              </a:rPr>
              <a:t>の</a:t>
            </a:r>
            <a:r>
              <a:rPr lang="ja-JP" altLang="en-US" sz="1300" dirty="0">
                <a:latin typeface="+mn-ea"/>
              </a:rPr>
              <a:t>減価</a:t>
            </a:r>
            <a:r>
              <a:rPr lang="ja-JP" altLang="ja-JP" sz="1300" dirty="0" smtClean="0">
                <a:latin typeface="+mn-ea"/>
              </a:rPr>
              <a:t>償却費</a:t>
            </a:r>
            <a:r>
              <a:rPr lang="ja-JP" altLang="ja-JP" sz="1300" dirty="0">
                <a:latin typeface="+mn-ea"/>
              </a:rPr>
              <a:t>増加を見込んでいます</a:t>
            </a:r>
            <a:r>
              <a:rPr lang="ja-JP" altLang="ja-JP" sz="1300" dirty="0" smtClean="0">
                <a:latin typeface="+mn-ea"/>
              </a:rPr>
              <a:t>。</a:t>
            </a:r>
            <a:endParaRPr lang="en-US" altLang="ja-JP" sz="13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00" dirty="0" smtClean="0">
                <a:latin typeface="+mn-ea"/>
              </a:rPr>
              <a:t>（</a:t>
            </a:r>
            <a:r>
              <a:rPr lang="ja-JP" altLang="ja-JP" sz="1300" dirty="0">
                <a:latin typeface="+mn-ea"/>
              </a:rPr>
              <a:t>市町村実績の管路更新率が</a:t>
            </a:r>
            <a:r>
              <a:rPr lang="en-US" altLang="ja-JP" sz="1300" dirty="0">
                <a:latin typeface="+mn-ea"/>
              </a:rPr>
              <a:t>1.67%</a:t>
            </a:r>
            <a:r>
              <a:rPr lang="ja-JP" altLang="ja-JP" sz="130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追加</a:t>
            </a:r>
            <a:r>
              <a:rPr lang="ja-JP" altLang="en-US" sz="1300" dirty="0">
                <a:latin typeface="+mn-ea"/>
              </a:rPr>
              <a:t>減価</a:t>
            </a:r>
            <a:r>
              <a:rPr lang="ja-JP" altLang="ja-JP" sz="1300" dirty="0" smtClean="0">
                <a:latin typeface="+mn-ea"/>
              </a:rPr>
              <a:t>償却費</a:t>
            </a:r>
            <a:r>
              <a:rPr lang="en-US" altLang="ja-JP" sz="1300" dirty="0">
                <a:latin typeface="+mn-ea"/>
              </a:rPr>
              <a:t>/</a:t>
            </a:r>
            <a:r>
              <a:rPr lang="ja-JP" altLang="ja-JP" sz="1300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 smtClean="0">
                <a:latin typeface="+mn-ea"/>
              </a:rPr>
              <a:t>①　</a:t>
            </a:r>
            <a:r>
              <a:rPr lang="en-US" altLang="ja-JP" sz="1300" dirty="0" smtClean="0">
                <a:latin typeface="+mn-ea"/>
              </a:rPr>
              <a:t>1.67</a:t>
            </a:r>
            <a:r>
              <a:rPr lang="ja-JP" altLang="ja-JP" sz="1300" dirty="0">
                <a:latin typeface="+mn-ea"/>
              </a:rPr>
              <a:t>％と管路更新率</a:t>
            </a:r>
            <a:r>
              <a:rPr lang="en-US" altLang="ja-JP" sz="1300" dirty="0">
                <a:latin typeface="+mn-ea"/>
              </a:rPr>
              <a:t>(2014-2016</a:t>
            </a:r>
            <a:r>
              <a:rPr lang="ja-JP" altLang="ja-JP" sz="1300" dirty="0">
                <a:latin typeface="+mn-ea"/>
              </a:rPr>
              <a:t>年度の平均</a:t>
            </a:r>
            <a:r>
              <a:rPr lang="en-US" altLang="ja-JP" sz="1300" dirty="0">
                <a:latin typeface="+mn-ea"/>
              </a:rPr>
              <a:t>)</a:t>
            </a:r>
            <a:r>
              <a:rPr lang="ja-JP" altLang="ja-JP" sz="1300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 smtClean="0">
                <a:latin typeface="+mn-ea"/>
              </a:rPr>
              <a:t>②　</a:t>
            </a:r>
            <a:r>
              <a:rPr lang="ja-JP" altLang="ja-JP" sz="1300" dirty="0" smtClean="0">
                <a:latin typeface="+mn-ea"/>
              </a:rPr>
              <a:t>配水</a:t>
            </a:r>
            <a:r>
              <a:rPr lang="ja-JP" altLang="ja-JP" sz="1300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00" dirty="0">
                <a:latin typeface="+mn-ea"/>
              </a:rPr>
              <a:t>(2014-2016</a:t>
            </a:r>
            <a:r>
              <a:rPr lang="ja-JP" altLang="ja-JP" sz="1300" dirty="0">
                <a:latin typeface="+mn-ea"/>
              </a:rPr>
              <a:t>年度の平均値</a:t>
            </a:r>
            <a:r>
              <a:rPr lang="en-US" altLang="ja-JP" sz="1300" dirty="0">
                <a:latin typeface="+mn-ea"/>
              </a:rPr>
              <a:t>)</a:t>
            </a:r>
            <a:r>
              <a:rPr lang="ja-JP" altLang="ja-JP" sz="1300" dirty="0" err="1">
                <a:latin typeface="+mn-ea"/>
              </a:rPr>
              <a:t>。</a:t>
            </a:r>
            <a:endParaRPr lang="ja-JP" altLang="ja-JP" sz="13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 smtClean="0">
                <a:latin typeface="+mn-ea"/>
              </a:rPr>
              <a:t>　</a:t>
            </a:r>
            <a:r>
              <a:rPr lang="ja-JP" altLang="ja-JP" sz="1300" dirty="0" smtClean="0">
                <a:latin typeface="+mn-ea"/>
              </a:rPr>
              <a:t>※</a:t>
            </a:r>
            <a:r>
              <a:rPr lang="ja-JP" altLang="ja-JP" sz="1300" dirty="0">
                <a:latin typeface="+mn-ea"/>
              </a:rPr>
              <a:t>布設替延長比率</a:t>
            </a:r>
            <a:r>
              <a:rPr lang="en-US" altLang="ja-JP" sz="1300" dirty="0">
                <a:latin typeface="+mn-ea"/>
              </a:rPr>
              <a:t>=</a:t>
            </a:r>
            <a:r>
              <a:rPr lang="ja-JP" altLang="ja-JP" sz="1300" dirty="0">
                <a:latin typeface="+mn-ea"/>
              </a:rPr>
              <a:t>配水管布設替延長</a:t>
            </a:r>
            <a:r>
              <a:rPr lang="en-US" altLang="ja-JP" sz="1300" dirty="0">
                <a:latin typeface="+mn-ea"/>
              </a:rPr>
              <a:t>/</a:t>
            </a:r>
            <a:r>
              <a:rPr lang="ja-JP" altLang="ja-JP" sz="1300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 smtClean="0">
                <a:latin typeface="+mn-ea"/>
              </a:rPr>
              <a:t>③　</a:t>
            </a:r>
            <a:r>
              <a:rPr lang="ja-JP" altLang="ja-JP" sz="1300" dirty="0" smtClean="0">
                <a:latin typeface="+mn-ea"/>
              </a:rPr>
              <a:t>①</a:t>
            </a:r>
            <a:r>
              <a:rPr lang="ja-JP" altLang="ja-JP" sz="1300" dirty="0">
                <a:latin typeface="+mn-ea"/>
              </a:rPr>
              <a:t>と②を掛けたうえで税抜き価格を算出し、法定耐用年数</a:t>
            </a:r>
            <a:r>
              <a:rPr lang="en-US" altLang="ja-JP" sz="1300" dirty="0">
                <a:latin typeface="+mn-ea"/>
              </a:rPr>
              <a:t>40</a:t>
            </a:r>
            <a:r>
              <a:rPr lang="ja-JP" altLang="ja-JP" sz="1300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 smtClean="0">
                <a:latin typeface="+mn-ea"/>
              </a:rPr>
              <a:t>　</a:t>
            </a:r>
            <a:r>
              <a:rPr lang="ja-JP" altLang="ja-JP" sz="1300" dirty="0" smtClean="0">
                <a:latin typeface="+mn-ea"/>
              </a:rPr>
              <a:t>（</a:t>
            </a:r>
            <a:r>
              <a:rPr lang="ja-JP" altLang="ja-JP" sz="1300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ja-JP" sz="1300" dirty="0" smtClean="0">
                <a:latin typeface="+mn-ea"/>
              </a:rPr>
              <a:t>なお</a:t>
            </a:r>
            <a:r>
              <a:rPr lang="ja-JP" altLang="ja-JP" sz="1300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00" dirty="0">
                <a:latin typeface="+mn-ea"/>
              </a:rPr>
              <a:t>2045</a:t>
            </a:r>
            <a:r>
              <a:rPr lang="ja-JP" altLang="ja-JP" sz="1300" dirty="0">
                <a:latin typeface="+mn-ea"/>
              </a:rPr>
              <a:t>年度までの更新時期</a:t>
            </a:r>
            <a:r>
              <a:rPr lang="ja-JP" altLang="ja-JP" sz="1300" dirty="0" smtClean="0">
                <a:latin typeface="+mn-ea"/>
              </a:rPr>
              <a:t>や</a:t>
            </a:r>
            <a:endParaRPr lang="en-US" altLang="ja-JP" sz="130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00" spc="-30" dirty="0">
                <a:latin typeface="+mn-ea"/>
              </a:rPr>
              <a:t>　</a:t>
            </a:r>
            <a:r>
              <a:rPr lang="ja-JP" altLang="ja-JP" sz="1300" spc="-30" dirty="0" smtClean="0">
                <a:latin typeface="+mn-ea"/>
              </a:rPr>
              <a:t>施設</a:t>
            </a:r>
            <a:r>
              <a:rPr lang="ja-JP" altLang="ja-JP" sz="1300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300" spc="-30" dirty="0">
                <a:latin typeface="+mn-ea"/>
              </a:rPr>
              <a:t>2016</a:t>
            </a:r>
            <a:r>
              <a:rPr lang="ja-JP" altLang="ja-JP" sz="1300" spc="-30" dirty="0">
                <a:latin typeface="+mn-ea"/>
              </a:rPr>
              <a:t>年度の決算値を</a:t>
            </a:r>
            <a:r>
              <a:rPr lang="en-US" altLang="ja-JP" sz="1300" spc="-30" dirty="0">
                <a:latin typeface="+mn-ea"/>
              </a:rPr>
              <a:t>2045</a:t>
            </a:r>
            <a:r>
              <a:rPr lang="ja-JP" altLang="ja-JP" sz="1300" spc="-30" dirty="0">
                <a:latin typeface="+mn-ea"/>
              </a:rPr>
              <a:t>年度まで見込んでいます）</a:t>
            </a:r>
            <a:r>
              <a:rPr lang="ja-JP" altLang="ja-JP" sz="1300" spc="-30" dirty="0" smtClean="0">
                <a:latin typeface="+mn-ea"/>
              </a:rPr>
              <a:t>。</a:t>
            </a:r>
            <a:r>
              <a:rPr lang="en-US" altLang="ja-JP" sz="1300" spc="-30" dirty="0">
                <a:latin typeface="+mn-ea"/>
              </a:rPr>
              <a:t/>
            </a:r>
            <a:br>
              <a:rPr lang="en-US" altLang="ja-JP" sz="1300" spc="-30" dirty="0">
                <a:latin typeface="+mn-ea"/>
              </a:rPr>
            </a:br>
            <a:endParaRPr lang="ja-JP" altLang="ja-JP" sz="13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〇</a:t>
            </a:r>
            <a:r>
              <a:rPr lang="ja-JP" altLang="ja-JP" sz="1300" u="sng" dirty="0" smtClean="0">
                <a:latin typeface="+mn-ea"/>
              </a:rPr>
              <a:t>水道</a:t>
            </a:r>
            <a:r>
              <a:rPr lang="ja-JP" altLang="ja-JP" sz="1300" u="sng" dirty="0">
                <a:latin typeface="+mn-ea"/>
              </a:rPr>
              <a:t>料金は</a:t>
            </a:r>
            <a:r>
              <a:rPr lang="ja-JP" altLang="ja-JP" sz="1300" u="sng" dirty="0" smtClean="0">
                <a:latin typeface="+mn-ea"/>
              </a:rPr>
              <a:t>、</a:t>
            </a:r>
            <a:r>
              <a:rPr lang="en-US" altLang="ja-JP" sz="1300" u="sng" dirty="0">
                <a:latin typeface="+mn-ea"/>
              </a:rPr>
              <a:t>2045</a:t>
            </a:r>
            <a:r>
              <a:rPr lang="ja-JP" altLang="en-US" sz="1300" u="sng" dirty="0">
                <a:latin typeface="+mn-ea"/>
              </a:rPr>
              <a:t>年度</a:t>
            </a:r>
            <a:r>
              <a:rPr lang="ja-JP" altLang="en-US" sz="13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3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300" u="sng" dirty="0" smtClean="0">
                <a:latin typeface="+mn-ea"/>
              </a:rPr>
              <a:t>2016</a:t>
            </a:r>
            <a:r>
              <a:rPr lang="ja-JP" altLang="en-US" sz="1300" u="sng" dirty="0" smtClean="0">
                <a:latin typeface="+mn-ea"/>
              </a:rPr>
              <a:t>年度の水道料金に加算して算出しています。</a:t>
            </a:r>
            <a:endParaRPr lang="en-US" altLang="ja-JP" sz="13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u="sng" dirty="0">
                <a:latin typeface="+mn-ea"/>
              </a:rPr>
              <a:t>（実際は、今後の更新費用等を考慮して水道料金を設定する必要があります。）</a:t>
            </a:r>
            <a:endParaRPr lang="en-US" altLang="ja-JP" sz="13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よる枚方市の</a:t>
            </a:r>
            <a:r>
              <a:rPr lang="ja-JP" altLang="en-US" sz="2400" b="1" dirty="0"/>
              <a:t>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137.1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5" y="2400657"/>
            <a:ext cx="6367984" cy="38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94361" y="1341724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15" y="2078086"/>
            <a:ext cx="6844146" cy="36784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58465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・推計期間（</a:t>
            </a:r>
            <a:r>
              <a:rPr lang="en-US" altLang="ja-JP" dirty="0" smtClean="0">
                <a:latin typeface="+mn-ea"/>
              </a:rPr>
              <a:t>2019</a:t>
            </a:r>
            <a:r>
              <a:rPr lang="ja-JP" altLang="en-US" dirty="0" smtClean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2068</a:t>
            </a:r>
            <a:r>
              <a:rPr lang="ja-JP" altLang="en-US" dirty="0" smtClean="0">
                <a:latin typeface="+mn-ea"/>
              </a:rPr>
              <a:t>年度）に必要と見込まれる管路の更新費用は、市の試算の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1,830</a:t>
            </a:r>
            <a:r>
              <a:rPr lang="ja-JP" altLang="en-US" dirty="0" smtClean="0">
                <a:latin typeface="+mn-ea"/>
              </a:rPr>
              <a:t>億円から約</a:t>
            </a:r>
            <a:r>
              <a:rPr lang="en-US" altLang="ja-JP" dirty="0" smtClean="0">
                <a:latin typeface="+mn-ea"/>
              </a:rPr>
              <a:t>3,056</a:t>
            </a:r>
            <a:r>
              <a:rPr lang="ja-JP" altLang="en-US" dirty="0" smtClean="0">
                <a:latin typeface="+mn-ea"/>
              </a:rPr>
              <a:t>億円となる見込みです。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枚方市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枚方市の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46.0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0" y="2810188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5" y="1275310"/>
            <a:ext cx="6677890" cy="389158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" y="5229718"/>
            <a:ext cx="930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ja-JP" dirty="0"/>
              <a:t>・管路更新率の目標を６０年周期での管更新となる１．６７％に上昇させた場合、</a:t>
            </a:r>
            <a:endParaRPr lang="en-US" altLang="ja-JP" dirty="0"/>
          </a:p>
          <a:p>
            <a:pPr marL="179388" indent="-179388"/>
            <a:r>
              <a:rPr lang="en-US" altLang="ja-JP" dirty="0"/>
              <a:t>    </a:t>
            </a:r>
            <a:r>
              <a:rPr lang="ja-JP" altLang="ja-JP" dirty="0"/>
              <a:t>管路更新費用は増加が見込まれ、その分支出が増加</a:t>
            </a:r>
            <a:r>
              <a:rPr lang="ja-JP" altLang="en-US" dirty="0"/>
              <a:t>します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179388" indent="-179388"/>
            <a:r>
              <a:rPr lang="en-US" altLang="ja-JP" dirty="0"/>
              <a:t>    </a:t>
            </a:r>
            <a:r>
              <a:rPr lang="ja-JP" altLang="ja-JP" dirty="0"/>
              <a:t>その場合、支出は収入の約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８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となり、赤字回避には、収入の</a:t>
            </a:r>
            <a:r>
              <a:rPr lang="ja-JP" altLang="en-US" dirty="0" smtClean="0"/>
              <a:t>約</a:t>
            </a:r>
            <a:r>
              <a:rPr lang="en-US" altLang="ja-JP" dirty="0" smtClean="0"/>
              <a:t>8</a:t>
            </a:r>
            <a:r>
              <a:rPr lang="ja-JP" altLang="en-US" dirty="0" smtClean="0"/>
              <a:t>割</a:t>
            </a:r>
            <a:r>
              <a:rPr lang="ja-JP" altLang="ja-JP" dirty="0" smtClean="0"/>
              <a:t>アップが</a:t>
            </a:r>
            <a:endParaRPr lang="en-US" altLang="ja-JP" dirty="0" smtClean="0"/>
          </a:p>
          <a:p>
            <a:pPr marL="179388" indent="-179388"/>
            <a:r>
              <a:rPr lang="ja-JP" altLang="en-US" dirty="0"/>
              <a:t>　</a:t>
            </a:r>
            <a:r>
              <a:rPr lang="ja-JP" altLang="ja-JP" dirty="0" smtClean="0"/>
              <a:t>必要</a:t>
            </a:r>
            <a:r>
              <a:rPr lang="ja-JP" altLang="ja-JP" dirty="0"/>
              <a:t>とな</a:t>
            </a:r>
            <a:r>
              <a:rPr lang="ja-JP" altLang="en-US" dirty="0"/>
              <a:t>ります</a:t>
            </a:r>
            <a:r>
              <a:rPr lang="ja-JP" altLang="ja-JP" dirty="0"/>
              <a:t>。</a:t>
            </a:r>
          </a:p>
        </p:txBody>
      </p:sp>
      <p:sp>
        <p:nvSpPr>
          <p:cNvPr id="13" name="円形吹き出し 12"/>
          <p:cNvSpPr/>
          <p:nvPr/>
        </p:nvSpPr>
        <p:spPr>
          <a:xfrm>
            <a:off x="4916407" y="252400"/>
            <a:ext cx="3504602" cy="910959"/>
          </a:xfrm>
          <a:prstGeom prst="wedgeEllipseCallout">
            <a:avLst>
              <a:gd name="adj1" fmla="val -11518"/>
              <a:gd name="adj2" fmla="val 1283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1.8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8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割アップ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09" y="1889100"/>
            <a:ext cx="372171" cy="13320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7" y="849540"/>
            <a:ext cx="780539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1" y="748096"/>
            <a:ext cx="9252681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223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1158km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8" y="2062446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</a:t>
            </a:r>
            <a:r>
              <a:rPr lang="ja-JP" altLang="ja-JP" dirty="0" smtClean="0"/>
              <a:t>約</a:t>
            </a:r>
            <a:r>
              <a:rPr lang="en-US" altLang="ja-JP" dirty="0">
                <a:latin typeface="+mn-ea"/>
              </a:rPr>
              <a:t>69</a:t>
            </a:r>
            <a:r>
              <a:rPr lang="ja-JP" altLang="ja-JP" dirty="0" smtClean="0"/>
              <a:t>億円で</a:t>
            </a:r>
            <a:r>
              <a:rPr lang="ja-JP" altLang="en-US" dirty="0" smtClean="0"/>
              <a:t>す</a:t>
            </a:r>
            <a:r>
              <a:rPr lang="ja-JP" altLang="ja-JP" dirty="0" smtClean="0"/>
              <a:t>。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5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降順）</a:t>
            </a:r>
            <a:endParaRPr lang="ja-JP" altLang="en-US" dirty="0"/>
          </a:p>
          <a:p>
            <a:endParaRPr lang="ja-JP" altLang="ja-JP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7" y="2405357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72456" y="4063507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2,235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  <a:p>
            <a:endParaRPr lang="ja-JP" altLang="ja-JP" dirty="0">
              <a:latin typeface="+mn-ea"/>
            </a:endParaRPr>
          </a:p>
          <a:p>
            <a:endParaRPr lang="ja-JP" altLang="ja-JP" sz="1350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0" y="2583261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5183" y="3432051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76376" y="3779584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</a:t>
            </a:r>
            <a:r>
              <a:rPr lang="ja-JP" altLang="ja-JP" dirty="0" smtClean="0"/>
              <a:t>は</a:t>
            </a:r>
            <a:r>
              <a:rPr lang="en-US" altLang="ja-JP" dirty="0">
                <a:latin typeface="+mn-ea"/>
              </a:rPr>
              <a:t>72</a:t>
            </a:r>
            <a:r>
              <a:rPr lang="ja-JP" altLang="ja-JP" dirty="0" smtClean="0"/>
              <a:t>人</a:t>
            </a:r>
            <a:r>
              <a:rPr lang="ja-JP" altLang="ja-JP" dirty="0"/>
              <a:t>であり、府平均を上回ってい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7" y="2311193"/>
            <a:ext cx="8434800" cy="3634442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04530" y="4082393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水源は、淀川を水源とした中宮浄水場の自己水と、淀川を水源とした大阪広域</a:t>
            </a:r>
            <a:r>
              <a:rPr lang="ja-JP" altLang="ja-JP" dirty="0" smtClean="0"/>
              <a:t>水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道</a:t>
            </a:r>
            <a:r>
              <a:rPr lang="ja-JP" altLang="ja-JP" dirty="0"/>
              <a:t>企業団からの浄水受水で賄っており、このうち企業団受水は総配水量の約</a:t>
            </a:r>
            <a:r>
              <a:rPr lang="en-US" altLang="ja-JP" dirty="0"/>
              <a:t>16</a:t>
            </a:r>
            <a:r>
              <a:rPr lang="ja-JP" altLang="ja-JP" dirty="0" smtClean="0"/>
              <a:t>％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smtClean="0"/>
              <a:t>を占め</a:t>
            </a:r>
            <a:r>
              <a:rPr lang="ja-JP" altLang="en-US" smtClean="0"/>
              <a:t>ています</a:t>
            </a:r>
            <a:r>
              <a:rPr lang="ja-JP" altLang="ja-JP" smtClean="0"/>
              <a:t>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6927574" y="4331157"/>
            <a:ext cx="185530" cy="19768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90" y="523158"/>
            <a:ext cx="4884957" cy="617878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74" y="5181601"/>
            <a:ext cx="3564575" cy="11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1103</Words>
  <Application>Microsoft Office PowerPoint</Application>
  <PresentationFormat>画面に合わせる (4:3)</PresentationFormat>
  <Paragraphs>329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2019-03-29T06:46:00Z</dcterms:modified>
</cp:coreProperties>
</file>