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sldIdLst>
    <p:sldId id="302" r:id="rId2"/>
    <p:sldId id="29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3" r:id="rId20"/>
    <p:sldId id="272" r:id="rId21"/>
    <p:sldId id="271" r:id="rId22"/>
    <p:sldId id="277" r:id="rId23"/>
    <p:sldId id="276" r:id="rId24"/>
    <p:sldId id="279" r:id="rId25"/>
    <p:sldId id="281" r:id="rId26"/>
    <p:sldId id="282" r:id="rId27"/>
    <p:sldId id="294" r:id="rId28"/>
    <p:sldId id="275" r:id="rId29"/>
    <p:sldId id="296" r:id="rId30"/>
    <p:sldId id="288" r:id="rId31"/>
    <p:sldId id="286" r:id="rId32"/>
    <p:sldId id="303"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8" d="100"/>
          <a:sy n="78" d="100"/>
        </p:scale>
        <p:origin x="9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EAA5571-63CA-4A29-8DB5-43AB0E2D4865}" type="datetimeFigureOut">
              <a:rPr kumimoji="1" lang="ja-JP" altLang="en-US" smtClean="0"/>
              <a:t>2019/3/29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AF01172-78D8-48CB-A13F-4B9113C4DC57}" type="slidenum">
              <a:rPr kumimoji="1" lang="ja-JP" altLang="en-US" smtClean="0"/>
              <a:t>‹#›</a:t>
            </a:fld>
            <a:endParaRPr kumimoji="1" lang="ja-JP" altLang="en-US"/>
          </a:p>
        </p:txBody>
      </p:sp>
    </p:spTree>
    <p:extLst>
      <p:ext uri="{BB962C8B-B14F-4D97-AF65-F5344CB8AC3E}">
        <p14:creationId xmlns:p14="http://schemas.microsoft.com/office/powerpoint/2010/main" val="1431534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59B0424-6D22-45B5-A7A0-0EFEB87BD482}" type="slidenum">
              <a:rPr kumimoji="1" lang="ja-JP" altLang="en-US" smtClean="0"/>
              <a:t>27</a:t>
            </a:fld>
            <a:endParaRPr kumimoji="1" lang="ja-JP" altLang="en-US"/>
          </a:p>
        </p:txBody>
      </p:sp>
    </p:spTree>
    <p:extLst>
      <p:ext uri="{BB962C8B-B14F-4D97-AF65-F5344CB8AC3E}">
        <p14:creationId xmlns:p14="http://schemas.microsoft.com/office/powerpoint/2010/main" val="13502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14E3875-BF60-4D50-ACA9-D70040DDF555}"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88848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7FD0DC-F1E6-4695-B0C7-04B81319CA40}"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9578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AF6893-86D2-49B4-BA33-09F59659710F}"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059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945B7B2-C44A-425F-B6E8-8BDC31D0EC1E}"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0613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116340B-3FC4-4828-9DF9-703845201068}" type="datetime1">
              <a:rPr kumimoji="1" lang="ja-JP" altLang="en-US" smtClean="0"/>
              <a:t>2019/3/29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68468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87DED2-805B-460E-B588-34B829995A10}"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147402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CA72392-019D-41FB-B4D4-88B4F56EDA8B}" type="datetime1">
              <a:rPr kumimoji="1" lang="ja-JP" altLang="en-US" smtClean="0"/>
              <a:t>2019/3/29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40908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DC01DBF-8D5F-4EAC-A027-13B1FF3685B4}" type="datetime1">
              <a:rPr kumimoji="1" lang="ja-JP" altLang="en-US" smtClean="0"/>
              <a:t>2019/3/29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7970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3FF3-1B02-477D-A612-4DD7B7DB7272}" type="datetime1">
              <a:rPr kumimoji="1" lang="ja-JP" altLang="en-US" smtClean="0"/>
              <a:t>2019/3/29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362702"/>
            <a:ext cx="2057400" cy="365125"/>
          </a:xfrm>
        </p:spPr>
        <p:txBody>
          <a:bodyPr/>
          <a:lstStyle>
            <a:lvl1pPr>
              <a:defRPr sz="1600"/>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309266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36760DB-5765-4347-B2CC-DD8E94100668}"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326104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389C6B-028C-4EC0-BA8F-751A6B67E434}" type="datetime1">
              <a:rPr kumimoji="1" lang="ja-JP" altLang="en-US" smtClean="0"/>
              <a:t>2019/3/29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06E7AC-397C-46DB-B16C-C18B8E404D27}" type="slidenum">
              <a:rPr kumimoji="1" lang="ja-JP" altLang="en-US" smtClean="0"/>
              <a:t>‹#›</a:t>
            </a:fld>
            <a:endParaRPr kumimoji="1" lang="ja-JP" altLang="en-US"/>
          </a:p>
        </p:txBody>
      </p:sp>
    </p:spTree>
    <p:extLst>
      <p:ext uri="{BB962C8B-B14F-4D97-AF65-F5344CB8AC3E}">
        <p14:creationId xmlns:p14="http://schemas.microsoft.com/office/powerpoint/2010/main" val="297077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F08D1-9B62-4472-AB38-9BFE19A5C64B}" type="datetime1">
              <a:rPr kumimoji="1" lang="ja-JP" altLang="en-US" smtClean="0"/>
              <a:t>2019/3/29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006E7AC-397C-46DB-B16C-C18B8E404D27}" type="slidenum">
              <a:rPr kumimoji="1" lang="ja-JP" altLang="en-US" smtClean="0"/>
              <a:pPr/>
              <a:t>‹#›</a:t>
            </a:fld>
            <a:endParaRPr kumimoji="1" lang="ja-JP" altLang="en-US" dirty="0"/>
          </a:p>
        </p:txBody>
      </p:sp>
    </p:spTree>
    <p:extLst>
      <p:ext uri="{BB962C8B-B14F-4D97-AF65-F5344CB8AC3E}">
        <p14:creationId xmlns:p14="http://schemas.microsoft.com/office/powerpoint/2010/main" val="1260956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078587"/>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東大阪市</a:t>
            </a:r>
            <a:r>
              <a:rPr lang="ja-JP" altLang="ja-JP" sz="4000" dirty="0" smtClean="0"/>
              <a:t>】</a:t>
            </a:r>
            <a:endParaRPr lang="ja-JP" altLang="ja-JP" sz="4000" dirty="0"/>
          </a:p>
          <a:p>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258363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712"/>
            <a:ext cx="9368589" cy="907941"/>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東大阪市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p>
          <a:p>
            <a:pPr marL="167164" indent="-67151" algn="just">
              <a:spcBef>
                <a:spcPts val="600"/>
              </a:spcBef>
            </a:pPr>
            <a:r>
              <a:rPr lang="ja-JP" altLang="ja-JP" sz="2400" kern="100" dirty="0">
                <a:latin typeface="+mn-ea"/>
                <a:cs typeface="Times New Roman" panose="02020603050405020304" pitchFamily="18" charset="0"/>
              </a:rPr>
              <a:t>２．１　各指標の大阪府平均との比較（</a:t>
            </a:r>
            <a:r>
              <a:rPr lang="en-US" altLang="ja-JP" sz="2400" kern="100" dirty="0">
                <a:latin typeface="+mn-ea"/>
                <a:cs typeface="Times New Roman" panose="02020603050405020304" pitchFamily="18" charset="0"/>
              </a:rPr>
              <a:t>2016</a:t>
            </a:r>
            <a:r>
              <a:rPr lang="ja-JP" altLang="ja-JP" sz="2400" kern="100" dirty="0">
                <a:latin typeface="+mn-ea"/>
                <a:cs typeface="Times New Roman" panose="02020603050405020304" pitchFamily="18" charset="0"/>
              </a:rPr>
              <a:t>年度）</a:t>
            </a:r>
          </a:p>
        </p:txBody>
      </p:sp>
      <p:graphicFrame>
        <p:nvGraphicFramePr>
          <p:cNvPr id="4" name="表 3"/>
          <p:cNvGraphicFramePr>
            <a:graphicFrameLocks noGrp="1"/>
          </p:cNvGraphicFramePr>
          <p:nvPr>
            <p:extLst>
              <p:ext uri="{D42A27DB-BD31-4B8C-83A1-F6EECF244321}">
                <p14:modId xmlns:p14="http://schemas.microsoft.com/office/powerpoint/2010/main" val="2873421300"/>
              </p:ext>
            </p:extLst>
          </p:nvPr>
        </p:nvGraphicFramePr>
        <p:xfrm>
          <a:off x="47298" y="917436"/>
          <a:ext cx="8961449" cy="5724003"/>
        </p:xfrm>
        <a:graphic>
          <a:graphicData uri="http://schemas.openxmlformats.org/drawingml/2006/table">
            <a:tbl>
              <a:tblPr firstRow="1" firstCol="1" bandRow="1">
                <a:tableStyleId>{5C22544A-7EE6-4342-B048-85BDC9FD1C3A}</a:tableStyleId>
              </a:tblPr>
              <a:tblGrid>
                <a:gridCol w="646385">
                  <a:extLst>
                    <a:ext uri="{9D8B030D-6E8A-4147-A177-3AD203B41FA5}">
                      <a16:colId xmlns:a16="http://schemas.microsoft.com/office/drawing/2014/main" val="3542442014"/>
                    </a:ext>
                  </a:extLst>
                </a:gridCol>
                <a:gridCol w="7465903">
                  <a:extLst>
                    <a:ext uri="{9D8B030D-6E8A-4147-A177-3AD203B41FA5}">
                      <a16:colId xmlns:a16="http://schemas.microsoft.com/office/drawing/2014/main" val="65978521"/>
                    </a:ext>
                  </a:extLst>
                </a:gridCol>
                <a:gridCol w="849161">
                  <a:extLst>
                    <a:ext uri="{9D8B030D-6E8A-4147-A177-3AD203B41FA5}">
                      <a16:colId xmlns:a16="http://schemas.microsoft.com/office/drawing/2014/main" val="607920381"/>
                    </a:ext>
                  </a:extLst>
                </a:gridCol>
              </a:tblGrid>
              <a:tr h="373777">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87255"/>
                  </a:ext>
                </a:extLst>
              </a:tr>
              <a:tr h="517467">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①全管路耐震適合率</a:t>
                      </a:r>
                    </a:p>
                    <a:p>
                      <a:pPr algn="just">
                        <a:spcAft>
                          <a:spcPts val="0"/>
                        </a:spcAft>
                      </a:pPr>
                      <a:r>
                        <a:rPr lang="ja-JP" sz="1400" kern="100" dirty="0">
                          <a:effectLst/>
                          <a:latin typeface="+mn-ea"/>
                          <a:ea typeface="+mn-ea"/>
                        </a:rPr>
                        <a:t>　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795814872"/>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03509359"/>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20680650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37478941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189290"/>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370183093"/>
                  </a:ext>
                </a:extLst>
              </a:tr>
              <a:tr h="560666">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47545" marR="47545"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27926"/>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77567107"/>
                  </a:ext>
                </a:extLst>
              </a:tr>
              <a:tr h="517467">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sz="1400" kern="100" dirty="0">
                          <a:effectLst/>
                          <a:latin typeface="+mn-ea"/>
                          <a:ea typeface="+mn-ea"/>
                        </a:rPr>
                        <a:t>企業債残高の規模を表す指標。一般的には、低い方が望ましい。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8236075"/>
                  </a:ext>
                </a:extLst>
              </a:tr>
              <a:tr h="517467">
                <a:tc>
                  <a:txBody>
                    <a:bodyPr/>
                    <a:lstStyle/>
                    <a:p>
                      <a:pPr algn="just">
                        <a:spcAft>
                          <a:spcPts val="0"/>
                        </a:spcAft>
                      </a:pPr>
                      <a:r>
                        <a:rPr lang="ja-JP" sz="1400" kern="100" dirty="0">
                          <a:effectLst/>
                          <a:latin typeface="+mn-ea"/>
                          <a:ea typeface="+mn-ea"/>
                        </a:rPr>
                        <a:t>効率性</a:t>
                      </a:r>
                      <a:endParaRPr lang="ja-JP" sz="1400" kern="100" dirty="0">
                        <a:effectLst/>
                        <a:latin typeface="+mn-ea"/>
                        <a:ea typeface="+mn-ea"/>
                        <a:cs typeface="Times New Roman" panose="02020603050405020304" pitchFamily="18" charset="0"/>
                      </a:endParaRPr>
                    </a:p>
                  </a:txBody>
                  <a:tcPr marL="47545" marR="47545"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47545" marR="47545"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47545" marR="475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101559961"/>
                  </a:ext>
                </a:extLst>
              </a:tr>
            </a:tbl>
          </a:graphicData>
        </a:graphic>
      </p:graphicFrame>
      <p:sp>
        <p:nvSpPr>
          <p:cNvPr id="6" name="テキスト ボックス 5"/>
          <p:cNvSpPr txBox="1"/>
          <p:nvPr/>
        </p:nvSpPr>
        <p:spPr>
          <a:xfrm>
            <a:off x="2908295" y="6608762"/>
            <a:ext cx="5551520" cy="276999"/>
          </a:xfrm>
          <a:prstGeom prst="rect">
            <a:avLst/>
          </a:prstGeom>
          <a:noFill/>
        </p:spPr>
        <p:txBody>
          <a:bodyPr wrap="none" rtlCol="0">
            <a:spAutoFit/>
          </a:bodyPr>
          <a:lstStyle/>
          <a:p>
            <a:r>
              <a:rPr lang="ja-JP" altLang="ja-JP" sz="1200" dirty="0" smtClean="0">
                <a:latin typeface="+mn-ea"/>
                <a:cs typeface="ＭＳ Ｐゴシック" panose="020B0600070205080204" pitchFamily="50" charset="-128"/>
              </a:rPr>
              <a:t>※</a:t>
            </a:r>
            <a:r>
              <a:rPr lang="ja-JP" altLang="en-US" sz="1200" dirty="0">
                <a:latin typeface="+mn-ea"/>
                <a:cs typeface="ＭＳ Ｐゴシック" panose="020B0600070205080204" pitchFamily="50" charset="-128"/>
              </a:rPr>
              <a:t>③、⑦、⑨については、</a:t>
            </a:r>
            <a:r>
              <a:rPr lang="ja-JP" altLang="ja-JP" sz="1200" dirty="0" smtClean="0">
                <a:latin typeface="+mn-ea"/>
                <a:cs typeface="ＭＳ Ｐゴシック" panose="020B0600070205080204" pitchFamily="50" charset="-128"/>
              </a:rPr>
              <a:t>府</a:t>
            </a:r>
            <a:r>
              <a:rPr lang="ja-JP" altLang="ja-JP" sz="1200" dirty="0">
                <a:latin typeface="+mn-ea"/>
                <a:cs typeface="ＭＳ Ｐゴシック" panose="020B0600070205080204" pitchFamily="50" charset="-128"/>
              </a:rPr>
              <a:t>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7" name="テキスト ボックス 1"/>
          <p:cNvSpPr txBox="1"/>
          <p:nvPr/>
        </p:nvSpPr>
        <p:spPr>
          <a:xfrm>
            <a:off x="7286555" y="87544"/>
            <a:ext cx="2060621" cy="780276"/>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7131268" y="6564700"/>
            <a:ext cx="2057400" cy="365125"/>
          </a:xfrm>
        </p:spPr>
        <p:txBody>
          <a:bodyPr/>
          <a:lstStyle/>
          <a:p>
            <a:fld id="{6006E7AC-397C-46DB-B16C-C18B8E404D27}" type="slidenum">
              <a:rPr kumimoji="1" lang="ja-JP" altLang="en-US" smtClean="0"/>
              <a:t>10</a:t>
            </a:fld>
            <a:endParaRPr kumimoji="1" lang="ja-JP" altLang="en-US" dirty="0"/>
          </a:p>
        </p:txBody>
      </p:sp>
    </p:spTree>
    <p:extLst>
      <p:ext uri="{BB962C8B-B14F-4D97-AF65-F5344CB8AC3E}">
        <p14:creationId xmlns:p14="http://schemas.microsoft.com/office/powerpoint/2010/main" val="143040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68968"/>
            <a:ext cx="8987498" cy="1600438"/>
          </a:xfrm>
          <a:prstGeom prst="rect">
            <a:avLst/>
          </a:prstGeom>
        </p:spPr>
        <p:txBody>
          <a:bodyPr wrap="square">
            <a:spAutoFit/>
          </a:bodyPr>
          <a:lstStyle/>
          <a:p>
            <a:pPr marL="167164" indent="-67151" algn="just"/>
            <a:r>
              <a:rPr lang="ja-JP" altLang="ja-JP" sz="2400" b="1" kern="100" dirty="0">
                <a:latin typeface="+mn-ea"/>
                <a:cs typeface="Times New Roman" panose="02020603050405020304" pitchFamily="18" charset="0"/>
              </a:rPr>
              <a:t>２．２　府域に</a:t>
            </a:r>
            <a:r>
              <a:rPr lang="ja-JP" altLang="ja-JP" sz="2400" b="1" kern="100" dirty="0" smtClean="0">
                <a:latin typeface="+mn-ea"/>
                <a:cs typeface="Times New Roman" panose="02020603050405020304" pitchFamily="18" charset="0"/>
              </a:rPr>
              <a:t>おける</a:t>
            </a:r>
            <a:r>
              <a:rPr lang="ja-JP" altLang="en-US" sz="2400" b="1" kern="100" dirty="0" smtClean="0">
                <a:latin typeface="+mn-ea"/>
                <a:cs typeface="Times New Roman" panose="02020603050405020304" pitchFamily="18" charset="0"/>
              </a:rPr>
              <a:t>東大阪市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状況（</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endParaRPr lang="ja-JP" altLang="ja-JP" sz="2400" kern="100" dirty="0">
              <a:latin typeface="+mn-ea"/>
              <a:cs typeface="Times New Roman" panose="02020603050405020304" pitchFamily="18" charset="0"/>
            </a:endParaRPr>
          </a:p>
          <a:p>
            <a:pPr algn="just"/>
            <a:endParaRPr lang="en-US" altLang="ja-JP"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①</a:t>
            </a:r>
            <a:r>
              <a:rPr lang="ja-JP" altLang="ja-JP" sz="2000" b="1" kern="100" dirty="0">
                <a:latin typeface="+mn-ea"/>
                <a:cs typeface="Times New Roman" panose="02020603050405020304" pitchFamily="18" charset="0"/>
              </a:rPr>
              <a:t>全管路耐震適合率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全管路の耐震適合率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16.3</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25.6%</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11</a:t>
            </a:fld>
            <a:endParaRPr kumimoji="1" lang="ja-JP" altLang="en-US"/>
          </a:p>
        </p:txBody>
      </p:sp>
      <p:pic>
        <p:nvPicPr>
          <p:cNvPr id="6" name="図 5"/>
          <p:cNvPicPr>
            <a:picLocks noChangeAspect="1"/>
          </p:cNvPicPr>
          <p:nvPr/>
        </p:nvPicPr>
        <p:blipFill>
          <a:blip r:embed="rId2"/>
          <a:stretch>
            <a:fillRect/>
          </a:stretch>
        </p:blipFill>
        <p:spPr>
          <a:xfrm>
            <a:off x="276349" y="2681037"/>
            <a:ext cx="8434800" cy="3681665"/>
          </a:xfrm>
          <a:prstGeom prst="rect">
            <a:avLst/>
          </a:prstGeom>
        </p:spPr>
      </p:pic>
      <p:sp>
        <p:nvSpPr>
          <p:cNvPr id="5" name="テキスト ボックス 2"/>
          <p:cNvSpPr txBox="1">
            <a:spLocks noChangeArrowheads="1"/>
          </p:cNvSpPr>
          <p:nvPr/>
        </p:nvSpPr>
        <p:spPr bwMode="auto">
          <a:xfrm>
            <a:off x="8324894" y="4023707"/>
            <a:ext cx="77251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39558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05740"/>
            <a:ext cx="9015663" cy="1508105"/>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②基幹管路耐震適合率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・基幹管路の耐震適合率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30</a:t>
            </a:r>
            <a:r>
              <a:rPr lang="en-US" altLang="ja-JP" kern="100" dirty="0" smtClean="0">
                <a:latin typeface="+mn-ea"/>
                <a:cs typeface="Times New Roman" panose="02020603050405020304" pitchFamily="18" charset="0"/>
              </a:rPr>
              <a:t>.0</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smtClean="0">
                <a:latin typeface="+mn-ea"/>
                <a:cs typeface="Times New Roman" panose="02020603050405020304" pitchFamily="18" charset="0"/>
              </a:rPr>
              <a:t>41.1%</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っています。</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a:latin typeface="+mn-ea"/>
              </a:rPr>
              <a:t>事業体中</a:t>
            </a:r>
            <a:r>
              <a:rPr lang="en-US" altLang="ja-JP" dirty="0" smtClean="0">
                <a:latin typeface="+mn-ea"/>
              </a:rPr>
              <a:t>32</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indent="67628" algn="just"/>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12</a:t>
            </a:fld>
            <a:endParaRPr kumimoji="1" lang="ja-JP" altLang="en-US"/>
          </a:p>
        </p:txBody>
      </p:sp>
      <p:pic>
        <p:nvPicPr>
          <p:cNvPr id="3" name="図 2"/>
          <p:cNvPicPr>
            <a:picLocks noChangeAspect="1"/>
          </p:cNvPicPr>
          <p:nvPr/>
        </p:nvPicPr>
        <p:blipFill>
          <a:blip r:embed="rId2"/>
          <a:stretch>
            <a:fillRect/>
          </a:stretch>
        </p:blipFill>
        <p:spPr>
          <a:xfrm>
            <a:off x="221695" y="2428962"/>
            <a:ext cx="8434800" cy="3686201"/>
          </a:xfrm>
          <a:prstGeom prst="rect">
            <a:avLst/>
          </a:prstGeom>
        </p:spPr>
      </p:pic>
      <p:sp>
        <p:nvSpPr>
          <p:cNvPr id="4" name="テキスト ボックス 2"/>
          <p:cNvSpPr txBox="1">
            <a:spLocks noChangeArrowheads="1"/>
          </p:cNvSpPr>
          <p:nvPr/>
        </p:nvSpPr>
        <p:spPr bwMode="auto">
          <a:xfrm>
            <a:off x="8399828" y="3833229"/>
            <a:ext cx="751759"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47902" y="4129717"/>
            <a:ext cx="90368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88253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3758" y="112686"/>
            <a:ext cx="9030241" cy="1323439"/>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③老朽管率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2400" kern="100" dirty="0">
              <a:latin typeface="+mn-ea"/>
              <a:cs typeface="Times New Roman" panose="02020603050405020304" pitchFamily="18" charset="0"/>
            </a:endParaRPr>
          </a:p>
          <a:p>
            <a:pPr indent="67628" algn="just"/>
            <a:r>
              <a:rPr lang="ja-JP" altLang="ja-JP" kern="100" dirty="0">
                <a:latin typeface="+mn-ea"/>
                <a:cs typeface="Times New Roman" panose="02020603050405020304" pitchFamily="18" charset="0"/>
              </a:rPr>
              <a:t>・老朽管率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32.5</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28.6%</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a:t>
            </a:r>
            <a:r>
              <a:rPr lang="ja-JP" altLang="en-US" kern="100" dirty="0" smtClean="0">
                <a:latin typeface="+mn-ea"/>
                <a:cs typeface="Times New Roman" panose="02020603050405020304" pitchFamily="18" charset="0"/>
              </a:rPr>
              <a:t>っています。</a:t>
            </a:r>
            <a:endParaRPr lang="en-US" altLang="ja-JP" kern="100" dirty="0" smtClean="0">
              <a:latin typeface="+mn-ea"/>
              <a:cs typeface="Times New Roman" panose="02020603050405020304" pitchFamily="18" charset="0"/>
            </a:endParaRPr>
          </a:p>
          <a:p>
            <a:pPr indent="67628" algn="just"/>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11</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13</a:t>
            </a:fld>
            <a:endParaRPr kumimoji="1" lang="ja-JP" altLang="en-US"/>
          </a:p>
        </p:txBody>
      </p:sp>
      <p:pic>
        <p:nvPicPr>
          <p:cNvPr id="3" name="図 2"/>
          <p:cNvPicPr>
            <a:picLocks noChangeAspect="1"/>
          </p:cNvPicPr>
          <p:nvPr/>
        </p:nvPicPr>
        <p:blipFill>
          <a:blip r:embed="rId2"/>
          <a:stretch>
            <a:fillRect/>
          </a:stretch>
        </p:blipFill>
        <p:spPr>
          <a:xfrm>
            <a:off x="234237" y="2421493"/>
            <a:ext cx="8434800" cy="3658564"/>
          </a:xfrm>
          <a:prstGeom prst="rect">
            <a:avLst/>
          </a:prstGeom>
        </p:spPr>
      </p:pic>
      <p:sp>
        <p:nvSpPr>
          <p:cNvPr id="4" name="テキスト ボックス 2"/>
          <p:cNvSpPr txBox="1">
            <a:spLocks noChangeArrowheads="1"/>
          </p:cNvSpPr>
          <p:nvPr/>
        </p:nvSpPr>
        <p:spPr bwMode="auto">
          <a:xfrm>
            <a:off x="8368417" y="4034286"/>
            <a:ext cx="1076203"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5" name="テキスト ボックス 2"/>
          <p:cNvSpPr txBox="1">
            <a:spLocks noChangeArrowheads="1"/>
          </p:cNvSpPr>
          <p:nvPr/>
        </p:nvSpPr>
        <p:spPr bwMode="auto">
          <a:xfrm>
            <a:off x="8434782" y="3608270"/>
            <a:ext cx="72157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03345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17743" y="2371538"/>
            <a:ext cx="8433841" cy="3664800"/>
          </a:xfrm>
          <a:prstGeom prst="rect">
            <a:avLst/>
          </a:prstGeom>
        </p:spPr>
      </p:pic>
      <p:sp>
        <p:nvSpPr>
          <p:cNvPr id="2" name="正方形/長方形 1"/>
          <p:cNvSpPr/>
          <p:nvPr/>
        </p:nvSpPr>
        <p:spPr>
          <a:xfrm>
            <a:off x="0" y="208548"/>
            <a:ext cx="818857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④管路更新率</a:t>
            </a:r>
            <a:r>
              <a:rPr lang="ja-JP" altLang="ja-JP" sz="2000" b="1" kern="0" dirty="0">
                <a:latin typeface="+mn-ea"/>
                <a:cs typeface="Times New Roman" panose="02020603050405020304" pitchFamily="18" charset="0"/>
              </a:rPr>
              <a:t>（市町村経営比較分析表より）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管路更新率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0.79</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smtClean="0">
                <a:latin typeface="+mn-ea"/>
                <a:cs typeface="Times New Roman" panose="02020603050405020304" pitchFamily="18" charset="0"/>
              </a:rPr>
              <a:t>0.82</a:t>
            </a:r>
            <a:r>
              <a:rPr lang="ja-JP" altLang="ja-JP" kern="100" dirty="0" smtClean="0">
                <a:latin typeface="+mn-ea"/>
                <a:cs typeface="Times New Roman" panose="02020603050405020304" pitchFamily="18" charset="0"/>
              </a:rPr>
              <a:t>％を</a:t>
            </a:r>
            <a:r>
              <a:rPr lang="ja-JP" altLang="en-US" kern="100" dirty="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14</a:t>
            </a:fld>
            <a:endParaRPr kumimoji="1" lang="ja-JP" altLang="en-US"/>
          </a:p>
        </p:txBody>
      </p:sp>
      <p:sp>
        <p:nvSpPr>
          <p:cNvPr id="6" name="テキスト ボックス 2"/>
          <p:cNvSpPr txBox="1">
            <a:spLocks noChangeArrowheads="1"/>
          </p:cNvSpPr>
          <p:nvPr/>
        </p:nvSpPr>
        <p:spPr bwMode="auto">
          <a:xfrm>
            <a:off x="8479756" y="4140438"/>
            <a:ext cx="77545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
        <p:nvSpPr>
          <p:cNvPr id="7" name="テキスト ボックス 2"/>
          <p:cNvSpPr txBox="1">
            <a:spLocks noChangeArrowheads="1"/>
          </p:cNvSpPr>
          <p:nvPr/>
        </p:nvSpPr>
        <p:spPr bwMode="auto">
          <a:xfrm>
            <a:off x="8339472" y="4425131"/>
            <a:ext cx="1200085"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1736975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9981" y="282425"/>
            <a:ext cx="811405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⑤浄水場耐震化率</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135255" algn="just"/>
            <a:endParaRPr lang="en-US" altLang="ja-JP" kern="100" dirty="0" smtClean="0">
              <a:latin typeface="+mn-ea"/>
              <a:cs typeface="Times New Roman" panose="02020603050405020304" pitchFamily="18" charset="0"/>
            </a:endParaRPr>
          </a:p>
          <a:p>
            <a:pPr indent="13525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浄水場の耐震化率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100</a:t>
            </a:r>
            <a:r>
              <a:rPr lang="en-US" altLang="ja-JP" kern="100"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15</a:t>
            </a:fld>
            <a:endParaRPr kumimoji="1" lang="ja-JP" altLang="en-US"/>
          </a:p>
        </p:txBody>
      </p:sp>
      <p:sp>
        <p:nvSpPr>
          <p:cNvPr id="4" name="テキスト ボックス 2"/>
          <p:cNvSpPr txBox="1">
            <a:spLocks noChangeAspect="1" noChangeArrowheads="1"/>
          </p:cNvSpPr>
          <p:nvPr/>
        </p:nvSpPr>
        <p:spPr bwMode="auto">
          <a:xfrm>
            <a:off x="8034427" y="4485530"/>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a:solidFill>
                  <a:srgbClr val="FF0000"/>
                </a:solidFill>
                <a:latin typeface="+mn-ea"/>
                <a:cs typeface="Times New Roman" panose="02020603050405020304" pitchFamily="18" charset="0"/>
              </a:rPr>
              <a:t>府平均</a:t>
            </a:r>
            <a:endParaRPr lang="ja-JP" altLang="en-US" sz="1400" kern="100">
              <a:latin typeface="+mn-ea"/>
              <a:cs typeface="Times New Roman" panose="02020603050405020304" pitchFamily="18" charset="0"/>
            </a:endParaRPr>
          </a:p>
        </p:txBody>
      </p:sp>
      <p:sp>
        <p:nvSpPr>
          <p:cNvPr id="5" name="テキスト ボックス 2"/>
          <p:cNvSpPr txBox="1">
            <a:spLocks noChangeAspect="1" noChangeArrowheads="1"/>
          </p:cNvSpPr>
          <p:nvPr/>
        </p:nvSpPr>
        <p:spPr bwMode="auto">
          <a:xfrm>
            <a:off x="7989980" y="4020926"/>
            <a:ext cx="1154020"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410707" y="2356959"/>
            <a:ext cx="8434800" cy="3612626"/>
          </a:xfrm>
          <a:prstGeom prst="rect">
            <a:avLst/>
          </a:prstGeom>
        </p:spPr>
      </p:pic>
    </p:spTree>
    <p:extLst>
      <p:ext uri="{BB962C8B-B14F-4D97-AF65-F5344CB8AC3E}">
        <p14:creationId xmlns:p14="http://schemas.microsoft.com/office/powerpoint/2010/main" val="2067906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1" y="320841"/>
            <a:ext cx="8795293" cy="954107"/>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⑥配水池耐震化率</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・配水池の耐震化率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39.1</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48.0%</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16</a:t>
            </a:fld>
            <a:endParaRPr kumimoji="1" lang="ja-JP" altLang="en-US"/>
          </a:p>
        </p:txBody>
      </p:sp>
      <p:pic>
        <p:nvPicPr>
          <p:cNvPr id="3" name="図 2"/>
          <p:cNvPicPr>
            <a:picLocks noChangeAspect="1"/>
          </p:cNvPicPr>
          <p:nvPr/>
        </p:nvPicPr>
        <p:blipFill>
          <a:blip r:embed="rId2"/>
          <a:stretch>
            <a:fillRect/>
          </a:stretch>
        </p:blipFill>
        <p:spPr>
          <a:xfrm>
            <a:off x="197877" y="2480621"/>
            <a:ext cx="8434800" cy="3649440"/>
          </a:xfrm>
          <a:prstGeom prst="rect">
            <a:avLst/>
          </a:prstGeom>
        </p:spPr>
      </p:pic>
      <p:sp>
        <p:nvSpPr>
          <p:cNvPr id="5" name="テキスト ボックス 2"/>
          <p:cNvSpPr txBox="1">
            <a:spLocks noChangeArrowheads="1"/>
          </p:cNvSpPr>
          <p:nvPr/>
        </p:nvSpPr>
        <p:spPr bwMode="auto">
          <a:xfrm>
            <a:off x="8263639" y="3623216"/>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08370" y="4020648"/>
            <a:ext cx="1428716" cy="284693"/>
          </a:xfrm>
          <a:prstGeom prst="rect">
            <a:avLst/>
          </a:prstGeom>
          <a:noFill/>
          <a:ln w="9525">
            <a:noFill/>
            <a:miter lim="800000"/>
            <a:headEnd/>
            <a:tailEnd/>
          </a:ln>
        </p:spPr>
        <p:txBody>
          <a:bodyPr rot="0" vert="horz" wrap="square" lIns="68580" tIns="34290" rIns="68580" bIns="3429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3199685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0232"/>
            <a:ext cx="9718969" cy="1231106"/>
          </a:xfrm>
          <a:prstGeom prst="rect">
            <a:avLst/>
          </a:prstGeom>
        </p:spPr>
        <p:txBody>
          <a:bodyPr wrap="square">
            <a:spAutoFit/>
          </a:bodyPr>
          <a:lstStyle/>
          <a:p>
            <a:pPr indent="135255" algn="just"/>
            <a:r>
              <a:rPr lang="ja-JP" altLang="ja-JP" sz="2000" b="1" kern="100" dirty="0">
                <a:latin typeface="+mn-ea"/>
                <a:cs typeface="Times New Roman" panose="02020603050405020304" pitchFamily="18" charset="0"/>
              </a:rPr>
              <a:t>⑦給水原価</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35255" algn="just"/>
            <a:endParaRPr lang="ja-JP" altLang="ja-JP" kern="100" dirty="0">
              <a:latin typeface="+mn-ea"/>
              <a:cs typeface="Times New Roman" panose="02020603050405020304" pitchFamily="18" charset="0"/>
            </a:endParaRPr>
          </a:p>
          <a:p>
            <a:pPr indent="135255" algn="just"/>
            <a:r>
              <a:rPr lang="ja-JP" altLang="ja-JP" kern="100" dirty="0">
                <a:latin typeface="+mn-ea"/>
                <a:cs typeface="Times New Roman" panose="02020603050405020304" pitchFamily="18" charset="0"/>
              </a:rPr>
              <a:t>・給水原価</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163.9</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170.8</a:t>
            </a:r>
            <a:r>
              <a:rPr lang="ja-JP" altLang="ja-JP" kern="100" dirty="0">
                <a:latin typeface="+mn-ea"/>
                <a:cs typeface="Times New Roman" panose="02020603050405020304" pitchFamily="18" charset="0"/>
              </a:rPr>
              <a:t>円を</a:t>
            </a:r>
            <a:r>
              <a:rPr lang="ja-JP" altLang="ja-JP" kern="100" dirty="0" smtClean="0">
                <a:latin typeface="+mn-ea"/>
                <a:cs typeface="Times New Roman" panose="02020603050405020304" pitchFamily="18" charset="0"/>
              </a:rPr>
              <a:t>下回</a:t>
            </a:r>
            <a:r>
              <a:rPr lang="ja-JP" altLang="en-US" kern="100" dirty="0" smtClean="0">
                <a:latin typeface="+mn-ea"/>
                <a:cs typeface="Times New Roman" panose="02020603050405020304" pitchFamily="18" charset="0"/>
              </a:rPr>
              <a:t>っています。</a:t>
            </a:r>
            <a:endParaRPr lang="en-US" altLang="ja-JP" kern="100" dirty="0" smtClean="0">
              <a:latin typeface="+mn-ea"/>
              <a:cs typeface="Times New Roman" panose="02020603050405020304" pitchFamily="18" charset="0"/>
            </a:endParaRPr>
          </a:p>
          <a:p>
            <a:pPr indent="135255" algn="just"/>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25</a:t>
            </a:r>
            <a:r>
              <a:rPr lang="ja-JP" altLang="en-US" dirty="0" smtClean="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97264" y="2335249"/>
            <a:ext cx="8434800" cy="3660993"/>
          </a:xfrm>
          <a:prstGeom prst="rect">
            <a:avLst/>
          </a:prstGeom>
        </p:spPr>
      </p:pic>
      <p:sp>
        <p:nvSpPr>
          <p:cNvPr id="4" name="テキスト ボックス 2"/>
          <p:cNvSpPr txBox="1">
            <a:spLocks noChangeArrowheads="1"/>
          </p:cNvSpPr>
          <p:nvPr/>
        </p:nvSpPr>
        <p:spPr bwMode="auto">
          <a:xfrm>
            <a:off x="8333142" y="3845612"/>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308428" y="4170128"/>
            <a:ext cx="999371"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158401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 y="182565"/>
            <a:ext cx="9015663"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 ⑧経常収支比率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indent="90170" algn="just">
              <a:spcAft>
                <a:spcPts val="0"/>
              </a:spcAft>
            </a:pPr>
            <a:r>
              <a:rPr lang="ja-JP"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経常収支比率は府平均</a:t>
            </a:r>
            <a:r>
              <a:rPr lang="en-US" altLang="ja-JP" kern="0" dirty="0" smtClean="0">
                <a:latin typeface="+mn-ea"/>
                <a:cs typeface="Times New Roman" panose="02020603050405020304" pitchFamily="18" charset="0"/>
              </a:rPr>
              <a:t>111.98%</a:t>
            </a:r>
            <a:r>
              <a:rPr lang="ja-JP" altLang="ja-JP" kern="0" dirty="0" smtClean="0">
                <a:latin typeface="+mn-ea"/>
                <a:cs typeface="Times New Roman" panose="02020603050405020304" pitchFamily="18" charset="0"/>
              </a:rPr>
              <a:t>を</a:t>
            </a:r>
            <a:r>
              <a:rPr lang="ja-JP" altLang="en-US" kern="0" dirty="0" smtClean="0">
                <a:latin typeface="+mn-ea"/>
                <a:cs typeface="Times New Roman" panose="02020603050405020304" pitchFamily="18" charset="0"/>
              </a:rPr>
              <a:t>下回るもの</a:t>
            </a:r>
            <a:r>
              <a:rPr lang="ja-JP" altLang="en-US" kern="0" dirty="0">
                <a:latin typeface="+mn-ea"/>
                <a:cs typeface="Times New Roman" panose="02020603050405020304" pitchFamily="18" charset="0"/>
              </a:rPr>
              <a:t>の</a:t>
            </a:r>
            <a:r>
              <a:rPr lang="ja-JP" altLang="ja-JP" kern="0" dirty="0" smtClean="0">
                <a:latin typeface="+mn-ea"/>
                <a:cs typeface="Times New Roman" panose="02020603050405020304" pitchFamily="18" charset="0"/>
              </a:rPr>
              <a:t>、</a:t>
            </a:r>
            <a:r>
              <a:rPr lang="en-US" altLang="ja-JP" kern="0" dirty="0">
                <a:latin typeface="+mn-ea"/>
                <a:cs typeface="Times New Roman" panose="02020603050405020304" pitchFamily="18" charset="0"/>
              </a:rPr>
              <a:t>104.41</a:t>
            </a:r>
            <a:r>
              <a:rPr lang="en-US" altLang="ja-JP" kern="0" dirty="0" smtClean="0">
                <a:latin typeface="+mn-ea"/>
                <a:cs typeface="Times New Roman" panose="02020603050405020304" pitchFamily="18" charset="0"/>
              </a:rPr>
              <a:t>%</a:t>
            </a:r>
            <a:r>
              <a:rPr lang="ja-JP" altLang="ja-JP" kern="0" dirty="0">
                <a:latin typeface="+mn-ea"/>
                <a:cs typeface="Times New Roman" panose="02020603050405020304" pitchFamily="18" charset="0"/>
              </a:rPr>
              <a:t>と単年度黒字を示す</a:t>
            </a:r>
            <a:r>
              <a:rPr lang="en-US" altLang="ja-JP" kern="0" dirty="0">
                <a:latin typeface="+mn-ea"/>
                <a:cs typeface="Times New Roman" panose="02020603050405020304" pitchFamily="18" charset="0"/>
              </a:rPr>
              <a:t>100</a:t>
            </a:r>
            <a:r>
              <a:rPr lang="en-US" altLang="ja-JP" kern="0" dirty="0" smtClean="0">
                <a:latin typeface="+mn-ea"/>
                <a:cs typeface="Times New Roman" panose="02020603050405020304" pitchFamily="18" charset="0"/>
              </a:rPr>
              <a:t>%</a:t>
            </a:r>
          </a:p>
          <a:p>
            <a:pPr indent="90170" algn="just">
              <a:spcAft>
                <a:spcPts val="0"/>
              </a:spcAft>
            </a:pPr>
            <a:r>
              <a:rPr lang="ja-JP" altLang="en-US" kern="0" dirty="0">
                <a:latin typeface="+mn-ea"/>
                <a:cs typeface="Times New Roman" panose="02020603050405020304" pitchFamily="18" charset="0"/>
              </a:rPr>
              <a:t>　</a:t>
            </a:r>
            <a:r>
              <a:rPr lang="ja-JP" altLang="ja-JP" kern="0" dirty="0" smtClean="0">
                <a:latin typeface="+mn-ea"/>
                <a:cs typeface="Times New Roman" panose="02020603050405020304" pitchFamily="18" charset="0"/>
              </a:rPr>
              <a:t>を超えてい</a:t>
            </a:r>
            <a:r>
              <a:rPr lang="ja-JP" altLang="en-US" kern="0" dirty="0" smtClean="0">
                <a:latin typeface="+mn-ea"/>
                <a:cs typeface="Times New Roman" panose="02020603050405020304" pitchFamily="18" charset="0"/>
              </a:rPr>
              <a:t>ます</a:t>
            </a:r>
            <a:r>
              <a:rPr lang="ja-JP" altLang="ja-JP" kern="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18</a:t>
            </a:fld>
            <a:endParaRPr kumimoji="1" lang="ja-JP" altLang="en-US"/>
          </a:p>
        </p:txBody>
      </p:sp>
      <p:pic>
        <p:nvPicPr>
          <p:cNvPr id="3" name="図 2"/>
          <p:cNvPicPr>
            <a:picLocks noChangeAspect="1"/>
          </p:cNvPicPr>
          <p:nvPr/>
        </p:nvPicPr>
        <p:blipFill>
          <a:blip r:embed="rId2"/>
          <a:stretch>
            <a:fillRect/>
          </a:stretch>
        </p:blipFill>
        <p:spPr>
          <a:xfrm>
            <a:off x="290430" y="2465218"/>
            <a:ext cx="8434800" cy="3650524"/>
          </a:xfrm>
          <a:prstGeom prst="rect">
            <a:avLst/>
          </a:prstGeom>
        </p:spPr>
      </p:pic>
      <p:sp>
        <p:nvSpPr>
          <p:cNvPr id="4" name="テキスト ボックス 2"/>
          <p:cNvSpPr txBox="1">
            <a:spLocks noChangeArrowheads="1"/>
          </p:cNvSpPr>
          <p:nvPr/>
        </p:nvSpPr>
        <p:spPr bwMode="auto">
          <a:xfrm>
            <a:off x="8219127" y="3279180"/>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256615" y="3717099"/>
            <a:ext cx="9372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6257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67518"/>
            <a:ext cx="8674444" cy="954107"/>
          </a:xfrm>
          <a:prstGeom prst="rect">
            <a:avLst/>
          </a:prstGeom>
        </p:spPr>
        <p:txBody>
          <a:bodyPr wrap="square">
            <a:spAutoFit/>
          </a:bodyPr>
          <a:lstStyle/>
          <a:p>
            <a:pPr indent="180340" algn="just">
              <a:spcAft>
                <a:spcPts val="0"/>
              </a:spcAft>
            </a:pPr>
            <a:r>
              <a:rPr lang="ja-JP" altLang="ja-JP" sz="2000" b="1" kern="100" dirty="0">
                <a:latin typeface="+mn-ea"/>
                <a:cs typeface="Times New Roman" panose="02020603050405020304" pitchFamily="18" charset="0"/>
              </a:rPr>
              <a:t>⑨業債残高対給水収益率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・企業債残高対給水収益率</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190.4%</a:t>
            </a:r>
            <a:r>
              <a:rPr lang="ja-JP" altLang="ja-JP" kern="100" dirty="0">
                <a:latin typeface="+mn-ea"/>
                <a:cs typeface="Times New Roman" panose="02020603050405020304" pitchFamily="18" charset="0"/>
              </a:rPr>
              <a:t>であり、 府平均</a:t>
            </a:r>
            <a:r>
              <a:rPr lang="en-US" altLang="ja-JP" kern="100" dirty="0">
                <a:latin typeface="+mn-ea"/>
                <a:cs typeface="Times New Roman" panose="02020603050405020304" pitchFamily="18" charset="0"/>
              </a:rPr>
              <a:t>250.5%</a:t>
            </a:r>
            <a:r>
              <a:rPr lang="ja-JP" altLang="ja-JP" kern="100" dirty="0">
                <a:latin typeface="+mn-ea"/>
                <a:cs typeface="Times New Roman" panose="02020603050405020304" pitchFamily="18" charset="0"/>
              </a:rPr>
              <a:t>を下回って</a:t>
            </a:r>
            <a:r>
              <a:rPr lang="ja-JP" altLang="ja-JP" kern="100" dirty="0" smtClean="0">
                <a:latin typeface="+mn-ea"/>
                <a:cs typeface="Times New Roman" panose="02020603050405020304" pitchFamily="18" charset="0"/>
              </a:rPr>
              <a:t>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214930" y="2621808"/>
            <a:ext cx="8434800" cy="3200239"/>
          </a:xfrm>
          <a:prstGeom prst="rect">
            <a:avLst/>
          </a:prstGeom>
        </p:spPr>
      </p:pic>
      <p:sp>
        <p:nvSpPr>
          <p:cNvPr id="5" name="テキスト ボックス 2"/>
          <p:cNvSpPr txBox="1">
            <a:spLocks noChangeArrowheads="1"/>
          </p:cNvSpPr>
          <p:nvPr/>
        </p:nvSpPr>
        <p:spPr bwMode="auto">
          <a:xfrm>
            <a:off x="8311836" y="4068038"/>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11836" y="4450783"/>
            <a:ext cx="102233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30345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7725192"/>
          </a:xfrm>
          <a:prstGeom prst="rect">
            <a:avLst/>
          </a:prstGeom>
          <a:noFill/>
        </p:spPr>
        <p:txBody>
          <a:bodyPr wrap="square" rtlCol="0">
            <a:spAutoFit/>
          </a:bodyPr>
          <a:lstStyle/>
          <a:p>
            <a:r>
              <a:rPr lang="ja-JP" altLang="en-US" b="1" dirty="0">
                <a:solidFill>
                  <a:schemeClr val="tx2"/>
                </a:solidFill>
                <a:latin typeface="+mn-ea"/>
              </a:rPr>
              <a:t>■市の水道の状態をのぞいてみよう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おける東大阪市の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おける東大阪市の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a:solidFill>
                  <a:schemeClr val="tx2"/>
                </a:solidFill>
                <a:latin typeface="+mn-ea"/>
              </a:rPr>
              <a:t>■市の水道ってこれからどうなるの？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a:solidFill>
                  <a:schemeClr val="tx2"/>
                </a:solidFill>
                <a:latin typeface="+mn-ea"/>
              </a:rPr>
              <a:t>~</a:t>
            </a:r>
          </a:p>
          <a:p>
            <a:r>
              <a:rPr lang="ja-JP" altLang="en-US" b="1" dirty="0" smtClean="0">
                <a:latin typeface="+mn-ea"/>
              </a:rPr>
              <a:t>東大阪市の計画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東大阪市の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endParaRPr lang="en-US" altLang="ja-JP" sz="1600" dirty="0" smtClean="0">
              <a:latin typeface="+mn-ea"/>
            </a:endParaRPr>
          </a:p>
          <a:p>
            <a:r>
              <a:rPr lang="ja-JP" altLang="en-US" b="1" dirty="0" smtClean="0">
                <a:latin typeface="+mn-ea"/>
              </a:rPr>
              <a:t>大阪府による推計</a:t>
            </a:r>
            <a:endParaRPr lang="en-US" altLang="ja-JP" b="1" dirty="0">
              <a:latin typeface="+mn-ea"/>
            </a:endParaRPr>
          </a:p>
          <a:p>
            <a:r>
              <a:rPr lang="ja-JP" altLang="en-US" sz="1600" dirty="0">
                <a:latin typeface="+mn-ea"/>
              </a:rPr>
              <a:t>４　</a:t>
            </a:r>
            <a:r>
              <a:rPr lang="ja-JP" altLang="en-US" sz="1600" dirty="0" smtClean="0">
                <a:latin typeface="+mn-ea"/>
              </a:rPr>
              <a:t>大阪府推計による東大阪市の</a:t>
            </a:r>
            <a:r>
              <a:rPr lang="ja-JP" altLang="en-US" sz="1600" dirty="0">
                <a:latin typeface="+mn-ea"/>
              </a:rPr>
              <a:t>今後の</a:t>
            </a:r>
            <a:r>
              <a:rPr lang="ja-JP" altLang="en-US" sz="1600" dirty="0" smtClean="0">
                <a:latin typeface="+mn-ea"/>
              </a:rPr>
              <a:t>見通し</a:t>
            </a:r>
            <a:r>
              <a:rPr lang="ja-JP" altLang="en-US" sz="1600" dirty="0">
                <a:latin typeface="+mn-ea"/>
              </a:rPr>
              <a:t/>
            </a:r>
            <a:br>
              <a:rPr lang="ja-JP" altLang="en-US" sz="1600" dirty="0">
                <a:latin typeface="+mn-ea"/>
              </a:rPr>
            </a:br>
            <a:r>
              <a:rPr lang="ja-JP" altLang="en-US" sz="1600" dirty="0">
                <a:latin typeface="+mn-ea"/>
              </a:rPr>
              <a:t>　</a:t>
            </a:r>
            <a:r>
              <a:rPr lang="ja-JP" altLang="en-US" sz="1600" dirty="0" smtClean="0">
                <a:latin typeface="+mn-ea"/>
              </a:rPr>
              <a:t>４．１　給水</a:t>
            </a:r>
            <a:r>
              <a:rPr lang="ja-JP" altLang="en-US" sz="1600" dirty="0">
                <a:latin typeface="+mn-ea"/>
              </a:rPr>
              <a:t>人口と料金収入の見通し</a:t>
            </a:r>
            <a:br>
              <a:rPr lang="ja-JP" altLang="en-US" sz="1600" dirty="0">
                <a:latin typeface="+mn-ea"/>
              </a:rPr>
            </a:br>
            <a:r>
              <a:rPr lang="ja-JP" altLang="en-US" sz="1600" dirty="0">
                <a:latin typeface="+mn-ea"/>
              </a:rPr>
              <a:t>　</a:t>
            </a:r>
            <a:r>
              <a:rPr lang="ja-JP" altLang="en-US" sz="1600" dirty="0" smtClean="0">
                <a:latin typeface="+mn-ea"/>
              </a:rPr>
              <a:t>４．２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４．３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smtClean="0">
                <a:latin typeface="+mn-ea"/>
              </a:rPr>
              <a:t>５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a:t>
            </a:fld>
            <a:endParaRPr kumimoji="1" lang="ja-JP" altLang="en-US"/>
          </a:p>
        </p:txBody>
      </p:sp>
    </p:spTree>
    <p:extLst>
      <p:ext uri="{BB962C8B-B14F-4D97-AF65-F5344CB8AC3E}">
        <p14:creationId xmlns:p14="http://schemas.microsoft.com/office/powerpoint/2010/main" val="7351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1938"/>
            <a:ext cx="7902905" cy="954107"/>
          </a:xfrm>
          <a:prstGeom prst="rect">
            <a:avLst/>
          </a:prstGeom>
        </p:spPr>
        <p:txBody>
          <a:bodyPr wrap="square">
            <a:spAutoFit/>
          </a:bodyPr>
          <a:lstStyle/>
          <a:p>
            <a:pPr indent="180340" algn="just">
              <a:spcAft>
                <a:spcPts val="0"/>
              </a:spcAft>
            </a:pPr>
            <a:r>
              <a:rPr lang="ja-JP" altLang="ja-JP" sz="2000" b="1" kern="100" dirty="0" smtClean="0">
                <a:latin typeface="+mn-ea"/>
                <a:cs typeface="Times New Roman" panose="02020603050405020304" pitchFamily="18" charset="0"/>
              </a:rPr>
              <a:t>⑩</a:t>
            </a:r>
            <a:r>
              <a:rPr lang="ja-JP" altLang="en-US" sz="2000" b="1" kern="100" dirty="0" smtClean="0">
                <a:latin typeface="+mn-ea"/>
                <a:cs typeface="Times New Roman" panose="02020603050405020304" pitchFamily="18" charset="0"/>
              </a:rPr>
              <a:t>施</a:t>
            </a:r>
            <a:r>
              <a:rPr lang="ja-JP" altLang="ja-JP" sz="2000" b="1" kern="100" dirty="0" smtClean="0">
                <a:latin typeface="+mn-ea"/>
                <a:cs typeface="Times New Roman" panose="02020603050405020304" pitchFamily="18" charset="0"/>
              </a:rPr>
              <a:t>設</a:t>
            </a:r>
            <a:r>
              <a:rPr lang="ja-JP" altLang="ja-JP" sz="2000" b="1" kern="100" dirty="0">
                <a:latin typeface="+mn-ea"/>
                <a:cs typeface="Times New Roman" panose="02020603050405020304" pitchFamily="18" charset="0"/>
              </a:rPr>
              <a:t>利用率</a:t>
            </a:r>
            <a:r>
              <a:rPr lang="ja-JP" altLang="ja-JP" sz="2000" b="1" kern="0" dirty="0">
                <a:latin typeface="+mn-ea"/>
                <a:cs typeface="Times New Roman" panose="02020603050405020304" pitchFamily="18" charset="0"/>
              </a:rPr>
              <a:t>（市町村経営比較分析表より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indent="180340" algn="just">
              <a:spcAft>
                <a:spcPts val="0"/>
              </a:spcAft>
            </a:pPr>
            <a:endParaRPr lang="ja-JP" altLang="ja-JP" kern="100" dirty="0">
              <a:latin typeface="+mn-ea"/>
              <a:cs typeface="Times New Roman" panose="02020603050405020304" pitchFamily="18" charset="0"/>
            </a:endParaRPr>
          </a:p>
          <a:p>
            <a:pPr indent="180340" algn="just">
              <a:spcAft>
                <a:spcPts val="0"/>
              </a:spcAft>
            </a:pPr>
            <a:r>
              <a:rPr lang="ja-JP" altLang="ja-JP" kern="100" dirty="0">
                <a:latin typeface="+mn-ea"/>
                <a:cs typeface="Times New Roman" panose="02020603050405020304" pitchFamily="18" charset="0"/>
              </a:rPr>
              <a:t>・施設利用率</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56</a:t>
            </a:r>
            <a:r>
              <a:rPr lang="en-US"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であり、府平均</a:t>
            </a:r>
            <a:r>
              <a:rPr lang="en-US" altLang="ja-JP" kern="100" dirty="0">
                <a:latin typeface="+mn-ea"/>
                <a:cs typeface="Times New Roman" panose="02020603050405020304" pitchFamily="18" charset="0"/>
              </a:rPr>
              <a:t>58.4%</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下</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20</a:t>
            </a:fld>
            <a:endParaRPr kumimoji="1" lang="ja-JP" altLang="en-US"/>
          </a:p>
        </p:txBody>
      </p:sp>
      <p:pic>
        <p:nvPicPr>
          <p:cNvPr id="3" name="図 2"/>
          <p:cNvPicPr>
            <a:picLocks noChangeAspect="1"/>
          </p:cNvPicPr>
          <p:nvPr/>
        </p:nvPicPr>
        <p:blipFill>
          <a:blip r:embed="rId2"/>
          <a:stretch>
            <a:fillRect/>
          </a:stretch>
        </p:blipFill>
        <p:spPr>
          <a:xfrm>
            <a:off x="206574" y="2514809"/>
            <a:ext cx="8434800" cy="3689722"/>
          </a:xfrm>
          <a:prstGeom prst="rect">
            <a:avLst/>
          </a:prstGeom>
        </p:spPr>
      </p:pic>
      <p:sp>
        <p:nvSpPr>
          <p:cNvPr id="5" name="テキスト ボックス 2"/>
          <p:cNvSpPr txBox="1">
            <a:spLocks noChangeArrowheads="1"/>
          </p:cNvSpPr>
          <p:nvPr/>
        </p:nvSpPr>
        <p:spPr bwMode="auto">
          <a:xfrm>
            <a:off x="8164727" y="3537378"/>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全国平均</a:t>
            </a:r>
            <a:endParaRPr lang="ja-JP" altLang="en-US" sz="1400" kern="100" dirty="0">
              <a:latin typeface="+mn-ea"/>
              <a:cs typeface="Times New Roman" panose="02020603050405020304" pitchFamily="18" charset="0"/>
            </a:endParaRPr>
          </a:p>
        </p:txBody>
      </p:sp>
      <p:sp>
        <p:nvSpPr>
          <p:cNvPr id="4" name="テキスト ボックス 2"/>
          <p:cNvSpPr txBox="1">
            <a:spLocks noChangeArrowheads="1"/>
          </p:cNvSpPr>
          <p:nvPr/>
        </p:nvSpPr>
        <p:spPr bwMode="auto">
          <a:xfrm>
            <a:off x="8351372" y="3845155"/>
            <a:ext cx="1024759" cy="307777"/>
          </a:xfrm>
          <a:prstGeom prst="rect">
            <a:avLst/>
          </a:prstGeom>
          <a:noFill/>
          <a:ln w="9525">
            <a:noFill/>
            <a:miter lim="800000"/>
            <a:headEnd/>
            <a:tailEnd/>
          </a:ln>
        </p:spPr>
        <p:txBody>
          <a:bodyPr rot="0" vert="horz" wrap="square" lIns="91440" tIns="45720" rIns="91440" bIns="45720" anchor="t" anchorCtr="0">
            <a:spAutoFit/>
          </a:bodyPr>
          <a:lstStyle/>
          <a:p>
            <a:pPr algn="just"/>
            <a:r>
              <a:rPr lang="ja-JP" altLang="en-US" sz="1400" b="1" kern="100" dirty="0">
                <a:solidFill>
                  <a:srgbClr val="FF0000"/>
                </a:solidFill>
                <a:latin typeface="+mn-ea"/>
                <a:cs typeface="Times New Roman" panose="02020603050405020304" pitchFamily="18" charset="0"/>
              </a:rPr>
              <a:t>府平均</a:t>
            </a:r>
            <a:endParaRPr lang="ja-JP" altLang="en-US" sz="1400" kern="100" dirty="0">
              <a:latin typeface="+mn-ea"/>
              <a:cs typeface="Times New Roman" panose="02020603050405020304" pitchFamily="18" charset="0"/>
            </a:endParaRPr>
          </a:p>
        </p:txBody>
      </p:sp>
    </p:spTree>
    <p:extLst>
      <p:ext uri="{BB962C8B-B14F-4D97-AF65-F5344CB8AC3E}">
        <p14:creationId xmlns:p14="http://schemas.microsoft.com/office/powerpoint/2010/main" val="2523010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547824"/>
            <a:ext cx="9020433" cy="2215991"/>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a:t>
            </a:r>
            <a:r>
              <a:rPr lang="ja-JP" altLang="en-US" sz="2400" b="1" kern="100" dirty="0" smtClean="0">
                <a:latin typeface="+mn-ea"/>
                <a:cs typeface="Times New Roman" panose="02020603050405020304" pitchFamily="18" charset="0"/>
              </a:rPr>
              <a:t>東大阪市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今後の計画</a:t>
            </a:r>
            <a:endParaRPr lang="ja-JP" altLang="ja-JP" sz="2400" kern="100" dirty="0">
              <a:latin typeface="+mn-ea"/>
              <a:cs typeface="Times New Roman" panose="02020603050405020304" pitchFamily="18" charset="0"/>
            </a:endParaRPr>
          </a:p>
          <a:p>
            <a:pPr algn="just">
              <a:spcAft>
                <a:spcPts val="0"/>
              </a:spcAft>
            </a:pPr>
            <a:r>
              <a:rPr lang="en-US" altLang="ja-JP" sz="2400" kern="100" dirty="0">
                <a:latin typeface="+mn-ea"/>
                <a:cs typeface="Times New Roman" panose="02020603050405020304" pitchFamily="18" charset="0"/>
              </a:rPr>
              <a:t> </a:t>
            </a:r>
            <a:endParaRPr lang="ja-JP" altLang="ja-JP" sz="2400" kern="100" dirty="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浄水場</a:t>
            </a:r>
            <a:r>
              <a:rPr lang="ja-JP" altLang="en-US" kern="100" dirty="0" smtClean="0">
                <a:latin typeface="+mn-ea"/>
                <a:cs typeface="Times New Roman" panose="02020603050405020304" pitchFamily="18" charset="0"/>
              </a:rPr>
              <a:t>は既に耐震化率</a:t>
            </a:r>
            <a:r>
              <a:rPr lang="en-US" altLang="ja-JP" kern="100" dirty="0" smtClean="0">
                <a:latin typeface="+mn-ea"/>
                <a:cs typeface="Times New Roman" panose="02020603050405020304" pitchFamily="18" charset="0"/>
              </a:rPr>
              <a:t>100%</a:t>
            </a:r>
            <a:r>
              <a:rPr lang="ja-JP" altLang="en-US" kern="100" dirty="0" smtClean="0">
                <a:latin typeface="+mn-ea"/>
                <a:cs typeface="Times New Roman" panose="02020603050405020304" pitchFamily="18" charset="0"/>
              </a:rPr>
              <a:t>となっています。</a:t>
            </a:r>
            <a:endParaRPr lang="en-US" altLang="ja-JP" kern="100" dirty="0" smtClean="0">
              <a:latin typeface="+mn-ea"/>
              <a:cs typeface="Times New Roman" panose="02020603050405020304" pitchFamily="18" charset="0"/>
            </a:endParaRPr>
          </a:p>
          <a:p>
            <a:pPr marL="269240" indent="-90805" algn="just">
              <a:spcAft>
                <a:spcPts val="0"/>
              </a:spcAft>
            </a:pPr>
            <a:endParaRPr lang="ja-JP" altLang="ja-JP" kern="100" dirty="0">
              <a:latin typeface="+mn-ea"/>
              <a:cs typeface="Times New Roman" panose="02020603050405020304" pitchFamily="18" charset="0"/>
            </a:endParaRPr>
          </a:p>
          <a:p>
            <a:pPr marL="269240" indent="-90805" algn="just">
              <a:spcAft>
                <a:spcPts val="0"/>
              </a:spcAft>
            </a:pPr>
            <a:r>
              <a:rPr lang="ja-JP" altLang="ja-JP" kern="100" dirty="0" smtClean="0">
                <a:latin typeface="+mn-ea"/>
                <a:cs typeface="Times New Roman" panose="02020603050405020304" pitchFamily="18" charset="0"/>
              </a:rPr>
              <a:t>・</a:t>
            </a:r>
            <a:r>
              <a:rPr lang="ja-JP" altLang="en-US" kern="100" dirty="0" smtClean="0">
                <a:latin typeface="+mn-ea"/>
                <a:cs typeface="Times New Roman" panose="02020603050405020304" pitchFamily="18" charset="0"/>
              </a:rPr>
              <a:t>配水施設は</a:t>
            </a:r>
            <a:r>
              <a:rPr lang="en-US" altLang="ja-JP" kern="100" dirty="0" smtClean="0">
                <a:latin typeface="+mn-ea"/>
                <a:cs typeface="Times New Roman" panose="02020603050405020304" pitchFamily="18" charset="0"/>
              </a:rPr>
              <a:t>2020</a:t>
            </a:r>
            <a:r>
              <a:rPr lang="ja-JP" altLang="en-US" kern="100" dirty="0" smtClean="0">
                <a:latin typeface="+mn-ea"/>
                <a:cs typeface="Times New Roman" panose="02020603050405020304" pitchFamily="18" charset="0"/>
              </a:rPr>
              <a:t>年度には耐震化率が</a:t>
            </a:r>
            <a:r>
              <a:rPr lang="en-US" altLang="ja-JP" kern="100" dirty="0" smtClean="0">
                <a:latin typeface="+mn-ea"/>
                <a:cs typeface="Times New Roman" panose="02020603050405020304" pitchFamily="18" charset="0"/>
              </a:rPr>
              <a:t>48.7</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る見込みです</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269240" indent="-90805" algn="just">
              <a:spcAft>
                <a:spcPts val="0"/>
              </a:spcAft>
            </a:pPr>
            <a:endParaRPr lang="ja-JP" altLang="ja-JP" kern="100" dirty="0">
              <a:latin typeface="+mn-ea"/>
              <a:cs typeface="Times New Roman" panose="02020603050405020304" pitchFamily="18" charset="0"/>
            </a:endParaRPr>
          </a:p>
          <a:p>
            <a:pPr marL="269240" indent="-90805" algn="just">
              <a:spcAft>
                <a:spcPts val="0"/>
              </a:spcAft>
            </a:pPr>
            <a:r>
              <a:rPr lang="ja-JP" altLang="ja-JP" kern="100" dirty="0">
                <a:latin typeface="+mn-ea"/>
                <a:cs typeface="Times New Roman" panose="02020603050405020304" pitchFamily="18" charset="0"/>
              </a:rPr>
              <a:t>・基幹管路</a:t>
            </a:r>
            <a:r>
              <a:rPr lang="ja-JP" altLang="ja-JP" kern="100" dirty="0" smtClean="0">
                <a:latin typeface="+mn-ea"/>
                <a:cs typeface="Times New Roman" panose="02020603050405020304" pitchFamily="18" charset="0"/>
              </a:rPr>
              <a:t>は、</a:t>
            </a:r>
            <a:r>
              <a:rPr lang="en-US" altLang="ja-JP" kern="100" dirty="0" smtClean="0">
                <a:latin typeface="+mn-ea"/>
                <a:cs typeface="Times New Roman" panose="02020603050405020304" pitchFamily="18" charset="0"/>
              </a:rPr>
              <a:t>2020</a:t>
            </a:r>
            <a:r>
              <a:rPr lang="ja-JP" altLang="ja-JP" kern="100" dirty="0" smtClean="0">
                <a:latin typeface="+mn-ea"/>
                <a:cs typeface="Times New Roman" panose="02020603050405020304" pitchFamily="18" charset="0"/>
              </a:rPr>
              <a:t>年度に</a:t>
            </a:r>
            <a:r>
              <a:rPr lang="ja-JP" altLang="ja-JP" kern="100" dirty="0">
                <a:latin typeface="+mn-ea"/>
                <a:cs typeface="Times New Roman" panose="02020603050405020304" pitchFamily="18" charset="0"/>
              </a:rPr>
              <a:t>耐震適合率</a:t>
            </a:r>
            <a:r>
              <a:rPr lang="ja-JP" altLang="ja-JP" kern="100" dirty="0" smtClean="0">
                <a:latin typeface="+mn-ea"/>
                <a:cs typeface="Times New Roman" panose="02020603050405020304" pitchFamily="18" charset="0"/>
              </a:rPr>
              <a:t>が</a:t>
            </a:r>
            <a:r>
              <a:rPr lang="en-US" altLang="ja-JP" kern="100" dirty="0" smtClean="0">
                <a:latin typeface="+mn-ea"/>
                <a:cs typeface="Times New Roman" panose="02020603050405020304" pitchFamily="18" charset="0"/>
              </a:rPr>
              <a:t>37.9</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と</a:t>
            </a:r>
            <a:r>
              <a:rPr lang="ja-JP" altLang="ja-JP" kern="100" dirty="0" smtClean="0">
                <a:latin typeface="+mn-ea"/>
                <a:cs typeface="Times New Roman" panose="02020603050405020304" pitchFamily="18" charset="0"/>
              </a:rPr>
              <a:t>な</a:t>
            </a:r>
            <a:r>
              <a:rPr lang="ja-JP" altLang="en-US" kern="100" dirty="0" smtClean="0">
                <a:latin typeface="+mn-ea"/>
                <a:cs typeface="Times New Roman" panose="02020603050405020304" pitchFamily="18" charset="0"/>
              </a:rPr>
              <a:t>る見込みです</a:t>
            </a:r>
            <a:r>
              <a:rPr lang="ja-JP" altLang="ja-JP" kern="100" dirty="0" smtClean="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21</a:t>
            </a:fld>
            <a:endParaRPr kumimoji="1" lang="ja-JP" altLang="en-US"/>
          </a:p>
        </p:txBody>
      </p:sp>
    </p:spTree>
    <p:extLst>
      <p:ext uri="{BB962C8B-B14F-4D97-AF65-F5344CB8AC3E}">
        <p14:creationId xmlns:p14="http://schemas.microsoft.com/office/powerpoint/2010/main" val="3745964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22</a:t>
            </a:fld>
            <a:endParaRPr kumimoji="1" lang="ja-JP" altLang="en-US"/>
          </a:p>
        </p:txBody>
      </p:sp>
      <p:sp>
        <p:nvSpPr>
          <p:cNvPr id="13" name="正方形/長方形 12"/>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7" name="図 6"/>
          <p:cNvPicPr>
            <a:picLocks noChangeAspect="1"/>
          </p:cNvPicPr>
          <p:nvPr/>
        </p:nvPicPr>
        <p:blipFill>
          <a:blip r:embed="rId2"/>
          <a:stretch>
            <a:fillRect/>
          </a:stretch>
        </p:blipFill>
        <p:spPr>
          <a:xfrm>
            <a:off x="181246" y="2479101"/>
            <a:ext cx="8768213" cy="2833200"/>
          </a:xfrm>
          <a:prstGeom prst="rect">
            <a:avLst/>
          </a:prstGeom>
        </p:spPr>
      </p:pic>
      <p:sp>
        <p:nvSpPr>
          <p:cNvPr id="9" name="正方形/長方形 8"/>
          <p:cNvSpPr/>
          <p:nvPr/>
        </p:nvSpPr>
        <p:spPr>
          <a:xfrm>
            <a:off x="1638991" y="2471954"/>
            <a:ext cx="171880" cy="2844117"/>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490529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683974240"/>
              </p:ext>
            </p:extLst>
          </p:nvPr>
        </p:nvGraphicFramePr>
        <p:xfrm>
          <a:off x="0" y="633967"/>
          <a:ext cx="8999620" cy="1783572"/>
        </p:xfrm>
        <a:graphic>
          <a:graphicData uri="http://schemas.openxmlformats.org/drawingml/2006/table">
            <a:tbl>
              <a:tblPr firstRow="1" firstCol="1" bandRow="1">
                <a:tableStyleId>{5C22544A-7EE6-4342-B048-85BDC9FD1C3A}</a:tableStyleId>
              </a:tblPr>
              <a:tblGrid>
                <a:gridCol w="1236095">
                  <a:extLst>
                    <a:ext uri="{9D8B030D-6E8A-4147-A177-3AD203B41FA5}">
                      <a16:colId xmlns:a16="http://schemas.microsoft.com/office/drawing/2014/main" val="2104565835"/>
                    </a:ext>
                  </a:extLst>
                </a:gridCol>
                <a:gridCol w="1642854">
                  <a:extLst>
                    <a:ext uri="{9D8B030D-6E8A-4147-A177-3AD203B41FA5}">
                      <a16:colId xmlns:a16="http://schemas.microsoft.com/office/drawing/2014/main" val="2332352865"/>
                    </a:ext>
                  </a:extLst>
                </a:gridCol>
                <a:gridCol w="1741176">
                  <a:extLst>
                    <a:ext uri="{9D8B030D-6E8A-4147-A177-3AD203B41FA5}">
                      <a16:colId xmlns:a16="http://schemas.microsoft.com/office/drawing/2014/main" val="2697616592"/>
                    </a:ext>
                  </a:extLst>
                </a:gridCol>
                <a:gridCol w="2117558">
                  <a:extLst>
                    <a:ext uri="{9D8B030D-6E8A-4147-A177-3AD203B41FA5}">
                      <a16:colId xmlns:a16="http://schemas.microsoft.com/office/drawing/2014/main" val="1519822967"/>
                    </a:ext>
                  </a:extLst>
                </a:gridCol>
                <a:gridCol w="2261937">
                  <a:extLst>
                    <a:ext uri="{9D8B030D-6E8A-4147-A177-3AD203B41FA5}">
                      <a16:colId xmlns:a16="http://schemas.microsoft.com/office/drawing/2014/main" val="1990054016"/>
                    </a:ext>
                  </a:extLst>
                </a:gridCol>
              </a:tblGrid>
              <a:tr h="595743">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市町村計画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rPr>
                        <a:t>今後</a:t>
                      </a:r>
                      <a:r>
                        <a:rPr lang="en-US" sz="1800" kern="100" dirty="0">
                          <a:effectLst/>
                        </a:rPr>
                        <a:t>60</a:t>
                      </a:r>
                      <a:r>
                        <a:rPr lang="ja-JP" sz="1800" kern="100">
                          <a:effectLst/>
                        </a:rPr>
                        <a:t>年周期で管更新するために必要な</a:t>
                      </a:r>
                      <a:r>
                        <a:rPr lang="ja-JP" sz="1800" kern="100" smtClean="0">
                          <a:effectLst/>
                        </a:rPr>
                        <a:t>管</a:t>
                      </a:r>
                      <a:r>
                        <a:rPr lang="ja-JP" altLang="en-US" sz="1800" kern="100" smtClean="0">
                          <a:effectLst/>
                        </a:rPr>
                        <a:t>路</a:t>
                      </a:r>
                      <a:r>
                        <a:rPr lang="ja-JP" sz="1800" kern="100" smtClean="0">
                          <a:effectLst/>
                        </a:rPr>
                        <a:t>更新率</a:t>
                      </a:r>
                      <a:r>
                        <a:rPr lang="ja-JP" sz="1800" kern="100">
                          <a:effectLst/>
                        </a:rPr>
                        <a:t>（％）</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8848991"/>
                  </a:ext>
                </a:extLst>
              </a:tr>
              <a:tr h="684939">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老朽管率（％）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計画期間内年平均</a:t>
                      </a:r>
                    </a:p>
                    <a:p>
                      <a:pPr algn="ctr">
                        <a:spcAft>
                          <a:spcPts val="0"/>
                        </a:spcAft>
                      </a:pPr>
                      <a:r>
                        <a:rPr lang="ja-JP" sz="1800" kern="100" dirty="0" smtClean="0">
                          <a:effectLst/>
                        </a:rPr>
                        <a:t>管</a:t>
                      </a:r>
                      <a:r>
                        <a:rPr lang="ja-JP" altLang="en-US" sz="1800" kern="100" dirty="0" smtClean="0">
                          <a:effectLst/>
                        </a:rPr>
                        <a:t>路</a:t>
                      </a:r>
                      <a:r>
                        <a:rPr lang="ja-JP" sz="1800" kern="100" dirty="0" smtClean="0">
                          <a:effectLst/>
                        </a:rPr>
                        <a:t>更新率</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584547975"/>
                  </a:ext>
                </a:extLst>
              </a:tr>
              <a:tr h="502890">
                <a:tc>
                  <a:txBody>
                    <a:bodyPr/>
                    <a:lstStyle/>
                    <a:p>
                      <a:pPr algn="ctr">
                        <a:spcAft>
                          <a:spcPts val="0"/>
                        </a:spcAft>
                      </a:pPr>
                      <a:r>
                        <a:rPr lang="ja-JP" sz="1800" kern="100">
                          <a:effectLst/>
                        </a:rPr>
                        <a:t>全管路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spcAft>
                          <a:spcPts val="0"/>
                        </a:spcAft>
                      </a:pP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１．６７％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68360272"/>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898407861"/>
              </p:ext>
            </p:extLst>
          </p:nvPr>
        </p:nvGraphicFramePr>
        <p:xfrm>
          <a:off x="0" y="3624307"/>
          <a:ext cx="9143999" cy="3039124"/>
        </p:xfrm>
        <a:graphic>
          <a:graphicData uri="http://schemas.openxmlformats.org/drawingml/2006/table">
            <a:tbl>
              <a:tblPr firstRow="1" firstCol="1" bandRow="1">
                <a:tableStyleId>{5C22544A-7EE6-4342-B048-85BDC9FD1C3A}</a:tableStyleId>
              </a:tblPr>
              <a:tblGrid>
                <a:gridCol w="1283368">
                  <a:extLst>
                    <a:ext uri="{9D8B030D-6E8A-4147-A177-3AD203B41FA5}">
                      <a16:colId xmlns:a16="http://schemas.microsoft.com/office/drawing/2014/main" val="909077606"/>
                    </a:ext>
                  </a:extLst>
                </a:gridCol>
                <a:gridCol w="1668379">
                  <a:extLst>
                    <a:ext uri="{9D8B030D-6E8A-4147-A177-3AD203B41FA5}">
                      <a16:colId xmlns:a16="http://schemas.microsoft.com/office/drawing/2014/main" val="68402390"/>
                    </a:ext>
                  </a:extLst>
                </a:gridCol>
                <a:gridCol w="1780674">
                  <a:extLst>
                    <a:ext uri="{9D8B030D-6E8A-4147-A177-3AD203B41FA5}">
                      <a16:colId xmlns:a16="http://schemas.microsoft.com/office/drawing/2014/main" val="2415009298"/>
                    </a:ext>
                  </a:extLst>
                </a:gridCol>
                <a:gridCol w="2101516">
                  <a:extLst>
                    <a:ext uri="{9D8B030D-6E8A-4147-A177-3AD203B41FA5}">
                      <a16:colId xmlns:a16="http://schemas.microsoft.com/office/drawing/2014/main" val="3925539511"/>
                    </a:ext>
                  </a:extLst>
                </a:gridCol>
                <a:gridCol w="2310062">
                  <a:extLst>
                    <a:ext uri="{9D8B030D-6E8A-4147-A177-3AD203B41FA5}">
                      <a16:colId xmlns:a16="http://schemas.microsoft.com/office/drawing/2014/main" val="321841153"/>
                    </a:ext>
                  </a:extLst>
                </a:gridCol>
              </a:tblGrid>
              <a:tr h="484167">
                <a:tc>
                  <a:txBody>
                    <a:bodyPr/>
                    <a:lstStyle/>
                    <a:p>
                      <a:pPr algn="ctr">
                        <a:spcAft>
                          <a:spcPts val="0"/>
                        </a:spcAft>
                      </a:pPr>
                      <a:r>
                        <a:rPr lang="en-US" sz="1800" kern="100">
                          <a:effectLst/>
                        </a:rPr>
                        <a:t>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rPr>
                        <a:t>市町村目標</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（参考）</a:t>
                      </a: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66856154"/>
                  </a:ext>
                </a:extLst>
              </a:tr>
              <a:tr h="673607">
                <a:tc>
                  <a:txBody>
                    <a:bodyPr/>
                    <a:lstStyle/>
                    <a:p>
                      <a:pPr algn="ctr">
                        <a:spcAft>
                          <a:spcPts val="0"/>
                        </a:spcAft>
                      </a:pPr>
                      <a:r>
                        <a:rPr lang="en-US" sz="1800" kern="100" dirty="0">
                          <a:effectLst/>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計画</a:t>
                      </a:r>
                      <a:r>
                        <a:rPr lang="ja-JP" sz="1800" kern="100" dirty="0" smtClean="0">
                          <a:effectLst/>
                        </a:rPr>
                        <a:t>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effectLst/>
                        </a:rPr>
                        <a:t>耐震化率</a:t>
                      </a:r>
                      <a:r>
                        <a:rPr lang="ja-JP" altLang="en-US" sz="1800" kern="100" dirty="0" smtClean="0">
                          <a:effectLst/>
                        </a:rPr>
                        <a:t>（</a:t>
                      </a:r>
                      <a:r>
                        <a:rPr lang="ja-JP" sz="1800" kern="100" dirty="0" smtClean="0">
                          <a:effectLst/>
                        </a:rPr>
                        <a:t>％</a:t>
                      </a:r>
                      <a:r>
                        <a:rPr lang="ja-JP" sz="1800" kern="100" dirty="0">
                          <a:effectLst/>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rPr>
                        <a:t>目標数量</a:t>
                      </a:r>
                      <a:endParaRPr lang="ja-JP" altLang="en-US" sz="1800" kern="100" dirty="0">
                        <a:effectLst/>
                      </a:endParaRPr>
                    </a:p>
                  </a:txBody>
                  <a:tcPr marL="68580" marR="68580"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a:t>
                      </a:r>
                    </a:p>
                    <a:p>
                      <a:pPr algn="ctr">
                        <a:spcAft>
                          <a:spcPts val="0"/>
                        </a:spcAft>
                      </a:pPr>
                      <a:r>
                        <a:rPr lang="ja-JP" sz="1800" kern="100" dirty="0">
                          <a:effectLst/>
                        </a:rPr>
                        <a:t>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818146802"/>
                  </a:ext>
                </a:extLst>
              </a:tr>
              <a:tr h="663642">
                <a:tc>
                  <a:txBody>
                    <a:bodyPr/>
                    <a:lstStyle/>
                    <a:p>
                      <a:pPr algn="ctr">
                        <a:spcAft>
                          <a:spcPts val="0"/>
                        </a:spcAft>
                      </a:pPr>
                      <a:r>
                        <a:rPr lang="ja-JP" sz="1800" kern="100">
                          <a:effectLst/>
                        </a:rPr>
                        <a:t>浄水施設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effectLst/>
                          <a:latin typeface="+mn-lt"/>
                          <a:ea typeface="+mn-ea"/>
                          <a:cs typeface="+mn-cs"/>
                        </a:rPr>
                        <a:t>達成済み</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a:effectLst/>
                        </a:rPr>
                        <a:t>１００％</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施設能力</a:t>
                      </a:r>
                    </a:p>
                    <a:p>
                      <a:pPr algn="r">
                        <a:spcAft>
                          <a:spcPts val="0"/>
                        </a:spcAft>
                      </a:pPr>
                      <a:r>
                        <a:rPr lang="ja-JP" altLang="en-US" sz="1800" kern="100" dirty="0" smtClean="0">
                          <a:solidFill>
                            <a:schemeClr val="tx1"/>
                          </a:solidFill>
                          <a:effectLst/>
                          <a:latin typeface="+mn-ea"/>
                          <a:ea typeface="+mn-ea"/>
                        </a:rPr>
                        <a:t>１</a:t>
                      </a:r>
                      <a:r>
                        <a:rPr lang="en-US" altLang="ja-JP" sz="1800" kern="100" dirty="0" smtClean="0">
                          <a:solidFill>
                            <a:schemeClr val="tx1"/>
                          </a:solidFill>
                          <a:effectLst/>
                          <a:latin typeface="+mn-ea"/>
                          <a:ea typeface="+mn-ea"/>
                        </a:rPr>
                        <a:t>,</a:t>
                      </a:r>
                      <a:r>
                        <a:rPr lang="ja-JP" altLang="en-US" sz="1800" kern="100" dirty="0" smtClean="0">
                          <a:solidFill>
                            <a:schemeClr val="tx1"/>
                          </a:solidFill>
                          <a:effectLst/>
                          <a:latin typeface="+mn-ea"/>
                          <a:ea typeface="+mn-ea"/>
                        </a:rPr>
                        <a:t>７８０</a:t>
                      </a:r>
                      <a:r>
                        <a:rPr lang="ja-JP" sz="1800" kern="100" dirty="0" smtClean="0">
                          <a:solidFill>
                            <a:schemeClr val="tx1"/>
                          </a:solidFill>
                          <a:effectLst/>
                        </a:rPr>
                        <a:t>㎥</a:t>
                      </a:r>
                      <a:r>
                        <a:rPr lang="en-US" sz="1800" kern="100" dirty="0">
                          <a:solidFill>
                            <a:schemeClr val="tx1"/>
                          </a:solidFill>
                          <a:effectLst/>
                        </a:rPr>
                        <a:t>/</a:t>
                      </a:r>
                      <a:r>
                        <a:rPr lang="ja-JP" sz="1800" kern="100" dirty="0">
                          <a:solidFill>
                            <a:schemeClr val="tx1"/>
                          </a:solidFill>
                          <a:effectLst/>
                        </a:rPr>
                        <a:t>日</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施設能力</a:t>
                      </a:r>
                    </a:p>
                    <a:p>
                      <a:pPr algn="r">
                        <a:spcAft>
                          <a:spcPts val="0"/>
                        </a:spcAft>
                      </a:pPr>
                      <a:r>
                        <a:rPr lang="ja-JP" altLang="en-US" sz="1800" kern="100" dirty="0" smtClean="0">
                          <a:solidFill>
                            <a:schemeClr val="tx1"/>
                          </a:solidFill>
                          <a:effectLst/>
                          <a:latin typeface="+mn-ea"/>
                          <a:ea typeface="+mn-ea"/>
                        </a:rPr>
                        <a:t>１</a:t>
                      </a:r>
                      <a:r>
                        <a:rPr lang="en-US" altLang="ja-JP" sz="1800" kern="100" dirty="0" smtClean="0">
                          <a:solidFill>
                            <a:schemeClr val="tx1"/>
                          </a:solidFill>
                          <a:effectLst/>
                          <a:latin typeface="+mn-ea"/>
                          <a:ea typeface="+mn-ea"/>
                        </a:rPr>
                        <a:t>,</a:t>
                      </a:r>
                      <a:r>
                        <a:rPr lang="ja-JP" altLang="en-US" sz="1800" kern="100" dirty="0" smtClean="0">
                          <a:solidFill>
                            <a:schemeClr val="tx1"/>
                          </a:solidFill>
                          <a:effectLst/>
                          <a:latin typeface="+mn-ea"/>
                          <a:ea typeface="+mn-ea"/>
                        </a:rPr>
                        <a:t>７８０</a:t>
                      </a:r>
                      <a:r>
                        <a:rPr lang="ja-JP" sz="1800" kern="100" dirty="0" smtClean="0">
                          <a:solidFill>
                            <a:schemeClr val="tx1"/>
                          </a:solidFill>
                          <a:effectLst/>
                        </a:rPr>
                        <a:t>㎥</a:t>
                      </a:r>
                      <a:r>
                        <a:rPr lang="en-US" sz="1800" kern="100" dirty="0">
                          <a:solidFill>
                            <a:schemeClr val="tx1"/>
                          </a:solidFill>
                          <a:effectLst/>
                        </a:rPr>
                        <a:t>/</a:t>
                      </a:r>
                      <a:r>
                        <a:rPr lang="ja-JP" sz="1800" kern="100" dirty="0">
                          <a:solidFill>
                            <a:schemeClr val="tx1"/>
                          </a:solidFill>
                          <a:effectLst/>
                        </a:rPr>
                        <a:t>日</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88598623"/>
                  </a:ext>
                </a:extLst>
              </a:tr>
              <a:tr h="650605">
                <a:tc>
                  <a:txBody>
                    <a:bodyPr/>
                    <a:lstStyle/>
                    <a:p>
                      <a:pPr algn="ctr">
                        <a:spcAft>
                          <a:spcPts val="0"/>
                        </a:spcAft>
                      </a:pPr>
                      <a:r>
                        <a:rPr lang="ja-JP" sz="1800" kern="100">
                          <a:effectLst/>
                        </a:rPr>
                        <a:t>配水施設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solidFill>
                            <a:schemeClr val="tx1"/>
                          </a:solidFill>
                          <a:effectLst/>
                        </a:rPr>
                        <a:t>２０２</a:t>
                      </a:r>
                      <a:r>
                        <a:rPr lang="ja-JP" altLang="en-US" sz="1800" kern="100" dirty="0" smtClean="0">
                          <a:solidFill>
                            <a:schemeClr val="tx1"/>
                          </a:solidFill>
                          <a:effectLst/>
                        </a:rPr>
                        <a:t>０</a:t>
                      </a:r>
                      <a:r>
                        <a:rPr lang="ja-JP" sz="1800" kern="100" dirty="0" smtClean="0">
                          <a:solidFill>
                            <a:schemeClr val="tx1"/>
                          </a:solidFill>
                          <a:effectLst/>
                        </a:rPr>
                        <a:t>年度</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altLang="en-US" sz="1800" kern="100" dirty="0" smtClean="0">
                          <a:solidFill>
                            <a:schemeClr val="tx1"/>
                          </a:solidFill>
                          <a:effectLst/>
                        </a:rPr>
                        <a:t>４８．７</a:t>
                      </a:r>
                      <a:r>
                        <a:rPr lang="ja-JP" sz="1800" kern="100" dirty="0" smtClean="0">
                          <a:solidFill>
                            <a:schemeClr val="tx1"/>
                          </a:solidFill>
                          <a:effectLst/>
                        </a:rPr>
                        <a:t>％</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施設容量</a:t>
                      </a:r>
                    </a:p>
                    <a:p>
                      <a:pPr algn="r">
                        <a:spcAft>
                          <a:spcPts val="0"/>
                        </a:spcAft>
                      </a:pPr>
                      <a:r>
                        <a:rPr lang="en-US" altLang="ja-JP" sz="1800" kern="100" dirty="0" smtClean="0">
                          <a:solidFill>
                            <a:schemeClr val="tx1"/>
                          </a:solidFill>
                          <a:effectLst/>
                          <a:latin typeface="+mn-ea"/>
                          <a:ea typeface="+mn-ea"/>
                        </a:rPr>
                        <a:t>-</a:t>
                      </a:r>
                      <a:r>
                        <a:rPr lang="ja-JP" altLang="en-US" sz="1800" kern="100" dirty="0" smtClean="0">
                          <a:solidFill>
                            <a:schemeClr val="tx1"/>
                          </a:solidFill>
                          <a:effectLst/>
                          <a:latin typeface="+mn-ea"/>
                          <a:ea typeface="+mn-ea"/>
                        </a:rPr>
                        <a:t>　</a:t>
                      </a:r>
                      <a:r>
                        <a:rPr lang="ja-JP" sz="1800" kern="100" dirty="0" smtClean="0">
                          <a:solidFill>
                            <a:schemeClr val="tx1"/>
                          </a:solidFill>
                          <a:effectLst/>
                        </a:rPr>
                        <a:t>㎥</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施設容量</a:t>
                      </a:r>
                    </a:p>
                    <a:p>
                      <a:pPr algn="r">
                        <a:spcAft>
                          <a:spcPts val="0"/>
                        </a:spcAft>
                      </a:pPr>
                      <a:r>
                        <a:rPr lang="ja-JP" altLang="en-US" sz="1800" kern="100" dirty="0" smtClean="0">
                          <a:solidFill>
                            <a:schemeClr val="tx1"/>
                          </a:solidFill>
                          <a:effectLst/>
                          <a:latin typeface="+mn-ea"/>
                          <a:ea typeface="+mn-ea"/>
                        </a:rPr>
                        <a:t>１１７</a:t>
                      </a:r>
                      <a:r>
                        <a:rPr lang="en-US" altLang="ja-JP" sz="1800" kern="100" dirty="0" smtClean="0">
                          <a:solidFill>
                            <a:schemeClr val="tx1"/>
                          </a:solidFill>
                          <a:effectLst/>
                          <a:latin typeface="+mn-ea"/>
                          <a:ea typeface="+mn-ea"/>
                        </a:rPr>
                        <a:t>,</a:t>
                      </a:r>
                      <a:r>
                        <a:rPr lang="ja-JP" altLang="en-US" sz="1800" kern="100" dirty="0" smtClean="0">
                          <a:solidFill>
                            <a:schemeClr val="tx1"/>
                          </a:solidFill>
                          <a:effectLst/>
                          <a:latin typeface="+mn-ea"/>
                          <a:ea typeface="+mn-ea"/>
                        </a:rPr>
                        <a:t>１６４</a:t>
                      </a:r>
                      <a:r>
                        <a:rPr lang="en-US" altLang="ja-JP" sz="1800" kern="100" dirty="0" smtClean="0">
                          <a:solidFill>
                            <a:schemeClr val="tx1"/>
                          </a:solidFill>
                          <a:effectLst/>
                          <a:latin typeface="+mn-ea"/>
                          <a:ea typeface="+mn-ea"/>
                        </a:rPr>
                        <a:t> </a:t>
                      </a:r>
                      <a:r>
                        <a:rPr lang="ja-JP" sz="1800" kern="100" dirty="0" smtClean="0">
                          <a:solidFill>
                            <a:schemeClr val="tx1"/>
                          </a:solidFill>
                          <a:effectLst/>
                        </a:rPr>
                        <a:t>㎥</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4256858533"/>
                  </a:ext>
                </a:extLst>
              </a:tr>
              <a:tr h="567103">
                <a:tc>
                  <a:txBody>
                    <a:bodyPr/>
                    <a:lstStyle/>
                    <a:p>
                      <a:pPr algn="ctr">
                        <a:spcAft>
                          <a:spcPts val="0"/>
                        </a:spcAft>
                      </a:pPr>
                      <a:r>
                        <a:rPr lang="ja-JP" sz="1800" kern="100">
                          <a:effectLst/>
                        </a:rPr>
                        <a:t>基幹管路</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smtClean="0">
                          <a:solidFill>
                            <a:schemeClr val="tx1"/>
                          </a:solidFill>
                          <a:effectLst/>
                        </a:rPr>
                        <a:t>２０２</a:t>
                      </a:r>
                      <a:r>
                        <a:rPr lang="ja-JP" altLang="en-US" sz="1800" kern="100" dirty="0" smtClean="0">
                          <a:solidFill>
                            <a:schemeClr val="tx1"/>
                          </a:solidFill>
                          <a:effectLst/>
                        </a:rPr>
                        <a:t>０</a:t>
                      </a:r>
                      <a:r>
                        <a:rPr lang="ja-JP" sz="1800" kern="100" dirty="0" smtClean="0">
                          <a:solidFill>
                            <a:schemeClr val="tx1"/>
                          </a:solidFill>
                          <a:effectLst/>
                        </a:rPr>
                        <a:t>年度</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800" kern="100" dirty="0">
                          <a:solidFill>
                            <a:schemeClr val="tx1"/>
                          </a:solidFill>
                          <a:effectLst/>
                        </a:rPr>
                        <a:t>耐震適合率</a:t>
                      </a:r>
                    </a:p>
                    <a:p>
                      <a:pPr algn="ctr">
                        <a:spcAft>
                          <a:spcPts val="0"/>
                        </a:spcAft>
                      </a:pPr>
                      <a:r>
                        <a:rPr lang="ja-JP" altLang="en-US" sz="1800" kern="100" dirty="0" smtClean="0">
                          <a:solidFill>
                            <a:schemeClr val="tx1"/>
                          </a:solidFill>
                          <a:effectLst/>
                        </a:rPr>
                        <a:t>３７．９</a:t>
                      </a:r>
                      <a:r>
                        <a:rPr lang="ja-JP" sz="1800" kern="100" dirty="0" smtClean="0">
                          <a:solidFill>
                            <a:schemeClr val="tx1"/>
                          </a:solidFill>
                          <a:effectLst/>
                        </a:rPr>
                        <a:t>％</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延長</a:t>
                      </a:r>
                    </a:p>
                    <a:p>
                      <a:pPr algn="r" latinLnBrk="1">
                        <a:spcAft>
                          <a:spcPts val="0"/>
                        </a:spcAft>
                      </a:pPr>
                      <a:r>
                        <a:rPr lang="en-US" altLang="ja-JP" sz="1800" kern="100" dirty="0" smtClean="0">
                          <a:solidFill>
                            <a:schemeClr val="tx1"/>
                          </a:solidFill>
                          <a:effectLst/>
                          <a:latin typeface="+mn-ea"/>
                          <a:ea typeface="+mn-ea"/>
                        </a:rPr>
                        <a:t>-</a:t>
                      </a:r>
                      <a:r>
                        <a:rPr lang="ja-JP" altLang="en-US" sz="1800" kern="100" baseline="0" dirty="0" smtClean="0">
                          <a:solidFill>
                            <a:schemeClr val="tx1"/>
                          </a:solidFill>
                          <a:effectLst/>
                          <a:latin typeface="+mn-ea"/>
                          <a:ea typeface="+mn-ea"/>
                        </a:rPr>
                        <a:t>　</a:t>
                      </a:r>
                      <a:r>
                        <a:rPr lang="ja-JP" sz="1800" kern="100" dirty="0" smtClean="0">
                          <a:solidFill>
                            <a:schemeClr val="tx1"/>
                          </a:solidFill>
                          <a:effectLst/>
                        </a:rPr>
                        <a:t>ｍ</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l">
                        <a:spcAft>
                          <a:spcPts val="0"/>
                        </a:spcAft>
                      </a:pPr>
                      <a:r>
                        <a:rPr lang="ja-JP" sz="1800" kern="100" dirty="0">
                          <a:solidFill>
                            <a:schemeClr val="tx1"/>
                          </a:solidFill>
                          <a:effectLst/>
                        </a:rPr>
                        <a:t>総延長</a:t>
                      </a:r>
                    </a:p>
                    <a:p>
                      <a:pPr algn="r">
                        <a:spcAft>
                          <a:spcPts val="0"/>
                        </a:spcAft>
                      </a:pPr>
                      <a:r>
                        <a:rPr lang="ja-JP" altLang="en-US" sz="1800" kern="100" dirty="0" smtClean="0">
                          <a:solidFill>
                            <a:schemeClr val="tx1"/>
                          </a:solidFill>
                          <a:effectLst/>
                          <a:latin typeface="+mn-ea"/>
                          <a:ea typeface="+mn-ea"/>
                        </a:rPr>
                        <a:t>６７．１</a:t>
                      </a:r>
                      <a:r>
                        <a:rPr lang="ja-JP" sz="1800" kern="100" dirty="0" smtClean="0">
                          <a:solidFill>
                            <a:schemeClr val="tx1"/>
                          </a:solidFill>
                          <a:effectLst/>
                        </a:rPr>
                        <a:t>ｋｍ</a:t>
                      </a:r>
                      <a:endParaRPr lang="ja-JP" sz="180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3046860094"/>
                  </a:ext>
                </a:extLst>
              </a:tr>
            </a:tbl>
          </a:graphicData>
        </a:graphic>
      </p:graphicFrame>
      <p:sp>
        <p:nvSpPr>
          <p:cNvPr id="5" name="正方形/長方形 4"/>
          <p:cNvSpPr/>
          <p:nvPr/>
        </p:nvSpPr>
        <p:spPr>
          <a:xfrm>
            <a:off x="0" y="2482314"/>
            <a:ext cx="9144000" cy="1077218"/>
          </a:xfrm>
          <a:prstGeom prst="rect">
            <a:avLst/>
          </a:prstGeom>
        </p:spPr>
        <p:txBody>
          <a:bodyPr wrap="square">
            <a:spAutoFit/>
          </a:bodyPr>
          <a:lstStyle/>
          <a:p>
            <a:pPr indent="127000" defTabSz="914400" eaLnBrk="0" fontAlgn="base" hangingPunct="0">
              <a:spcBef>
                <a:spcPct val="0"/>
              </a:spcBef>
              <a:spcAft>
                <a:spcPct val="0"/>
              </a:spcAft>
            </a:pPr>
            <a:r>
              <a:rPr lang="ja-JP" altLang="ja-JP" sz="2400" b="1" dirty="0">
                <a:latin typeface="+mn-ea"/>
              </a:rPr>
              <a:t>３</a:t>
            </a:r>
            <a:r>
              <a:rPr lang="ja-JP" altLang="en-US" sz="2400" b="1" dirty="0">
                <a:latin typeface="+mn-ea"/>
              </a:rPr>
              <a:t>．３</a:t>
            </a:r>
            <a:r>
              <a:rPr lang="ja-JP" altLang="ja-JP" sz="2400" b="1" dirty="0">
                <a:latin typeface="+mn-ea"/>
              </a:rPr>
              <a:t>　耐震化計画の内容</a:t>
            </a:r>
          </a:p>
          <a:p>
            <a:pPr lvl="0" indent="127000" defTabSz="914400" eaLnBrk="0" fontAlgn="base" hangingPunct="0">
              <a:spcBef>
                <a:spcPct val="0"/>
              </a:spcBef>
              <a:spcAft>
                <a:spcPct val="0"/>
              </a:spcAft>
            </a:pPr>
            <a:r>
              <a:rPr lang="ja-JP" altLang="en-US" sz="2000" dirty="0" smtClean="0">
                <a:latin typeface="+mn-ea"/>
                <a:cs typeface="Times New Roman" panose="02020603050405020304" pitchFamily="18" charset="0"/>
              </a:rPr>
              <a:t>　</a:t>
            </a:r>
            <a:r>
              <a:rPr lang="ja-JP" altLang="ja-JP" sz="2000" dirty="0" smtClean="0">
                <a:latin typeface="+mn-ea"/>
                <a:cs typeface="Times New Roman" panose="02020603050405020304" pitchFamily="18" charset="0"/>
              </a:rPr>
              <a:t>（</a:t>
            </a:r>
            <a:r>
              <a:rPr lang="zh-TW" altLang="en-US" sz="2000" dirty="0">
                <a:latin typeface="游ゴシック" panose="020B0400000000000000" pitchFamily="50" charset="-128"/>
                <a:ea typeface="游ゴシック" panose="020B0400000000000000" pitchFamily="50" charset="-128"/>
                <a:cs typeface="Times New Roman" panose="02020603050405020304" pitchFamily="18" charset="0"/>
              </a:rPr>
              <a:t>東大阪市水道事業中期実施計画（第</a:t>
            </a:r>
            <a:r>
              <a:rPr lang="en-US" altLang="zh-TW" sz="2000" dirty="0">
                <a:latin typeface="游ゴシック" panose="020B0400000000000000" pitchFamily="50" charset="-128"/>
                <a:ea typeface="游ゴシック" panose="020B0400000000000000" pitchFamily="50" charset="-128"/>
                <a:cs typeface="Times New Roman" panose="02020603050405020304" pitchFamily="18" charset="0"/>
              </a:rPr>
              <a:t>3</a:t>
            </a:r>
            <a:r>
              <a:rPr lang="zh-TW" altLang="en-US" sz="2000" dirty="0">
                <a:latin typeface="游ゴシック" panose="020B0400000000000000" pitchFamily="50" charset="-128"/>
                <a:ea typeface="游ゴシック" panose="020B0400000000000000" pitchFamily="50" charset="-128"/>
                <a:cs typeface="Times New Roman" panose="02020603050405020304" pitchFamily="18" charset="0"/>
              </a:rPr>
              <a:t>期）第四次水道施設整備</a:t>
            </a:r>
            <a:r>
              <a:rPr lang="zh-TW" altLang="en-US" sz="2000" dirty="0" smtClean="0">
                <a:latin typeface="游ゴシック" panose="020B0400000000000000" pitchFamily="50" charset="-128"/>
                <a:ea typeface="游ゴシック" panose="020B0400000000000000" pitchFamily="50" charset="-128"/>
                <a:cs typeface="Times New Roman" panose="02020603050405020304" pitchFamily="18" charset="0"/>
              </a:rPr>
              <a:t>事業</a:t>
            </a:r>
            <a:endParaRPr lang="en-US" altLang="zh-TW" sz="2000" dirty="0" smtClean="0">
              <a:latin typeface="游ゴシック" panose="020B0400000000000000" pitchFamily="50" charset="-128"/>
              <a:ea typeface="游ゴシック" panose="020B0400000000000000" pitchFamily="50" charset="-128"/>
              <a:cs typeface="Times New Roman" panose="02020603050405020304" pitchFamily="18" charset="0"/>
            </a:endParaRPr>
          </a:p>
          <a:p>
            <a:pPr lvl="0" indent="127000" defTabSz="914400" eaLnBrk="0" fontAlgn="base" hangingPunct="0">
              <a:spcBef>
                <a:spcPct val="0"/>
              </a:spcBef>
              <a:spcAft>
                <a:spcPct val="0"/>
              </a:spcAft>
            </a:pPr>
            <a:r>
              <a:rPr lang="ja-JP" altLang="en-US" sz="20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en-US" sz="2000" dirty="0" smtClean="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2000" dirty="0" smtClean="0">
                <a:latin typeface="+mn-ea"/>
                <a:cs typeface="Times New Roman" panose="02020603050405020304" pitchFamily="18" charset="0"/>
              </a:rPr>
              <a:t>（</a:t>
            </a:r>
            <a:r>
              <a:rPr lang="ja-JP" altLang="ja-JP" sz="2000" dirty="0">
                <a:latin typeface="+mn-ea"/>
                <a:cs typeface="Times New Roman" panose="02020603050405020304" pitchFamily="18" charset="0"/>
              </a:rPr>
              <a:t>２０１５年度策定））</a:t>
            </a:r>
            <a:endParaRPr lang="ja-JP" altLang="ja-JP" sz="1600" dirty="0">
              <a:latin typeface="+mn-ea"/>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4" name="スライド番号プレースホルダー 3"/>
          <p:cNvSpPr>
            <a:spLocks noGrp="1"/>
          </p:cNvSpPr>
          <p:nvPr>
            <p:ph type="sldNum" sz="quarter" idx="12"/>
          </p:nvPr>
        </p:nvSpPr>
        <p:spPr>
          <a:xfrm>
            <a:off x="7086600" y="6502016"/>
            <a:ext cx="2057400" cy="365125"/>
          </a:xfrm>
        </p:spPr>
        <p:txBody>
          <a:bodyPr/>
          <a:lstStyle/>
          <a:p>
            <a:fld id="{6006E7AC-397C-46DB-B16C-C18B8E404D27}" type="slidenum">
              <a:rPr kumimoji="1" lang="ja-JP" altLang="en-US" smtClean="0"/>
              <a:t>23</a:t>
            </a:fld>
            <a:endParaRPr kumimoji="1" lang="ja-JP" altLang="en-US" dirty="0"/>
          </a:p>
        </p:txBody>
      </p:sp>
      <p:sp>
        <p:nvSpPr>
          <p:cNvPr id="7" name="テキスト ボックス 2"/>
          <p:cNvSpPr txBox="1">
            <a:spLocks noChangeArrowheads="1"/>
          </p:cNvSpPr>
          <p:nvPr/>
        </p:nvSpPr>
        <p:spPr bwMode="auto">
          <a:xfrm>
            <a:off x="1575984" y="1964969"/>
            <a:ext cx="4862513" cy="4154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90170" indent="-90170" algn="ctr">
              <a:lnSpc>
                <a:spcPct val="150000"/>
              </a:lnSpc>
              <a:spcAft>
                <a:spcPts val="0"/>
              </a:spcAft>
            </a:pPr>
            <a:r>
              <a:rPr lang="ja-JP" altLang="en-US" sz="1600" kern="100" dirty="0" smtClean="0">
                <a:effectLst/>
                <a:latin typeface="+mn-ea"/>
                <a:cs typeface="Times New Roman" panose="02020603050405020304" pitchFamily="18" charset="0"/>
              </a:rPr>
              <a:t>耐震化計画をもって老朽管対策として</a:t>
            </a:r>
            <a:r>
              <a:rPr lang="ja-JP" altLang="en-US" sz="1600" kern="100" dirty="0" smtClean="0">
                <a:latin typeface="+mn-ea"/>
                <a:cs typeface="Times New Roman" panose="02020603050405020304" pitchFamily="18" charset="0"/>
              </a:rPr>
              <a:t>いま</a:t>
            </a:r>
            <a:r>
              <a:rPr lang="ja-JP" altLang="en-US" sz="1600" kern="100" dirty="0">
                <a:latin typeface="+mn-ea"/>
                <a:cs typeface="Times New Roman" panose="02020603050405020304" pitchFamily="18" charset="0"/>
              </a:rPr>
              <a:t>す</a:t>
            </a:r>
            <a:r>
              <a:rPr lang="ja-JP" altLang="en-US" sz="1600" kern="100" dirty="0" smtClean="0">
                <a:effectLst/>
                <a:latin typeface="+mn-ea"/>
                <a:cs typeface="Times New Roman" panose="02020603050405020304" pitchFamily="18" charset="0"/>
              </a:rPr>
              <a:t>。</a:t>
            </a:r>
            <a:endParaRPr lang="ja-JP" sz="16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255645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57" y="219986"/>
            <a:ext cx="9156357" cy="1077218"/>
          </a:xfrm>
          <a:prstGeom prst="rect">
            <a:avLst/>
          </a:prstGeom>
        </p:spPr>
        <p:txBody>
          <a:bodyPr wrap="square">
            <a:spAutoFit/>
          </a:bodyPr>
          <a:lstStyle/>
          <a:p>
            <a:r>
              <a:rPr lang="ja-JP" altLang="en-US" sz="2400" b="1" dirty="0"/>
              <a:t>３．４　更新需要見込み額の見通し</a:t>
            </a:r>
          </a:p>
          <a:p>
            <a:endParaRPr lang="ja-JP" altLang="en-US" dirty="0"/>
          </a:p>
          <a:p>
            <a:r>
              <a:rPr lang="en-US" altLang="ja-JP" sz="2000" dirty="0"/>
              <a:t>【</a:t>
            </a:r>
            <a:r>
              <a:rPr lang="ja-JP" altLang="en-US" sz="2000" dirty="0"/>
              <a:t>市町村計画</a:t>
            </a:r>
            <a:r>
              <a:rPr lang="en-US" altLang="ja-JP" sz="2000" dirty="0"/>
              <a:t>】 </a:t>
            </a:r>
            <a:r>
              <a:rPr lang="ja-JP" altLang="ja-JP" kern="100" dirty="0" smtClean="0">
                <a:latin typeface="+mn-ea"/>
                <a:cs typeface="Times New Roman" panose="02020603050405020304" pitchFamily="18" charset="0"/>
              </a:rPr>
              <a:t>（</a:t>
            </a:r>
            <a:r>
              <a:rPr lang="ja-JP" altLang="en-US" kern="100" dirty="0" smtClean="0">
                <a:latin typeface="+mn-ea"/>
                <a:cs typeface="Times New Roman" panose="02020603050405020304" pitchFamily="18" charset="0"/>
              </a:rPr>
              <a:t>東大阪市</a:t>
            </a:r>
            <a:r>
              <a:rPr lang="ja-JP" altLang="en-US" kern="100" dirty="0">
                <a:latin typeface="+mn-ea"/>
                <a:cs typeface="Times New Roman" panose="02020603050405020304" pitchFamily="18" charset="0"/>
              </a:rPr>
              <a:t>アセットマネジメント</a:t>
            </a:r>
            <a:r>
              <a:rPr lang="ja-JP" altLang="ja-JP" kern="100"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 ２０１８年度</a:t>
            </a:r>
            <a:r>
              <a:rPr lang="ja-JP" altLang="ja-JP" kern="100" dirty="0" smtClean="0">
                <a:latin typeface="+mn-ea"/>
                <a:cs typeface="Times New Roman" panose="02020603050405020304" pitchFamily="18" charset="0"/>
              </a:rPr>
              <a:t>策定</a:t>
            </a:r>
            <a:r>
              <a:rPr lang="ja-JP" altLang="ja-JP" kern="100" dirty="0">
                <a:latin typeface="+mn-ea"/>
                <a:cs typeface="Times New Roman" panose="02020603050405020304" pitchFamily="18" charset="0"/>
              </a:rPr>
              <a:t>））</a:t>
            </a:r>
            <a:endParaRPr lang="ja-JP" altLang="ja-JP" kern="100" dirty="0">
              <a:effectLst/>
              <a:latin typeface="+mn-ea"/>
              <a:cs typeface="Times New Roman" panose="02020603050405020304" pitchFamily="18" charset="0"/>
            </a:endParaRPr>
          </a:p>
        </p:txBody>
      </p:sp>
      <p:sp>
        <p:nvSpPr>
          <p:cNvPr id="4" name="テキスト ボックス 2"/>
          <p:cNvSpPr txBox="1">
            <a:spLocks noChangeArrowheads="1"/>
          </p:cNvSpPr>
          <p:nvPr/>
        </p:nvSpPr>
        <p:spPr bwMode="auto">
          <a:xfrm>
            <a:off x="1" y="5095430"/>
            <a:ext cx="9144000" cy="116955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a:effectLst/>
                <a:latin typeface="+mn-ea"/>
                <a:cs typeface="Times New Roman" panose="02020603050405020304" pitchFamily="18" charset="0"/>
              </a:rPr>
              <a:t>・計画期間</a:t>
            </a: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2018</a:t>
            </a:r>
            <a:r>
              <a:rPr lang="ja-JP"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2047</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）に必要と見込まれる更新需要の合計額は</a:t>
            </a:r>
            <a:r>
              <a:rPr lang="ja-JP" kern="100" dirty="0" smtClean="0">
                <a:effectLst/>
                <a:latin typeface="+mn-ea"/>
                <a:cs typeface="Times New Roman" panose="02020603050405020304" pitchFamily="18" charset="0"/>
              </a:rPr>
              <a:t>構造物</a:t>
            </a:r>
            <a:endParaRPr lang="en-US" altLang="ja-JP" kern="100" dirty="0" smtClean="0">
              <a:effectLst/>
              <a:latin typeface="+mn-ea"/>
              <a:cs typeface="Times New Roman" panose="02020603050405020304" pitchFamily="18" charset="0"/>
            </a:endParaRPr>
          </a:p>
          <a:p>
            <a:pPr marL="90170" indent="-90170" algn="just">
              <a:spcAft>
                <a:spcPts val="0"/>
              </a:spcAft>
            </a:pPr>
            <a:r>
              <a:rPr lang="ja-JP" altLang="en-US" kern="100" dirty="0">
                <a:latin typeface="+mn-ea"/>
                <a:cs typeface="Times New Roman" panose="02020603050405020304" pitchFamily="18" charset="0"/>
              </a:rPr>
              <a:t>　</a:t>
            </a:r>
            <a:r>
              <a:rPr lang="ja-JP" kern="100" dirty="0" smtClean="0">
                <a:effectLst/>
                <a:latin typeface="+mn-ea"/>
                <a:cs typeface="Times New Roman" panose="02020603050405020304" pitchFamily="18" charset="0"/>
              </a:rPr>
              <a:t>及び</a:t>
            </a:r>
            <a:r>
              <a:rPr lang="ja-JP" kern="100" dirty="0">
                <a:effectLst/>
                <a:latin typeface="+mn-ea"/>
                <a:cs typeface="Times New Roman" panose="02020603050405020304" pitchFamily="18" charset="0"/>
              </a:rPr>
              <a:t>設備で</a:t>
            </a:r>
            <a:r>
              <a:rPr lang="ja-JP" kern="100" dirty="0" smtClean="0">
                <a:effectLst/>
                <a:latin typeface="+mn-ea"/>
                <a:cs typeface="Times New Roman" panose="02020603050405020304" pitchFamily="18" charset="0"/>
              </a:rPr>
              <a:t>約</a:t>
            </a:r>
            <a:r>
              <a:rPr lang="en-US" altLang="ja-JP" kern="100" dirty="0" smtClean="0">
                <a:latin typeface="+mn-ea"/>
                <a:cs typeface="Times New Roman" panose="02020603050405020304" pitchFamily="18" charset="0"/>
              </a:rPr>
              <a:t>253</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、管路で</a:t>
            </a:r>
            <a:r>
              <a:rPr lang="ja-JP" kern="100" dirty="0" smtClean="0">
                <a:effectLst/>
                <a:latin typeface="+mn-ea"/>
                <a:cs typeface="Times New Roman" panose="02020603050405020304" pitchFamily="18" charset="0"/>
              </a:rPr>
              <a:t>約</a:t>
            </a:r>
            <a:r>
              <a:rPr lang="en-US" altLang="ja-JP" kern="100" dirty="0" smtClean="0">
                <a:effectLst/>
                <a:latin typeface="+mn-ea"/>
                <a:cs typeface="Times New Roman" panose="02020603050405020304" pitchFamily="18" charset="0"/>
              </a:rPr>
              <a:t>642</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a:t>
            </a:r>
            <a:r>
              <a:rPr lang="ja-JP" kern="100" dirty="0" smtClean="0">
                <a:effectLst/>
                <a:latin typeface="+mn-ea"/>
                <a:cs typeface="Times New Roman" panose="02020603050405020304" pitchFamily="18" charset="0"/>
              </a:rPr>
              <a:t>計約</a:t>
            </a:r>
            <a:r>
              <a:rPr lang="en-US" altLang="ja-JP" kern="100" dirty="0" smtClean="0">
                <a:latin typeface="+mn-ea"/>
                <a:cs typeface="Times New Roman" panose="02020603050405020304" pitchFamily="18" charset="0"/>
              </a:rPr>
              <a:t>895</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となる見込みです</a:t>
            </a:r>
            <a:r>
              <a:rPr lang="ja-JP" kern="100" dirty="0" smtClean="0">
                <a:effectLst/>
                <a:latin typeface="+mn-ea"/>
                <a:cs typeface="Times New Roman" panose="02020603050405020304" pitchFamily="18" charset="0"/>
              </a:rPr>
              <a:t>。</a:t>
            </a:r>
            <a:endParaRPr lang="en-US" altLang="ja-JP" kern="100" dirty="0" smtClean="0">
              <a:effectLst/>
              <a:latin typeface="+mn-ea"/>
              <a:cs typeface="Times New Roman" panose="02020603050405020304" pitchFamily="18" charset="0"/>
            </a:endParaRPr>
          </a:p>
          <a:p>
            <a:pPr marL="90170" indent="-90170" algn="just">
              <a:spcAft>
                <a:spcPts val="0"/>
              </a:spcAft>
            </a:pPr>
            <a:endParaRPr lang="en-US" altLang="ja-JP" kern="100" dirty="0">
              <a:latin typeface="+mn-ea"/>
              <a:cs typeface="Times New Roman" panose="02020603050405020304" pitchFamily="18" charset="0"/>
            </a:endParaRPr>
          </a:p>
          <a:p>
            <a:pPr marL="90170" indent="-90170" algn="just">
              <a:spcAft>
                <a:spcPts val="0"/>
              </a:spcAft>
            </a:pPr>
            <a:r>
              <a:rPr lang="en-US" altLang="ja-JP" sz="1600" kern="100" dirty="0">
                <a:latin typeface="+mn-ea"/>
                <a:cs typeface="Times New Roman" panose="02020603050405020304" pitchFamily="18" charset="0"/>
              </a:rPr>
              <a:t>※</a:t>
            </a:r>
            <a:r>
              <a:rPr lang="ja-JP" altLang="en-US" sz="1600" kern="100" dirty="0">
                <a:latin typeface="+mn-ea"/>
                <a:cs typeface="Times New Roman" panose="02020603050405020304" pitchFamily="18" charset="0"/>
              </a:rPr>
              <a:t>期間は当該市町村での試算状況によります</a:t>
            </a:r>
            <a:r>
              <a:rPr lang="ja-JP" altLang="en-US" sz="1600" kern="100" dirty="0" smtClean="0">
                <a:latin typeface="+mn-ea"/>
                <a:cs typeface="Times New Roman" panose="02020603050405020304" pitchFamily="18" charset="0"/>
              </a:rPr>
              <a:t>。</a:t>
            </a:r>
            <a:endParaRPr lang="ja-JP" altLang="en-US" sz="1600" kern="100" dirty="0">
              <a:latin typeface="+mn-ea"/>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24</a:t>
            </a:fld>
            <a:endParaRPr kumimoji="1" lang="ja-JP" altLang="en-US"/>
          </a:p>
        </p:txBody>
      </p:sp>
      <p:pic>
        <p:nvPicPr>
          <p:cNvPr id="8" name="図 7"/>
          <p:cNvPicPr>
            <a:picLocks noChangeAspect="1"/>
          </p:cNvPicPr>
          <p:nvPr/>
        </p:nvPicPr>
        <p:blipFill>
          <a:blip r:embed="rId2"/>
          <a:stretch>
            <a:fillRect/>
          </a:stretch>
        </p:blipFill>
        <p:spPr>
          <a:xfrm>
            <a:off x="4553121" y="1567718"/>
            <a:ext cx="4546600" cy="3098800"/>
          </a:xfrm>
          <a:prstGeom prst="rect">
            <a:avLst/>
          </a:prstGeom>
        </p:spPr>
      </p:pic>
      <p:pic>
        <p:nvPicPr>
          <p:cNvPr id="9" name="図 8"/>
          <p:cNvPicPr>
            <a:picLocks noChangeAspect="1"/>
          </p:cNvPicPr>
          <p:nvPr/>
        </p:nvPicPr>
        <p:blipFill>
          <a:blip r:embed="rId3"/>
          <a:stretch>
            <a:fillRect/>
          </a:stretch>
        </p:blipFill>
        <p:spPr>
          <a:xfrm>
            <a:off x="136221" y="1579453"/>
            <a:ext cx="4378800" cy="3099600"/>
          </a:xfrm>
          <a:prstGeom prst="rect">
            <a:avLst/>
          </a:prstGeom>
        </p:spPr>
      </p:pic>
    </p:spTree>
    <p:extLst>
      <p:ext uri="{BB962C8B-B14F-4D97-AF65-F5344CB8AC3E}">
        <p14:creationId xmlns:p14="http://schemas.microsoft.com/office/powerpoint/2010/main" val="1973169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243408" y="1559617"/>
            <a:ext cx="6528846" cy="5029202"/>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Rectangle 4"/>
          <p:cNvSpPr>
            <a:spLocks noChangeArrowheads="1"/>
          </p:cNvSpPr>
          <p:nvPr/>
        </p:nvSpPr>
        <p:spPr bwMode="auto">
          <a:xfrm>
            <a:off x="-128337" y="401119"/>
            <a:ext cx="9272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r>
              <a:rPr lang="ja-JP" altLang="en-US" kern="100" dirty="0">
                <a:latin typeface="+mn-ea"/>
                <a:cs typeface="Times New Roman" panose="02020603050405020304" pitchFamily="18" charset="0"/>
              </a:rPr>
              <a:t>東大阪市アセットマネジメント</a:t>
            </a:r>
            <a:r>
              <a:rPr lang="ja-JP" altLang="ja-JP" kern="100" dirty="0">
                <a:latin typeface="+mn-ea"/>
                <a:cs typeface="Times New Roman" panose="02020603050405020304" pitchFamily="18" charset="0"/>
              </a:rPr>
              <a:t>（</a:t>
            </a:r>
            <a:r>
              <a:rPr lang="ja-JP" altLang="en-US" dirty="0">
                <a:latin typeface="+mn-ea"/>
                <a:cs typeface="Times New Roman" panose="02020603050405020304" pitchFamily="18" charset="0"/>
              </a:rPr>
              <a:t> ２０１８年度</a:t>
            </a:r>
            <a:r>
              <a:rPr lang="ja-JP" altLang="ja-JP" kern="100" dirty="0">
                <a:latin typeface="+mn-ea"/>
                <a:cs typeface="Times New Roman" panose="02020603050405020304" pitchFamily="18" charset="0"/>
              </a:rPr>
              <a:t>策定）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rPr>
              <a:t> </a:t>
            </a:r>
          </a:p>
        </p:txBody>
      </p:sp>
      <p:sp>
        <p:nvSpPr>
          <p:cNvPr id="3" name="円形吹き出し 28"/>
          <p:cNvSpPr>
            <a:spLocks noChangeArrowheads="1"/>
          </p:cNvSpPr>
          <p:nvPr/>
        </p:nvSpPr>
        <p:spPr bwMode="auto">
          <a:xfrm>
            <a:off x="4864100" y="1559616"/>
            <a:ext cx="4191001" cy="789883"/>
          </a:xfrm>
          <a:prstGeom prst="wedgeEllipseCallout">
            <a:avLst>
              <a:gd name="adj1" fmla="val -7790"/>
              <a:gd name="adj2" fmla="val 119207"/>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solidFill>
                  <a:srgbClr val="000000"/>
                </a:solidFill>
                <a:latin typeface="+mn-ea"/>
                <a:cs typeface="Times New Roman" panose="02020603050405020304" pitchFamily="18" charset="0"/>
              </a:rPr>
              <a:t>支出</a:t>
            </a:r>
            <a:r>
              <a:rPr lang="ja-JP" altLang="en-US" sz="1400" dirty="0" smtClean="0">
                <a:solidFill>
                  <a:srgbClr val="000000"/>
                </a:solidFill>
                <a:latin typeface="+mn-ea"/>
                <a:cs typeface="Times New Roman" panose="02020603050405020304" pitchFamily="18" charset="0"/>
              </a:rPr>
              <a:t>が収入の約</a:t>
            </a:r>
            <a:r>
              <a:rPr lang="en-US" altLang="ja-JP" sz="1400" dirty="0" smtClean="0">
                <a:solidFill>
                  <a:srgbClr val="000000"/>
                </a:solidFill>
                <a:latin typeface="+mn-ea"/>
                <a:cs typeface="Times New Roman" panose="02020603050405020304" pitchFamily="18" charset="0"/>
              </a:rPr>
              <a:t>1.3</a:t>
            </a:r>
            <a:r>
              <a:rPr lang="ja-JP" altLang="en-US" sz="1400" dirty="0" smtClean="0">
                <a:solidFill>
                  <a:srgbClr val="000000"/>
                </a:solidFill>
                <a:latin typeface="+mn-ea"/>
                <a:cs typeface="Times New Roman" panose="02020603050405020304" pitchFamily="18" charset="0"/>
              </a:rPr>
              <a:t>倍。</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赤字回避には収入</a:t>
            </a:r>
            <a:r>
              <a:rPr lang="ja-JP" altLang="en-US" sz="1400" dirty="0" smtClean="0">
                <a:solidFill>
                  <a:srgbClr val="000000"/>
                </a:solidFill>
                <a:latin typeface="+mn-ea"/>
                <a:cs typeface="Times New Roman" panose="02020603050405020304" pitchFamily="18" charset="0"/>
              </a:rPr>
              <a:t>の約</a:t>
            </a:r>
            <a:r>
              <a:rPr lang="en-US" altLang="ja-JP" sz="1400" dirty="0" smtClean="0">
                <a:solidFill>
                  <a:srgbClr val="000000"/>
                </a:solidFill>
                <a:latin typeface="+mn-ea"/>
                <a:cs typeface="Times New Roman" panose="02020603050405020304" pitchFamily="18" charset="0"/>
              </a:rPr>
              <a:t>3</a:t>
            </a:r>
            <a:r>
              <a:rPr lang="ja-JP" altLang="en-US" sz="1400" dirty="0" smtClean="0">
                <a:solidFill>
                  <a:srgbClr val="000000"/>
                </a:solidFill>
                <a:latin typeface="+mn-ea"/>
                <a:cs typeface="Times New Roman" panose="02020603050405020304" pitchFamily="18" charset="0"/>
              </a:rPr>
              <a:t>割アップ</a:t>
            </a: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が必要</a:t>
            </a:r>
            <a:endParaRPr kumimoji="0" lang="ja-JP" altLang="en-US" sz="1400" b="0" i="0" u="none" strike="noStrike" cap="none" normalizeH="0" baseline="0" dirty="0" smtClean="0">
              <a:ln>
                <a:noFill/>
              </a:ln>
              <a:solidFill>
                <a:schemeClr val="tx1"/>
              </a:solidFill>
              <a:effectLst/>
              <a:latin typeface="+mn-ea"/>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25</a:t>
            </a:fld>
            <a:endParaRPr kumimoji="1" lang="ja-JP" altLang="en-US"/>
          </a:p>
        </p:txBody>
      </p:sp>
      <p:cxnSp>
        <p:nvCxnSpPr>
          <p:cNvPr id="9" name="直線矢印コネクタ 8"/>
          <p:cNvCxnSpPr/>
          <p:nvPr/>
        </p:nvCxnSpPr>
        <p:spPr>
          <a:xfrm>
            <a:off x="6616700" y="2908300"/>
            <a:ext cx="0" cy="3937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523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1016000" y="1578703"/>
            <a:ext cx="6388100" cy="3700593"/>
          </a:xfrm>
          <a:prstGeom prst="rect">
            <a:avLst/>
          </a:prstGeom>
        </p:spPr>
      </p:pic>
      <p:sp>
        <p:nvSpPr>
          <p:cNvPr id="3" name="テキスト ボックス 2"/>
          <p:cNvSpPr txBox="1">
            <a:spLocks noChangeArrowheads="1"/>
          </p:cNvSpPr>
          <p:nvPr/>
        </p:nvSpPr>
        <p:spPr bwMode="auto">
          <a:xfrm>
            <a:off x="313492" y="5887453"/>
            <a:ext cx="8623406" cy="64633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2021</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に資金残高がマイナスとなり</a:t>
            </a:r>
            <a:r>
              <a:rPr lang="ja-JP" kern="100" dirty="0"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2045</a:t>
            </a:r>
            <a:r>
              <a:rPr lang="ja-JP" kern="100" dirty="0" smtClean="0">
                <a:effectLst/>
                <a:latin typeface="+mn-ea"/>
                <a:cs typeface="Times New Roman" panose="02020603050405020304" pitchFamily="18" charset="0"/>
              </a:rPr>
              <a:t>年度</a:t>
            </a:r>
            <a:r>
              <a:rPr lang="ja-JP" kern="100" dirty="0">
                <a:effectLst/>
                <a:latin typeface="+mn-ea"/>
                <a:cs typeface="Times New Roman" panose="02020603050405020304" pitchFamily="18" charset="0"/>
              </a:rPr>
              <a:t>に</a:t>
            </a:r>
            <a:r>
              <a:rPr lang="ja-JP" kern="100" dirty="0" smtClean="0">
                <a:effectLst/>
                <a:latin typeface="+mn-ea"/>
                <a:cs typeface="Times New Roman" panose="02020603050405020304" pitchFamily="18" charset="0"/>
              </a:rPr>
              <a:t>は</a:t>
            </a:r>
            <a:r>
              <a:rPr lang="ja-JP" altLang="en-US"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132</a:t>
            </a:r>
            <a:r>
              <a:rPr lang="ja-JP" kern="100" dirty="0" smtClean="0">
                <a:effectLst/>
                <a:latin typeface="+mn-ea"/>
                <a:cs typeface="Times New Roman" panose="02020603050405020304" pitchFamily="18" charset="0"/>
              </a:rPr>
              <a:t>億円</a:t>
            </a:r>
            <a:r>
              <a:rPr lang="ja-JP" kern="100" dirty="0">
                <a:effectLst/>
                <a:latin typeface="+mn-ea"/>
                <a:cs typeface="Times New Roman" panose="02020603050405020304" pitchFamily="18" charset="0"/>
              </a:rPr>
              <a:t>の資金不足</a:t>
            </a:r>
            <a:r>
              <a:rPr lang="ja-JP" kern="100" dirty="0" smtClean="0">
                <a:effectLst/>
                <a:latin typeface="+mn-ea"/>
                <a:cs typeface="Times New Roman" panose="02020603050405020304" pitchFamily="18" charset="0"/>
              </a:rPr>
              <a:t>と</a:t>
            </a:r>
            <a:endParaRPr lang="en-US" altLang="ja-JP" kern="100" dirty="0" smtClean="0">
              <a:effectLst/>
              <a:latin typeface="+mn-ea"/>
              <a:cs typeface="Times New Roman" panose="02020603050405020304" pitchFamily="18" charset="0"/>
            </a:endParaRPr>
          </a:p>
          <a:p>
            <a:pPr marL="90170" indent="-90170" algn="just">
              <a:spcAft>
                <a:spcPts val="0"/>
              </a:spcAft>
            </a:pPr>
            <a:r>
              <a:rPr lang="ja-JP" altLang="en-US" kern="100" dirty="0">
                <a:latin typeface="+mn-ea"/>
                <a:cs typeface="Times New Roman" panose="02020603050405020304" pitchFamily="18" charset="0"/>
              </a:rPr>
              <a:t>　</a:t>
            </a:r>
            <a:r>
              <a:rPr lang="ja-JP" kern="100" dirty="0" smtClean="0">
                <a:effectLst/>
                <a:latin typeface="+mn-ea"/>
                <a:cs typeface="Times New Roman" panose="02020603050405020304" pitchFamily="18" charset="0"/>
              </a:rPr>
              <a:t>な</a:t>
            </a:r>
            <a:r>
              <a:rPr lang="ja-JP" altLang="en-US" kern="100" dirty="0" smtClean="0">
                <a:effectLst/>
                <a:latin typeface="+mn-ea"/>
                <a:cs typeface="Times New Roman" panose="02020603050405020304" pitchFamily="18" charset="0"/>
              </a:rPr>
              <a:t>る見通しです</a:t>
            </a:r>
            <a:r>
              <a:rPr lang="ja-JP" kern="100" dirty="0" smtClean="0">
                <a:effectLst/>
                <a:latin typeface="+mn-ea"/>
                <a:cs typeface="Times New Roman" panose="02020603050405020304" pitchFamily="18" charset="0"/>
              </a:rPr>
              <a:t>。</a:t>
            </a:r>
            <a:endParaRPr lang="ja-JP" sz="2000" kern="100" dirty="0">
              <a:effectLst/>
              <a:latin typeface="+mn-ea"/>
              <a:cs typeface="Times New Roman" panose="02020603050405020304" pitchFamily="18" charset="0"/>
            </a:endParaRPr>
          </a:p>
        </p:txBody>
      </p:sp>
      <p:sp>
        <p:nvSpPr>
          <p:cNvPr id="4" name="Rectangle 4"/>
          <p:cNvSpPr>
            <a:spLocks noChangeArrowheads="1"/>
          </p:cNvSpPr>
          <p:nvPr/>
        </p:nvSpPr>
        <p:spPr bwMode="auto">
          <a:xfrm>
            <a:off x="-128337" y="401119"/>
            <a:ext cx="92723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dirty="0"/>
          </a:p>
          <a:p>
            <a:r>
              <a:rPr lang="en-US" altLang="ja-JP" sz="2000" dirty="0"/>
              <a:t>【</a:t>
            </a:r>
            <a:r>
              <a:rPr lang="ja-JP" altLang="en-US" sz="2000" dirty="0"/>
              <a:t>市町村計画</a:t>
            </a:r>
            <a:r>
              <a:rPr lang="en-US" altLang="ja-JP" sz="2000" dirty="0"/>
              <a:t>】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r>
              <a:rPr lang="ja-JP" altLang="en-US" kern="100" dirty="0">
                <a:latin typeface="+mn-ea"/>
                <a:cs typeface="Times New Roman" panose="02020603050405020304" pitchFamily="18" charset="0"/>
              </a:rPr>
              <a:t>東大阪市アセットマネジメント</a:t>
            </a:r>
            <a:r>
              <a:rPr lang="ja-JP" altLang="ja-JP" kern="100" dirty="0">
                <a:latin typeface="+mn-ea"/>
                <a:cs typeface="Times New Roman" panose="02020603050405020304" pitchFamily="18" charset="0"/>
              </a:rPr>
              <a:t>（</a:t>
            </a:r>
            <a:r>
              <a:rPr lang="ja-JP" altLang="en-US" dirty="0">
                <a:latin typeface="+mn-ea"/>
                <a:cs typeface="Times New Roman" panose="02020603050405020304" pitchFamily="18" charset="0"/>
              </a:rPr>
              <a:t> ２０１８年度</a:t>
            </a:r>
            <a:r>
              <a:rPr lang="ja-JP" altLang="ja-JP" kern="100" dirty="0">
                <a:latin typeface="+mn-ea"/>
                <a:cs typeface="Times New Roman" panose="02020603050405020304" pitchFamily="18" charset="0"/>
              </a:rPr>
              <a:t>策定） </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rPr>
              <a:t> </a:t>
            </a:r>
          </a:p>
        </p:txBody>
      </p:sp>
      <p:sp>
        <p:nvSpPr>
          <p:cNvPr id="5" name="四角形吹き出し 4"/>
          <p:cNvSpPr/>
          <p:nvPr/>
        </p:nvSpPr>
        <p:spPr>
          <a:xfrm>
            <a:off x="2458244" y="1808541"/>
            <a:ext cx="1163638" cy="459105"/>
          </a:xfrm>
          <a:prstGeom prst="wedgeRectCallout">
            <a:avLst>
              <a:gd name="adj1" fmla="val 1661"/>
              <a:gd name="adj2" fmla="val 9971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0"/>
              </a:spcAft>
            </a:pPr>
            <a:r>
              <a:rPr lang="ja-JP" sz="1400" kern="100" dirty="0">
                <a:solidFill>
                  <a:srgbClr val="000000"/>
                </a:solidFill>
                <a:effectLst/>
                <a:latin typeface="+mn-ea"/>
                <a:cs typeface="Times New Roman" panose="02020603050405020304" pitchFamily="18" charset="0"/>
              </a:rPr>
              <a:t>資金残高がマイナス</a:t>
            </a:r>
            <a:endParaRPr lang="ja-JP" kern="100" dirty="0">
              <a:effectLst/>
              <a:latin typeface="+mn-ea"/>
              <a:cs typeface="Times New Roman" panose="02020603050405020304" pitchFamily="18" charset="0"/>
            </a:endParaRPr>
          </a:p>
        </p:txBody>
      </p:sp>
      <p:sp>
        <p:nvSpPr>
          <p:cNvPr id="6" name="四角形吹き出し 5"/>
          <p:cNvSpPr/>
          <p:nvPr/>
        </p:nvSpPr>
        <p:spPr>
          <a:xfrm>
            <a:off x="4998258" y="1808541"/>
            <a:ext cx="1336675" cy="413959"/>
          </a:xfrm>
          <a:prstGeom prst="wedgeRectCallout">
            <a:avLst>
              <a:gd name="adj1" fmla="val 44416"/>
              <a:gd name="adj2" fmla="val 15709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000"/>
              </a:lnSpc>
              <a:spcAft>
                <a:spcPts val="0"/>
              </a:spcAft>
            </a:pPr>
            <a:r>
              <a:rPr lang="ja-JP" sz="1400" kern="100" dirty="0">
                <a:solidFill>
                  <a:srgbClr val="000000"/>
                </a:solidFill>
                <a:effectLst/>
                <a:latin typeface="+mn-ea"/>
                <a:cs typeface="Times New Roman" panose="02020603050405020304" pitchFamily="18" charset="0"/>
              </a:rPr>
              <a:t>約</a:t>
            </a:r>
            <a:r>
              <a:rPr lang="en-US" sz="1400" kern="100" dirty="0" smtClean="0">
                <a:solidFill>
                  <a:srgbClr val="000000"/>
                </a:solidFill>
                <a:effectLst/>
                <a:latin typeface="+mn-ea"/>
                <a:cs typeface="Times New Roman" panose="02020603050405020304" pitchFamily="18" charset="0"/>
              </a:rPr>
              <a:t>-</a:t>
            </a:r>
            <a:r>
              <a:rPr lang="en-US" sz="1400" kern="100" dirty="0" smtClean="0">
                <a:solidFill>
                  <a:srgbClr val="000000"/>
                </a:solidFill>
                <a:latin typeface="+mn-ea"/>
                <a:cs typeface="Times New Roman" panose="02020603050405020304" pitchFamily="18" charset="0"/>
              </a:rPr>
              <a:t>132</a:t>
            </a:r>
            <a:r>
              <a:rPr lang="ja-JP" sz="1400" kern="100" dirty="0" smtClean="0">
                <a:solidFill>
                  <a:srgbClr val="000000"/>
                </a:solidFill>
                <a:effectLst/>
                <a:latin typeface="+mn-ea"/>
                <a:cs typeface="Times New Roman" panose="02020603050405020304" pitchFamily="18" charset="0"/>
              </a:rPr>
              <a:t>億</a:t>
            </a:r>
            <a:r>
              <a:rPr lang="ja-JP" sz="1400" kern="100" dirty="0">
                <a:solidFill>
                  <a:srgbClr val="000000"/>
                </a:solidFill>
                <a:effectLst/>
                <a:latin typeface="+mn-ea"/>
                <a:cs typeface="Times New Roman" panose="02020603050405020304" pitchFamily="18" charset="0"/>
              </a:rPr>
              <a:t>円</a:t>
            </a:r>
            <a:endParaRPr lang="ja-JP" kern="100" dirty="0">
              <a:effectLst/>
              <a:latin typeface="+mn-ea"/>
              <a:cs typeface="Times New Roman" panose="02020603050405020304" pitchFamily="18" charset="0"/>
            </a:endParaRPr>
          </a:p>
        </p:txBody>
      </p:sp>
      <p:sp>
        <p:nvSpPr>
          <p:cNvPr id="7" name="スライド番号プレースホルダー 6"/>
          <p:cNvSpPr>
            <a:spLocks noGrp="1"/>
          </p:cNvSpPr>
          <p:nvPr>
            <p:ph type="sldNum" sz="quarter" idx="12"/>
          </p:nvPr>
        </p:nvSpPr>
        <p:spPr/>
        <p:txBody>
          <a:bodyPr/>
          <a:lstStyle/>
          <a:p>
            <a:fld id="{6006E7AC-397C-46DB-B16C-C18B8E404D27}" type="slidenum">
              <a:rPr kumimoji="1" lang="ja-JP" altLang="en-US" smtClean="0"/>
              <a:t>26</a:t>
            </a:fld>
            <a:endParaRPr kumimoji="1" lang="ja-JP" altLang="en-US"/>
          </a:p>
        </p:txBody>
      </p:sp>
    </p:spTree>
    <p:extLst>
      <p:ext uri="{BB962C8B-B14F-4D97-AF65-F5344CB8AC3E}">
        <p14:creationId xmlns:p14="http://schemas.microsoft.com/office/powerpoint/2010/main" val="1057098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0340" y="35645"/>
            <a:ext cx="9472465" cy="6801862"/>
          </a:xfrm>
          <a:prstGeom prst="rect">
            <a:avLst/>
          </a:prstGeom>
        </p:spPr>
        <p:txBody>
          <a:bodyPr wrap="none">
            <a:spAutoFit/>
          </a:bodyPr>
          <a:lstStyle/>
          <a:p>
            <a:r>
              <a:rPr lang="ja-JP" altLang="en-US" sz="2400" b="1" dirty="0">
                <a:latin typeface="+mn-ea"/>
              </a:rPr>
              <a:t>４　</a:t>
            </a:r>
            <a:r>
              <a:rPr lang="ja-JP" altLang="en-US" sz="2400" b="1" dirty="0" smtClean="0">
                <a:latin typeface="+mn-ea"/>
              </a:rPr>
              <a:t>大阪府推計による東大阪市の</a:t>
            </a:r>
            <a:r>
              <a:rPr lang="ja-JP" altLang="en-US" sz="2400" b="1" dirty="0">
                <a:latin typeface="+mn-ea"/>
              </a:rPr>
              <a:t>今後の</a:t>
            </a:r>
            <a:r>
              <a:rPr lang="ja-JP" altLang="en-US" sz="2400" b="1" dirty="0" smtClean="0">
                <a:latin typeface="+mn-ea"/>
              </a:rPr>
              <a:t>見通し</a:t>
            </a:r>
            <a:r>
              <a:rPr lang="ja-JP" altLang="en-US" sz="2800" b="1" dirty="0">
                <a:latin typeface="+mn-ea"/>
              </a:rPr>
              <a:t>　</a:t>
            </a:r>
            <a:endParaRPr lang="en-US" altLang="ja-JP" sz="2800" b="1" dirty="0" smtClean="0">
              <a:latin typeface="+mn-ea"/>
            </a:endParaRPr>
          </a:p>
          <a:p>
            <a:endParaRPr lang="en-US" altLang="ja-JP" sz="400" b="1" dirty="0">
              <a:latin typeface="+mn-ea"/>
            </a:endParaRPr>
          </a:p>
          <a:p>
            <a:r>
              <a:rPr lang="ja-JP" altLang="ja-JP" sz="1600" dirty="0">
                <a:latin typeface="+mn-ea"/>
              </a:rPr>
              <a:t>（試算方法）</a:t>
            </a:r>
            <a:r>
              <a:rPr lang="ja-JP" altLang="ja-JP" sz="1400" u="sng" dirty="0">
                <a:latin typeface="+mn-ea"/>
              </a:rPr>
              <a:t>下線部分</a:t>
            </a:r>
            <a:r>
              <a:rPr lang="ja-JP" altLang="ja-JP" sz="1400" dirty="0">
                <a:latin typeface="+mn-ea"/>
              </a:rPr>
              <a:t>は</a:t>
            </a:r>
            <a:r>
              <a:rPr lang="ja-JP" altLang="ja-JP" sz="1400" dirty="0" smtClean="0">
                <a:latin typeface="+mn-ea"/>
              </a:rPr>
              <a:t>、</a:t>
            </a:r>
            <a:r>
              <a:rPr lang="ja-JP" altLang="en-US" sz="1400" dirty="0" smtClean="0">
                <a:latin typeface="+mn-ea"/>
              </a:rPr>
              <a:t>大阪府が</a:t>
            </a:r>
            <a:r>
              <a:rPr lang="ja-JP" altLang="ja-JP" sz="1400" dirty="0" smtClean="0">
                <a:latin typeface="+mn-ea"/>
              </a:rPr>
              <a:t>当該</a:t>
            </a:r>
            <a:r>
              <a:rPr lang="ja-JP" altLang="ja-JP" sz="1400" dirty="0">
                <a:latin typeface="+mn-ea"/>
              </a:rPr>
              <a:t>市の試算で行った箇所です。</a:t>
            </a:r>
            <a:endParaRPr lang="ja-JP" altLang="ja-JP" sz="1200" dirty="0">
              <a:latin typeface="+mn-ea"/>
            </a:endParaRPr>
          </a:p>
          <a:p>
            <a:r>
              <a:rPr lang="ja-JP" altLang="ja-JP" sz="1400" dirty="0">
                <a:latin typeface="+mn-ea"/>
              </a:rPr>
              <a:t>１　</a:t>
            </a:r>
            <a:r>
              <a:rPr lang="en-US" altLang="ja-JP" sz="1400" u="sng" dirty="0">
                <a:latin typeface="+mn-ea"/>
              </a:rPr>
              <a:t>2045</a:t>
            </a:r>
            <a:r>
              <a:rPr lang="ja-JP" altLang="ja-JP" sz="1400" u="sng" dirty="0">
                <a:latin typeface="+mn-ea"/>
              </a:rPr>
              <a:t>年までの市町村での計画がある場合は、その計画を基本に管路の更新率を</a:t>
            </a:r>
            <a:r>
              <a:rPr lang="en-US" altLang="ja-JP" sz="1400" u="sng" dirty="0">
                <a:latin typeface="+mn-ea"/>
              </a:rPr>
              <a:t>1.67</a:t>
            </a:r>
            <a:r>
              <a:rPr lang="ja-JP" altLang="ja-JP" sz="1400" u="sng" dirty="0" smtClean="0">
                <a:latin typeface="+mn-ea"/>
              </a:rPr>
              <a:t>％</a:t>
            </a:r>
            <a:endParaRPr lang="en-US" altLang="ja-JP" sz="1400" u="sng" dirty="0" smtClean="0">
              <a:latin typeface="+mn-ea"/>
            </a:endParaRPr>
          </a:p>
          <a:p>
            <a:r>
              <a:rPr lang="ja-JP" altLang="en-US" sz="1400" dirty="0">
                <a:latin typeface="+mn-ea"/>
              </a:rPr>
              <a:t>　</a:t>
            </a:r>
            <a:r>
              <a:rPr lang="ja-JP" altLang="ja-JP" sz="1400" u="sng" dirty="0" smtClean="0">
                <a:latin typeface="+mn-ea"/>
              </a:rPr>
              <a:t>（</a:t>
            </a:r>
            <a:r>
              <a:rPr lang="en-US" altLang="ja-JP" sz="1400" u="sng" dirty="0">
                <a:latin typeface="+mn-ea"/>
              </a:rPr>
              <a:t>60</a:t>
            </a:r>
            <a:r>
              <a:rPr lang="ja-JP" altLang="ja-JP" sz="1400" u="sng" dirty="0">
                <a:latin typeface="+mn-ea"/>
              </a:rPr>
              <a:t>年で全ての水道管を更新する）に設定します。</a:t>
            </a:r>
            <a:r>
              <a:rPr lang="ja-JP" altLang="ja-JP" sz="1400" dirty="0">
                <a:latin typeface="+mn-ea"/>
              </a:rPr>
              <a:t>市町村での既存計画が、この更新率を満たしている場合は</a:t>
            </a:r>
            <a:r>
              <a:rPr lang="ja-JP" altLang="ja-JP" sz="1400" dirty="0" smtClean="0">
                <a:latin typeface="+mn-ea"/>
              </a:rPr>
              <a:t>、</a:t>
            </a:r>
            <a:endParaRPr lang="en-US" altLang="ja-JP" sz="1400" dirty="0" smtClean="0">
              <a:latin typeface="+mn-ea"/>
            </a:endParaRPr>
          </a:p>
          <a:p>
            <a:r>
              <a:rPr lang="ja-JP" altLang="en-US" sz="1400" dirty="0">
                <a:latin typeface="+mn-ea"/>
              </a:rPr>
              <a:t>　</a:t>
            </a:r>
            <a:r>
              <a:rPr lang="ja-JP" altLang="ja-JP" sz="1400" dirty="0" smtClean="0">
                <a:latin typeface="+mn-ea"/>
              </a:rPr>
              <a:t>府</a:t>
            </a:r>
            <a:r>
              <a:rPr lang="ja-JP" altLang="ja-JP" sz="1400" dirty="0">
                <a:latin typeface="+mn-ea"/>
              </a:rPr>
              <a:t>での独自推計は行わず、市町村計画をもとに</a:t>
            </a:r>
            <a:r>
              <a:rPr lang="en-US" altLang="ja-JP" sz="1400" dirty="0">
                <a:latin typeface="+mn-ea"/>
              </a:rPr>
              <a:t>2045</a:t>
            </a:r>
            <a:r>
              <a:rPr lang="ja-JP" altLang="ja-JP" sz="1400" dirty="0">
                <a:latin typeface="+mn-ea"/>
              </a:rPr>
              <a:t>年の水道料金を算出します</a:t>
            </a:r>
            <a:r>
              <a:rPr lang="ja-JP" altLang="ja-JP" sz="1400" dirty="0" smtClean="0">
                <a:latin typeface="+mn-ea"/>
              </a:rPr>
              <a:t>。</a:t>
            </a:r>
            <a:endParaRPr lang="en-US" altLang="ja-JP" sz="1400" dirty="0" smtClean="0">
              <a:latin typeface="+mn-ea"/>
            </a:endParaRPr>
          </a:p>
          <a:p>
            <a:r>
              <a:rPr lang="ja-JP" altLang="en-US" sz="1200" dirty="0" smtClean="0">
                <a:latin typeface="+mn-ea"/>
              </a:rPr>
              <a:t>　</a:t>
            </a:r>
            <a:endParaRPr lang="ja-JP" altLang="ja-JP" sz="800" dirty="0">
              <a:latin typeface="+mn-ea"/>
            </a:endParaRPr>
          </a:p>
          <a:p>
            <a:r>
              <a:rPr lang="ja-JP" altLang="ja-JP" sz="1400" dirty="0">
                <a:latin typeface="+mn-ea"/>
              </a:rPr>
              <a:t>２　市町村計画がない場合は、大阪府で試算を行いました</a:t>
            </a:r>
            <a:r>
              <a:rPr lang="ja-JP" altLang="ja-JP" sz="1400" dirty="0" smtClean="0">
                <a:latin typeface="+mn-ea"/>
              </a:rPr>
              <a:t>。</a:t>
            </a:r>
            <a:endParaRPr lang="en-US" altLang="ja-JP" sz="1400" dirty="0" smtClean="0">
              <a:latin typeface="+mn-ea"/>
            </a:endParaRPr>
          </a:p>
          <a:p>
            <a:r>
              <a:rPr lang="ja-JP" altLang="en-US" sz="1400" dirty="0">
                <a:latin typeface="+mn-ea"/>
              </a:rPr>
              <a:t>　</a:t>
            </a:r>
            <a:r>
              <a:rPr lang="ja-JP" altLang="en-US" sz="1400" dirty="0" smtClean="0">
                <a:latin typeface="+mn-ea"/>
              </a:rPr>
              <a:t>〇</a:t>
            </a:r>
            <a:r>
              <a:rPr lang="ja-JP" altLang="en-US" sz="1400" u="sng" dirty="0" smtClean="0">
                <a:latin typeface="+mn-ea"/>
              </a:rPr>
              <a:t>推計</a:t>
            </a:r>
            <a:r>
              <a:rPr lang="ja-JP" altLang="en-US" sz="1400" u="sng" dirty="0">
                <a:latin typeface="+mn-ea"/>
              </a:rPr>
              <a:t>期間は大阪府の将来推計人口の推計期間に合わせ</a:t>
            </a:r>
            <a:r>
              <a:rPr lang="en-US" altLang="ja-JP" sz="1400" u="sng" dirty="0">
                <a:latin typeface="+mn-ea"/>
              </a:rPr>
              <a:t>2045</a:t>
            </a:r>
            <a:r>
              <a:rPr lang="ja-JP" altLang="en-US" sz="1400" u="sng" dirty="0">
                <a:latin typeface="+mn-ea"/>
              </a:rPr>
              <a:t>年度まで。</a:t>
            </a:r>
            <a:endParaRPr lang="en-US" altLang="ja-JP" sz="1200" u="sng" dirty="0">
              <a:latin typeface="+mn-ea"/>
            </a:endParaRPr>
          </a:p>
          <a:p>
            <a:r>
              <a:rPr lang="ja-JP" altLang="en-US" sz="1200" dirty="0">
                <a:latin typeface="+mn-ea"/>
              </a:rPr>
              <a:t>　</a:t>
            </a:r>
            <a:r>
              <a:rPr lang="ja-JP" altLang="en-US" sz="1400" dirty="0" smtClean="0">
                <a:latin typeface="+mn-ea"/>
              </a:rPr>
              <a:t>〇</a:t>
            </a:r>
            <a:r>
              <a:rPr lang="ja-JP" altLang="ja-JP" sz="1400" dirty="0" smtClean="0">
                <a:latin typeface="+mn-ea"/>
              </a:rPr>
              <a:t>収入</a:t>
            </a:r>
            <a:r>
              <a:rPr lang="ja-JP" altLang="ja-JP" sz="1400" dirty="0">
                <a:latin typeface="+mn-ea"/>
              </a:rPr>
              <a:t>は推計した料金収入に</a:t>
            </a:r>
            <a:r>
              <a:rPr lang="en-US" altLang="ja-JP" sz="1400" dirty="0">
                <a:latin typeface="+mn-ea"/>
              </a:rPr>
              <a:t>2016</a:t>
            </a:r>
            <a:r>
              <a:rPr lang="ja-JP" altLang="ja-JP" sz="1400" dirty="0">
                <a:latin typeface="+mn-ea"/>
              </a:rPr>
              <a:t>年度決算統計のその他収益を加算しています</a:t>
            </a:r>
            <a:r>
              <a:rPr lang="ja-JP" altLang="ja-JP" sz="1400" dirty="0" smtClean="0">
                <a:latin typeface="+mn-ea"/>
              </a:rPr>
              <a:t>。</a:t>
            </a:r>
            <a:endParaRPr lang="ja-JP" altLang="ja-JP" sz="1200" dirty="0" smtClean="0">
              <a:latin typeface="+mn-ea"/>
            </a:endParaRPr>
          </a:p>
          <a:p>
            <a:pPr lvl="1" indent="-96838"/>
            <a:r>
              <a:rPr lang="ja-JP" altLang="en-US" sz="1400" dirty="0" smtClean="0">
                <a:latin typeface="+mn-ea"/>
              </a:rPr>
              <a:t>・</a:t>
            </a:r>
            <a:r>
              <a:rPr lang="ja-JP" altLang="ja-JP" sz="1400" dirty="0" smtClean="0">
                <a:latin typeface="+mn-ea"/>
              </a:rPr>
              <a:t>水道料金収入の見通しは、給水人口予測から有収水量を推計し、</a:t>
            </a:r>
            <a:endParaRPr lang="en-US" altLang="ja-JP" sz="1400" dirty="0" smtClean="0">
              <a:latin typeface="+mn-ea"/>
            </a:endParaRPr>
          </a:p>
          <a:p>
            <a:pPr lvl="1" indent="-96838"/>
            <a:r>
              <a:rPr lang="ja-JP" altLang="en-US" sz="1400" dirty="0" smtClean="0">
                <a:latin typeface="+mn-ea"/>
              </a:rPr>
              <a:t>　</a:t>
            </a:r>
            <a:r>
              <a:rPr lang="en-US" altLang="ja-JP" sz="1400" dirty="0" smtClean="0">
                <a:latin typeface="+mn-ea"/>
              </a:rPr>
              <a:t>2016</a:t>
            </a:r>
            <a:r>
              <a:rPr lang="ja-JP" altLang="ja-JP" sz="1400" dirty="0" smtClean="0">
                <a:latin typeface="+mn-ea"/>
              </a:rPr>
              <a:t>年度の供給単価</a:t>
            </a:r>
            <a:r>
              <a:rPr lang="en-US" altLang="ja-JP" sz="1400" dirty="0" smtClean="0">
                <a:latin typeface="+mn-ea"/>
              </a:rPr>
              <a:t>157.7</a:t>
            </a:r>
            <a:r>
              <a:rPr lang="ja-JP" altLang="ja-JP" sz="1400" dirty="0" smtClean="0">
                <a:latin typeface="+mn-ea"/>
              </a:rPr>
              <a:t>円</a:t>
            </a:r>
            <a:r>
              <a:rPr lang="en-US" altLang="ja-JP" sz="1400" dirty="0" smtClean="0">
                <a:latin typeface="+mn-ea"/>
              </a:rPr>
              <a:t>/m</a:t>
            </a:r>
            <a:r>
              <a:rPr lang="en-US" altLang="ja-JP" sz="1400" baseline="30000" dirty="0" smtClean="0">
                <a:latin typeface="+mn-ea"/>
              </a:rPr>
              <a:t>3</a:t>
            </a:r>
            <a:r>
              <a:rPr lang="ja-JP" altLang="ja-JP" sz="1400" dirty="0" smtClean="0">
                <a:latin typeface="+mn-ea"/>
              </a:rPr>
              <a:t>を乗じて算出しています。</a:t>
            </a:r>
            <a:endParaRPr lang="ja-JP" altLang="ja-JP" sz="1200" dirty="0" smtClean="0">
              <a:latin typeface="+mn-ea"/>
            </a:endParaRPr>
          </a:p>
          <a:p>
            <a:pPr lvl="1" indent="-96838"/>
            <a:r>
              <a:rPr lang="ja-JP" altLang="en-US" sz="1400" dirty="0" smtClean="0">
                <a:latin typeface="+mn-ea"/>
              </a:rPr>
              <a:t>・</a:t>
            </a:r>
            <a:r>
              <a:rPr lang="ja-JP" altLang="ja-JP" sz="1400" dirty="0" smtClean="0">
                <a:latin typeface="+mn-ea"/>
              </a:rPr>
              <a:t>給水</a:t>
            </a:r>
            <a:r>
              <a:rPr lang="ja-JP" altLang="ja-JP" sz="1400" dirty="0">
                <a:latin typeface="+mn-ea"/>
              </a:rPr>
              <a:t>人口の予測については、大阪府の将来推計人口（</a:t>
            </a:r>
            <a:r>
              <a:rPr lang="en-US" altLang="ja-JP" sz="1400" dirty="0">
                <a:latin typeface="+mn-ea"/>
              </a:rPr>
              <a:t>2018</a:t>
            </a:r>
            <a:r>
              <a:rPr lang="ja-JP" altLang="ja-JP" sz="1400" dirty="0">
                <a:latin typeface="+mn-ea"/>
              </a:rPr>
              <a:t>年</a:t>
            </a:r>
            <a:r>
              <a:rPr lang="en-US" altLang="ja-JP" sz="1400" dirty="0">
                <a:latin typeface="+mn-ea"/>
              </a:rPr>
              <a:t>8</a:t>
            </a:r>
            <a:r>
              <a:rPr lang="ja-JP" altLang="ja-JP" sz="1400" dirty="0">
                <a:latin typeface="+mn-ea"/>
              </a:rPr>
              <a:t>月大阪府政策企画部企画室計画課）を用い</a:t>
            </a:r>
            <a:r>
              <a:rPr lang="ja-JP" altLang="ja-JP" sz="1400" dirty="0" smtClean="0">
                <a:latin typeface="+mn-ea"/>
              </a:rPr>
              <a:t>、</a:t>
            </a:r>
            <a:endParaRPr lang="en-US" altLang="ja-JP" sz="1400" dirty="0" smtClean="0">
              <a:latin typeface="+mn-ea"/>
            </a:endParaRPr>
          </a:p>
          <a:p>
            <a:pPr lvl="1" indent="-96838"/>
            <a:r>
              <a:rPr lang="ja-JP" altLang="en-US" sz="1400" dirty="0" smtClean="0">
                <a:latin typeface="+mn-ea"/>
              </a:rPr>
              <a:t>　</a:t>
            </a:r>
            <a:r>
              <a:rPr lang="ja-JP" altLang="ja-JP" sz="1400" dirty="0" smtClean="0">
                <a:latin typeface="+mn-ea"/>
              </a:rPr>
              <a:t>府</a:t>
            </a:r>
            <a:r>
              <a:rPr lang="ja-JP" altLang="ja-JP" sz="1400" dirty="0">
                <a:latin typeface="+mn-ea"/>
              </a:rPr>
              <a:t>が国立社会保障・人口問題研究所の市町村別予測を補正して推計しています。</a:t>
            </a:r>
            <a:endParaRPr lang="ja-JP" altLang="ja-JP" sz="1200" dirty="0">
              <a:latin typeface="+mn-ea"/>
            </a:endParaRPr>
          </a:p>
          <a:p>
            <a:pPr lvl="1" indent="-96838"/>
            <a:r>
              <a:rPr lang="ja-JP" altLang="en-US" sz="1400" dirty="0" smtClean="0">
                <a:latin typeface="+mn-ea"/>
              </a:rPr>
              <a:t>・</a:t>
            </a:r>
            <a:r>
              <a:rPr lang="ja-JP" altLang="ja-JP" sz="1400" dirty="0" smtClean="0">
                <a:latin typeface="+mn-ea"/>
              </a:rPr>
              <a:t>有</a:t>
            </a:r>
            <a:r>
              <a:rPr lang="ja-JP" altLang="ja-JP" sz="1400" dirty="0">
                <a:latin typeface="+mn-ea"/>
              </a:rPr>
              <a:t>収水量の推計は、</a:t>
            </a:r>
            <a:r>
              <a:rPr lang="en-US" altLang="ja-JP" sz="1400" dirty="0">
                <a:latin typeface="+mn-ea"/>
              </a:rPr>
              <a:t>2016</a:t>
            </a:r>
            <a:r>
              <a:rPr lang="ja-JP" altLang="ja-JP" sz="1400" dirty="0">
                <a:latin typeface="+mn-ea"/>
              </a:rPr>
              <a:t>年度の年間有収水量と給水人口から</a:t>
            </a:r>
            <a:r>
              <a:rPr lang="en-US" altLang="ja-JP" sz="1400" dirty="0">
                <a:latin typeface="+mn-ea"/>
              </a:rPr>
              <a:t>1</a:t>
            </a:r>
            <a:r>
              <a:rPr lang="ja-JP" altLang="ja-JP" sz="1400" dirty="0">
                <a:latin typeface="+mn-ea"/>
              </a:rPr>
              <a:t>人</a:t>
            </a:r>
            <a:r>
              <a:rPr lang="en-US" altLang="ja-JP" sz="1400" dirty="0">
                <a:latin typeface="+mn-ea"/>
              </a:rPr>
              <a:t>1</a:t>
            </a:r>
            <a:r>
              <a:rPr lang="ja-JP" altLang="ja-JP" sz="1400" dirty="0">
                <a:latin typeface="+mn-ea"/>
              </a:rPr>
              <a:t>日平均有収水量を求め</a:t>
            </a:r>
            <a:r>
              <a:rPr lang="ja-JP" altLang="ja-JP" sz="1400" dirty="0" smtClean="0">
                <a:latin typeface="+mn-ea"/>
              </a:rPr>
              <a:t>、</a:t>
            </a:r>
            <a:endParaRPr lang="en-US" altLang="ja-JP" sz="1400" dirty="0" smtClean="0">
              <a:latin typeface="+mn-ea"/>
            </a:endParaRPr>
          </a:p>
          <a:p>
            <a:pPr lvl="1" indent="-96838"/>
            <a:r>
              <a:rPr lang="ja-JP" altLang="en-US" sz="1400" dirty="0">
                <a:latin typeface="+mn-ea"/>
              </a:rPr>
              <a:t>　</a:t>
            </a:r>
            <a:r>
              <a:rPr lang="ja-JP" altLang="ja-JP" sz="1400" dirty="0" smtClean="0">
                <a:latin typeface="+mn-ea"/>
              </a:rPr>
              <a:t>予測</a:t>
            </a:r>
            <a:r>
              <a:rPr lang="ja-JP" altLang="ja-JP" sz="1400" dirty="0">
                <a:latin typeface="+mn-ea"/>
              </a:rPr>
              <a:t>給水人口を乗じて算出しています</a:t>
            </a:r>
            <a:r>
              <a:rPr lang="ja-JP" altLang="ja-JP" sz="1400" dirty="0" smtClean="0">
                <a:latin typeface="+mn-ea"/>
              </a:rPr>
              <a:t>。</a:t>
            </a:r>
            <a:endParaRPr lang="en-US" altLang="ja-JP" sz="1200" dirty="0">
              <a:latin typeface="+mn-ea"/>
            </a:endParaRPr>
          </a:p>
          <a:p>
            <a:pPr lvl="1" indent="-277813"/>
            <a:r>
              <a:rPr lang="ja-JP" altLang="en-US" sz="1400" dirty="0" smtClean="0">
                <a:latin typeface="+mn-ea"/>
              </a:rPr>
              <a:t>〇</a:t>
            </a:r>
            <a:r>
              <a:rPr lang="ja-JP" altLang="ja-JP" sz="1400" dirty="0" smtClean="0">
                <a:latin typeface="+mn-ea"/>
              </a:rPr>
              <a:t>支出</a:t>
            </a:r>
            <a:r>
              <a:rPr lang="ja-JP" altLang="ja-JP" sz="1400" dirty="0">
                <a:latin typeface="+mn-ea"/>
              </a:rPr>
              <a:t>は管路更新以外の費用について、</a:t>
            </a:r>
            <a:r>
              <a:rPr lang="en-US" altLang="ja-JP" sz="1400" dirty="0">
                <a:latin typeface="+mn-ea"/>
              </a:rPr>
              <a:t>2016</a:t>
            </a:r>
            <a:r>
              <a:rPr lang="ja-JP" altLang="ja-JP" sz="1400" dirty="0">
                <a:latin typeface="+mn-ea"/>
              </a:rPr>
              <a:t>年度の経常費用の決算値の同額を</a:t>
            </a:r>
            <a:r>
              <a:rPr lang="en-US" altLang="ja-JP" sz="1400" dirty="0">
                <a:latin typeface="+mn-ea"/>
              </a:rPr>
              <a:t>2045</a:t>
            </a:r>
            <a:r>
              <a:rPr lang="ja-JP" altLang="ja-JP" sz="1400" dirty="0">
                <a:latin typeface="+mn-ea"/>
              </a:rPr>
              <a:t>年度まで見込んでいます</a:t>
            </a:r>
            <a:r>
              <a:rPr lang="ja-JP" altLang="ja-JP" sz="1400" dirty="0" smtClean="0">
                <a:latin typeface="+mn-ea"/>
              </a:rPr>
              <a:t>。</a:t>
            </a:r>
            <a:endParaRPr lang="en-US" altLang="ja-JP" sz="1400" dirty="0" smtClean="0">
              <a:latin typeface="+mn-ea"/>
            </a:endParaRPr>
          </a:p>
          <a:p>
            <a:pPr lvl="1" indent="-100013"/>
            <a:r>
              <a:rPr lang="ja-JP" altLang="en-US" sz="1400" dirty="0">
                <a:latin typeface="+mn-ea"/>
              </a:rPr>
              <a:t>・</a:t>
            </a:r>
            <a:r>
              <a:rPr lang="ja-JP" altLang="ja-JP" sz="1400" dirty="0" smtClean="0">
                <a:latin typeface="+mn-ea"/>
              </a:rPr>
              <a:t>管</a:t>
            </a:r>
            <a:r>
              <a:rPr lang="ja-JP" altLang="ja-JP" sz="1400" dirty="0">
                <a:latin typeface="+mn-ea"/>
              </a:rPr>
              <a:t>路については管路更新率を</a:t>
            </a:r>
            <a:r>
              <a:rPr lang="en-US" altLang="ja-JP" sz="1400" dirty="0">
                <a:latin typeface="+mn-ea"/>
              </a:rPr>
              <a:t>1.67</a:t>
            </a:r>
            <a:r>
              <a:rPr lang="ja-JP" altLang="ja-JP" sz="1400" dirty="0">
                <a:latin typeface="+mn-ea"/>
              </a:rPr>
              <a:t>％に引き上げた場合</a:t>
            </a:r>
            <a:r>
              <a:rPr lang="ja-JP" altLang="ja-JP" sz="1400" dirty="0" smtClean="0">
                <a:latin typeface="+mn-ea"/>
              </a:rPr>
              <a:t>の</a:t>
            </a:r>
            <a:r>
              <a:rPr lang="ja-JP" altLang="en-US" sz="1400" dirty="0">
                <a:latin typeface="+mn-ea"/>
              </a:rPr>
              <a:t>減価</a:t>
            </a:r>
            <a:r>
              <a:rPr lang="ja-JP" altLang="ja-JP" sz="1400" dirty="0" smtClean="0">
                <a:latin typeface="+mn-ea"/>
              </a:rPr>
              <a:t>償却費</a:t>
            </a:r>
            <a:r>
              <a:rPr lang="ja-JP" altLang="ja-JP" sz="1400" dirty="0">
                <a:latin typeface="+mn-ea"/>
              </a:rPr>
              <a:t>増加を見込んでいます</a:t>
            </a:r>
            <a:r>
              <a:rPr lang="ja-JP" altLang="ja-JP" sz="1400" dirty="0" smtClean="0">
                <a:latin typeface="+mn-ea"/>
              </a:rPr>
              <a:t>。</a:t>
            </a:r>
            <a:endParaRPr lang="en-US" altLang="ja-JP" sz="1400" dirty="0" smtClean="0">
              <a:latin typeface="+mn-ea"/>
            </a:endParaRPr>
          </a:p>
          <a:p>
            <a:pPr lvl="1" indent="-100013"/>
            <a:r>
              <a:rPr lang="ja-JP" altLang="ja-JP" sz="1400" dirty="0" smtClean="0">
                <a:latin typeface="+mn-ea"/>
              </a:rPr>
              <a:t>（</a:t>
            </a:r>
            <a:r>
              <a:rPr lang="ja-JP" altLang="ja-JP" sz="1400" dirty="0">
                <a:latin typeface="+mn-ea"/>
              </a:rPr>
              <a:t>市町村実績の管路更新率が</a:t>
            </a:r>
            <a:r>
              <a:rPr lang="en-US" altLang="ja-JP" sz="1400" dirty="0">
                <a:latin typeface="+mn-ea"/>
              </a:rPr>
              <a:t>1.67%</a:t>
            </a:r>
            <a:r>
              <a:rPr lang="ja-JP" altLang="ja-JP" sz="1400" dirty="0">
                <a:latin typeface="+mn-ea"/>
              </a:rPr>
              <a:t>以上の場合は、その更新率とします。）</a:t>
            </a:r>
            <a:endParaRPr lang="ja-JP" altLang="ja-JP" sz="1200" dirty="0">
              <a:latin typeface="+mn-ea"/>
            </a:endParaRPr>
          </a:p>
          <a:p>
            <a:pPr lvl="1" indent="-100013"/>
            <a:r>
              <a:rPr lang="ja-JP" altLang="en-US" sz="1400" dirty="0" smtClean="0">
                <a:latin typeface="+mn-ea"/>
              </a:rPr>
              <a:t>・</a:t>
            </a:r>
            <a:r>
              <a:rPr lang="ja-JP" altLang="ja-JP" sz="1400" dirty="0" smtClean="0">
                <a:latin typeface="+mn-ea"/>
              </a:rPr>
              <a:t>追加</a:t>
            </a:r>
            <a:r>
              <a:rPr lang="ja-JP" altLang="en-US" sz="1400" dirty="0">
                <a:latin typeface="+mn-ea"/>
              </a:rPr>
              <a:t>減価</a:t>
            </a:r>
            <a:r>
              <a:rPr lang="ja-JP" altLang="ja-JP" sz="1400" dirty="0" smtClean="0">
                <a:latin typeface="+mn-ea"/>
              </a:rPr>
              <a:t>償却費</a:t>
            </a:r>
            <a:r>
              <a:rPr lang="en-US" altLang="ja-JP" sz="1400" dirty="0">
                <a:latin typeface="+mn-ea"/>
              </a:rPr>
              <a:t>/</a:t>
            </a:r>
            <a:r>
              <a:rPr lang="ja-JP" altLang="ja-JP" sz="1400" dirty="0">
                <a:latin typeface="+mn-ea"/>
              </a:rPr>
              <a:t>年は、次のとおり算出し、年数経過とともに積み上げています。</a:t>
            </a:r>
            <a:endParaRPr lang="ja-JP" altLang="ja-JP" sz="1200" dirty="0">
              <a:latin typeface="+mn-ea"/>
            </a:endParaRPr>
          </a:p>
          <a:p>
            <a:pPr lvl="0" indent="360363"/>
            <a:r>
              <a:rPr lang="ja-JP" altLang="ja-JP" sz="1400" dirty="0">
                <a:latin typeface="+mn-ea"/>
              </a:rPr>
              <a:t>　</a:t>
            </a:r>
            <a:r>
              <a:rPr lang="ja-JP" altLang="en-US" sz="1400" dirty="0" smtClean="0">
                <a:latin typeface="+mn-ea"/>
              </a:rPr>
              <a:t>①　</a:t>
            </a:r>
            <a:r>
              <a:rPr lang="en-US" altLang="ja-JP" sz="1400" dirty="0" smtClean="0">
                <a:latin typeface="+mn-ea"/>
              </a:rPr>
              <a:t>1.67</a:t>
            </a:r>
            <a:r>
              <a:rPr lang="ja-JP" altLang="ja-JP" sz="1400" dirty="0">
                <a:latin typeface="+mn-ea"/>
              </a:rPr>
              <a:t>％と管路更新率</a:t>
            </a:r>
            <a:r>
              <a:rPr lang="en-US" altLang="ja-JP" sz="1400" dirty="0">
                <a:latin typeface="+mn-ea"/>
              </a:rPr>
              <a:t>(2014-2016</a:t>
            </a:r>
            <a:r>
              <a:rPr lang="ja-JP" altLang="ja-JP" sz="1400" dirty="0">
                <a:latin typeface="+mn-ea"/>
              </a:rPr>
              <a:t>年度の平均</a:t>
            </a:r>
            <a:r>
              <a:rPr lang="en-US" altLang="ja-JP" sz="1400" dirty="0">
                <a:latin typeface="+mn-ea"/>
              </a:rPr>
              <a:t>)</a:t>
            </a:r>
            <a:r>
              <a:rPr lang="ja-JP" altLang="ja-JP" sz="1400" dirty="0">
                <a:latin typeface="+mn-ea"/>
              </a:rPr>
              <a:t>の比率を算出。</a:t>
            </a:r>
            <a:endParaRPr lang="ja-JP" altLang="ja-JP" sz="1200" dirty="0">
              <a:latin typeface="+mn-ea"/>
            </a:endParaRPr>
          </a:p>
          <a:p>
            <a:pPr lvl="0" indent="360363"/>
            <a:r>
              <a:rPr lang="ja-JP" altLang="ja-JP" sz="1400" dirty="0">
                <a:latin typeface="+mn-ea"/>
              </a:rPr>
              <a:t>　</a:t>
            </a:r>
            <a:r>
              <a:rPr lang="ja-JP" altLang="en-US" sz="1400" dirty="0" smtClean="0">
                <a:latin typeface="+mn-ea"/>
              </a:rPr>
              <a:t>②　</a:t>
            </a:r>
            <a:r>
              <a:rPr lang="ja-JP" altLang="ja-JP" sz="1400" dirty="0" smtClean="0">
                <a:latin typeface="+mn-ea"/>
              </a:rPr>
              <a:t>配水</a:t>
            </a:r>
            <a:r>
              <a:rPr lang="ja-JP" altLang="ja-JP" sz="1400" dirty="0">
                <a:latin typeface="+mn-ea"/>
              </a:rPr>
              <a:t>施設改良費に布設替延長比率を掛け、配水施設改良費（更新分）を算出</a:t>
            </a:r>
            <a:r>
              <a:rPr lang="en-US" altLang="ja-JP" sz="1400" dirty="0">
                <a:latin typeface="+mn-ea"/>
              </a:rPr>
              <a:t>(2014-2016</a:t>
            </a:r>
            <a:r>
              <a:rPr lang="ja-JP" altLang="ja-JP" sz="1400" dirty="0">
                <a:latin typeface="+mn-ea"/>
              </a:rPr>
              <a:t>年度の平均値</a:t>
            </a:r>
            <a:r>
              <a:rPr lang="en-US" altLang="ja-JP" sz="1400" dirty="0">
                <a:latin typeface="+mn-ea"/>
              </a:rPr>
              <a:t>)</a:t>
            </a:r>
            <a:r>
              <a:rPr lang="ja-JP" altLang="ja-JP" sz="1400" dirty="0" err="1">
                <a:latin typeface="+mn-ea"/>
              </a:rPr>
              <a:t>。</a:t>
            </a:r>
            <a:endParaRPr lang="ja-JP" altLang="ja-JP" sz="1200" dirty="0">
              <a:latin typeface="+mn-ea"/>
            </a:endParaRPr>
          </a:p>
          <a:p>
            <a:pPr indent="360363"/>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布設替延長比率</a:t>
            </a:r>
            <a:r>
              <a:rPr lang="en-US" altLang="ja-JP" sz="1400" dirty="0">
                <a:latin typeface="+mn-ea"/>
              </a:rPr>
              <a:t>=</a:t>
            </a:r>
            <a:r>
              <a:rPr lang="ja-JP" altLang="ja-JP" sz="1400" dirty="0">
                <a:latin typeface="+mn-ea"/>
              </a:rPr>
              <a:t>配水管布設替延長</a:t>
            </a:r>
            <a:r>
              <a:rPr lang="en-US" altLang="ja-JP" sz="1400" dirty="0">
                <a:latin typeface="+mn-ea"/>
              </a:rPr>
              <a:t>/</a:t>
            </a:r>
            <a:r>
              <a:rPr lang="ja-JP" altLang="ja-JP" sz="1400" dirty="0">
                <a:latin typeface="+mn-ea"/>
              </a:rPr>
              <a:t>（配水管新設延長＋配水管布設替延長）</a:t>
            </a:r>
            <a:endParaRPr lang="ja-JP" altLang="ja-JP" sz="1200" dirty="0">
              <a:latin typeface="+mn-ea"/>
            </a:endParaRPr>
          </a:p>
          <a:p>
            <a:pPr lvl="0" indent="360363"/>
            <a:r>
              <a:rPr lang="ja-JP" altLang="ja-JP" sz="1400" dirty="0">
                <a:latin typeface="+mn-ea"/>
              </a:rPr>
              <a:t>　</a:t>
            </a:r>
            <a:r>
              <a:rPr lang="ja-JP" altLang="en-US" sz="1400" dirty="0" smtClean="0">
                <a:latin typeface="+mn-ea"/>
              </a:rPr>
              <a:t>③　</a:t>
            </a:r>
            <a:r>
              <a:rPr lang="ja-JP" altLang="ja-JP" sz="1400" dirty="0" smtClean="0">
                <a:latin typeface="+mn-ea"/>
              </a:rPr>
              <a:t>①</a:t>
            </a:r>
            <a:r>
              <a:rPr lang="ja-JP" altLang="ja-JP" sz="1400" dirty="0">
                <a:latin typeface="+mn-ea"/>
              </a:rPr>
              <a:t>と②を掛けたうえで税抜き価格を算出し、法定耐用年数</a:t>
            </a:r>
            <a:r>
              <a:rPr lang="en-US" altLang="ja-JP" sz="1400" dirty="0">
                <a:latin typeface="+mn-ea"/>
              </a:rPr>
              <a:t>40</a:t>
            </a:r>
            <a:r>
              <a:rPr lang="ja-JP" altLang="ja-JP" sz="1400" dirty="0">
                <a:latin typeface="+mn-ea"/>
              </a:rPr>
              <a:t>年で割っています。</a:t>
            </a:r>
            <a:endParaRPr lang="ja-JP" altLang="ja-JP" sz="1200" dirty="0">
              <a:latin typeface="+mn-ea"/>
            </a:endParaRPr>
          </a:p>
          <a:p>
            <a:pPr indent="360363"/>
            <a:r>
              <a:rPr lang="ja-JP" altLang="ja-JP" sz="1400" dirty="0">
                <a:latin typeface="+mn-ea"/>
              </a:rPr>
              <a:t>　</a:t>
            </a:r>
            <a:r>
              <a:rPr lang="ja-JP" altLang="en-US" sz="1400" dirty="0" smtClean="0">
                <a:latin typeface="+mn-ea"/>
              </a:rPr>
              <a:t>　</a:t>
            </a:r>
            <a:r>
              <a:rPr lang="ja-JP" altLang="ja-JP" sz="1400" dirty="0" smtClean="0">
                <a:latin typeface="+mn-ea"/>
              </a:rPr>
              <a:t>（</a:t>
            </a:r>
            <a:r>
              <a:rPr lang="ja-JP" altLang="ja-JP" sz="1400" dirty="0">
                <a:latin typeface="+mn-ea"/>
              </a:rPr>
              <a:t>管路更新率、各延長は大阪府の水道の現況による。）</a:t>
            </a:r>
            <a:endParaRPr lang="ja-JP" altLang="ja-JP" sz="1200" dirty="0">
              <a:latin typeface="+mn-ea"/>
            </a:endParaRPr>
          </a:p>
          <a:p>
            <a:pPr lvl="1" indent="-96838"/>
            <a:r>
              <a:rPr lang="ja-JP" altLang="en-US" sz="1400" dirty="0" smtClean="0">
                <a:latin typeface="+mn-ea"/>
              </a:rPr>
              <a:t>・</a:t>
            </a:r>
            <a:r>
              <a:rPr lang="ja-JP" altLang="ja-JP" sz="1400" dirty="0" smtClean="0">
                <a:latin typeface="+mn-ea"/>
              </a:rPr>
              <a:t>なお</a:t>
            </a:r>
            <a:r>
              <a:rPr lang="ja-JP" altLang="ja-JP" sz="1400" dirty="0">
                <a:latin typeface="+mn-ea"/>
              </a:rPr>
              <a:t>、浄水場や配水場等の更新費用については、市町村計画がある場合でも、</a:t>
            </a:r>
            <a:r>
              <a:rPr lang="en-US" altLang="ja-JP" sz="1400" dirty="0">
                <a:latin typeface="+mn-ea"/>
              </a:rPr>
              <a:t>2045</a:t>
            </a:r>
            <a:r>
              <a:rPr lang="ja-JP" altLang="ja-JP" sz="1400" dirty="0">
                <a:latin typeface="+mn-ea"/>
              </a:rPr>
              <a:t>年度までの更新時期</a:t>
            </a:r>
            <a:r>
              <a:rPr lang="ja-JP" altLang="ja-JP" sz="1400" dirty="0" smtClean="0">
                <a:latin typeface="+mn-ea"/>
              </a:rPr>
              <a:t>や</a:t>
            </a:r>
            <a:endParaRPr lang="en-US" altLang="ja-JP" sz="1400" dirty="0" smtClean="0">
              <a:latin typeface="+mn-ea"/>
            </a:endParaRPr>
          </a:p>
          <a:p>
            <a:pPr lvl="1" indent="-193675"/>
            <a:r>
              <a:rPr lang="ja-JP" altLang="en-US" sz="1400" spc="-30" dirty="0">
                <a:latin typeface="+mn-ea"/>
              </a:rPr>
              <a:t>　</a:t>
            </a:r>
            <a:r>
              <a:rPr lang="ja-JP" altLang="ja-JP" sz="1400" spc="-30" dirty="0" smtClean="0">
                <a:latin typeface="+mn-ea"/>
              </a:rPr>
              <a:t>施設</a:t>
            </a:r>
            <a:r>
              <a:rPr lang="ja-JP" altLang="ja-JP" sz="1400" spc="-30" dirty="0">
                <a:latin typeface="+mn-ea"/>
              </a:rPr>
              <a:t>能力等の設定が困難であるため、見込んでいません（</a:t>
            </a:r>
            <a:r>
              <a:rPr lang="en-US" altLang="ja-JP" sz="1400" spc="-30" dirty="0">
                <a:latin typeface="+mn-ea"/>
              </a:rPr>
              <a:t>2016</a:t>
            </a:r>
            <a:r>
              <a:rPr lang="ja-JP" altLang="ja-JP" sz="1400" spc="-30" dirty="0">
                <a:latin typeface="+mn-ea"/>
              </a:rPr>
              <a:t>年度の決算値を</a:t>
            </a:r>
            <a:r>
              <a:rPr lang="en-US" altLang="ja-JP" sz="1400" spc="-30" dirty="0">
                <a:latin typeface="+mn-ea"/>
              </a:rPr>
              <a:t>2045</a:t>
            </a:r>
            <a:r>
              <a:rPr lang="ja-JP" altLang="ja-JP" sz="1400" spc="-30" dirty="0">
                <a:latin typeface="+mn-ea"/>
              </a:rPr>
              <a:t>年度まで見込んでいます）</a:t>
            </a:r>
            <a:r>
              <a:rPr lang="ja-JP" altLang="ja-JP" sz="1400" spc="-30" dirty="0" smtClean="0">
                <a:latin typeface="+mn-ea"/>
              </a:rPr>
              <a:t>。</a:t>
            </a:r>
            <a:endParaRPr lang="en-US" altLang="ja-JP" sz="1400" spc="-30" dirty="0" smtClean="0">
              <a:latin typeface="+mn-ea"/>
            </a:endParaRPr>
          </a:p>
          <a:p>
            <a:pPr lvl="1" indent="-193675"/>
            <a:endParaRPr lang="ja-JP" altLang="ja-JP" sz="1200" spc="-30" dirty="0">
              <a:latin typeface="+mn-ea"/>
            </a:endParaRPr>
          </a:p>
          <a:p>
            <a:pPr lvl="1" indent="-277813"/>
            <a:r>
              <a:rPr lang="ja-JP" altLang="en-US" sz="1400" dirty="0" smtClean="0">
                <a:latin typeface="+mn-ea"/>
              </a:rPr>
              <a:t>〇</a:t>
            </a:r>
            <a:r>
              <a:rPr lang="ja-JP" altLang="ja-JP" sz="1400" u="sng" dirty="0" smtClean="0">
                <a:latin typeface="+mn-ea"/>
              </a:rPr>
              <a:t>水道</a:t>
            </a:r>
            <a:r>
              <a:rPr lang="ja-JP" altLang="ja-JP" sz="1400" u="sng" dirty="0">
                <a:latin typeface="+mn-ea"/>
              </a:rPr>
              <a:t>料金は</a:t>
            </a:r>
            <a:r>
              <a:rPr lang="ja-JP" altLang="ja-JP" sz="1400" u="sng" dirty="0" smtClean="0">
                <a:latin typeface="+mn-ea"/>
              </a:rPr>
              <a:t>、</a:t>
            </a:r>
            <a:r>
              <a:rPr lang="en-US" altLang="ja-JP" sz="1400" u="sng" dirty="0">
                <a:latin typeface="+mn-ea"/>
              </a:rPr>
              <a:t>2045</a:t>
            </a:r>
            <a:r>
              <a:rPr lang="ja-JP" altLang="en-US" sz="1400" u="sng" dirty="0">
                <a:latin typeface="+mn-ea"/>
              </a:rPr>
              <a:t>年度</a:t>
            </a:r>
            <a:r>
              <a:rPr lang="ja-JP" altLang="en-US" sz="1400" u="sng" dirty="0" smtClean="0">
                <a:latin typeface="+mn-ea"/>
              </a:rPr>
              <a:t>時点で赤字とならないように、収入が何％アップ必要かを求め、</a:t>
            </a:r>
            <a:endParaRPr lang="en-US" altLang="ja-JP" sz="1400" u="sng" dirty="0" smtClean="0">
              <a:latin typeface="+mn-ea"/>
            </a:endParaRPr>
          </a:p>
          <a:p>
            <a:pPr lvl="1" indent="-277813"/>
            <a:r>
              <a:rPr lang="ja-JP" altLang="en-US" sz="1400" u="sng" dirty="0" smtClean="0">
                <a:latin typeface="+mn-ea"/>
              </a:rPr>
              <a:t>　その増加分を全て水道料金で補うと仮定し、</a:t>
            </a:r>
            <a:r>
              <a:rPr lang="en-US" altLang="ja-JP" sz="1400" u="sng" dirty="0" smtClean="0">
                <a:latin typeface="+mn-ea"/>
              </a:rPr>
              <a:t>2016</a:t>
            </a:r>
            <a:r>
              <a:rPr lang="ja-JP" altLang="en-US" sz="1400" u="sng" dirty="0" smtClean="0">
                <a:latin typeface="+mn-ea"/>
              </a:rPr>
              <a:t>年度の水道料金に加算して算出して</a:t>
            </a:r>
            <a:r>
              <a:rPr lang="ja-JP" altLang="en-US" sz="1400" u="sng" dirty="0">
                <a:latin typeface="+mn-ea"/>
              </a:rPr>
              <a:t>います</a:t>
            </a:r>
            <a:r>
              <a:rPr lang="ja-JP" altLang="en-US" sz="1400" u="sng" dirty="0" smtClean="0">
                <a:latin typeface="+mn-ea"/>
              </a:rPr>
              <a:t>。</a:t>
            </a:r>
            <a:endParaRPr lang="en-US" altLang="ja-JP" sz="1400" u="sng" dirty="0" smtClean="0">
              <a:latin typeface="+mn-ea"/>
            </a:endParaRPr>
          </a:p>
          <a:p>
            <a:pPr lvl="1" indent="-277813"/>
            <a:r>
              <a:rPr lang="ja-JP" altLang="en-US" sz="1400" u="sng" dirty="0" smtClean="0">
                <a:latin typeface="+mn-ea"/>
              </a:rPr>
              <a:t>（</a:t>
            </a:r>
            <a:r>
              <a:rPr lang="ja-JP" altLang="en-US" sz="1400" u="sng" dirty="0">
                <a:latin typeface="+mn-ea"/>
              </a:rPr>
              <a:t>実際は、今後の更新費用等を考慮して水道料金を設定する必要があります。）</a:t>
            </a:r>
            <a:endParaRPr lang="en-US" altLang="ja-JP" sz="1400" b="1" u="sng" dirty="0">
              <a:latin typeface="+mn-ea"/>
            </a:endParaRPr>
          </a:p>
        </p:txBody>
      </p:sp>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t>27</a:t>
            </a:fld>
            <a:endParaRPr kumimoji="1" lang="ja-JP" altLang="en-US"/>
          </a:p>
        </p:txBody>
      </p:sp>
    </p:spTree>
    <p:extLst>
      <p:ext uri="{BB962C8B-B14F-4D97-AF65-F5344CB8AC3E}">
        <p14:creationId xmlns:p14="http://schemas.microsoft.com/office/powerpoint/2010/main" val="4260832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9924" y="0"/>
            <a:ext cx="9270124" cy="2308324"/>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４　</a:t>
            </a:r>
            <a:r>
              <a:rPr lang="ja-JP" altLang="en-US" sz="2400" b="1" dirty="0"/>
              <a:t>大阪府推計に</a:t>
            </a:r>
            <a:r>
              <a:rPr lang="ja-JP" altLang="en-US" sz="2400" b="1" dirty="0" smtClean="0"/>
              <a:t>よる</a:t>
            </a:r>
            <a:r>
              <a:rPr lang="ja-JP" altLang="en-US" sz="2400" b="1" kern="100" dirty="0" smtClean="0">
                <a:latin typeface="+mn-ea"/>
                <a:cs typeface="Times New Roman" panose="02020603050405020304" pitchFamily="18" charset="0"/>
              </a:rPr>
              <a:t>東大阪市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今後の見通し　</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r>
              <a:rPr lang="ja-JP" altLang="en-US" sz="2400" b="1" dirty="0"/>
              <a:t>４．１　給水人口と料金収入の見通し</a:t>
            </a:r>
          </a:p>
          <a:p>
            <a:endParaRPr lang="en-US" altLang="ja-JP" dirty="0"/>
          </a:p>
          <a:p>
            <a:r>
              <a:rPr lang="en-US" altLang="ja-JP" sz="2000" dirty="0"/>
              <a:t>【</a:t>
            </a:r>
            <a:r>
              <a:rPr lang="ja-JP" altLang="en-US" sz="2000" dirty="0"/>
              <a:t>大阪府推計</a:t>
            </a:r>
            <a:r>
              <a:rPr lang="en-US" altLang="ja-JP" sz="2000" dirty="0"/>
              <a:t>】</a:t>
            </a:r>
            <a:endParaRPr lang="ja-JP" altLang="en-US" sz="2000" dirty="0"/>
          </a:p>
          <a:p>
            <a:pPr marL="179705" algn="just"/>
            <a:r>
              <a:rPr lang="ja-JP" altLang="ja-JP" sz="2000" kern="100" dirty="0">
                <a:latin typeface="+mn-ea"/>
                <a:cs typeface="Times New Roman" panose="02020603050405020304" pitchFamily="18" charset="0"/>
              </a:rPr>
              <a:t>　給水人口の減少に伴い有収水量も減少していき、水道料金収入についても減少していくことが見込まれます</a:t>
            </a:r>
            <a:r>
              <a:rPr lang="ja-JP" altLang="ja-JP" sz="2000"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sp>
        <p:nvSpPr>
          <p:cNvPr id="6" name="テキスト ボックス 5"/>
          <p:cNvSpPr txBox="1"/>
          <p:nvPr/>
        </p:nvSpPr>
        <p:spPr>
          <a:xfrm>
            <a:off x="6925188" y="1988055"/>
            <a:ext cx="2295012" cy="5109091"/>
          </a:xfrm>
          <a:prstGeom prst="rect">
            <a:avLst/>
          </a:prstGeom>
          <a:noFill/>
        </p:spPr>
        <p:txBody>
          <a:bodyPr wrap="square" rtlCol="0">
            <a:spAutoFit/>
          </a:bodyPr>
          <a:lstStyle/>
          <a:p>
            <a:r>
              <a:rPr lang="ja-JP" altLang="ja-JP" sz="1400" dirty="0"/>
              <a:t>・給水人口の予測については、大阪府の将来推計人口（２０１８年８月大阪府政策企画部企画室計画課）を用い、府が国立社会保障・人口問題研究所の市町村別予測を補正して推計しています。</a:t>
            </a:r>
            <a:endParaRPr lang="en-US" altLang="ja-JP" sz="1400" dirty="0"/>
          </a:p>
          <a:p>
            <a:endParaRPr lang="ja-JP" altLang="ja-JP" sz="1400" dirty="0"/>
          </a:p>
          <a:p>
            <a:r>
              <a:rPr lang="ja-JP" altLang="ja-JP" sz="1400" dirty="0"/>
              <a:t>・水道料金収入の見通しは、給水人口予測から有収水量を推計し、２０１６年度の供給</a:t>
            </a:r>
            <a:r>
              <a:rPr lang="ja-JP" altLang="ja-JP" sz="1400" dirty="0" smtClean="0"/>
              <a:t>単価</a:t>
            </a:r>
            <a:r>
              <a:rPr lang="en-US" altLang="ja-JP" sz="1400" dirty="0" smtClean="0">
                <a:latin typeface="+mn-ea"/>
              </a:rPr>
              <a:t>157.7</a:t>
            </a:r>
            <a:r>
              <a:rPr lang="ja-JP" altLang="ja-JP" sz="1400" dirty="0" smtClean="0"/>
              <a:t>円</a:t>
            </a:r>
            <a:r>
              <a:rPr lang="en-US" altLang="ja-JP" sz="1400" dirty="0"/>
              <a:t>/</a:t>
            </a:r>
            <a:r>
              <a:rPr lang="ja-JP" altLang="ja-JP" sz="1400" dirty="0"/>
              <a:t>㎥を乗じて算出しています。</a:t>
            </a:r>
            <a:endParaRPr lang="en-US" altLang="ja-JP" sz="1400" dirty="0"/>
          </a:p>
          <a:p>
            <a:endParaRPr lang="ja-JP" altLang="ja-JP" sz="1400" dirty="0"/>
          </a:p>
          <a:p>
            <a:r>
              <a:rPr lang="ja-JP" altLang="ja-JP" sz="1400" dirty="0"/>
              <a:t>・有収水量の推計は、２０１６年度の年間有収水量と給水人口</a:t>
            </a:r>
            <a:r>
              <a:rPr lang="ja-JP" altLang="ja-JP" sz="1400" dirty="0" smtClean="0">
                <a:latin typeface="+mn-ea"/>
              </a:rPr>
              <a:t>から</a:t>
            </a:r>
            <a:r>
              <a:rPr lang="en-US" altLang="ja-JP" sz="1400" dirty="0" smtClean="0">
                <a:latin typeface="+mn-ea"/>
              </a:rPr>
              <a:t>1</a:t>
            </a:r>
            <a:r>
              <a:rPr lang="ja-JP" altLang="en-US" sz="1400" dirty="0" smtClean="0">
                <a:latin typeface="+mn-ea"/>
              </a:rPr>
              <a:t>人</a:t>
            </a:r>
            <a:r>
              <a:rPr lang="en-US" altLang="ja-JP" sz="1400" dirty="0" smtClean="0">
                <a:latin typeface="+mn-ea"/>
              </a:rPr>
              <a:t>1</a:t>
            </a:r>
            <a:r>
              <a:rPr lang="ja-JP" altLang="ja-JP" sz="1400" dirty="0" smtClean="0"/>
              <a:t>日</a:t>
            </a:r>
            <a:r>
              <a:rPr lang="ja-JP" altLang="ja-JP" sz="1400" dirty="0"/>
              <a:t>平均有収水量を求め、予測給水人口を乗じて算出しています。</a:t>
            </a:r>
          </a:p>
          <a:p>
            <a:endParaRPr lang="ja-JP" altLang="en-US" dirty="0"/>
          </a:p>
        </p:txBody>
      </p:sp>
      <p:sp>
        <p:nvSpPr>
          <p:cNvPr id="4" name="スライド番号プレースホルダー 3"/>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28</a:t>
            </a:fld>
            <a:endParaRPr kumimoji="1" lang="ja-JP" altLang="en-US" dirty="0"/>
          </a:p>
        </p:txBody>
      </p:sp>
      <p:pic>
        <p:nvPicPr>
          <p:cNvPr id="5" name="図 4"/>
          <p:cNvPicPr>
            <a:picLocks noChangeAspect="1"/>
          </p:cNvPicPr>
          <p:nvPr/>
        </p:nvPicPr>
        <p:blipFill>
          <a:blip r:embed="rId2"/>
          <a:stretch>
            <a:fillRect/>
          </a:stretch>
        </p:blipFill>
        <p:spPr>
          <a:xfrm>
            <a:off x="115176" y="2423056"/>
            <a:ext cx="6822712" cy="4112088"/>
          </a:xfrm>
          <a:prstGeom prst="rect">
            <a:avLst/>
          </a:prstGeom>
        </p:spPr>
      </p:pic>
    </p:spTree>
    <p:extLst>
      <p:ext uri="{BB962C8B-B14F-4D97-AF65-F5344CB8AC3E}">
        <p14:creationId xmlns:p14="http://schemas.microsoft.com/office/powerpoint/2010/main" val="31321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6251" y="23482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sp>
        <p:nvSpPr>
          <p:cNvPr id="2" name="テキスト ボックス 1"/>
          <p:cNvSpPr txBox="1"/>
          <p:nvPr/>
        </p:nvSpPr>
        <p:spPr>
          <a:xfrm>
            <a:off x="-36969" y="154755"/>
            <a:ext cx="8190965" cy="1077218"/>
          </a:xfrm>
          <a:prstGeom prst="rect">
            <a:avLst/>
          </a:prstGeom>
          <a:noFill/>
        </p:spPr>
        <p:txBody>
          <a:bodyPr wrap="square" rtlCol="0">
            <a:spAutoFit/>
          </a:bodyPr>
          <a:lstStyle/>
          <a:p>
            <a:r>
              <a:rPr lang="ja-JP" altLang="en-US" sz="2400" b="1" dirty="0" smtClean="0">
                <a:latin typeface="+mn-ea"/>
              </a:rPr>
              <a:t>４．２　更新</a:t>
            </a:r>
            <a:r>
              <a:rPr lang="ja-JP" altLang="en-US" sz="2400" b="1" dirty="0">
                <a:latin typeface="+mn-ea"/>
              </a:rPr>
              <a:t>需要見込み額の</a:t>
            </a:r>
            <a:r>
              <a:rPr lang="ja-JP" altLang="en-US" sz="2400" b="1" dirty="0" smtClean="0">
                <a:latin typeface="+mn-ea"/>
              </a:rPr>
              <a:t>見通し</a:t>
            </a:r>
            <a:endParaRPr lang="en-US" altLang="ja-JP" sz="2400" b="1" dirty="0" smtClean="0">
              <a:latin typeface="+mn-ea"/>
            </a:endParaRPr>
          </a:p>
          <a:p>
            <a:endParaRPr lang="en-US" altLang="ja-JP" dirty="0" smtClean="0"/>
          </a:p>
          <a:p>
            <a:r>
              <a:rPr lang="ja-JP" altLang="ja-JP" sz="2000" dirty="0" smtClean="0"/>
              <a:t>【</a:t>
            </a:r>
            <a:r>
              <a:rPr lang="ja-JP" altLang="ja-JP" sz="2000" dirty="0"/>
              <a:t>大阪府推計】</a:t>
            </a: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29</a:t>
            </a:fld>
            <a:endParaRPr kumimoji="1" lang="ja-JP" altLang="en-US"/>
          </a:p>
        </p:txBody>
      </p:sp>
      <p:pic>
        <p:nvPicPr>
          <p:cNvPr id="3" name="図 2"/>
          <p:cNvPicPr>
            <a:picLocks noChangeAspect="1"/>
          </p:cNvPicPr>
          <p:nvPr/>
        </p:nvPicPr>
        <p:blipFill>
          <a:blip r:embed="rId2"/>
          <a:stretch>
            <a:fillRect/>
          </a:stretch>
        </p:blipFill>
        <p:spPr>
          <a:xfrm>
            <a:off x="1752600" y="1925941"/>
            <a:ext cx="5334000" cy="3635464"/>
          </a:xfrm>
          <a:prstGeom prst="rect">
            <a:avLst/>
          </a:prstGeom>
        </p:spPr>
      </p:pic>
      <p:sp>
        <p:nvSpPr>
          <p:cNvPr id="8" name="正方形/長方形 7"/>
          <p:cNvSpPr/>
          <p:nvPr/>
        </p:nvSpPr>
        <p:spPr>
          <a:xfrm>
            <a:off x="294361" y="1279610"/>
            <a:ext cx="7770254" cy="646331"/>
          </a:xfrm>
          <a:prstGeom prst="rect">
            <a:avLst/>
          </a:prstGeom>
        </p:spPr>
        <p:txBody>
          <a:bodyPr wrap="square">
            <a:spAutoFit/>
          </a:bodyPr>
          <a:lstStyle/>
          <a:p>
            <a:pPr marL="90170" indent="-90170" algn="just"/>
            <a:r>
              <a:rPr lang="ja-JP" altLang="ja-JP" kern="100" dirty="0">
                <a:latin typeface="+mn-ea"/>
                <a:cs typeface="Times New Roman" panose="02020603050405020304" pitchFamily="18" charset="0"/>
              </a:rPr>
              <a:t>推計は市町村計画を基に大阪府が次の条件により実施</a:t>
            </a:r>
            <a:r>
              <a:rPr lang="ja-JP" altLang="en-US" kern="100" dirty="0">
                <a:latin typeface="+mn-ea"/>
                <a:cs typeface="Times New Roman" panose="02020603050405020304" pitchFamily="18" charset="0"/>
              </a:rPr>
              <a:t>しています</a:t>
            </a:r>
            <a:r>
              <a:rPr lang="ja-JP" altLang="ja-JP" kern="100" dirty="0">
                <a:latin typeface="+mn-ea"/>
                <a:cs typeface="Times New Roman" panose="02020603050405020304" pitchFamily="18" charset="0"/>
              </a:rPr>
              <a:t>。</a:t>
            </a:r>
            <a:endParaRPr lang="ja-JP" altLang="ja-JP" sz="2000" kern="100" dirty="0">
              <a:latin typeface="+mn-ea"/>
              <a:cs typeface="Times New Roman" panose="02020603050405020304" pitchFamily="18" charset="0"/>
            </a:endParaRPr>
          </a:p>
          <a:p>
            <a:pPr marL="90170" indent="-90170" algn="just"/>
            <a:r>
              <a:rPr lang="ja-JP" altLang="ja-JP" kern="100" dirty="0">
                <a:latin typeface="+mn-ea"/>
                <a:cs typeface="Times New Roman" panose="02020603050405020304" pitchFamily="18" charset="0"/>
              </a:rPr>
              <a:t>・管路更新率を</a:t>
            </a:r>
            <a:r>
              <a:rPr lang="en-US" altLang="ja-JP" kern="100" dirty="0">
                <a:latin typeface="+mn-ea"/>
                <a:cs typeface="Times New Roman" panose="02020603050405020304" pitchFamily="18" charset="0"/>
              </a:rPr>
              <a:t>1.67%</a:t>
            </a:r>
            <a:r>
              <a:rPr lang="ja-JP" altLang="ja-JP" kern="100" dirty="0">
                <a:latin typeface="+mn-ea"/>
                <a:cs typeface="Times New Roman" panose="02020603050405020304" pitchFamily="18" charset="0"/>
              </a:rPr>
              <a:t>に引き上げ。（今後</a:t>
            </a:r>
            <a:r>
              <a:rPr lang="en-US" altLang="ja-JP" kern="100" dirty="0">
                <a:latin typeface="+mn-ea"/>
                <a:cs typeface="Times New Roman" panose="02020603050405020304" pitchFamily="18" charset="0"/>
              </a:rPr>
              <a:t>60</a:t>
            </a:r>
            <a:r>
              <a:rPr lang="ja-JP" altLang="ja-JP" kern="100" dirty="0">
                <a:latin typeface="+mn-ea"/>
                <a:cs typeface="Times New Roman" panose="02020603050405020304" pitchFamily="18" charset="0"/>
              </a:rPr>
              <a:t>年周期で管更新とする）</a:t>
            </a:r>
            <a:endParaRPr lang="ja-JP" altLang="ja-JP" sz="2000" kern="100" dirty="0">
              <a:latin typeface="+mn-ea"/>
              <a:cs typeface="Times New Roman" panose="02020603050405020304" pitchFamily="18" charset="0"/>
            </a:endParaRPr>
          </a:p>
        </p:txBody>
      </p:sp>
      <p:sp>
        <p:nvSpPr>
          <p:cNvPr id="9" name="テキスト ボックス 8"/>
          <p:cNvSpPr txBox="1"/>
          <p:nvPr/>
        </p:nvSpPr>
        <p:spPr>
          <a:xfrm>
            <a:off x="0" y="5846544"/>
            <a:ext cx="9144000" cy="646331"/>
          </a:xfrm>
          <a:prstGeom prst="rect">
            <a:avLst/>
          </a:prstGeom>
          <a:noFill/>
        </p:spPr>
        <p:txBody>
          <a:bodyPr wrap="square" rtlCol="0">
            <a:spAutoFit/>
          </a:bodyPr>
          <a:lstStyle/>
          <a:p>
            <a:r>
              <a:rPr lang="ja-JP" altLang="en-US" dirty="0" smtClean="0">
                <a:latin typeface="+mn-ea"/>
              </a:rPr>
              <a:t>・推計期間（</a:t>
            </a:r>
            <a:r>
              <a:rPr lang="en-US" altLang="ja-JP" dirty="0" smtClean="0">
                <a:latin typeface="+mn-ea"/>
              </a:rPr>
              <a:t>2018</a:t>
            </a:r>
            <a:r>
              <a:rPr lang="ja-JP" altLang="en-US" dirty="0" smtClean="0">
                <a:latin typeface="+mn-ea"/>
              </a:rPr>
              <a:t>～</a:t>
            </a:r>
            <a:r>
              <a:rPr lang="en-US" altLang="ja-JP" dirty="0" smtClean="0">
                <a:latin typeface="+mn-ea"/>
              </a:rPr>
              <a:t>2047</a:t>
            </a:r>
            <a:r>
              <a:rPr lang="ja-JP" altLang="en-US" dirty="0" smtClean="0">
                <a:latin typeface="+mn-ea"/>
              </a:rPr>
              <a:t>年度）に必要と見込まれる管路の更新費用は、市の試算の</a:t>
            </a:r>
            <a:endParaRPr lang="en-US" altLang="ja-JP" dirty="0" smtClean="0">
              <a:latin typeface="+mn-ea"/>
            </a:endParaRPr>
          </a:p>
          <a:p>
            <a:r>
              <a:rPr lang="ja-JP" altLang="en-US" dirty="0">
                <a:latin typeface="+mn-ea"/>
              </a:rPr>
              <a:t>　</a:t>
            </a:r>
            <a:r>
              <a:rPr lang="ja-JP" altLang="en-US" dirty="0" smtClean="0">
                <a:latin typeface="+mn-ea"/>
              </a:rPr>
              <a:t>約</a:t>
            </a:r>
            <a:r>
              <a:rPr lang="en-US" altLang="ja-JP" dirty="0">
                <a:latin typeface="+mn-ea"/>
              </a:rPr>
              <a:t>648</a:t>
            </a:r>
            <a:r>
              <a:rPr lang="ja-JP" altLang="en-US" dirty="0" smtClean="0">
                <a:latin typeface="+mn-ea"/>
              </a:rPr>
              <a:t>億円から約</a:t>
            </a:r>
            <a:r>
              <a:rPr lang="en-US" altLang="ja-JP" dirty="0">
                <a:latin typeface="+mn-ea"/>
              </a:rPr>
              <a:t>903</a:t>
            </a:r>
            <a:r>
              <a:rPr lang="ja-JP" altLang="en-US" dirty="0" smtClean="0">
                <a:latin typeface="+mn-ea"/>
              </a:rPr>
              <a:t>億円となる見込みです。</a:t>
            </a:r>
            <a:endParaRPr lang="en-US" altLang="ja-JP" dirty="0" smtClean="0">
              <a:latin typeface="+mn-ea"/>
            </a:endParaRPr>
          </a:p>
        </p:txBody>
      </p:sp>
    </p:spTree>
    <p:extLst>
      <p:ext uri="{BB962C8B-B14F-4D97-AF65-F5344CB8AC3E}">
        <p14:creationId xmlns:p14="http://schemas.microsoft.com/office/powerpoint/2010/main" val="170441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2616101"/>
          </a:xfrm>
          <a:prstGeom prst="rect">
            <a:avLst/>
          </a:prstGeom>
        </p:spPr>
        <p:txBody>
          <a:bodyPr wrap="square">
            <a:spAutoFit/>
          </a:bodyPr>
          <a:lstStyle/>
          <a:p>
            <a:pPr algn="just"/>
            <a:r>
              <a:rPr lang="ja-JP" altLang="ja-JP" sz="2800" b="1" kern="100" dirty="0">
                <a:latin typeface="+mn-ea"/>
                <a:cs typeface="Times New Roman" panose="02020603050405020304" pitchFamily="18" charset="0"/>
              </a:rPr>
              <a:t>１　</a:t>
            </a:r>
            <a:r>
              <a:rPr lang="ja-JP" altLang="en-US" sz="2800" b="1" kern="100" dirty="0" smtClean="0">
                <a:latin typeface="+mn-ea"/>
                <a:cs typeface="Times New Roman" panose="02020603050405020304" pitchFamily="18" charset="0"/>
              </a:rPr>
              <a:t>東大阪市</a:t>
            </a:r>
            <a:r>
              <a:rPr lang="ja-JP" altLang="ja-JP" sz="2800" b="1" kern="100" dirty="0" smtClean="0">
                <a:latin typeface="+mn-ea"/>
                <a:cs typeface="Times New Roman" panose="02020603050405020304" pitchFamily="18" charset="0"/>
              </a:rPr>
              <a:t>の</a:t>
            </a:r>
            <a:r>
              <a:rPr lang="ja-JP" altLang="ja-JP" sz="2800" b="1" kern="100" dirty="0">
                <a:latin typeface="+mn-ea"/>
                <a:cs typeface="Times New Roman" panose="02020603050405020304" pitchFamily="18" charset="0"/>
              </a:rPr>
              <a:t>基本情報</a:t>
            </a:r>
            <a:endParaRPr lang="ja-JP" altLang="ja-JP" sz="2800" kern="100" dirty="0">
              <a:latin typeface="+mn-ea"/>
              <a:cs typeface="Times New Roman" panose="02020603050405020304" pitchFamily="18" charset="0"/>
            </a:endParaRPr>
          </a:p>
          <a:p>
            <a:pPr algn="just"/>
            <a:endParaRPr lang="en-US" altLang="ja-JP" b="1" kern="100" dirty="0" smtClean="0">
              <a:latin typeface="+mn-ea"/>
              <a:cs typeface="Times New Roman" panose="02020603050405020304" pitchFamily="18" charset="0"/>
            </a:endParaRPr>
          </a:p>
          <a:p>
            <a:pPr algn="just"/>
            <a:r>
              <a:rPr lang="ja-JP" altLang="en-US" sz="2400" b="1" dirty="0">
                <a:latin typeface="+mn-ea"/>
                <a:cs typeface="Times New Roman" panose="02020603050405020304" pitchFamily="18" charset="0"/>
              </a:rPr>
              <a:t>１．１　</a:t>
            </a:r>
            <a:r>
              <a:rPr lang="ja-JP" altLang="en-US" sz="2400" b="1" kern="100" dirty="0" smtClean="0">
                <a:latin typeface="+mn-ea"/>
                <a:cs typeface="Times New Roman" panose="02020603050405020304" pitchFamily="18" charset="0"/>
              </a:rPr>
              <a:t>東大阪市</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ja-JP" altLang="ja-JP" sz="2400" kern="100" dirty="0">
              <a:latin typeface="+mn-ea"/>
              <a:cs typeface="Times New Roman" panose="02020603050405020304" pitchFamily="18" charset="0"/>
            </a:endParaRPr>
          </a:p>
          <a:p>
            <a:pPr algn="just"/>
            <a:endParaRPr lang="en-US" altLang="ja-JP" sz="2000" b="1" kern="100" dirty="0" smtClean="0">
              <a:latin typeface="+mn-ea"/>
              <a:cs typeface="Times New Roman" panose="02020603050405020304" pitchFamily="18" charset="0"/>
            </a:endParaRPr>
          </a:p>
          <a:p>
            <a:pPr algn="just"/>
            <a:r>
              <a:rPr lang="ja-JP" altLang="ja-JP" sz="2000" b="1" kern="100" dirty="0" smtClean="0">
                <a:latin typeface="+mn-ea"/>
                <a:cs typeface="Times New Roman" panose="02020603050405020304" pitchFamily="18" charset="0"/>
              </a:rPr>
              <a:t>（</a:t>
            </a: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57.5</a:t>
            </a:r>
            <a:r>
              <a:rPr lang="ja-JP" altLang="ja-JP" kern="100" dirty="0" smtClean="0">
                <a:latin typeface="+mn-ea"/>
                <a:cs typeface="Times New Roman" panose="02020603050405020304" pitchFamily="18" charset="0"/>
              </a:rPr>
              <a:t>百万</a:t>
            </a:r>
            <a:r>
              <a:rPr lang="ja-JP" altLang="en-US" dirty="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dirty="0" smtClean="0">
                <a:latin typeface="+mn-ea"/>
              </a:rPr>
              <a:t>（</a:t>
            </a:r>
            <a:r>
              <a:rPr lang="en-US" altLang="ja-JP" dirty="0">
                <a:latin typeface="+mn-ea"/>
              </a:rPr>
              <a:t>43</a:t>
            </a:r>
            <a:r>
              <a:rPr lang="ja-JP" altLang="en-US" dirty="0">
                <a:latin typeface="+mn-ea"/>
              </a:rPr>
              <a:t>事業体中</a:t>
            </a:r>
            <a:r>
              <a:rPr lang="en-US" altLang="ja-JP" dirty="0" smtClean="0">
                <a:latin typeface="+mn-ea"/>
              </a:rPr>
              <a:t>3</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3</a:t>
            </a:fld>
            <a:endParaRPr kumimoji="1" lang="ja-JP" altLang="en-US"/>
          </a:p>
        </p:txBody>
      </p:sp>
      <p:pic>
        <p:nvPicPr>
          <p:cNvPr id="5" name="図 4"/>
          <p:cNvPicPr>
            <a:picLocks noChangeAspect="1"/>
          </p:cNvPicPr>
          <p:nvPr/>
        </p:nvPicPr>
        <p:blipFill>
          <a:blip r:embed="rId2"/>
          <a:stretch>
            <a:fillRect/>
          </a:stretch>
        </p:blipFill>
        <p:spPr>
          <a:xfrm>
            <a:off x="354600" y="2675446"/>
            <a:ext cx="8434800" cy="3682687"/>
          </a:xfrm>
          <a:prstGeom prst="rect">
            <a:avLst/>
          </a:prstGeom>
        </p:spPr>
      </p:pic>
    </p:spTree>
    <p:extLst>
      <p:ext uri="{BB962C8B-B14F-4D97-AF65-F5344CB8AC3E}">
        <p14:creationId xmlns:p14="http://schemas.microsoft.com/office/powerpoint/2010/main" val="157283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308100" y="1369102"/>
            <a:ext cx="5958032" cy="3700593"/>
          </a:xfrm>
          <a:prstGeom prst="rect">
            <a:avLst/>
          </a:prstGeom>
        </p:spPr>
      </p:pic>
      <p:cxnSp>
        <p:nvCxnSpPr>
          <p:cNvPr id="15" name="直線矢印コネクタ 14"/>
          <p:cNvCxnSpPr/>
          <p:nvPr/>
        </p:nvCxnSpPr>
        <p:spPr>
          <a:xfrm>
            <a:off x="6222124" y="2271764"/>
            <a:ext cx="17408" cy="40629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2313" y="41204"/>
            <a:ext cx="8190965" cy="1046440"/>
          </a:xfrm>
          <a:prstGeom prst="rect">
            <a:avLst/>
          </a:prstGeom>
          <a:noFill/>
        </p:spPr>
        <p:txBody>
          <a:bodyPr wrap="square" rtlCol="0">
            <a:spAutoFit/>
          </a:bodyPr>
          <a:lstStyle/>
          <a:p>
            <a:r>
              <a:rPr lang="ja-JP" altLang="en-US" sz="2400" b="1" dirty="0" smtClean="0"/>
              <a:t>４．３　収支</a:t>
            </a:r>
            <a:r>
              <a:rPr lang="ja-JP" altLang="en-US" sz="2400" b="1" dirty="0"/>
              <a:t>の</a:t>
            </a:r>
            <a:r>
              <a:rPr lang="ja-JP" altLang="en-US" sz="2400" b="1" dirty="0" smtClean="0"/>
              <a:t>見通し</a:t>
            </a:r>
            <a:endParaRPr lang="en-US" altLang="ja-JP" sz="2400" b="1" dirty="0" smtClean="0"/>
          </a:p>
          <a:p>
            <a:endParaRPr lang="en-US" altLang="ja-JP" dirty="0" smtClean="0"/>
          </a:p>
          <a:p>
            <a:r>
              <a:rPr lang="en-US" altLang="ja-JP" sz="2000" dirty="0" smtClean="0"/>
              <a:t>【</a:t>
            </a:r>
            <a:r>
              <a:rPr lang="ja-JP" altLang="en-US" sz="2000" dirty="0"/>
              <a:t>大阪府推計</a:t>
            </a:r>
            <a:r>
              <a:rPr lang="en-US" altLang="ja-JP" sz="2000" dirty="0"/>
              <a:t>】</a:t>
            </a:r>
            <a:endParaRPr lang="ja-JP" altLang="en-US" sz="20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30</a:t>
            </a:fld>
            <a:endParaRPr kumimoji="1" lang="ja-JP" altLang="en-US"/>
          </a:p>
        </p:txBody>
      </p:sp>
      <p:sp>
        <p:nvSpPr>
          <p:cNvPr id="7" name="テキスト ボックス 6"/>
          <p:cNvSpPr txBox="1"/>
          <p:nvPr/>
        </p:nvSpPr>
        <p:spPr>
          <a:xfrm>
            <a:off x="147378" y="5363683"/>
            <a:ext cx="8778258" cy="1200329"/>
          </a:xfrm>
          <a:prstGeom prst="rect">
            <a:avLst/>
          </a:prstGeom>
          <a:noFill/>
        </p:spPr>
        <p:txBody>
          <a:bodyPr wrap="square" rtlCol="0">
            <a:spAutoFit/>
          </a:bodyPr>
          <a:lstStyle/>
          <a:p>
            <a:pPr marL="179388" indent="-179388"/>
            <a:r>
              <a:rPr lang="ja-JP" altLang="ja-JP" dirty="0"/>
              <a:t>・管路更新率の目標</a:t>
            </a:r>
            <a:r>
              <a:rPr lang="ja-JP" altLang="ja-JP" dirty="0" smtClean="0"/>
              <a:t>を６０年</a:t>
            </a:r>
            <a:r>
              <a:rPr lang="ja-JP" altLang="ja-JP" dirty="0"/>
              <a:t>周期での管更新となる１．６７％に上昇させた場合、</a:t>
            </a:r>
            <a:endParaRPr lang="en-US" altLang="ja-JP" dirty="0"/>
          </a:p>
          <a:p>
            <a:pPr marL="179388" indent="-179388"/>
            <a:r>
              <a:rPr lang="ja-JP" altLang="en-US" dirty="0" smtClean="0"/>
              <a:t>　</a:t>
            </a:r>
            <a:r>
              <a:rPr lang="ja-JP" altLang="ja-JP" dirty="0" smtClean="0"/>
              <a:t>管</a:t>
            </a:r>
            <a:r>
              <a:rPr lang="ja-JP" altLang="ja-JP" dirty="0"/>
              <a:t>路更新費用</a:t>
            </a:r>
            <a:r>
              <a:rPr lang="ja-JP" altLang="ja-JP" dirty="0" smtClean="0"/>
              <a:t>は増加が見込まれ、その分支出が増加</a:t>
            </a:r>
            <a:r>
              <a:rPr lang="ja-JP" altLang="en-US" dirty="0" smtClean="0"/>
              <a:t>します</a:t>
            </a:r>
            <a:r>
              <a:rPr lang="ja-JP" altLang="ja-JP" dirty="0" smtClean="0"/>
              <a:t>。</a:t>
            </a:r>
            <a:endParaRPr lang="en-US" altLang="ja-JP" dirty="0" smtClean="0"/>
          </a:p>
          <a:p>
            <a:pPr marL="179388" indent="-179388"/>
            <a:r>
              <a:rPr lang="ja-JP" altLang="en-US" dirty="0" smtClean="0"/>
              <a:t>　</a:t>
            </a:r>
            <a:r>
              <a:rPr lang="ja-JP" altLang="ja-JP" dirty="0" smtClean="0"/>
              <a:t>その</a:t>
            </a:r>
            <a:r>
              <a:rPr lang="ja-JP" altLang="ja-JP" dirty="0"/>
              <a:t>場合</a:t>
            </a:r>
            <a:r>
              <a:rPr lang="ja-JP" altLang="ja-JP" dirty="0" smtClean="0"/>
              <a:t>、</a:t>
            </a:r>
            <a:r>
              <a:rPr lang="ja-JP" altLang="en-US" dirty="0" smtClean="0"/>
              <a:t>２０４</a:t>
            </a:r>
            <a:r>
              <a:rPr lang="ja-JP" altLang="en-US" dirty="0"/>
              <a:t>５</a:t>
            </a:r>
            <a:r>
              <a:rPr lang="ja-JP" altLang="en-US" dirty="0" smtClean="0"/>
              <a:t>年度では、</a:t>
            </a:r>
            <a:r>
              <a:rPr lang="ja-JP" altLang="ja-JP" dirty="0" smtClean="0"/>
              <a:t>支出</a:t>
            </a:r>
            <a:r>
              <a:rPr lang="ja-JP" altLang="ja-JP" dirty="0"/>
              <a:t>は収入の</a:t>
            </a:r>
            <a:r>
              <a:rPr lang="ja-JP" altLang="ja-JP" dirty="0" smtClean="0"/>
              <a:t>約</a:t>
            </a:r>
            <a:r>
              <a:rPr lang="ja-JP" altLang="en-US" dirty="0" smtClean="0"/>
              <a:t>１．</a:t>
            </a:r>
            <a:r>
              <a:rPr lang="ja-JP" altLang="en-US" dirty="0"/>
              <a:t>４</a:t>
            </a:r>
            <a:r>
              <a:rPr lang="ja-JP" altLang="ja-JP" dirty="0" smtClean="0"/>
              <a:t>倍</a:t>
            </a:r>
            <a:r>
              <a:rPr lang="ja-JP" altLang="ja-JP" dirty="0"/>
              <a:t>となり、赤字回避には、収入</a:t>
            </a:r>
            <a:r>
              <a:rPr lang="ja-JP" altLang="ja-JP" dirty="0" smtClean="0"/>
              <a:t>の</a:t>
            </a:r>
            <a:r>
              <a:rPr lang="ja-JP" altLang="en-US" dirty="0" smtClean="0"/>
              <a:t>約</a:t>
            </a:r>
            <a:r>
              <a:rPr lang="ja-JP" altLang="en-US" dirty="0"/>
              <a:t>４</a:t>
            </a:r>
            <a:r>
              <a:rPr lang="ja-JP" altLang="ja-JP" dirty="0" smtClean="0"/>
              <a:t>割</a:t>
            </a:r>
            <a:r>
              <a:rPr lang="ja-JP" altLang="ja-JP" dirty="0"/>
              <a:t>アップが必要とな</a:t>
            </a:r>
            <a:r>
              <a:rPr lang="ja-JP" altLang="en-US" dirty="0"/>
              <a:t>ります</a:t>
            </a:r>
            <a:r>
              <a:rPr lang="ja-JP" altLang="ja-JP" dirty="0" smtClean="0"/>
              <a:t>。</a:t>
            </a:r>
            <a:endParaRPr lang="ja-JP" altLang="ja-JP" dirty="0"/>
          </a:p>
        </p:txBody>
      </p:sp>
      <p:sp>
        <p:nvSpPr>
          <p:cNvPr id="8" name="円形吹き出し 28"/>
          <p:cNvSpPr>
            <a:spLocks noChangeArrowheads="1"/>
          </p:cNvSpPr>
          <p:nvPr/>
        </p:nvSpPr>
        <p:spPr bwMode="auto">
          <a:xfrm>
            <a:off x="4536507" y="692702"/>
            <a:ext cx="4191001" cy="789883"/>
          </a:xfrm>
          <a:prstGeom prst="wedgeEllipseCallout">
            <a:avLst>
              <a:gd name="adj1" fmla="val -7790"/>
              <a:gd name="adj2" fmla="val 119207"/>
            </a:avLst>
          </a:prstGeom>
          <a:solidFill>
            <a:srgbClr val="FFFFFF"/>
          </a:solidFill>
          <a:ln w="190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solidFill>
                  <a:srgbClr val="000000"/>
                </a:solidFill>
                <a:latin typeface="+mn-ea"/>
                <a:cs typeface="Times New Roman" panose="02020603050405020304" pitchFamily="18" charset="0"/>
              </a:rPr>
              <a:t>支出</a:t>
            </a:r>
            <a:r>
              <a:rPr lang="ja-JP" altLang="en-US" sz="1400" dirty="0" smtClean="0">
                <a:solidFill>
                  <a:srgbClr val="000000"/>
                </a:solidFill>
                <a:latin typeface="+mn-ea"/>
                <a:cs typeface="Times New Roman" panose="02020603050405020304" pitchFamily="18" charset="0"/>
              </a:rPr>
              <a:t>が収入の約</a:t>
            </a:r>
            <a:r>
              <a:rPr lang="en-US" altLang="ja-JP" sz="1400" dirty="0" smtClean="0">
                <a:solidFill>
                  <a:srgbClr val="000000"/>
                </a:solidFill>
                <a:latin typeface="+mn-ea"/>
                <a:cs typeface="Times New Roman" panose="02020603050405020304" pitchFamily="18" charset="0"/>
              </a:rPr>
              <a:t>1.4</a:t>
            </a:r>
            <a:r>
              <a:rPr lang="ja-JP" altLang="en-US" sz="1400" dirty="0" smtClean="0">
                <a:solidFill>
                  <a:srgbClr val="000000"/>
                </a:solidFill>
                <a:latin typeface="+mn-ea"/>
                <a:cs typeface="Times New Roman" panose="02020603050405020304" pitchFamily="18" charset="0"/>
              </a:rPr>
              <a:t>倍。</a:t>
            </a:r>
            <a:endParaRPr kumimoji="0" lang="ja-JP" altLang="en-US" sz="1400" b="0" i="0" u="none" strike="noStrike" cap="none" normalizeH="0" baseline="0" dirty="0" smtClean="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赤字回避には収入</a:t>
            </a:r>
            <a:r>
              <a:rPr lang="ja-JP" altLang="en-US" sz="1400" dirty="0" smtClean="0">
                <a:solidFill>
                  <a:srgbClr val="000000"/>
                </a:solidFill>
                <a:latin typeface="+mn-ea"/>
                <a:cs typeface="Times New Roman" panose="02020603050405020304" pitchFamily="18" charset="0"/>
              </a:rPr>
              <a:t>の約</a:t>
            </a:r>
            <a:r>
              <a:rPr lang="en-US" altLang="ja-JP" sz="1400" dirty="0">
                <a:solidFill>
                  <a:srgbClr val="000000"/>
                </a:solidFill>
                <a:latin typeface="+mn-ea"/>
                <a:cs typeface="Times New Roman" panose="02020603050405020304" pitchFamily="18" charset="0"/>
              </a:rPr>
              <a:t>4</a:t>
            </a:r>
            <a:r>
              <a:rPr lang="ja-JP" altLang="en-US" sz="1400" dirty="0" smtClean="0">
                <a:solidFill>
                  <a:srgbClr val="000000"/>
                </a:solidFill>
                <a:latin typeface="+mn-ea"/>
                <a:cs typeface="Times New Roman" panose="02020603050405020304" pitchFamily="18" charset="0"/>
              </a:rPr>
              <a:t>割アップ</a:t>
            </a:r>
            <a:r>
              <a:rPr kumimoji="0" lang="ja-JP" altLang="en-US" sz="1400" b="0" i="0" u="none" strike="noStrike" cap="none" normalizeH="0" baseline="0" dirty="0" smtClean="0">
                <a:ln>
                  <a:noFill/>
                </a:ln>
                <a:solidFill>
                  <a:srgbClr val="000000"/>
                </a:solidFill>
                <a:effectLst/>
                <a:latin typeface="+mn-ea"/>
                <a:cs typeface="Times New Roman" panose="02020603050405020304" pitchFamily="18" charset="0"/>
              </a:rPr>
              <a:t>が必要</a:t>
            </a:r>
            <a:endParaRPr kumimoji="0" lang="ja-JP" altLang="en-US"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882188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32313" y="216540"/>
            <a:ext cx="8190965" cy="461665"/>
          </a:xfrm>
          <a:prstGeom prst="rect">
            <a:avLst/>
          </a:prstGeom>
          <a:noFill/>
        </p:spPr>
        <p:txBody>
          <a:bodyPr wrap="square" rtlCol="0">
            <a:spAutoFit/>
          </a:bodyPr>
          <a:lstStyle/>
          <a:p>
            <a:r>
              <a:rPr lang="ja-JP" altLang="en-US" sz="2400" b="1" dirty="0" smtClean="0"/>
              <a:t>５　まとめ</a:t>
            </a:r>
            <a:endParaRPr lang="ja-JP" altLang="ja-JP" sz="2400" b="1" dirty="0"/>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6006E7AC-397C-46DB-B16C-C18B8E404D27}" type="slidenum">
              <a:rPr kumimoji="1" lang="ja-JP" altLang="en-US" smtClean="0"/>
              <a:t>31</a:t>
            </a:fld>
            <a:endParaRPr kumimoji="1" lang="ja-JP" altLang="en-US" dirty="0"/>
          </a:p>
        </p:txBody>
      </p:sp>
      <p:pic>
        <p:nvPicPr>
          <p:cNvPr id="4" name="図 3"/>
          <p:cNvPicPr>
            <a:picLocks noChangeAspect="1"/>
          </p:cNvPicPr>
          <p:nvPr/>
        </p:nvPicPr>
        <p:blipFill>
          <a:blip r:embed="rId2"/>
          <a:stretch>
            <a:fillRect/>
          </a:stretch>
        </p:blipFill>
        <p:spPr>
          <a:xfrm>
            <a:off x="356301" y="627437"/>
            <a:ext cx="8414336" cy="6048000"/>
          </a:xfrm>
          <a:prstGeom prst="rect">
            <a:avLst/>
          </a:prstGeom>
        </p:spPr>
      </p:pic>
    </p:spTree>
    <p:extLst>
      <p:ext uri="{BB962C8B-B14F-4D97-AF65-F5344CB8AC3E}">
        <p14:creationId xmlns:p14="http://schemas.microsoft.com/office/powerpoint/2010/main" val="3683111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006E7AC-397C-46DB-B16C-C18B8E404D27}" type="slidenum">
              <a:rPr kumimoji="1" lang="ja-JP" altLang="en-US" smtClean="0"/>
              <a:pPr/>
              <a:t>32</a:t>
            </a:fld>
            <a:endParaRPr kumimoji="1" lang="ja-JP" altLang="en-US" dirty="0"/>
          </a:p>
        </p:txBody>
      </p:sp>
      <p:pic>
        <p:nvPicPr>
          <p:cNvPr id="4" name="図 3"/>
          <p:cNvPicPr>
            <a:picLocks noChangeAspect="1"/>
          </p:cNvPicPr>
          <p:nvPr/>
        </p:nvPicPr>
        <p:blipFill>
          <a:blip r:embed="rId2"/>
          <a:stretch>
            <a:fillRect/>
          </a:stretch>
        </p:blipFill>
        <p:spPr>
          <a:xfrm>
            <a:off x="185875" y="756150"/>
            <a:ext cx="8913205" cy="3384000"/>
          </a:xfrm>
          <a:prstGeom prst="rect">
            <a:avLst/>
          </a:prstGeom>
        </p:spPr>
      </p:pic>
    </p:spTree>
    <p:extLst>
      <p:ext uri="{BB962C8B-B14F-4D97-AF65-F5344CB8AC3E}">
        <p14:creationId xmlns:p14="http://schemas.microsoft.com/office/powerpoint/2010/main" val="224625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33236"/>
            <a:ext cx="8361817" cy="1292662"/>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67628" algn="just"/>
            <a:endParaRPr lang="en-US" altLang="ja-JP" kern="100" dirty="0" smtClean="0">
              <a:latin typeface="+mn-ea"/>
              <a:cs typeface="Times New Roman" panose="02020603050405020304" pitchFamily="18" charset="0"/>
            </a:endParaRPr>
          </a:p>
          <a:p>
            <a:pPr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a:t>
            </a:r>
            <a:r>
              <a:rPr lang="ja-JP" altLang="ja-JP" kern="100" dirty="0" smtClean="0">
                <a:latin typeface="+mn-ea"/>
                <a:cs typeface="Times New Roman" panose="02020603050405020304" pitchFamily="18" charset="0"/>
              </a:rPr>
              <a:t>約</a:t>
            </a:r>
            <a:r>
              <a:rPr lang="en-US" altLang="ja-JP" kern="100" dirty="0">
                <a:latin typeface="+mn-ea"/>
                <a:cs typeface="Times New Roman" panose="02020603050405020304" pitchFamily="18" charset="0"/>
              </a:rPr>
              <a:t>1033</a:t>
            </a:r>
            <a:r>
              <a:rPr lang="en-US" altLang="ja-JP" kern="100" dirty="0" smtClean="0">
                <a:latin typeface="+mn-ea"/>
                <a:cs typeface="Times New Roman" panose="02020603050405020304" pitchFamily="18" charset="0"/>
              </a:rPr>
              <a:t>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en-US" sz="2000" dirty="0" smtClean="0">
                <a:latin typeface="+mn-ea"/>
              </a:rPr>
              <a:t>（</a:t>
            </a:r>
            <a:r>
              <a:rPr lang="en-US" altLang="ja-JP" sz="2000" dirty="0">
                <a:latin typeface="+mn-ea"/>
              </a:rPr>
              <a:t>43</a:t>
            </a:r>
            <a:r>
              <a:rPr lang="ja-JP" altLang="en-US" sz="2000" dirty="0" smtClean="0">
                <a:latin typeface="+mn-ea"/>
              </a:rPr>
              <a:t>事業体中</a:t>
            </a:r>
            <a:r>
              <a:rPr lang="en-US" altLang="ja-JP" sz="2000" dirty="0">
                <a:latin typeface="+mn-ea"/>
              </a:rPr>
              <a:t>5</a:t>
            </a:r>
            <a:r>
              <a:rPr lang="ja-JP" altLang="en-US" sz="2000" dirty="0" smtClean="0">
                <a:latin typeface="+mn-ea"/>
              </a:rPr>
              <a:t>番目</a:t>
            </a:r>
            <a:r>
              <a:rPr lang="en-US" altLang="ja-JP" sz="2000" dirty="0">
                <a:latin typeface="+mn-ea"/>
              </a:rPr>
              <a:t>/</a:t>
            </a:r>
            <a:r>
              <a:rPr lang="ja-JP" altLang="en-US" sz="2000" dirty="0">
                <a:latin typeface="+mn-ea"/>
              </a:rPr>
              <a:t>降順）</a:t>
            </a:r>
            <a:endParaRPr lang="ja-JP" altLang="en-US" sz="2000" dirty="0"/>
          </a:p>
          <a:p>
            <a:pPr indent="67628" algn="just"/>
            <a:endParaRPr lang="ja-JP" altLang="ja-JP" sz="2000"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6006E7AC-397C-46DB-B16C-C18B8E404D27}" type="slidenum">
              <a:rPr kumimoji="1" lang="ja-JP" altLang="en-US" smtClean="0"/>
              <a:t>4</a:t>
            </a:fld>
            <a:endParaRPr kumimoji="1" lang="ja-JP" altLang="en-US"/>
          </a:p>
        </p:txBody>
      </p:sp>
      <p:pic>
        <p:nvPicPr>
          <p:cNvPr id="3" name="図 2"/>
          <p:cNvPicPr>
            <a:picLocks noChangeAspect="1"/>
          </p:cNvPicPr>
          <p:nvPr/>
        </p:nvPicPr>
        <p:blipFill>
          <a:blip r:embed="rId2"/>
          <a:stretch>
            <a:fillRect/>
          </a:stretch>
        </p:blipFill>
        <p:spPr>
          <a:xfrm>
            <a:off x="336402" y="2134796"/>
            <a:ext cx="8434800" cy="3674645"/>
          </a:xfrm>
          <a:prstGeom prst="rect">
            <a:avLst/>
          </a:prstGeom>
        </p:spPr>
      </p:pic>
    </p:spTree>
    <p:extLst>
      <p:ext uri="{BB962C8B-B14F-4D97-AF65-F5344CB8AC3E}">
        <p14:creationId xmlns:p14="http://schemas.microsoft.com/office/powerpoint/2010/main" val="3470615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351" y="264165"/>
            <a:ext cx="8555428" cy="1161857"/>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a:t>
            </a:r>
            <a:r>
              <a:rPr lang="ja-JP" altLang="ja-JP" kern="100" dirty="0" smtClean="0">
                <a:latin typeface="+mn-ea"/>
                <a:cs typeface="Times New Roman" panose="02020603050405020304" pitchFamily="18" charset="0"/>
              </a:rPr>
              <a:t>約</a:t>
            </a:r>
            <a:r>
              <a:rPr lang="en-US" altLang="ja-JP" kern="100" dirty="0">
                <a:latin typeface="+mn-ea"/>
                <a:cs typeface="Times New Roman" panose="02020603050405020304" pitchFamily="18" charset="0"/>
              </a:rPr>
              <a:t>96</a:t>
            </a:r>
            <a:r>
              <a:rPr lang="ja-JP" altLang="ja-JP" kern="100" dirty="0" smtClean="0">
                <a:latin typeface="+mn-ea"/>
                <a:cs typeface="Times New Roman" panose="02020603050405020304" pitchFamily="18" charset="0"/>
              </a:rPr>
              <a:t>億円で</a:t>
            </a:r>
            <a:r>
              <a:rPr lang="ja-JP" altLang="en-US" kern="100" dirty="0" smtClean="0">
                <a:latin typeface="+mn-ea"/>
                <a:cs typeface="Times New Roman" panose="02020603050405020304" pitchFamily="18" charset="0"/>
              </a:rPr>
              <a:t>す</a:t>
            </a:r>
            <a:r>
              <a:rPr lang="ja-JP" altLang="en-US" kern="100" dirty="0">
                <a:latin typeface="+mn-ea"/>
                <a:cs typeface="Times New Roman" panose="02020603050405020304" pitchFamily="18" charset="0"/>
              </a:rPr>
              <a:t>。</a:t>
            </a:r>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3</a:t>
            </a:r>
            <a:r>
              <a:rPr lang="ja-JP" altLang="en-US" dirty="0">
                <a:latin typeface="+mn-ea"/>
              </a:rPr>
              <a:t>番目</a:t>
            </a:r>
            <a:r>
              <a:rPr lang="en-US" altLang="ja-JP" dirty="0">
                <a:latin typeface="+mn-ea"/>
              </a:rPr>
              <a:t>/</a:t>
            </a:r>
            <a:r>
              <a:rPr lang="ja-JP" altLang="en-US" dirty="0">
                <a:latin typeface="+mn-ea"/>
              </a:rPr>
              <a:t>降順）</a:t>
            </a:r>
            <a:endParaRPr lang="ja-JP" altLang="en-US" dirty="0"/>
          </a:p>
          <a:p>
            <a:pPr marL="135731"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5</a:t>
            </a:fld>
            <a:endParaRPr kumimoji="1" lang="ja-JP" altLang="en-US"/>
          </a:p>
        </p:txBody>
      </p:sp>
      <p:pic>
        <p:nvPicPr>
          <p:cNvPr id="5" name="図 4"/>
          <p:cNvPicPr>
            <a:picLocks noChangeAspect="1"/>
          </p:cNvPicPr>
          <p:nvPr/>
        </p:nvPicPr>
        <p:blipFill>
          <a:blip r:embed="rId2"/>
          <a:stretch>
            <a:fillRect/>
          </a:stretch>
        </p:blipFill>
        <p:spPr>
          <a:xfrm>
            <a:off x="404786" y="2337704"/>
            <a:ext cx="8462548" cy="3636000"/>
          </a:xfrm>
          <a:prstGeom prst="rect">
            <a:avLst/>
          </a:prstGeom>
        </p:spPr>
      </p:pic>
      <p:sp>
        <p:nvSpPr>
          <p:cNvPr id="4" name="テキスト ボックス 2"/>
          <p:cNvSpPr txBox="1">
            <a:spLocks noChangeArrowheads="1"/>
          </p:cNvSpPr>
          <p:nvPr/>
        </p:nvSpPr>
        <p:spPr bwMode="auto">
          <a:xfrm>
            <a:off x="8512472" y="4001816"/>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41341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68853"/>
            <a:ext cx="8710863" cy="1438855"/>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35731" indent="-67628" algn="just"/>
            <a:endParaRPr lang="en-US" altLang="ja-JP" sz="1350" kern="100" dirty="0" smtClean="0">
              <a:latin typeface="+mn-ea"/>
              <a:cs typeface="Times New Roman" panose="02020603050405020304" pitchFamily="18" charset="0"/>
            </a:endParaRPr>
          </a:p>
          <a:p>
            <a:pPr marL="135731" indent="-67628"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a:t>
            </a:r>
            <a:r>
              <a:rPr lang="ja-JP" altLang="ja-JP" kern="100" dirty="0">
                <a:latin typeface="+mn-ea"/>
                <a:cs typeface="Times New Roman" panose="02020603050405020304" pitchFamily="18" charset="0"/>
              </a:rPr>
              <a:t>の一月あたりの水道料金は</a:t>
            </a:r>
            <a:r>
              <a:rPr lang="en-US" altLang="ja-JP" kern="100" dirty="0" smtClean="0">
                <a:latin typeface="+mn-ea"/>
                <a:cs typeface="Times New Roman" panose="02020603050405020304" pitchFamily="18" charset="0"/>
              </a:rPr>
              <a:t>2,550</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35731" indent="-67628"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2,813</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下回</a:t>
            </a:r>
            <a:r>
              <a:rPr lang="ja-JP" altLang="en-US" kern="100" dirty="0" smtClean="0">
                <a:latin typeface="+mn-ea"/>
                <a:cs typeface="Times New Roman" panose="02020603050405020304" pitchFamily="18" charset="0"/>
              </a:rPr>
              <a:t>っています。</a:t>
            </a:r>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13</a:t>
            </a:r>
            <a:r>
              <a:rPr lang="ja-JP" altLang="en-US" dirty="0">
                <a:latin typeface="+mn-ea"/>
              </a:rPr>
              <a:t>番目</a:t>
            </a:r>
            <a:r>
              <a:rPr lang="en-US" altLang="ja-JP" dirty="0" smtClean="0">
                <a:latin typeface="+mn-ea"/>
              </a:rPr>
              <a:t>/</a:t>
            </a:r>
            <a:r>
              <a:rPr lang="ja-JP" altLang="en-US" dirty="0">
                <a:latin typeface="+mn-ea"/>
              </a:rPr>
              <a:t>昇順</a:t>
            </a:r>
            <a:r>
              <a:rPr lang="ja-JP" altLang="en-US" dirty="0" smtClean="0">
                <a:latin typeface="+mn-ea"/>
              </a:rPr>
              <a:t>）</a:t>
            </a:r>
            <a:endParaRPr lang="ja-JP" altLang="en-US" dirty="0"/>
          </a:p>
          <a:p>
            <a:pPr marL="135731" indent="-67628" algn="just"/>
            <a:endParaRPr lang="ja-JP" altLang="ja-JP"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6006E7AC-397C-46DB-B16C-C18B8E404D27}" type="slidenum">
              <a:rPr kumimoji="1" lang="ja-JP" altLang="en-US" smtClean="0"/>
              <a:t>6</a:t>
            </a:fld>
            <a:endParaRPr kumimoji="1" lang="ja-JP" altLang="en-US"/>
          </a:p>
        </p:txBody>
      </p:sp>
      <p:pic>
        <p:nvPicPr>
          <p:cNvPr id="7" name="図 6"/>
          <p:cNvPicPr>
            <a:picLocks noChangeAspect="1"/>
          </p:cNvPicPr>
          <p:nvPr/>
        </p:nvPicPr>
        <p:blipFill>
          <a:blip r:embed="rId2"/>
          <a:stretch>
            <a:fillRect/>
          </a:stretch>
        </p:blipFill>
        <p:spPr>
          <a:xfrm>
            <a:off x="253559" y="2490087"/>
            <a:ext cx="8346093" cy="3636000"/>
          </a:xfrm>
          <a:prstGeom prst="rect">
            <a:avLst/>
          </a:prstGeom>
        </p:spPr>
      </p:pic>
      <p:sp>
        <p:nvSpPr>
          <p:cNvPr id="5" name="テキスト ボックス 2"/>
          <p:cNvSpPr txBox="1">
            <a:spLocks noChangeArrowheads="1"/>
          </p:cNvSpPr>
          <p:nvPr/>
        </p:nvSpPr>
        <p:spPr bwMode="auto">
          <a:xfrm>
            <a:off x="8322914" y="3385040"/>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6" name="テキスト ボックス 2"/>
          <p:cNvSpPr txBox="1">
            <a:spLocks noChangeArrowheads="1"/>
          </p:cNvSpPr>
          <p:nvPr/>
        </p:nvSpPr>
        <p:spPr bwMode="auto">
          <a:xfrm>
            <a:off x="8322915" y="3692817"/>
            <a:ext cx="1051239"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407231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385010"/>
            <a:ext cx="8324335" cy="907941"/>
          </a:xfrm>
          <a:prstGeom prst="rect">
            <a:avLst/>
          </a:prstGeom>
        </p:spPr>
        <p:txBody>
          <a:bodyPr wrap="square">
            <a:spAutoFit/>
          </a:bodyPr>
          <a:lstStyle/>
          <a:p>
            <a:pPr algn="just"/>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en-US" altLang="ja-JP" sz="2000" b="1" kern="0" dirty="0" smtClean="0">
              <a:latin typeface="+mn-ea"/>
              <a:cs typeface="Times New Roman" panose="02020603050405020304" pitchFamily="18" charset="0"/>
            </a:endParaRPr>
          </a:p>
          <a:p>
            <a:pPr algn="just"/>
            <a:endParaRPr lang="ja-JP" altLang="ja-JP" sz="1500" kern="100" dirty="0">
              <a:latin typeface="+mn-ea"/>
              <a:cs typeface="Times New Roman" panose="02020603050405020304" pitchFamily="18" charset="0"/>
            </a:endParaRPr>
          </a:p>
          <a:p>
            <a:pPr marL="135731" indent="-67628" algn="just"/>
            <a:r>
              <a:rPr lang="ja-JP" altLang="ja-JP" kern="100" dirty="0">
                <a:latin typeface="+mn-ea"/>
                <a:cs typeface="Times New Roman" panose="02020603050405020304" pitchFamily="18" charset="0"/>
              </a:rPr>
              <a:t>・技術職員</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91</a:t>
            </a:r>
            <a:r>
              <a:rPr lang="ja-JP" altLang="ja-JP" kern="100" dirty="0" smtClean="0">
                <a:latin typeface="+mn-ea"/>
                <a:cs typeface="Times New Roman" panose="02020603050405020304" pitchFamily="18" charset="0"/>
              </a:rPr>
              <a:t>人</a:t>
            </a:r>
            <a:r>
              <a:rPr lang="ja-JP" altLang="ja-JP" kern="100" dirty="0">
                <a:latin typeface="+mn-ea"/>
                <a:cs typeface="Times New Roman" panose="02020603050405020304" pitchFamily="18" charset="0"/>
              </a:rPr>
              <a:t>であり、府平均</a:t>
            </a:r>
            <a:r>
              <a:rPr lang="ja-JP" altLang="ja-JP" kern="100" dirty="0" smtClean="0">
                <a:latin typeface="+mn-ea"/>
                <a:cs typeface="Times New Roman" panose="02020603050405020304" pitchFamily="18" charset="0"/>
              </a:rPr>
              <a:t>を</a:t>
            </a:r>
            <a:r>
              <a:rPr lang="ja-JP" altLang="en-US" kern="100" dirty="0" smtClean="0">
                <a:latin typeface="+mn-ea"/>
                <a:cs typeface="Times New Roman" panose="02020603050405020304" pitchFamily="18" charset="0"/>
              </a:rPr>
              <a:t>上</a:t>
            </a:r>
            <a:r>
              <a:rPr lang="ja-JP" altLang="ja-JP" kern="100" dirty="0" smtClean="0">
                <a:latin typeface="+mn-ea"/>
                <a:cs typeface="Times New Roman" panose="02020603050405020304" pitchFamily="18" charset="0"/>
              </a:rPr>
              <a:t>回ってい</a:t>
            </a:r>
            <a:r>
              <a:rPr lang="ja-JP" altLang="en-US" kern="100" dirty="0" smtClean="0">
                <a:latin typeface="+mn-ea"/>
                <a:cs typeface="Times New Roman" panose="02020603050405020304" pitchFamily="18" charset="0"/>
              </a:rPr>
              <a:t>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6006E7AC-397C-46DB-B16C-C18B8E404D27}" type="slidenum">
              <a:rPr kumimoji="1" lang="ja-JP" altLang="en-US" smtClean="0"/>
              <a:t>7</a:t>
            </a:fld>
            <a:endParaRPr kumimoji="1" lang="ja-JP" altLang="en-US"/>
          </a:p>
        </p:txBody>
      </p:sp>
      <p:pic>
        <p:nvPicPr>
          <p:cNvPr id="6" name="図 5"/>
          <p:cNvPicPr>
            <a:picLocks noChangeAspect="1"/>
          </p:cNvPicPr>
          <p:nvPr/>
        </p:nvPicPr>
        <p:blipFill>
          <a:blip r:embed="rId2"/>
          <a:stretch>
            <a:fillRect/>
          </a:stretch>
        </p:blipFill>
        <p:spPr>
          <a:xfrm>
            <a:off x="274620" y="2499120"/>
            <a:ext cx="8434800" cy="3634442"/>
          </a:xfrm>
          <a:prstGeom prst="rect">
            <a:avLst/>
          </a:prstGeom>
        </p:spPr>
      </p:pic>
      <p:sp>
        <p:nvSpPr>
          <p:cNvPr id="4" name="テキスト ボックス 2"/>
          <p:cNvSpPr txBox="1">
            <a:spLocks noChangeArrowheads="1"/>
          </p:cNvSpPr>
          <p:nvPr/>
        </p:nvSpPr>
        <p:spPr bwMode="auto">
          <a:xfrm>
            <a:off x="8316887" y="4242199"/>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64283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82017"/>
            <a:ext cx="8887326" cy="1492716"/>
          </a:xfrm>
          <a:prstGeom prst="rect">
            <a:avLst/>
          </a:prstGeom>
        </p:spPr>
        <p:txBody>
          <a:bodyPr wrap="square">
            <a:spAutoFit/>
          </a:bodyPr>
          <a:lstStyle/>
          <a:p>
            <a:r>
              <a:rPr lang="en-US" altLang="ja-JP" sz="1350" kern="100" dirty="0">
                <a:latin typeface="+mn-ea"/>
                <a:cs typeface="Times New Roman" panose="02020603050405020304" pitchFamily="18" charset="0"/>
              </a:rPr>
              <a:t> </a:t>
            </a:r>
            <a:endParaRPr lang="ja-JP" altLang="ja-JP" sz="2800" kern="100" dirty="0">
              <a:latin typeface="+mn-ea"/>
              <a:cs typeface="Times New Roman" panose="02020603050405020304" pitchFamily="18" charset="0"/>
            </a:endParaRPr>
          </a:p>
          <a:p>
            <a:pPr algn="just">
              <a:lnSpc>
                <a:spcPts val="1200"/>
              </a:lnSpc>
            </a:pPr>
            <a:r>
              <a:rPr lang="ja-JP" altLang="ja-JP" sz="2400" b="1" kern="100" dirty="0">
                <a:latin typeface="+mn-ea"/>
                <a:cs typeface="Times New Roman" panose="02020603050405020304" pitchFamily="18" charset="0"/>
              </a:rPr>
              <a:t>１．２　</a:t>
            </a:r>
            <a:r>
              <a:rPr lang="ja-JP" altLang="en-US" sz="2400" b="1" kern="100" dirty="0">
                <a:latin typeface="+mn-ea"/>
                <a:cs typeface="Times New Roman" panose="02020603050405020304" pitchFamily="18" charset="0"/>
              </a:rPr>
              <a:t>一日最大給水量と自己水率の概要（</a:t>
            </a:r>
            <a:r>
              <a:rPr lang="en-US" altLang="ja-JP" sz="2400" b="1" kern="100" dirty="0">
                <a:latin typeface="+mn-ea"/>
                <a:cs typeface="Times New Roman" panose="02020603050405020304" pitchFamily="18" charset="0"/>
              </a:rPr>
              <a:t>2016</a:t>
            </a:r>
            <a:r>
              <a:rPr lang="ja-JP" altLang="en-US" sz="2400" b="1" kern="100" dirty="0">
                <a:latin typeface="+mn-ea"/>
                <a:cs typeface="Times New Roman" panose="02020603050405020304" pitchFamily="18" charset="0"/>
              </a:rPr>
              <a:t>年度）</a:t>
            </a:r>
          </a:p>
          <a:p>
            <a:pPr marL="147638" indent="-47625" algn="just"/>
            <a:endParaRPr lang="en-US" altLang="ja-JP" sz="1350" kern="100" dirty="0" smtClean="0">
              <a:latin typeface="+mn-ea"/>
              <a:cs typeface="Times New Roman" panose="02020603050405020304" pitchFamily="18" charset="0"/>
            </a:endParaRPr>
          </a:p>
          <a:p>
            <a:pPr marL="147638" indent="-47625"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水源は</a:t>
            </a:r>
            <a:r>
              <a:rPr lang="ja-JP" altLang="ja-JP" kern="100" dirty="0" smtClean="0">
                <a:latin typeface="+mn-ea"/>
                <a:cs typeface="Times New Roman" panose="02020603050405020304" pitchFamily="18" charset="0"/>
              </a:rPr>
              <a:t>、</a:t>
            </a:r>
            <a:r>
              <a:rPr lang="ja-JP" altLang="en-US" kern="100" dirty="0" smtClean="0">
                <a:latin typeface="+mn-ea"/>
                <a:cs typeface="Times New Roman" panose="02020603050405020304" pitchFamily="18" charset="0"/>
              </a:rPr>
              <a:t>湧水</a:t>
            </a:r>
            <a:r>
              <a:rPr lang="ja-JP" altLang="ja-JP" kern="100" dirty="0" smtClean="0">
                <a:latin typeface="+mn-ea"/>
                <a:cs typeface="Times New Roman" panose="02020603050405020304" pitchFamily="18" charset="0"/>
              </a:rPr>
              <a:t>を</a:t>
            </a:r>
            <a:r>
              <a:rPr lang="ja-JP" altLang="ja-JP" kern="100" dirty="0">
                <a:latin typeface="+mn-ea"/>
                <a:cs typeface="Times New Roman" panose="02020603050405020304" pitchFamily="18" charset="0"/>
              </a:rPr>
              <a:t>水源と</a:t>
            </a:r>
            <a:r>
              <a:rPr lang="ja-JP" altLang="ja-JP" kern="100" dirty="0" smtClean="0">
                <a:latin typeface="+mn-ea"/>
                <a:cs typeface="Times New Roman" panose="02020603050405020304" pitchFamily="18" charset="0"/>
              </a:rPr>
              <a:t>した</a:t>
            </a:r>
            <a:r>
              <a:rPr lang="ja-JP" altLang="en-US" kern="100" dirty="0">
                <a:latin typeface="+mn-ea"/>
                <a:cs typeface="Times New Roman" panose="02020603050405020304" pitchFamily="18" charset="0"/>
              </a:rPr>
              <a:t>石切低区</a:t>
            </a:r>
            <a:r>
              <a:rPr lang="ja-JP" altLang="en-US" kern="100" dirty="0" smtClean="0">
                <a:latin typeface="+mn-ea"/>
                <a:cs typeface="Times New Roman" panose="02020603050405020304" pitchFamily="18" charset="0"/>
              </a:rPr>
              <a:t>浄水場およ</a:t>
            </a:r>
            <a:r>
              <a:rPr lang="ja-JP" altLang="en-US" kern="100" dirty="0">
                <a:latin typeface="+mn-ea"/>
                <a:cs typeface="Times New Roman" panose="02020603050405020304" pitchFamily="18" charset="0"/>
              </a:rPr>
              <a:t>び</a:t>
            </a:r>
            <a:r>
              <a:rPr lang="ja-JP" altLang="en-US" kern="100" dirty="0" smtClean="0">
                <a:latin typeface="+mn-ea"/>
                <a:cs typeface="Times New Roman" panose="02020603050405020304" pitchFamily="18" charset="0"/>
              </a:rPr>
              <a:t>石切高区</a:t>
            </a:r>
            <a:r>
              <a:rPr lang="ja-JP" altLang="en-US" kern="100" dirty="0">
                <a:latin typeface="+mn-ea"/>
                <a:cs typeface="Times New Roman" panose="02020603050405020304" pitchFamily="18" charset="0"/>
              </a:rPr>
              <a:t>浄水場</a:t>
            </a:r>
            <a:r>
              <a:rPr lang="ja-JP" altLang="ja-JP" kern="100" dirty="0" smtClean="0">
                <a:latin typeface="+mn-ea"/>
                <a:cs typeface="Times New Roman" panose="02020603050405020304" pitchFamily="18" charset="0"/>
              </a:rPr>
              <a:t>と</a:t>
            </a:r>
            <a:r>
              <a:rPr lang="ja-JP" altLang="ja-JP" kern="100" dirty="0">
                <a:latin typeface="+mn-ea"/>
                <a:cs typeface="Times New Roman" panose="02020603050405020304" pitchFamily="18" charset="0"/>
              </a:rPr>
              <a:t>、淀川を水源とした大阪広域水道企業団からの浄水受水で賄っており、このうち企業団受水は総配水量の</a:t>
            </a:r>
            <a:r>
              <a:rPr lang="ja-JP" altLang="ja-JP" kern="100" dirty="0" smtClean="0">
                <a:latin typeface="+mn-ea"/>
                <a:cs typeface="Times New Roman" panose="02020603050405020304" pitchFamily="18" charset="0"/>
              </a:rPr>
              <a:t>約</a:t>
            </a:r>
            <a:r>
              <a:rPr lang="ja-JP" altLang="en-US" kern="100" dirty="0" smtClean="0">
                <a:latin typeface="+mn-ea"/>
                <a:cs typeface="Times New Roman" panose="02020603050405020304" pitchFamily="18" charset="0"/>
              </a:rPr>
              <a:t>９５</a:t>
            </a:r>
            <a:r>
              <a:rPr lang="ja-JP" altLang="ja-JP" kern="100" dirty="0" smtClean="0">
                <a:latin typeface="+mn-ea"/>
                <a:cs typeface="Times New Roman" panose="02020603050405020304" pitchFamily="18" charset="0"/>
              </a:rPr>
              <a:t>％を占め</a:t>
            </a:r>
            <a:r>
              <a:rPr lang="ja-JP" altLang="en-US" kern="100" dirty="0" smtClean="0">
                <a:latin typeface="+mn-ea"/>
                <a:cs typeface="Times New Roman" panose="02020603050405020304" pitchFamily="18" charset="0"/>
              </a:rPr>
              <a:t>ています</a:t>
            </a:r>
            <a:r>
              <a:rPr lang="ja-JP" altLang="ja-JP" kern="100" dirty="0" smtClean="0">
                <a:latin typeface="+mn-ea"/>
                <a:cs typeface="Times New Roman" panose="02020603050405020304" pitchFamily="18" charset="0"/>
              </a:rPr>
              <a:t>。</a:t>
            </a:r>
            <a:endParaRPr lang="ja-JP" altLang="ja-JP" kern="100" dirty="0">
              <a:latin typeface="+mn-ea"/>
              <a:cs typeface="Times New Roman" panose="02020603050405020304" pitchFamily="18" charset="0"/>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743" y="1674733"/>
            <a:ext cx="8743583" cy="4998783"/>
          </a:xfrm>
          <a:prstGeom prst="rect">
            <a:avLst/>
          </a:prstGeom>
          <a:noFill/>
          <a:ln>
            <a:noFill/>
          </a:ln>
        </p:spPr>
      </p:pic>
      <p:sp>
        <p:nvSpPr>
          <p:cNvPr id="4" name="テキスト ボックス 303"/>
          <p:cNvSpPr txBox="1"/>
          <p:nvPr/>
        </p:nvSpPr>
        <p:spPr>
          <a:xfrm>
            <a:off x="7721129" y="5870514"/>
            <a:ext cx="893481" cy="45007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100" kern="100" dirty="0">
                <a:effectLst/>
                <a:latin typeface="+mn-ea"/>
                <a:cs typeface="Times New Roman" panose="02020603050405020304" pitchFamily="18" charset="0"/>
              </a:rPr>
              <a:t>大阪市</a:t>
            </a:r>
            <a:endParaRPr lang="ja-JP" sz="1600" kern="100" dirty="0">
              <a:effectLst/>
              <a:latin typeface="+mn-ea"/>
              <a:cs typeface="Times New Roman" panose="02020603050405020304" pitchFamily="18" charset="0"/>
            </a:endParaRPr>
          </a:p>
        </p:txBody>
      </p:sp>
      <p:sp>
        <p:nvSpPr>
          <p:cNvPr id="5" name="正方形/長方形 4"/>
          <p:cNvSpPr/>
          <p:nvPr/>
        </p:nvSpPr>
        <p:spPr>
          <a:xfrm>
            <a:off x="3274542" y="3669957"/>
            <a:ext cx="197707" cy="290714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5"/>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7" name="テキスト ボックス 6"/>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8" name="スライド番号プレースホルダー 7"/>
          <p:cNvSpPr>
            <a:spLocks noGrp="1"/>
          </p:cNvSpPr>
          <p:nvPr>
            <p:ph type="sldNum" sz="quarter" idx="12"/>
          </p:nvPr>
        </p:nvSpPr>
        <p:spPr/>
        <p:txBody>
          <a:bodyPr/>
          <a:lstStyle/>
          <a:p>
            <a:fld id="{6006E7AC-397C-46DB-B16C-C18B8E404D27}" type="slidenum">
              <a:rPr kumimoji="1" lang="ja-JP" altLang="en-US" smtClean="0"/>
              <a:t>8</a:t>
            </a:fld>
            <a:endParaRPr kumimoji="1" lang="ja-JP" altLang="en-US"/>
          </a:p>
        </p:txBody>
      </p:sp>
    </p:spTree>
    <p:extLst>
      <p:ext uri="{BB962C8B-B14F-4D97-AF65-F5344CB8AC3E}">
        <p14:creationId xmlns:p14="http://schemas.microsoft.com/office/powerpoint/2010/main" val="429378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8902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ja-JP" altLang="en-US" sz="1350"/>
          </a:p>
        </p:txBody>
      </p:sp>
      <p:pic>
        <p:nvPicPr>
          <p:cNvPr id="1025" name="図 2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00150"/>
            <a:ext cx="7144" cy="71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154298"/>
            <a:ext cx="483159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kumimoji="0" lang="ja-JP" altLang="ja-JP" sz="2400" b="1" dirty="0">
                <a:latin typeface="+mn-ea"/>
                <a:cs typeface="Times New Roman" panose="02020603050405020304" pitchFamily="18" charset="0"/>
              </a:rPr>
              <a:t>１．３　水道施設の配置状況</a:t>
            </a:r>
            <a:endParaRPr kumimoji="0" lang="ja-JP" altLang="ja-JP" sz="2400" b="1" dirty="0">
              <a:latin typeface="+mn-ea"/>
            </a:endParaRPr>
          </a:p>
        </p:txBody>
      </p:sp>
      <p:sp>
        <p:nvSpPr>
          <p:cNvPr id="6" name="スライド番号プレースホルダー 5"/>
          <p:cNvSpPr>
            <a:spLocks noGrp="1"/>
          </p:cNvSpPr>
          <p:nvPr>
            <p:ph type="sldNum" sz="quarter" idx="12"/>
          </p:nvPr>
        </p:nvSpPr>
        <p:spPr/>
        <p:txBody>
          <a:bodyPr/>
          <a:lstStyle/>
          <a:p>
            <a:fld id="{6006E7AC-397C-46DB-B16C-C18B8E404D27}" type="slidenum">
              <a:rPr kumimoji="1" lang="ja-JP" altLang="en-US" smtClean="0"/>
              <a:t>9</a:t>
            </a:fld>
            <a:endParaRPr kumimoji="1" lang="ja-JP" altLang="en-US"/>
          </a:p>
        </p:txBody>
      </p:sp>
      <p:pic>
        <p:nvPicPr>
          <p:cNvPr id="8" name="図 7"/>
          <p:cNvPicPr>
            <a:picLocks noChangeAspect="1"/>
          </p:cNvPicPr>
          <p:nvPr/>
        </p:nvPicPr>
        <p:blipFill>
          <a:blip r:embed="rId3"/>
          <a:stretch>
            <a:fillRect/>
          </a:stretch>
        </p:blipFill>
        <p:spPr>
          <a:xfrm>
            <a:off x="742842" y="890201"/>
            <a:ext cx="6782423" cy="4649256"/>
          </a:xfrm>
          <a:prstGeom prst="rect">
            <a:avLst/>
          </a:prstGeom>
        </p:spPr>
      </p:pic>
      <p:pic>
        <p:nvPicPr>
          <p:cNvPr id="4" name="図 3"/>
          <p:cNvPicPr>
            <a:picLocks noChangeAspect="1"/>
          </p:cNvPicPr>
          <p:nvPr/>
        </p:nvPicPr>
        <p:blipFill>
          <a:blip r:embed="rId4"/>
          <a:stretch>
            <a:fillRect/>
          </a:stretch>
        </p:blipFill>
        <p:spPr>
          <a:xfrm>
            <a:off x="3961741" y="5465080"/>
            <a:ext cx="4679637" cy="972000"/>
          </a:xfrm>
          <a:prstGeom prst="rect">
            <a:avLst/>
          </a:prstGeom>
        </p:spPr>
      </p:pic>
    </p:spTree>
    <p:extLst>
      <p:ext uri="{BB962C8B-B14F-4D97-AF65-F5344CB8AC3E}">
        <p14:creationId xmlns:p14="http://schemas.microsoft.com/office/powerpoint/2010/main" val="32675953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1029</Words>
  <Application>Microsoft Office PowerPoint</Application>
  <PresentationFormat>画面に合わせる (4:3)</PresentationFormat>
  <Paragraphs>322</Paragraphs>
  <Slides>32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ＭＳ Ｐゴシック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2018-12-28T13:14:04Z</dcterms:created>
  <dcterms:modified xsi:type="dcterms:W3CDTF">2019-03-29T05:44:53Z</dcterms:modified>
</cp:coreProperties>
</file>