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2"/>
  </p:notesMasterIdLst>
  <p:sldIdLst>
    <p:sldId id="300" r:id="rId2"/>
    <p:sldId id="293" r:id="rId3"/>
    <p:sldId id="257" r:id="rId4"/>
    <p:sldId id="287" r:id="rId5"/>
    <p:sldId id="288" r:id="rId6"/>
    <p:sldId id="28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02" r:id="rId22"/>
    <p:sldId id="276" r:id="rId23"/>
    <p:sldId id="303" r:id="rId24"/>
    <p:sldId id="305" r:id="rId25"/>
    <p:sldId id="306" r:id="rId26"/>
    <p:sldId id="307" r:id="rId27"/>
    <p:sldId id="308" r:id="rId28"/>
    <p:sldId id="309" r:id="rId29"/>
    <p:sldId id="304" r:id="rId30"/>
    <p:sldId id="301" r:id="rId31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3" autoAdjust="0"/>
    <p:restoredTop sz="92662" autoAdjust="0"/>
  </p:normalViewPr>
  <p:slideViewPr>
    <p:cSldViewPr snapToGrid="0">
      <p:cViewPr varScale="1">
        <p:scale>
          <a:sx n="75" d="100"/>
          <a:sy n="75" d="100"/>
        </p:scale>
        <p:origin x="1020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4E034-0CFB-4BE0-A22B-71828B07BF2D}" type="datetimeFigureOut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C043-90DA-4271-8F60-7FCD2788FA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0207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9A70-86CC-49F8-AF6B-4EE4BC5446BC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1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D195A-62E0-4C9A-B2A7-30FD5751A43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748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A141C-076C-4641-9E9A-0CC867E574F9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4812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4DCE4-8F17-4B0F-BC5C-ADFAEE6BB9BA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5149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8118A-C818-4F92-BB67-F045C1BEF935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968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0B54F-1D2D-475D-B332-F4B46EADD232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61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BBAB2-8EAB-43F4-900E-C8DC9D2D6308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4253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A8F60-9D43-4D8E-8AC8-C5593388D95E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1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EF1E-9F49-4F50-AB78-9F2108B0C2D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604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82419-AD64-4068-B452-76B3108644A8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260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9AB06-3A82-4D67-96A0-35C17F88CCC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185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BD2D-FD35-43E5-979B-5F9A6C92573B}" type="datetime1">
              <a:rPr kumimoji="1" lang="ja-JP" altLang="en-US" smtClean="0"/>
              <a:t>2019/3/26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50716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64387-629B-4E46-93D6-B693036FBE10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439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-19050" y="846589"/>
            <a:ext cx="916305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sz="3200" dirty="0">
              <a:latin typeface="+mn-ea"/>
            </a:endParaRPr>
          </a:p>
          <a:p>
            <a:pPr algn="ctr">
              <a:spcBef>
                <a:spcPts val="1200"/>
              </a:spcBef>
            </a:pPr>
            <a:r>
              <a:rPr lang="ja-JP" altLang="ja-JP" sz="4000" b="1" dirty="0" smtClean="0"/>
              <a:t>水道</a:t>
            </a:r>
            <a:r>
              <a:rPr lang="ja-JP" altLang="ja-JP" sz="4000" b="1" dirty="0"/>
              <a:t>事業の現状と課題、将来に</a:t>
            </a:r>
            <a:r>
              <a:rPr lang="ja-JP" altLang="ja-JP" sz="4000" b="1" dirty="0" smtClean="0"/>
              <a:t>ついて</a:t>
            </a:r>
            <a:endParaRPr lang="en-US" altLang="ja-JP" sz="4000" b="1" dirty="0" smtClean="0"/>
          </a:p>
          <a:p>
            <a:pPr algn="ctr">
              <a:spcBef>
                <a:spcPts val="3000"/>
              </a:spcBef>
            </a:pPr>
            <a:r>
              <a:rPr lang="ja-JP" altLang="ja-JP" sz="4000" dirty="0" smtClean="0"/>
              <a:t>【</a:t>
            </a:r>
            <a:r>
              <a:rPr lang="ja-JP" altLang="en-US" sz="4000" dirty="0" smtClean="0"/>
              <a:t>阪南市</a:t>
            </a:r>
            <a:r>
              <a:rPr lang="ja-JP" altLang="ja-JP" sz="4000" dirty="0" smtClean="0"/>
              <a:t>】</a:t>
            </a:r>
            <a:endParaRPr lang="ja-JP" altLang="ja-JP" sz="4000" dirty="0"/>
          </a:p>
          <a:p>
            <a:endParaRPr lang="ja-JP" altLang="ja-JP" sz="3200" dirty="0"/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 smtClean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endParaRPr lang="en-US" altLang="ja-JP" sz="3200" dirty="0">
              <a:latin typeface="+mn-ea"/>
            </a:endParaRPr>
          </a:p>
          <a:p>
            <a:pPr algn="ctr"/>
            <a:r>
              <a:rPr lang="ja-JP" altLang="ja-JP" sz="2400" dirty="0">
                <a:latin typeface="+mn-ea"/>
              </a:rPr>
              <a:t>大阪府健康</a:t>
            </a:r>
            <a:r>
              <a:rPr lang="ja-JP" altLang="ja-JP" sz="2400" dirty="0" smtClean="0">
                <a:latin typeface="+mn-ea"/>
              </a:rPr>
              <a:t>医療部</a:t>
            </a:r>
            <a:r>
              <a:rPr lang="ja-JP" altLang="en-US" sz="2400" dirty="0" smtClean="0">
                <a:latin typeface="+mn-ea"/>
              </a:rPr>
              <a:t>環境衛生課</a:t>
            </a:r>
            <a:endParaRPr lang="en-US" altLang="ja-JP" sz="2400" dirty="0" smtClean="0">
              <a:latin typeface="+mn-ea"/>
            </a:endParaRPr>
          </a:p>
          <a:p>
            <a:r>
              <a:rPr lang="en-US" altLang="ja-JP" dirty="0">
                <a:latin typeface="+mn-ea"/>
              </a:rPr>
              <a:t> </a:t>
            </a:r>
            <a:endParaRPr lang="ja-JP" altLang="ja-JP" dirty="0">
              <a:latin typeface="+mn-ea"/>
            </a:endParaRPr>
          </a:p>
          <a:p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8040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6479" y="135333"/>
            <a:ext cx="896369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２　府域に</a:t>
            </a:r>
            <a:r>
              <a:rPr lang="ja-JP" altLang="en-US" sz="2400" b="1" dirty="0" smtClean="0"/>
              <a:t>おける阪南市の</a:t>
            </a:r>
            <a:r>
              <a:rPr lang="ja-JP" altLang="en-US" sz="2400" b="1" dirty="0"/>
              <a:t>状況</a:t>
            </a:r>
          </a:p>
          <a:p>
            <a:pPr>
              <a:spcBef>
                <a:spcPts val="600"/>
              </a:spcBef>
            </a:pPr>
            <a:r>
              <a:rPr lang="ja-JP" altLang="en-US" sz="2400" dirty="0"/>
              <a:t>２．１　各指標の大阪府平均との</a:t>
            </a:r>
            <a:r>
              <a:rPr lang="ja-JP" altLang="en-US" sz="2400" dirty="0">
                <a:latin typeface="+mn-ea"/>
              </a:rPr>
              <a:t>比較（</a:t>
            </a:r>
            <a:r>
              <a:rPr lang="en-US" altLang="ja-JP" sz="2400" dirty="0">
                <a:latin typeface="+mn-ea"/>
              </a:rPr>
              <a:t>2016</a:t>
            </a:r>
            <a:r>
              <a:rPr lang="ja-JP" altLang="en-US" sz="2400" dirty="0">
                <a:latin typeface="+mn-ea"/>
              </a:rPr>
              <a:t>年度）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505160"/>
              </p:ext>
            </p:extLst>
          </p:nvPr>
        </p:nvGraphicFramePr>
        <p:xfrm>
          <a:off x="56479" y="1028002"/>
          <a:ext cx="8982747" cy="56531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76118">
                  <a:extLst>
                    <a:ext uri="{9D8B030D-6E8A-4147-A177-3AD203B41FA5}">
                      <a16:colId xmlns:a16="http://schemas.microsoft.com/office/drawing/2014/main" val="4249513469"/>
                    </a:ext>
                  </a:extLst>
                </a:gridCol>
                <a:gridCol w="7564833">
                  <a:extLst>
                    <a:ext uri="{9D8B030D-6E8A-4147-A177-3AD203B41FA5}">
                      <a16:colId xmlns:a16="http://schemas.microsoft.com/office/drawing/2014/main" val="2373518121"/>
                    </a:ext>
                  </a:extLst>
                </a:gridCol>
                <a:gridCol w="841796">
                  <a:extLst>
                    <a:ext uri="{9D8B030D-6E8A-4147-A177-3AD203B41FA5}">
                      <a16:colId xmlns:a16="http://schemas.microsoft.com/office/drawing/2014/main" val="2789846183"/>
                    </a:ext>
                  </a:extLst>
                </a:gridCol>
              </a:tblGrid>
              <a:tr h="3989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項目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指標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200" kern="100" dirty="0">
                          <a:effectLst/>
                        </a:rPr>
                        <a:t>府平均との比較</a:t>
                      </a:r>
                      <a:endParaRPr lang="ja-JP" sz="12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6791944"/>
                  </a:ext>
                </a:extLst>
              </a:tr>
              <a:tr h="512686">
                <a:tc rowSpan="6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耐震化関係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①全管路耐震適合率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958192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②基幹管路耐震適合率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基幹管路の地震災害に対する安全性、信頼性を表す指標。高い方が</a:t>
                      </a:r>
                      <a:r>
                        <a:rPr lang="ja-JP" sz="1400" kern="100" dirty="0" smtClean="0">
                          <a:effectLst/>
                        </a:rPr>
                        <a:t>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9847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③老朽管率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法定耐用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年数（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40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年）を超えた</a:t>
                      </a:r>
                      <a:r>
                        <a:rPr lang="ja-JP" sz="1400" kern="100" dirty="0">
                          <a:effectLst/>
                        </a:rPr>
                        <a:t>管路の割合。一般的には、低い方が望ましい。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59932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④管路更新率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管路更新の度合いを表す指標。一般的には、高い方が望ましい。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9384232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⑤浄水場耐震化率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浄水施設の地震災害に対する安全性、信頼性を表す指標。高い方が望ましい。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233633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⑥配水池耐震化率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配水施設の地震災害に対する安全性、信頼性を表す指標。高い方が望ましい。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4521"/>
                  </a:ext>
                </a:extLst>
              </a:tr>
              <a:tr h="598408">
                <a:tc rowSpan="3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ja-JP" sz="1400" kern="100" dirty="0" smtClean="0">
                          <a:effectLst/>
                        </a:rPr>
                        <a:t>経営関係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vert="eaVert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⑦給水原価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有収水量（料金の対象となった水量）１㎥あたりにかかる費用を表す指標</a:t>
                      </a:r>
                      <a:r>
                        <a:rPr lang="ja-JP" sz="1400" kern="100" dirty="0" smtClean="0">
                          <a:effectLst/>
                        </a:rPr>
                        <a:t>。</a:t>
                      </a:r>
                      <a:endParaRPr lang="en-US" altLang="ja-JP" sz="1400" kern="1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一般的</a:t>
                      </a:r>
                      <a:r>
                        <a:rPr lang="ja-JP" sz="1400" kern="100" dirty="0">
                          <a:effectLst/>
                        </a:rPr>
                        <a:t>には、低い</a:t>
                      </a:r>
                      <a:r>
                        <a:rPr lang="ja-JP" sz="1400" kern="100">
                          <a:effectLst/>
                        </a:rPr>
                        <a:t>方</a:t>
                      </a:r>
                      <a:r>
                        <a:rPr lang="ja-JP" sz="1400" kern="100" smtClean="0">
                          <a:effectLst/>
                        </a:rPr>
                        <a:t>が</a:t>
                      </a:r>
                      <a:r>
                        <a:rPr lang="ja-JP" altLang="en-US" sz="1400" kern="100" smtClean="0">
                          <a:effectLst/>
                        </a:rPr>
                        <a:t>望</a:t>
                      </a:r>
                      <a:r>
                        <a:rPr lang="ja-JP" sz="1400" kern="100" smtClean="0">
                          <a:effectLst/>
                        </a:rPr>
                        <a:t>ましい</a:t>
                      </a:r>
                      <a:r>
                        <a:rPr lang="ja-JP" sz="1400" kern="100" dirty="0">
                          <a:effectLst/>
                        </a:rPr>
                        <a:t>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946675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⑧経常収支比率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単年度の収支が黒字で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あれば</a:t>
                      </a:r>
                      <a:r>
                        <a:rPr lang="en-US" sz="1400" kern="100" dirty="0">
                          <a:effectLst/>
                          <a:latin typeface="+mn-ea"/>
                          <a:ea typeface="+mn-ea"/>
                        </a:rPr>
                        <a:t>100%</a:t>
                      </a:r>
                      <a:r>
                        <a:rPr lang="ja-JP" sz="1400" kern="100" dirty="0">
                          <a:effectLst/>
                          <a:latin typeface="+mn-ea"/>
                          <a:ea typeface="+mn-ea"/>
                        </a:rPr>
                        <a:t>以上となる</a:t>
                      </a:r>
                      <a:r>
                        <a:rPr lang="ja-JP" sz="1400" kern="100" dirty="0">
                          <a:effectLst/>
                        </a:rPr>
                        <a:t>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140534"/>
                  </a:ext>
                </a:extLst>
              </a:tr>
              <a:tr h="51268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⑨企業債残高対給水収益率　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400" kern="100" dirty="0" smtClean="0">
                          <a:effectLst/>
                        </a:rPr>
                        <a:t>　</a:t>
                      </a:r>
                      <a:r>
                        <a:rPr lang="ja-JP" sz="1400" kern="100" dirty="0" smtClean="0">
                          <a:effectLst/>
                        </a:rPr>
                        <a:t>企業債</a:t>
                      </a:r>
                      <a:r>
                        <a:rPr lang="ja-JP" sz="1400" kern="100" dirty="0">
                          <a:effectLst/>
                        </a:rPr>
                        <a:t>残高の規模を表す指標。一般的には、低い方が望ましい。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609603"/>
                  </a:ext>
                </a:extLst>
              </a:tr>
              <a:tr h="5126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効率性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⑩施設利用率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400" kern="100" dirty="0">
                          <a:effectLst/>
                        </a:rPr>
                        <a:t>　水道施設の利用状況や適正規模を判断する指標。一般的には、高い方が望ましい。</a:t>
                      </a:r>
                      <a:endParaRPr lang="ja-JP" sz="14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 </a:t>
                      </a:r>
                      <a:endParaRPr lang="ja-JP" sz="9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8277" marR="582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8763230"/>
                  </a:ext>
                </a:extLst>
              </a:tr>
            </a:tbl>
          </a:graphicData>
        </a:graphic>
      </p:graphicFrame>
      <p:sp>
        <p:nvSpPr>
          <p:cNvPr id="7" name="テキスト ボックス 1"/>
          <p:cNvSpPr txBox="1"/>
          <p:nvPr/>
        </p:nvSpPr>
        <p:spPr>
          <a:xfrm>
            <a:off x="7083379" y="85319"/>
            <a:ext cx="2060621" cy="780276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黒：府平均を下回っている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％以上）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灰：府平均をやや下回っている</a:t>
            </a:r>
            <a:endParaRPr lang="en-US" altLang="ja-JP" sz="1000" dirty="0">
              <a:latin typeface="+mn-ea"/>
              <a:cs typeface="Times New Roman" panose="02020603050405020304" pitchFamily="18" charset="0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　（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0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～</a:t>
            </a:r>
            <a:r>
              <a:rPr lang="en-US" sz="1000" dirty="0">
                <a:latin typeface="+mn-ea"/>
                <a:cs typeface="Times New Roman" panose="02020603050405020304" pitchFamily="18" charset="0"/>
              </a:rPr>
              <a:t>25%</a:t>
            </a: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latin typeface="+mn-ea"/>
                <a:cs typeface="Times New Roman" panose="02020603050405020304" pitchFamily="18" charset="0"/>
              </a:rPr>
              <a:t>白：府平均を上回って</a:t>
            </a:r>
            <a:r>
              <a:rPr lang="ja-JP" altLang="en-US" sz="1000" dirty="0" smtClean="0">
                <a:latin typeface="+mn-ea"/>
                <a:cs typeface="Times New Roman" panose="02020603050405020304" pitchFamily="18" charset="0"/>
              </a:rPr>
              <a:t>いる</a:t>
            </a:r>
            <a:endParaRPr lang="ja-JP" altLang="en-US" sz="1600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0361" y="6610534"/>
            <a:ext cx="55515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※</a:t>
            </a:r>
            <a:r>
              <a:rPr lang="ja-JP" altLang="en-US" sz="1200" dirty="0">
                <a:latin typeface="+mn-ea"/>
                <a:cs typeface="ＭＳ Ｐゴシック" panose="020B0600070205080204" pitchFamily="50" charset="-128"/>
              </a:rPr>
              <a:t>③、⑦、⑨については、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府</a:t>
            </a:r>
            <a:r>
              <a:rPr lang="ja-JP" altLang="ja-JP" sz="1200" dirty="0">
                <a:latin typeface="+mn-ea"/>
                <a:cs typeface="ＭＳ Ｐゴシック" panose="020B0600070205080204" pitchFamily="50" charset="-128"/>
              </a:rPr>
              <a:t>平均を上回っているものを黒、灰として</a:t>
            </a:r>
            <a:r>
              <a:rPr lang="ja-JP" altLang="ja-JP" sz="1200" dirty="0" smtClean="0">
                <a:latin typeface="+mn-ea"/>
                <a:cs typeface="ＭＳ Ｐゴシック" panose="020B0600070205080204" pitchFamily="50" charset="-128"/>
              </a:rPr>
              <a:t>い</a:t>
            </a:r>
            <a:r>
              <a:rPr lang="ja-JP" altLang="en-US" sz="1200" dirty="0" smtClean="0">
                <a:latin typeface="+mn-ea"/>
                <a:cs typeface="ＭＳ Ｐゴシック" panose="020B0600070205080204" pitchFamily="50" charset="-128"/>
              </a:rPr>
              <a:t>ます</a:t>
            </a:r>
            <a:r>
              <a:rPr lang="ja-JP" altLang="ja-JP" sz="1050" dirty="0" smtClean="0">
                <a:latin typeface="+mn-ea"/>
                <a:cs typeface="ＭＳ Ｐゴシック" panose="020B0600070205080204" pitchFamily="50" charset="-128"/>
              </a:rPr>
              <a:t>。</a:t>
            </a:r>
            <a:endParaRPr lang="ja-JP" altLang="ja-JP" dirty="0">
              <a:latin typeface="+mn-ea"/>
              <a:cs typeface="ＭＳ Ｐゴシック" panose="020B0600070205080204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7086600" y="6522408"/>
            <a:ext cx="2057400" cy="365125"/>
          </a:xfrm>
        </p:spPr>
        <p:txBody>
          <a:bodyPr/>
          <a:lstStyle/>
          <a:p>
            <a:fld id="{0AB64387-629B-4E46-93D6-B693036FBE10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838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47" y="2559690"/>
            <a:ext cx="8488618" cy="3690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26062"/>
            <a:ext cx="1066370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 ２．２　府域に</a:t>
            </a:r>
            <a:r>
              <a:rPr lang="ja-JP" altLang="en-US" sz="2400" b="1" dirty="0" smtClean="0"/>
              <a:t>おける阪南市の</a:t>
            </a:r>
            <a:r>
              <a:rPr lang="ja-JP" altLang="en-US" sz="2400" b="1" dirty="0"/>
              <a:t>各指標の状況（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en-US" sz="2400" b="1" dirty="0"/>
              <a:t>年度）</a:t>
            </a:r>
          </a:p>
          <a:p>
            <a:endParaRPr lang="ja-JP" altLang="en-US" sz="2400" dirty="0"/>
          </a:p>
          <a:p>
            <a:r>
              <a:rPr lang="ja-JP" altLang="en-US" sz="2000" b="1" dirty="0"/>
              <a:t>①全管路耐震適合率（大阪府の水道の現況より</a:t>
            </a:r>
            <a:r>
              <a:rPr lang="ja-JP" altLang="en-US" sz="2000" b="1" dirty="0" smtClean="0"/>
              <a:t>）</a:t>
            </a:r>
            <a:endParaRPr lang="en-US" altLang="ja-JP" sz="2000" b="1" dirty="0" smtClean="0"/>
          </a:p>
          <a:p>
            <a:endParaRPr lang="ja-JP" altLang="en-US" dirty="0"/>
          </a:p>
          <a:p>
            <a:r>
              <a:rPr lang="ja-JP" altLang="en-US" dirty="0"/>
              <a:t>・全管路の耐震適合率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38.0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25.6%</a:t>
            </a:r>
            <a:r>
              <a:rPr lang="ja-JP" altLang="en-US" dirty="0" smtClean="0">
                <a:latin typeface="+mn-ea"/>
              </a:rPr>
              <a:t>を上回って</a:t>
            </a:r>
            <a:r>
              <a:rPr lang="ja-JP" altLang="en-US" dirty="0">
                <a:latin typeface="+mn-ea"/>
              </a:rPr>
              <a:t>います</a:t>
            </a:r>
            <a:r>
              <a:rPr lang="ja-JP" altLang="en-US" dirty="0" smtClean="0">
                <a:latin typeface="+mn-ea"/>
              </a:rPr>
              <a:t>。</a:t>
            </a:r>
            <a:endParaRPr lang="ja-JP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530" y="3955221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972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74" y="2589969"/>
            <a:ext cx="8471613" cy="36756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427759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b="1" dirty="0"/>
              <a:t>②基幹管路耐震適合率（大阪府の水道の現況より）</a:t>
            </a:r>
            <a:endParaRPr lang="en-US" altLang="ja-JP" sz="2000" b="1" dirty="0"/>
          </a:p>
          <a:p>
            <a:endParaRPr lang="ja-JP" altLang="ja-JP" dirty="0"/>
          </a:p>
          <a:p>
            <a:r>
              <a:rPr lang="ja-JP" altLang="ja-JP" dirty="0"/>
              <a:t>・基幹管路の耐震</a:t>
            </a:r>
            <a:r>
              <a:rPr lang="ja-JP" altLang="ja-JP" dirty="0">
                <a:latin typeface="+mn-ea"/>
              </a:rPr>
              <a:t>適合率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31.5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41.1%</a:t>
            </a:r>
            <a:r>
              <a:rPr lang="ja-JP" altLang="en-US" dirty="0" smtClean="0">
                <a:latin typeface="+mn-ea"/>
              </a:rPr>
              <a:t>を下回っています。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30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96931" y="3926615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09989" y="4311981"/>
            <a:ext cx="9536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68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8554" y="302342"/>
            <a:ext cx="106637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③老朽管率（大阪府の水道の現況より）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・老朽管率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43.1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28.6%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14" y="2733908"/>
            <a:ext cx="8434800" cy="365856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447019" y="3825762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90279" y="4286191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0059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4451" y="239058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④管路更新率（市町村経営比較分析表より）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・管路更新率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1.06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 smtClean="0">
                <a:latin typeface="+mn-ea"/>
              </a:rPr>
              <a:t>0.82</a:t>
            </a:r>
            <a:r>
              <a:rPr lang="ja-JP" altLang="en-US" dirty="0" smtClean="0">
                <a:latin typeface="+mn-ea"/>
              </a:rPr>
              <a:t>％</a:t>
            </a:r>
            <a:r>
              <a:rPr lang="ja-JP" altLang="en-US" dirty="0" smtClean="0"/>
              <a:t>を上回って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51" y="2773348"/>
            <a:ext cx="8434800" cy="3665217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19837" y="4483176"/>
            <a:ext cx="1004028" cy="31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19837" y="4788781"/>
            <a:ext cx="10040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99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2300"/>
            <a:ext cx="110457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⑤浄水場耐震化率（大阪府の水道の現況より）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 smtClean="0"/>
              <a:t>・阪南市は</a:t>
            </a:r>
            <a:r>
              <a:rPr lang="ja-JP" altLang="en-US" dirty="0"/>
              <a:t>大阪広域水道企業団からの受水のみのため、浄水場は存在して</a:t>
            </a:r>
            <a:r>
              <a:rPr lang="ja-JP" altLang="en-US" dirty="0" smtClean="0"/>
              <a:t>いません。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　　（</a:t>
            </a:r>
            <a:r>
              <a:rPr lang="ja-JP" altLang="en-US" dirty="0"/>
              <a:t>評価対象外</a:t>
            </a:r>
            <a:r>
              <a:rPr lang="ja-JP" altLang="en-US" dirty="0" smtClean="0"/>
              <a:t>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26" y="2504631"/>
            <a:ext cx="8434800" cy="3609198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14383" y="4551396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38183" y="4029573"/>
            <a:ext cx="90581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1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76476"/>
            <a:ext cx="1066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⑥配水池耐震化率（大阪府の水道の現況より）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en-US" dirty="0"/>
              <a:t>・配水池の耐震化率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28.3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48.0%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70" y="2546620"/>
            <a:ext cx="8434800" cy="3649440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253663" y="4133227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29599" y="3598570"/>
            <a:ext cx="9539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21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243250"/>
            <a:ext cx="109212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⑦給水原価（市町村経営比較分析表より）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・給水</a:t>
            </a:r>
            <a:r>
              <a:rPr lang="ja-JP" altLang="en-US" dirty="0">
                <a:latin typeface="+mn-ea"/>
              </a:rPr>
              <a:t>原価</a:t>
            </a:r>
            <a:r>
              <a:rPr lang="ja-JP" altLang="en-US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185.0</a:t>
            </a:r>
            <a:r>
              <a:rPr lang="ja-JP" altLang="en-US" dirty="0" smtClean="0">
                <a:latin typeface="+mn-ea"/>
              </a:rPr>
              <a:t>円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170.8</a:t>
            </a:r>
            <a:r>
              <a:rPr lang="ja-JP" altLang="en-US" dirty="0">
                <a:latin typeface="+mn-ea"/>
              </a:rPr>
              <a:t>円</a:t>
            </a:r>
            <a:r>
              <a:rPr lang="ja-JP" altLang="en-US" dirty="0" smtClean="0">
                <a:latin typeface="+mn-ea"/>
              </a:rPr>
              <a:t>を上回っています。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38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smtClean="0"/>
              <a:t>昇順）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17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363" y="2420965"/>
            <a:ext cx="8434800" cy="3660993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76679" y="3930648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府平均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376679" y="4219679"/>
            <a:ext cx="8394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200" b="1" kern="100" dirty="0">
                <a:solidFill>
                  <a:srgbClr val="FF0000"/>
                </a:solidFill>
                <a:latin typeface="Century" panose="020406040505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全国平均</a:t>
            </a:r>
            <a:endParaRPr lang="ja-JP" altLang="en-US" sz="1600" kern="100" dirty="0">
              <a:latin typeface="Century" panose="020406040505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14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359154"/>
            <a:ext cx="8931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⑧経常収支比率（市町村経営比較分析表より）</a:t>
            </a:r>
            <a:endParaRPr lang="en-US" altLang="ja-JP" sz="2000" b="1" dirty="0"/>
          </a:p>
          <a:p>
            <a:endParaRPr lang="ja-JP" altLang="en-US" dirty="0"/>
          </a:p>
          <a:p>
            <a:r>
              <a:rPr lang="ja-JP" altLang="en-US" dirty="0"/>
              <a:t>・経常収支比率は府平</a:t>
            </a:r>
            <a:r>
              <a:rPr lang="ja-JP" altLang="en-US" dirty="0">
                <a:latin typeface="+mn-ea"/>
              </a:rPr>
              <a:t>均</a:t>
            </a:r>
            <a:r>
              <a:rPr lang="en-US" altLang="ja-JP" dirty="0" smtClean="0">
                <a:latin typeface="+mn-ea"/>
              </a:rPr>
              <a:t>111.98%</a:t>
            </a:r>
            <a:r>
              <a:rPr lang="ja-JP" altLang="en-US" dirty="0" smtClean="0">
                <a:latin typeface="+mn-ea"/>
              </a:rPr>
              <a:t>を下回る</a:t>
            </a:r>
            <a:r>
              <a:rPr lang="ja-JP" altLang="en-US" dirty="0">
                <a:latin typeface="+mn-ea"/>
              </a:rPr>
              <a:t>ものの</a:t>
            </a:r>
            <a:r>
              <a:rPr lang="ja-JP" altLang="en-US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en-US" altLang="ja-JP" dirty="0" smtClean="0">
                <a:latin typeface="+mn-ea"/>
              </a:rPr>
              <a:t>108.69%</a:t>
            </a:r>
            <a:r>
              <a:rPr lang="ja-JP" altLang="en-US" dirty="0">
                <a:latin typeface="+mn-ea"/>
              </a:rPr>
              <a:t>と単年度黒字を</a:t>
            </a:r>
            <a:r>
              <a:rPr lang="ja-JP" altLang="en-US" dirty="0" smtClean="0">
                <a:latin typeface="+mn-ea"/>
              </a:rPr>
              <a:t>示す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を超えて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7" y="2682763"/>
            <a:ext cx="8434800" cy="3650524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11618" y="3881956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37187" y="3472617"/>
            <a:ext cx="9954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574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0143" y="574862"/>
            <a:ext cx="911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⑨企業債残高対給水収益率（市町村経営比較分析表より）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・企業債残高対給水収益率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240.1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 府平均</a:t>
            </a:r>
            <a:r>
              <a:rPr lang="en-US" altLang="ja-JP" dirty="0">
                <a:latin typeface="+mn-ea"/>
              </a:rPr>
              <a:t>250.5%</a:t>
            </a:r>
            <a:r>
              <a:rPr lang="ja-JP" altLang="en-US" dirty="0"/>
              <a:t>を下回っています。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85" y="2955925"/>
            <a:ext cx="8280000" cy="3141506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04530" y="4741332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97556" y="4433555"/>
            <a:ext cx="10219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7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0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■市の水道の状態をのぞいてみよう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施設の耐震化状況や財政的な指標を府内で比較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現状</a:t>
            </a:r>
            <a:r>
              <a:rPr lang="ja-JP" altLang="en-US" b="1" dirty="0">
                <a:latin typeface="+mn-ea"/>
              </a:rPr>
              <a:t>と課題</a:t>
            </a:r>
            <a:endParaRPr lang="en-US" altLang="ja-JP" b="1" dirty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１　基本情報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１．１　現状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１．２</a:t>
            </a:r>
            <a:r>
              <a:rPr lang="ja-JP" altLang="en-US" sz="1600" dirty="0">
                <a:latin typeface="+mn-ea"/>
              </a:rPr>
              <a:t>　一日最大給水量と自己水率の概要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１．３　水道施設の配置</a:t>
            </a:r>
            <a:r>
              <a:rPr lang="ja-JP" altLang="en-US" sz="1600" dirty="0" smtClean="0">
                <a:latin typeface="+mn-ea"/>
              </a:rPr>
              <a:t>状況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２　府域に</a:t>
            </a:r>
            <a:r>
              <a:rPr lang="ja-JP" altLang="en-US" sz="1600" dirty="0" smtClean="0">
                <a:latin typeface="+mn-ea"/>
              </a:rPr>
              <a:t>おける阪南市の</a:t>
            </a:r>
            <a:r>
              <a:rPr lang="ja-JP" altLang="en-US" sz="1600" dirty="0">
                <a:latin typeface="+mn-ea"/>
              </a:rPr>
              <a:t>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２．１　各指標の大阪府平均との比較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２．２　府域に</a:t>
            </a:r>
            <a:r>
              <a:rPr lang="ja-JP" altLang="en-US" sz="1600" dirty="0" smtClean="0">
                <a:latin typeface="+mn-ea"/>
              </a:rPr>
              <a:t>おける阪南市の</a:t>
            </a:r>
            <a:r>
              <a:rPr lang="ja-JP" altLang="en-US" sz="1600" dirty="0">
                <a:latin typeface="+mn-ea"/>
              </a:rPr>
              <a:t>各指標の状況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endParaRPr lang="en-US" altLang="ja-JP" sz="700" b="1" dirty="0" smtClean="0">
              <a:solidFill>
                <a:schemeClr val="tx2"/>
              </a:solidFill>
              <a:latin typeface="+mn-ea"/>
            </a:endParaRPr>
          </a:p>
          <a:p>
            <a:r>
              <a:rPr lang="ja-JP" altLang="en-US" b="1" dirty="0">
                <a:solidFill>
                  <a:schemeClr val="tx2"/>
                </a:solidFill>
                <a:latin typeface="+mn-ea"/>
              </a:rPr>
              <a:t>■市の水道ってこれからどうなるの？　</a:t>
            </a:r>
            <a:r>
              <a:rPr lang="en-US" altLang="ja-JP" b="1" dirty="0">
                <a:solidFill>
                  <a:schemeClr val="tx2"/>
                </a:solidFill>
                <a:latin typeface="+mn-ea"/>
              </a:rPr>
              <a:t>~</a:t>
            </a:r>
            <a:r>
              <a:rPr lang="ja-JP" altLang="en-US" b="1" dirty="0">
                <a:solidFill>
                  <a:schemeClr val="tx2"/>
                </a:solidFill>
                <a:latin typeface="+mn-ea"/>
              </a:rPr>
              <a:t>今後の計画や水道料金のイメージを確認</a:t>
            </a:r>
            <a:r>
              <a:rPr lang="en-US" altLang="ja-JP" b="1" dirty="0" smtClean="0">
                <a:solidFill>
                  <a:schemeClr val="tx2"/>
                </a:solidFill>
                <a:latin typeface="+mn-ea"/>
              </a:rPr>
              <a:t>~</a:t>
            </a:r>
          </a:p>
          <a:p>
            <a:r>
              <a:rPr lang="ja-JP" altLang="en-US" b="1" dirty="0" smtClean="0">
                <a:latin typeface="+mn-ea"/>
              </a:rPr>
              <a:t>阪南市の計画</a:t>
            </a:r>
            <a:endParaRPr lang="en-US" altLang="ja-JP" b="1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3</a:t>
            </a: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阪南市の</a:t>
            </a:r>
            <a:r>
              <a:rPr lang="ja-JP" altLang="en-US" sz="1600" dirty="0">
                <a:latin typeface="+mn-ea"/>
              </a:rPr>
              <a:t>今後の計画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３．１　水道施設の耐震化計画の策定状況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３．２</a:t>
            </a:r>
            <a:r>
              <a:rPr lang="ja-JP" altLang="en-US" sz="1600" dirty="0">
                <a:latin typeface="+mn-ea"/>
              </a:rPr>
              <a:t>　老朽管の更新に関する状況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３．３</a:t>
            </a:r>
            <a:r>
              <a:rPr lang="ja-JP" altLang="en-US" sz="1600" dirty="0">
                <a:latin typeface="+mn-ea"/>
              </a:rPr>
              <a:t>　耐震化計画の</a:t>
            </a:r>
            <a:r>
              <a:rPr lang="ja-JP" altLang="en-US" sz="1600" dirty="0" smtClean="0">
                <a:latin typeface="+mn-ea"/>
              </a:rPr>
              <a:t>内容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３．４　更新</a:t>
            </a:r>
            <a:r>
              <a:rPr lang="ja-JP" altLang="en-US" sz="1600" dirty="0">
                <a:latin typeface="+mn-ea"/>
              </a:rPr>
              <a:t>需要見込み額の見通し</a:t>
            </a:r>
            <a:br>
              <a:rPr lang="ja-JP" altLang="en-US" sz="1600" dirty="0">
                <a:latin typeface="+mn-ea"/>
              </a:rPr>
            </a:br>
            <a:r>
              <a:rPr lang="ja-JP" altLang="en-US" sz="1600" dirty="0">
                <a:latin typeface="+mn-ea"/>
              </a:rPr>
              <a:t>　</a:t>
            </a:r>
            <a:r>
              <a:rPr lang="ja-JP" altLang="en-US" sz="1600" dirty="0" smtClean="0">
                <a:latin typeface="+mn-ea"/>
              </a:rPr>
              <a:t>３．５　収支</a:t>
            </a:r>
            <a:r>
              <a:rPr lang="ja-JP" altLang="en-US" sz="1600" dirty="0">
                <a:latin typeface="+mn-ea"/>
              </a:rPr>
              <a:t>の</a:t>
            </a:r>
            <a:r>
              <a:rPr lang="ja-JP" altLang="en-US" sz="1600" dirty="0" smtClean="0">
                <a:latin typeface="+mn-ea"/>
              </a:rPr>
              <a:t>見通し</a:t>
            </a:r>
            <a:endParaRPr lang="en-US" altLang="ja-JP" sz="1600" dirty="0" smtClean="0">
              <a:latin typeface="+mn-ea"/>
            </a:endParaRPr>
          </a:p>
          <a:p>
            <a:r>
              <a:rPr lang="ja-JP" altLang="en-US" sz="1600" dirty="0">
                <a:latin typeface="+mn-ea"/>
              </a:rPr>
              <a:t/>
            </a:r>
            <a:br>
              <a:rPr lang="ja-JP" altLang="en-US" sz="1600" dirty="0">
                <a:latin typeface="+mn-ea"/>
              </a:rPr>
            </a:br>
            <a:r>
              <a:rPr lang="en-US" altLang="ja-JP" sz="1600" dirty="0" smtClean="0">
                <a:latin typeface="+mn-ea"/>
              </a:rPr>
              <a:t>4</a:t>
            </a:r>
            <a:r>
              <a:rPr lang="ja-JP" altLang="en-US" sz="1600" dirty="0" smtClean="0">
                <a:latin typeface="+mn-ea"/>
              </a:rPr>
              <a:t>　まとめ</a:t>
            </a:r>
            <a:endParaRPr lang="ja-JP" altLang="en-US" sz="1600" dirty="0">
              <a:latin typeface="+mn-ea"/>
            </a:endParaRPr>
          </a:p>
          <a:p>
            <a:endParaRPr lang="ja-JP" altLang="en-US" dirty="0">
              <a:latin typeface="+mn-ea"/>
            </a:endParaRPr>
          </a:p>
          <a:p>
            <a:endParaRPr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9747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98435" y="609265"/>
            <a:ext cx="10921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>
                <a:latin typeface="+mn-ea"/>
              </a:rPr>
              <a:t>⑩施設利用率（市町村経営比較分析表より）</a:t>
            </a:r>
            <a:endParaRPr lang="en-US" altLang="ja-JP" sz="2000" b="1" dirty="0">
              <a:latin typeface="+mn-ea"/>
            </a:endParaRPr>
          </a:p>
          <a:p>
            <a:endParaRPr lang="ja-JP" altLang="en-US" dirty="0"/>
          </a:p>
          <a:p>
            <a:r>
              <a:rPr lang="ja-JP" altLang="en-US" dirty="0"/>
              <a:t>・施設利用率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44.6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>
                <a:latin typeface="+mn-ea"/>
              </a:rPr>
              <a:t>であり、府平均</a:t>
            </a:r>
            <a:r>
              <a:rPr lang="en-US" altLang="ja-JP" dirty="0">
                <a:latin typeface="+mn-ea"/>
              </a:rPr>
              <a:t>58.4%</a:t>
            </a:r>
            <a:r>
              <a:rPr lang="ja-JP" altLang="en-US" dirty="0" smtClean="0">
                <a:latin typeface="+mn-ea"/>
              </a:rPr>
              <a:t>を下回って</a:t>
            </a:r>
            <a:r>
              <a:rPr lang="ja-JP" altLang="en-US" dirty="0"/>
              <a:t>います。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20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60" y="2389705"/>
            <a:ext cx="8434800" cy="3689722"/>
          </a:xfrm>
          <a:prstGeom prst="rect">
            <a:avLst/>
          </a:prstGeom>
        </p:spPr>
      </p:pic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8394579" y="3688981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府平均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83043" y="3386031"/>
            <a:ext cx="9964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/>
            <a:r>
              <a:rPr lang="ja-JP" altLang="en-US" sz="1400" b="1" kern="1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全国平均</a:t>
            </a:r>
            <a:endParaRPr lang="ja-JP" altLang="en-US" sz="1400" kern="1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05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66351" y="466326"/>
            <a:ext cx="883327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　</a:t>
            </a:r>
            <a:r>
              <a:rPr lang="ja-JP" altLang="en-US" sz="2400" b="1" dirty="0" smtClean="0"/>
              <a:t>阪南市の</a:t>
            </a:r>
            <a:r>
              <a:rPr lang="ja-JP" altLang="en-US" sz="2400" b="1" dirty="0"/>
              <a:t>今後の計画</a:t>
            </a:r>
          </a:p>
          <a:p>
            <a:endParaRPr lang="en-US" altLang="ja-JP" sz="2400" dirty="0"/>
          </a:p>
          <a:p>
            <a:endParaRPr lang="ja-JP" altLang="en-US" sz="2400" dirty="0"/>
          </a:p>
          <a:p>
            <a:r>
              <a:rPr lang="ja-JP" altLang="en-US" dirty="0" smtClean="0"/>
              <a:t>・配水</a:t>
            </a:r>
            <a:r>
              <a:rPr lang="ja-JP" altLang="en-US" dirty="0"/>
              <a:t>池</a:t>
            </a:r>
            <a:r>
              <a:rPr lang="ja-JP" altLang="en-US" dirty="0" smtClean="0"/>
              <a:t>は、２０２３年度には耐震化率が５</a:t>
            </a:r>
            <a:r>
              <a:rPr lang="ja-JP" altLang="en-US" dirty="0"/>
              <a:t>５</a:t>
            </a:r>
            <a:r>
              <a:rPr lang="ja-JP" altLang="en-US" dirty="0" smtClean="0"/>
              <a:t>％</a:t>
            </a:r>
            <a:r>
              <a:rPr lang="ja-JP" altLang="en-US" dirty="0"/>
              <a:t>と</a:t>
            </a:r>
            <a:r>
              <a:rPr lang="ja-JP" altLang="en-US" dirty="0" smtClean="0"/>
              <a:t>なります。</a:t>
            </a:r>
            <a:endParaRPr lang="en-US" altLang="ja-JP" dirty="0" smtClean="0"/>
          </a:p>
          <a:p>
            <a:endParaRPr lang="ja-JP" altLang="en-US" dirty="0"/>
          </a:p>
          <a:p>
            <a:pPr marL="179388" indent="-179388">
              <a:spcBef>
                <a:spcPts val="600"/>
              </a:spcBef>
            </a:pPr>
            <a:r>
              <a:rPr lang="ja-JP" altLang="en-US" dirty="0"/>
              <a:t>・基幹管路は</a:t>
            </a:r>
            <a:r>
              <a:rPr lang="ja-JP" altLang="en-US" dirty="0" smtClean="0"/>
              <a:t>、２０２３年度</a:t>
            </a:r>
            <a:r>
              <a:rPr lang="ja-JP" altLang="en-US" dirty="0"/>
              <a:t>には</a:t>
            </a:r>
            <a:r>
              <a:rPr lang="ja-JP" altLang="en-US" dirty="0" smtClean="0"/>
              <a:t>耐震適合率が２</a:t>
            </a:r>
            <a:r>
              <a:rPr lang="ja-JP" altLang="en-US" dirty="0"/>
              <a:t>５</a:t>
            </a:r>
            <a:r>
              <a:rPr lang="ja-JP" altLang="en-US" dirty="0" smtClean="0"/>
              <a:t>％となります。</a:t>
            </a:r>
            <a:endParaRPr lang="en-US" altLang="ja-JP" dirty="0" smtClean="0"/>
          </a:p>
          <a:p>
            <a:pPr marL="179388" indent="-179388">
              <a:spcBef>
                <a:spcPts val="600"/>
              </a:spcBef>
            </a:pPr>
            <a:endParaRPr lang="en-US" altLang="ja-JP" dirty="0"/>
          </a:p>
          <a:p>
            <a:pPr marL="179388" indent="-179388">
              <a:spcBef>
                <a:spcPts val="600"/>
              </a:spcBef>
            </a:pP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・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２０１</a:t>
            </a:r>
            <a:r>
              <a:rPr lang="ja-JP" altLang="en-US" kern="100" dirty="0" smtClean="0">
                <a:latin typeface="+mn-ea"/>
                <a:cs typeface="Times New Roman" panose="02020603050405020304" pitchFamily="18" charset="0"/>
              </a:rPr>
              <a:t>９</a:t>
            </a:r>
            <a:r>
              <a:rPr lang="ja-JP" altLang="ja-JP" kern="100" dirty="0" smtClean="0">
                <a:latin typeface="+mn-ea"/>
                <a:cs typeface="Times New Roman" panose="02020603050405020304" pitchFamily="18" charset="0"/>
              </a:rPr>
              <a:t>年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４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月に大阪広域水道企業団と統合し、</a:t>
            </a:r>
            <a:r>
              <a:rPr lang="ja-JP" altLang="en-US" kern="100" dirty="0">
                <a:latin typeface="+mn-ea"/>
                <a:cs typeface="Times New Roman" panose="02020603050405020304" pitchFamily="18" charset="0"/>
              </a:rPr>
              <a:t>大阪広域水道企業団による経営が始まります</a:t>
            </a:r>
            <a:r>
              <a:rPr lang="ja-JP" altLang="ja-JP" kern="100" dirty="0">
                <a:latin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58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2279" y="457799"/>
            <a:ext cx="84681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３．１　水道施設の耐震化計画の策定</a:t>
            </a:r>
            <a:r>
              <a:rPr lang="ja-JP" altLang="ja-JP" sz="2400" b="1" dirty="0" smtClean="0">
                <a:latin typeface="+mn-ea"/>
              </a:rPr>
              <a:t>状況</a:t>
            </a:r>
            <a:endParaRPr lang="en-US" altLang="ja-JP" sz="2400" b="1" dirty="0" smtClean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　</a:t>
            </a:r>
            <a:r>
              <a:rPr lang="ja-JP" altLang="en-US" sz="2800" dirty="0" smtClean="0">
                <a:latin typeface="+mn-ea"/>
              </a:rPr>
              <a:t>　　　　　　　　　　　</a:t>
            </a:r>
            <a:r>
              <a:rPr lang="ja-JP" altLang="ja-JP" sz="2400" dirty="0" smtClean="0">
                <a:latin typeface="+mn-ea"/>
              </a:rPr>
              <a:t>（</a:t>
            </a:r>
            <a:r>
              <a:rPr lang="en-US" altLang="ja-JP" sz="2400" dirty="0">
                <a:latin typeface="+mn-ea"/>
              </a:rPr>
              <a:t>2018</a:t>
            </a:r>
            <a:r>
              <a:rPr lang="ja-JP" altLang="ja-JP" sz="2400" dirty="0">
                <a:latin typeface="+mn-ea"/>
              </a:rPr>
              <a:t>年度調査結果）</a:t>
            </a:r>
            <a:endParaRPr lang="ja-JP" altLang="en-US" sz="28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7037172" y="2486928"/>
            <a:ext cx="176306" cy="2876299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7347301" y="5603233"/>
            <a:ext cx="15359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400" dirty="0"/>
              <a:t>◎耐震化率</a:t>
            </a:r>
            <a:r>
              <a:rPr lang="en-US" altLang="ja-JP" sz="1400" dirty="0"/>
              <a:t>100</a:t>
            </a:r>
            <a:r>
              <a:rPr lang="ja-JP" altLang="en-US" sz="1400" dirty="0"/>
              <a:t>％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079" y="2496007"/>
            <a:ext cx="8768213" cy="28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632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72721"/>
            <a:ext cx="10921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３</a:t>
            </a:r>
            <a:r>
              <a:rPr lang="ja-JP" altLang="en-US" sz="2400" b="1" dirty="0"/>
              <a:t>．２</a:t>
            </a:r>
            <a:r>
              <a:rPr lang="ja-JP" altLang="ja-JP" sz="2400" b="1" dirty="0"/>
              <a:t>　老朽管の更新に関する状況</a:t>
            </a: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989855"/>
              </p:ext>
            </p:extLst>
          </p:nvPr>
        </p:nvGraphicFramePr>
        <p:xfrm>
          <a:off x="-1" y="940158"/>
          <a:ext cx="9053847" cy="17434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2051">
                  <a:extLst>
                    <a:ext uri="{9D8B030D-6E8A-4147-A177-3AD203B41FA5}">
                      <a16:colId xmlns:a16="http://schemas.microsoft.com/office/drawing/2014/main" val="214635048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167912538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3984703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1206743638"/>
                    </a:ext>
                  </a:extLst>
                </a:gridCol>
                <a:gridCol w="2348246">
                  <a:extLst>
                    <a:ext uri="{9D8B030D-6E8A-4147-A177-3AD203B41FA5}">
                      <a16:colId xmlns:a16="http://schemas.microsoft.com/office/drawing/2014/main" val="3993777513"/>
                    </a:ext>
                  </a:extLst>
                </a:gridCol>
              </a:tblGrid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市町村計画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今後</a:t>
                      </a: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60</a:t>
                      </a:r>
                      <a:r>
                        <a:rPr lang="ja-JP" sz="1800" kern="100" dirty="0">
                          <a:effectLst/>
                        </a:rPr>
                        <a:t>年周期で管更新するために</a:t>
                      </a:r>
                      <a:r>
                        <a:rPr lang="ja-JP" sz="1800" kern="100">
                          <a:effectLst/>
                        </a:rPr>
                        <a:t>必要</a:t>
                      </a:r>
                      <a:r>
                        <a:rPr lang="ja-JP" sz="1800" kern="100" smtClean="0">
                          <a:effectLst/>
                        </a:rPr>
                        <a:t>な</a:t>
                      </a:r>
                      <a:r>
                        <a:rPr lang="ja-JP" altLang="en-US" sz="1800" kern="100" smtClean="0">
                          <a:effectLst/>
                        </a:rPr>
                        <a:t>管路</a:t>
                      </a:r>
                      <a:r>
                        <a:rPr lang="ja-JP" sz="1800" kern="10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7826303"/>
                  </a:ext>
                </a:extLst>
              </a:tr>
              <a:tr h="6187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老朽管率（％）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計画期間内年平均</a:t>
                      </a:r>
                      <a:endParaRPr lang="ja-JP" sz="20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altLang="en-US" sz="1800" kern="100" dirty="0">
                          <a:effectLst/>
                        </a:rPr>
                        <a:t>管路</a:t>
                      </a:r>
                      <a:r>
                        <a:rPr lang="ja-JP" sz="1800" kern="100" dirty="0" smtClean="0">
                          <a:effectLst/>
                        </a:rPr>
                        <a:t>更新率</a:t>
                      </a:r>
                      <a:r>
                        <a:rPr lang="ja-JP" sz="1800" kern="100" dirty="0">
                          <a:effectLst/>
                        </a:rPr>
                        <a:t>（％）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93676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全管路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２０２３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３０％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２．１７</a:t>
                      </a:r>
                      <a:r>
                        <a:rPr kumimoji="1" lang="en-US" altLang="ja-JP" sz="1800" kern="1200" dirty="0" smtClean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%</a:t>
                      </a:r>
                      <a:endParaRPr kumimoji="1" lang="ja-JP" altLang="ja-JP" sz="1800" kern="1200" dirty="0" smtClean="0">
                        <a:solidFill>
                          <a:schemeClr val="dk1"/>
                        </a:solidFill>
                        <a:effectLst/>
                        <a:latin typeface="+mn-ea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１．６７％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24793505"/>
                  </a:ext>
                </a:extLst>
              </a:tr>
            </a:tbl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0" y="2943621"/>
            <a:ext cx="90538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>
                <a:latin typeface="+mn-ea"/>
              </a:rPr>
              <a:t>３</a:t>
            </a:r>
            <a:r>
              <a:rPr lang="ja-JP" altLang="en-US" sz="2400" b="1" dirty="0">
                <a:latin typeface="+mn-ea"/>
              </a:rPr>
              <a:t>．３</a:t>
            </a:r>
            <a:r>
              <a:rPr lang="ja-JP" altLang="ja-JP" sz="2400" b="1" dirty="0">
                <a:latin typeface="+mn-ea"/>
              </a:rPr>
              <a:t>　耐震化計画の内容</a:t>
            </a:r>
          </a:p>
          <a:p>
            <a:r>
              <a:rPr lang="ja-JP" altLang="en-US" sz="2400" dirty="0" smtClean="0"/>
              <a:t>     　　　　　　　</a:t>
            </a:r>
            <a:r>
              <a:rPr lang="ja-JP" altLang="en-US" sz="2000" dirty="0" smtClean="0"/>
              <a:t>  　　</a:t>
            </a:r>
            <a:r>
              <a:rPr lang="ja-JP" altLang="ja-JP" sz="2000" dirty="0" smtClean="0"/>
              <a:t>（</a:t>
            </a:r>
            <a:r>
              <a:rPr lang="ja-JP" altLang="en-US" sz="2000" dirty="0" smtClean="0"/>
              <a:t>阪南市</a:t>
            </a:r>
            <a:r>
              <a:rPr lang="ja-JP" altLang="en-US" sz="2000" dirty="0"/>
              <a:t>耐震化基本計画</a:t>
            </a:r>
            <a:r>
              <a:rPr lang="ja-JP" altLang="en-US" sz="2000" dirty="0" smtClean="0"/>
              <a:t>２００８年度策定）</a:t>
            </a:r>
            <a:r>
              <a:rPr lang="ja-JP" altLang="ja-JP" sz="2000" dirty="0" smtClean="0"/>
              <a:t>）</a:t>
            </a:r>
            <a:endParaRPr lang="ja-JP" altLang="ja-JP" sz="2000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916770"/>
              </p:ext>
            </p:extLst>
          </p:nvPr>
        </p:nvGraphicFramePr>
        <p:xfrm>
          <a:off x="0" y="3774618"/>
          <a:ext cx="9053846" cy="2834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56204">
                  <a:extLst>
                    <a:ext uri="{9D8B030D-6E8A-4147-A177-3AD203B41FA5}">
                      <a16:colId xmlns:a16="http://schemas.microsoft.com/office/drawing/2014/main" val="3316571117"/>
                    </a:ext>
                  </a:extLst>
                </a:gridCol>
                <a:gridCol w="1648768">
                  <a:extLst>
                    <a:ext uri="{9D8B030D-6E8A-4147-A177-3AD203B41FA5}">
                      <a16:colId xmlns:a16="http://schemas.microsoft.com/office/drawing/2014/main" val="2095981847"/>
                    </a:ext>
                  </a:extLst>
                </a:gridCol>
                <a:gridCol w="1903935">
                  <a:extLst>
                    <a:ext uri="{9D8B030D-6E8A-4147-A177-3AD203B41FA5}">
                      <a16:colId xmlns:a16="http://schemas.microsoft.com/office/drawing/2014/main" val="3672234804"/>
                    </a:ext>
                  </a:extLst>
                </a:gridCol>
                <a:gridCol w="2080588">
                  <a:extLst>
                    <a:ext uri="{9D8B030D-6E8A-4147-A177-3AD203B41FA5}">
                      <a16:colId xmlns:a16="http://schemas.microsoft.com/office/drawing/2014/main" val="3453963806"/>
                    </a:ext>
                  </a:extLst>
                </a:gridCol>
                <a:gridCol w="2164351">
                  <a:extLst>
                    <a:ext uri="{9D8B030D-6E8A-4147-A177-3AD203B41FA5}">
                      <a16:colId xmlns:a16="http://schemas.microsoft.com/office/drawing/2014/main" val="3072049620"/>
                    </a:ext>
                  </a:extLst>
                </a:gridCol>
              </a:tblGrid>
              <a:tr h="54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市町村目標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（参考）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61357823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 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計画年次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耐震化率（％）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目標数量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ja-JP" sz="1800" kern="100" dirty="0">
                          <a:effectLst/>
                          <a:latin typeface="+mn-ea"/>
                          <a:ea typeface="+mn-ea"/>
                        </a:rPr>
                        <a:t>年度</a:t>
                      </a:r>
                      <a:r>
                        <a:rPr lang="ja-JP" sz="1800" kern="100" dirty="0">
                          <a:effectLst/>
                        </a:rPr>
                        <a:t>末時点</a:t>
                      </a:r>
                      <a:r>
                        <a:rPr lang="ja-JP" sz="1800" kern="100" dirty="0" smtClean="0">
                          <a:effectLst/>
                        </a:rPr>
                        <a:t>の</a:t>
                      </a:r>
                      <a:endParaRPr lang="en-US" altLang="ja-JP" sz="1800" kern="1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>
                          <a:effectLst/>
                        </a:rPr>
                        <a:t>能力等</a:t>
                      </a: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83812554"/>
                  </a:ext>
                </a:extLst>
              </a:tr>
              <a:tr h="521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浄水施設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ja-JP" sz="20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60745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配水施設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５５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施設容量</a:t>
                      </a:r>
                    </a:p>
                    <a:p>
                      <a:pPr algn="r" latinLnBrk="1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１１，２４５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㎥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施設容量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２０，７２９ ㎥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5497692"/>
                  </a:ext>
                </a:extLst>
              </a:tr>
              <a:tr h="5878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>
                          <a:effectLst/>
                        </a:rPr>
                        <a:t>基幹管路</a:t>
                      </a:r>
                      <a:endParaRPr lang="ja-JP" sz="2000" kern="10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２０２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３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年度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２５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％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７，４２２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ｍ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effectLst/>
                        </a:rPr>
                        <a:t>総延長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２９，４６３</a:t>
                      </a:r>
                      <a:r>
                        <a:rPr lang="ja-JP" sz="1800" kern="100" dirty="0" smtClean="0">
                          <a:effectLst/>
                        </a:rPr>
                        <a:t>ｍ</a:t>
                      </a:r>
                      <a:endParaRPr lang="ja-JP" sz="1800" kern="10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4476905"/>
                  </a:ext>
                </a:extLst>
              </a:tr>
            </a:tbl>
          </a:graphicData>
        </a:graphic>
      </p:graphicFrame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1766887" y="4966787"/>
            <a:ext cx="6981328" cy="4281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90170" indent="-90170"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1600" kern="100" dirty="0" smtClean="0">
                <a:latin typeface="+mn-ea"/>
                <a:cs typeface="Times New Roman" panose="02020603050405020304" pitchFamily="18" charset="0"/>
              </a:rPr>
              <a:t>該当</a:t>
            </a:r>
            <a:r>
              <a:rPr lang="ja-JP" altLang="en-US" sz="1600" kern="100" dirty="0">
                <a:latin typeface="+mn-ea"/>
                <a:cs typeface="Times New Roman" panose="02020603050405020304" pitchFamily="18" charset="0"/>
              </a:rPr>
              <a:t>施設なし</a:t>
            </a:r>
            <a:endParaRPr lang="ja-JP" sz="16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2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71615"/>
            <a:ext cx="100025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３．４　更新需要見込み額の見通し</a:t>
            </a:r>
          </a:p>
          <a:p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</a:t>
            </a:r>
            <a:r>
              <a:rPr lang="ja-JP" altLang="en-US" sz="2000" dirty="0" smtClean="0"/>
              <a:t>計画</a:t>
            </a:r>
            <a:r>
              <a:rPr lang="en-US" altLang="ja-JP" sz="2000" dirty="0" smtClean="0"/>
              <a:t>】</a:t>
            </a:r>
            <a:endParaRPr lang="en-US" altLang="ja-JP" sz="2000" dirty="0"/>
          </a:p>
          <a:p>
            <a:r>
              <a:rPr lang="ja-JP" altLang="en-US" sz="2000" dirty="0" smtClean="0"/>
              <a:t>・公表可能なデータなし</a:t>
            </a:r>
            <a:endParaRPr lang="en-US" altLang="ja-JP" sz="20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73866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単独経営のケース）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169" y="1396999"/>
            <a:ext cx="5453662" cy="406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7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単独経営のケース）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378" y="5363683"/>
            <a:ext cx="877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+mn-ea"/>
              </a:rPr>
              <a:t>・</a:t>
            </a:r>
            <a:r>
              <a:rPr lang="ja-JP" altLang="en-US" dirty="0">
                <a:latin typeface="+mn-ea"/>
              </a:rPr>
              <a:t>市</a:t>
            </a:r>
            <a:r>
              <a:rPr lang="ja-JP" altLang="en-US" dirty="0" smtClean="0">
                <a:latin typeface="+mn-ea"/>
              </a:rPr>
              <a:t>単独経営のシミュレーション（試算期間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年度）では、</a:t>
            </a:r>
            <a:r>
              <a:rPr lang="en-US" altLang="ja-JP" dirty="0" smtClean="0">
                <a:latin typeface="+mn-ea"/>
              </a:rPr>
              <a:t>2017</a:t>
            </a:r>
            <a:r>
              <a:rPr lang="ja-JP" altLang="en-US" dirty="0" smtClean="0">
                <a:latin typeface="+mn-ea"/>
              </a:rPr>
              <a:t>年度にｰ</a:t>
            </a:r>
            <a:r>
              <a:rPr lang="en-US" altLang="ja-JP" dirty="0" smtClean="0">
                <a:latin typeface="+mn-ea"/>
              </a:rPr>
              <a:t>2%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2022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15%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2028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2039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9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の料金改定が見込まれています。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2016</a:t>
            </a:r>
            <a:r>
              <a:rPr lang="ja-JP" altLang="en-US" dirty="0" smtClean="0">
                <a:latin typeface="+mn-ea"/>
              </a:rPr>
              <a:t>年度と比べて約</a:t>
            </a:r>
            <a:r>
              <a:rPr lang="en-US" altLang="ja-JP" dirty="0" smtClean="0">
                <a:latin typeface="+mn-ea"/>
              </a:rPr>
              <a:t>1.45</a:t>
            </a:r>
            <a:r>
              <a:rPr lang="ja-JP" altLang="en-US" dirty="0" smtClean="0">
                <a:latin typeface="+mn-ea"/>
              </a:rPr>
              <a:t>倍）</a:t>
            </a:r>
            <a:endParaRPr lang="en-US" altLang="ja-JP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1429023"/>
            <a:ext cx="5511800" cy="389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収支の見通し</a:t>
            </a:r>
          </a:p>
          <a:p>
            <a:r>
              <a:rPr lang="en-US" altLang="ja-JP" sz="2000" dirty="0" smtClean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統合ケース）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27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1" y="1431381"/>
            <a:ext cx="5384798" cy="39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5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7394" y="55605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-71491" y="10175"/>
            <a:ext cx="9506433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52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ja-JP" altLang="en-US" sz="2400" b="1" dirty="0"/>
              <a:t>３．５　収支の</a:t>
            </a:r>
            <a:r>
              <a:rPr lang="ja-JP" altLang="en-US" sz="2400" b="1" dirty="0" smtClean="0"/>
              <a:t>見通し</a:t>
            </a:r>
            <a:endParaRPr lang="ja-JP" altLang="en-US" sz="2400" dirty="0"/>
          </a:p>
          <a:p>
            <a:r>
              <a:rPr lang="en-US" altLang="ja-JP" sz="2000" dirty="0"/>
              <a:t>【</a:t>
            </a:r>
            <a:r>
              <a:rPr lang="ja-JP" altLang="en-US" sz="2000" dirty="0"/>
              <a:t>市町村計画</a:t>
            </a:r>
            <a:r>
              <a:rPr lang="en-US" altLang="ja-JP" sz="2000" dirty="0"/>
              <a:t>】 </a:t>
            </a:r>
            <a:r>
              <a:rPr lang="ja-JP" altLang="en-US" sz="2000" dirty="0" smtClean="0"/>
              <a:t>大阪広域水道企業団との統合案（</a:t>
            </a:r>
            <a:r>
              <a:rPr lang="en-US" altLang="ja-JP" sz="2000" dirty="0" smtClean="0">
                <a:latin typeface="+mn-ea"/>
              </a:rPr>
              <a:t>2018</a:t>
            </a:r>
            <a:r>
              <a:rPr lang="ja-JP" altLang="en-US" sz="2000" dirty="0" smtClean="0">
                <a:latin typeface="+mn-ea"/>
              </a:rPr>
              <a:t>年度</a:t>
            </a:r>
            <a:r>
              <a:rPr lang="ja-JP" altLang="en-US" sz="2000" dirty="0" smtClean="0"/>
              <a:t>）</a:t>
            </a:r>
            <a:endParaRPr lang="en-US" altLang="ja-JP" sz="2000" dirty="0" smtClean="0"/>
          </a:p>
          <a:p>
            <a:r>
              <a:rPr lang="ja-JP" altLang="en-US" sz="20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en-US" sz="2000" dirty="0" smtClean="0">
                <a:latin typeface="+mn-ea"/>
                <a:cs typeface="Times New Roman" panose="02020603050405020304" pitchFamily="18" charset="0"/>
              </a:rPr>
              <a:t>　　　　　　（経営シミュレーション　統合ケース）</a:t>
            </a:r>
            <a:endParaRPr lang="en-US" altLang="ja-JP" dirty="0">
              <a:latin typeface="+mn-ea"/>
              <a:cs typeface="Times New Roman" panose="02020603050405020304" pitchFamily="18" charset="0"/>
            </a:endParaRPr>
          </a:p>
          <a:p>
            <a:endParaRPr kumimoji="0" lang="en-US" altLang="ja-JP" b="0" i="0" u="none" strike="noStrike" cap="none" normalizeH="0" baseline="0" dirty="0" smtClean="0">
              <a:ln>
                <a:noFill/>
              </a:ln>
              <a:effectLst/>
              <a:latin typeface="+mn-ea"/>
              <a:cs typeface="Times New Roman" panose="02020603050405020304" pitchFamily="18" charset="0"/>
            </a:endParaRPr>
          </a:p>
          <a:p>
            <a:endParaRPr lang="en-US" altLang="ja-JP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ja-JP" b="0" i="0" u="none" strike="noStrike" cap="none" normalizeH="0" baseline="0" dirty="0" smtClean="0">
              <a:ln>
                <a:noFill/>
              </a:ln>
              <a:effectLst/>
              <a:latin typeface="+mn-ea"/>
            </a:endParaRPr>
          </a:p>
          <a:p>
            <a:pPr marL="0" marR="0" lvl="0" indent="152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87394" y="10132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AFDB2-A8C5-4D1A-8CED-847563F61E7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47378" y="5363683"/>
            <a:ext cx="89966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dirty="0" smtClean="0">
                <a:latin typeface="+mn-ea"/>
              </a:rPr>
              <a:t>・</a:t>
            </a:r>
            <a:r>
              <a:rPr lang="ja-JP" altLang="en-US" dirty="0">
                <a:latin typeface="+mn-ea"/>
              </a:rPr>
              <a:t>大阪広域水道企業団</a:t>
            </a:r>
            <a:r>
              <a:rPr lang="ja-JP" altLang="en-US" dirty="0" smtClean="0">
                <a:latin typeface="+mn-ea"/>
              </a:rPr>
              <a:t>と統合した場合のシミュレーション（試算期間</a:t>
            </a:r>
            <a:r>
              <a:rPr lang="en-US" altLang="ja-JP" dirty="0" smtClean="0">
                <a:latin typeface="+mn-ea"/>
              </a:rPr>
              <a:t>2015</a:t>
            </a:r>
            <a:r>
              <a:rPr lang="ja-JP" altLang="en-US" dirty="0" smtClean="0">
                <a:latin typeface="+mn-ea"/>
              </a:rPr>
              <a:t>年度～</a:t>
            </a:r>
            <a:r>
              <a:rPr lang="en-US" altLang="ja-JP" dirty="0" smtClean="0">
                <a:latin typeface="+mn-ea"/>
              </a:rPr>
              <a:t>2054</a:t>
            </a:r>
            <a:r>
              <a:rPr lang="ja-JP" altLang="en-US" dirty="0" smtClean="0">
                <a:latin typeface="+mn-ea"/>
              </a:rPr>
              <a:t>年度）では、</a:t>
            </a:r>
            <a:r>
              <a:rPr lang="en-US" altLang="ja-JP" dirty="0" smtClean="0">
                <a:latin typeface="+mn-ea"/>
              </a:rPr>
              <a:t>2017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-2%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2023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 smtClean="0">
                <a:latin typeface="+mn-ea"/>
              </a:rPr>
              <a:t>13%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2030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2042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7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err="1" smtClean="0">
                <a:latin typeface="+mn-ea"/>
              </a:rPr>
              <a:t>、</a:t>
            </a:r>
            <a:r>
              <a:rPr lang="en-US" altLang="ja-JP" dirty="0" smtClean="0">
                <a:latin typeface="+mn-ea"/>
              </a:rPr>
              <a:t>2048</a:t>
            </a:r>
            <a:r>
              <a:rPr lang="ja-JP" altLang="en-US" dirty="0" smtClean="0">
                <a:latin typeface="+mn-ea"/>
              </a:rPr>
              <a:t>年度に</a:t>
            </a:r>
            <a:r>
              <a:rPr lang="en-US" altLang="ja-JP" dirty="0">
                <a:latin typeface="+mn-ea"/>
              </a:rPr>
              <a:t>8</a:t>
            </a:r>
            <a:r>
              <a:rPr lang="en-US" altLang="ja-JP" dirty="0" smtClean="0">
                <a:latin typeface="+mn-ea"/>
              </a:rPr>
              <a:t>%</a:t>
            </a:r>
            <a:r>
              <a:rPr lang="ja-JP" altLang="en-US" dirty="0" smtClean="0">
                <a:latin typeface="+mn-ea"/>
              </a:rPr>
              <a:t>の料金改定が見込まれています。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 smtClean="0">
                <a:latin typeface="+mn-ea"/>
              </a:rPr>
              <a:t>（</a:t>
            </a:r>
            <a:r>
              <a:rPr lang="en-US" altLang="ja-JP" dirty="0" smtClean="0">
                <a:latin typeface="+mn-ea"/>
              </a:rPr>
              <a:t>2016</a:t>
            </a:r>
            <a:r>
              <a:rPr lang="ja-JP" altLang="en-US" dirty="0" smtClean="0">
                <a:latin typeface="+mn-ea"/>
              </a:rPr>
              <a:t>年度と比べて約</a:t>
            </a:r>
            <a:r>
              <a:rPr lang="en-US" altLang="ja-JP" dirty="0" smtClean="0">
                <a:latin typeface="+mn-ea"/>
              </a:rPr>
              <a:t>1.38</a:t>
            </a:r>
            <a:r>
              <a:rPr lang="ja-JP" altLang="en-US" dirty="0" smtClean="0">
                <a:latin typeface="+mn-ea"/>
              </a:rPr>
              <a:t>倍、単独経営時の</a:t>
            </a:r>
            <a:r>
              <a:rPr lang="en-US" altLang="ja-JP" smtClean="0">
                <a:latin typeface="+mn-ea"/>
              </a:rPr>
              <a:t>96%</a:t>
            </a:r>
            <a:r>
              <a:rPr lang="ja-JP" altLang="en-US" dirty="0" smtClean="0">
                <a:latin typeface="+mn-ea"/>
              </a:rPr>
              <a:t>に料金改定が抑制されています。）</a:t>
            </a:r>
            <a:endParaRPr lang="en-US" altLang="ja-JP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764" y="1346200"/>
            <a:ext cx="5518472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0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2" y="2977978"/>
            <a:ext cx="8723870" cy="3880021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2313" y="6473"/>
            <a:ext cx="8190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４</a:t>
            </a:r>
            <a:r>
              <a:rPr lang="ja-JP" altLang="en-US" sz="2400" b="1" dirty="0" smtClean="0"/>
              <a:t>　まとめ</a:t>
            </a:r>
            <a:endParaRPr lang="ja-JP" altLang="ja-JP" sz="2400" b="1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29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13" y="165099"/>
            <a:ext cx="8550000" cy="274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3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26007"/>
            <a:ext cx="11140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800" b="1" dirty="0" smtClean="0">
                <a:latin typeface="+mn-ea"/>
                <a:cs typeface="Times New Roman" panose="02020603050405020304" pitchFamily="18" charset="0"/>
              </a:rPr>
              <a:t>阪南市</a:t>
            </a:r>
            <a:r>
              <a:rPr kumimoji="0" lang="ja-JP" altLang="ja-JP" sz="2800" b="1" dirty="0" smtClean="0">
                <a:latin typeface="+mn-ea"/>
                <a:cs typeface="Times New Roman" panose="02020603050405020304" pitchFamily="18" charset="0"/>
              </a:rPr>
              <a:t>の</a:t>
            </a:r>
            <a:r>
              <a:rPr kumimoji="0" lang="ja-JP" altLang="ja-JP" sz="2800" b="1" dirty="0">
                <a:latin typeface="+mn-ea"/>
                <a:cs typeface="Times New Roman" panose="02020603050405020304" pitchFamily="18" charset="0"/>
              </a:rPr>
              <a:t>基本情報</a:t>
            </a:r>
            <a:endParaRPr kumimoji="0" lang="ja-JP" altLang="ja-JP" dirty="0">
              <a:latin typeface="+mn-ea"/>
            </a:endParaRPr>
          </a:p>
          <a:p>
            <a:endParaRPr kumimoji="0" lang="en-US" altLang="ja-JP" b="1" dirty="0" smtClean="0">
              <a:latin typeface="+mn-ea"/>
              <a:cs typeface="Times New Roman" panose="02020603050405020304" pitchFamily="18" charset="0"/>
            </a:endParaRPr>
          </a:p>
          <a:p>
            <a:r>
              <a:rPr kumimoji="0" lang="ja-JP" altLang="ja-JP" sz="2400" b="1" dirty="0" smtClean="0">
                <a:latin typeface="+mn-ea"/>
                <a:cs typeface="Times New Roman" panose="02020603050405020304" pitchFamily="18" charset="0"/>
              </a:rPr>
              <a:t>１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.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１　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阪南市の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現状（</a:t>
            </a:r>
            <a:r>
              <a:rPr kumimoji="0" lang="en-US" altLang="ja-JP" sz="2400" b="1" dirty="0">
                <a:latin typeface="+mn-ea"/>
                <a:cs typeface="Times New Roman" panose="02020603050405020304" pitchFamily="18" charset="0"/>
              </a:rPr>
              <a:t>2016</a:t>
            </a:r>
            <a:r>
              <a:rPr kumimoji="0" lang="ja-JP" altLang="en-US" sz="2400" b="1" dirty="0">
                <a:latin typeface="+mn-ea"/>
                <a:cs typeface="Times New Roman" panose="02020603050405020304" pitchFamily="18" charset="0"/>
              </a:rPr>
              <a:t>年度</a:t>
            </a:r>
            <a:r>
              <a:rPr kumimoji="0" lang="ja-JP" altLang="en-US" sz="24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400" b="1" dirty="0" smtClean="0">
              <a:latin typeface="+mn-ea"/>
              <a:cs typeface="Times New Roman" panose="02020603050405020304" pitchFamily="18" charset="0"/>
            </a:endParaRPr>
          </a:p>
          <a:p>
            <a:endParaRPr kumimoji="0" lang="ja-JP" altLang="en-US" dirty="0">
              <a:latin typeface="+mn-ea"/>
            </a:endParaRPr>
          </a:p>
          <a:p>
            <a:pPr lvl="0"/>
            <a:r>
              <a:rPr kumimoji="0" lang="ja-JP" altLang="en-US" sz="2000" b="1" dirty="0">
                <a:latin typeface="+mn-ea"/>
                <a:cs typeface="Times New Roman" panose="02020603050405020304" pitchFamily="18" charset="0"/>
              </a:rPr>
              <a:t>（１）年間給水量（大阪府の水道の現況より</a:t>
            </a:r>
            <a:r>
              <a:rPr kumimoji="0" lang="ja-JP" altLang="en-US" sz="2000" b="1" dirty="0" smtClean="0">
                <a:latin typeface="+mn-ea"/>
                <a:cs typeface="Times New Roman" panose="02020603050405020304" pitchFamily="18" charset="0"/>
              </a:rPr>
              <a:t>）</a:t>
            </a:r>
            <a:endParaRPr kumimoji="0" lang="en-US" altLang="ja-JP" sz="2000" b="1" dirty="0" smtClean="0">
              <a:latin typeface="+mn-ea"/>
              <a:cs typeface="Times New Roman" panose="02020603050405020304" pitchFamily="18" charset="0"/>
            </a:endParaRPr>
          </a:p>
          <a:p>
            <a:pPr lvl="0"/>
            <a:endParaRPr kumimoji="0" lang="ja-JP" altLang="en-US" dirty="0">
              <a:latin typeface="+mn-ea"/>
              <a:cs typeface="Times New Roman" panose="02020603050405020304" pitchFamily="18" charset="0"/>
            </a:endParaRPr>
          </a:p>
          <a:p>
            <a:pPr lvl="0"/>
            <a:r>
              <a:rPr kumimoji="0" lang="ja-JP" altLang="en-US" dirty="0">
                <a:latin typeface="+mn-ea"/>
                <a:cs typeface="Times New Roman" panose="02020603050405020304" pitchFamily="18" charset="0"/>
              </a:rPr>
              <a:t>・年間給水量</a:t>
            </a:r>
            <a:r>
              <a:rPr kumimoji="0" lang="ja-JP" altLang="en-US" dirty="0" smtClean="0">
                <a:latin typeface="+mn-ea"/>
                <a:cs typeface="Times New Roman" panose="02020603050405020304" pitchFamily="18" charset="0"/>
              </a:rPr>
              <a:t>は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6.2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百万</a:t>
            </a:r>
            <a:r>
              <a:rPr lang="ja-JP" altLang="en-US" dirty="0">
                <a:latin typeface="+mn-ea"/>
                <a:cs typeface="Times New Roman" panose="02020603050405020304" pitchFamily="18" charset="0"/>
              </a:rPr>
              <a:t>㎥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です。（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32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番目</a:t>
            </a:r>
            <a:r>
              <a:rPr lang="en-US" altLang="ja-JP" dirty="0" smtClean="0">
                <a:latin typeface="+mn-ea"/>
                <a:cs typeface="Times New Roman" panose="02020603050405020304" pitchFamily="18" charset="0"/>
              </a:rPr>
              <a:t>/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降順）</a:t>
            </a:r>
            <a:r>
              <a:rPr kumimoji="0" lang="ja-JP" altLang="en-US" sz="1000" dirty="0">
                <a:latin typeface="+mn-ea"/>
                <a:cs typeface="Times New Roman" panose="02020603050405020304" pitchFamily="18" charset="0"/>
              </a:rPr>
              <a:t>　　</a:t>
            </a:r>
            <a:endParaRPr kumimoji="0" lang="ja-JP" altLang="en-US" dirty="0">
              <a:latin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</a:t>
            </a:fld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770" y="2667876"/>
            <a:ext cx="8434800" cy="368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30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32" y="1"/>
            <a:ext cx="88182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740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61293"/>
            <a:ext cx="8122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（２）全管路延長（大阪府の水道の現況より）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/>
              <a:t>・全管路延長は</a:t>
            </a:r>
            <a:r>
              <a:rPr lang="ja-JP" altLang="ja-JP" dirty="0" smtClean="0">
                <a:latin typeface="+mn-ea"/>
              </a:rPr>
              <a:t>約</a:t>
            </a:r>
            <a:r>
              <a:rPr lang="en-US" altLang="ja-JP" dirty="0" smtClean="0">
                <a:latin typeface="+mn-ea"/>
              </a:rPr>
              <a:t>280km</a:t>
            </a:r>
            <a:r>
              <a:rPr lang="ja-JP" altLang="en-US" dirty="0" smtClean="0">
                <a:latin typeface="+mn-ea"/>
              </a:rPr>
              <a:t>です。（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23</a:t>
            </a:r>
            <a:r>
              <a:rPr lang="ja-JP" altLang="en-US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降順）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70" y="2251842"/>
            <a:ext cx="8434800" cy="367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29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465" y="379188"/>
            <a:ext cx="84182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（３）経常収益（地方公営企業決算状況調査より）</a:t>
            </a:r>
            <a:endParaRPr lang="en-US" altLang="ja-JP" sz="2400" b="1" dirty="0"/>
          </a:p>
          <a:p>
            <a:endParaRPr lang="en-US" altLang="ja-JP" dirty="0"/>
          </a:p>
          <a:p>
            <a:r>
              <a:rPr lang="ja-JP" altLang="ja-JP" dirty="0"/>
              <a:t>・経常収益</a:t>
            </a:r>
            <a:r>
              <a:rPr lang="ja-JP" altLang="ja-JP" dirty="0" smtClean="0"/>
              <a:t>は</a:t>
            </a:r>
            <a:r>
              <a:rPr lang="ja-JP" altLang="en-US" dirty="0" smtClean="0"/>
              <a:t>約</a:t>
            </a:r>
            <a:r>
              <a:rPr lang="en-US" altLang="ja-JP" dirty="0" smtClean="0">
                <a:latin typeface="+mn-ea"/>
              </a:rPr>
              <a:t>12</a:t>
            </a:r>
            <a:r>
              <a:rPr lang="ja-JP" altLang="en-US" dirty="0" smtClean="0"/>
              <a:t>億円です。（</a:t>
            </a:r>
            <a:r>
              <a:rPr lang="en-US" altLang="ja-JP" dirty="0">
                <a:latin typeface="+mn-ea"/>
                <a:cs typeface="Times New Roman" panose="02020603050405020304" pitchFamily="18" charset="0"/>
              </a:rPr>
              <a:t> 43</a:t>
            </a:r>
            <a:r>
              <a:rPr lang="ja-JP" altLang="en-US" dirty="0" smtClean="0">
                <a:latin typeface="+mn-ea"/>
                <a:cs typeface="Times New Roman" panose="02020603050405020304" pitchFamily="18" charset="0"/>
              </a:rPr>
              <a:t>事業体中</a:t>
            </a:r>
            <a:r>
              <a:rPr lang="en-US" altLang="ja-JP" dirty="0" smtClean="0">
                <a:latin typeface="+mn-ea"/>
              </a:rPr>
              <a:t>32</a:t>
            </a:r>
            <a:r>
              <a:rPr lang="ja-JP" altLang="en-US" dirty="0" smtClean="0"/>
              <a:t>番目</a:t>
            </a:r>
            <a:r>
              <a:rPr lang="en-US" altLang="ja-JP" dirty="0" smtClean="0"/>
              <a:t>/</a:t>
            </a:r>
            <a:r>
              <a:rPr lang="ja-JP" altLang="en-US" dirty="0" smtClean="0"/>
              <a:t>降順）</a:t>
            </a:r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65" y="2398998"/>
            <a:ext cx="8434800" cy="3624078"/>
          </a:xfrm>
          <a:prstGeom prst="rect">
            <a:avLst/>
          </a:prstGeom>
        </p:spPr>
      </p:pic>
      <p:sp>
        <p:nvSpPr>
          <p:cNvPr id="6" name="テキスト ボックス 2"/>
          <p:cNvSpPr txBox="1">
            <a:spLocks noChangeArrowheads="1"/>
          </p:cNvSpPr>
          <p:nvPr/>
        </p:nvSpPr>
        <p:spPr bwMode="auto">
          <a:xfrm>
            <a:off x="8304530" y="4057148"/>
            <a:ext cx="83947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2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06251" y="2348292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 sz="135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230813"/>
            <a:ext cx="8991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（４）水道料金（大阪府の水道の現況より）</a:t>
            </a:r>
          </a:p>
          <a:p>
            <a:endParaRPr lang="en-US" altLang="ja-JP" dirty="0"/>
          </a:p>
          <a:p>
            <a:r>
              <a:rPr lang="ja-JP" altLang="ja-JP" dirty="0"/>
              <a:t>・家庭用</a:t>
            </a:r>
            <a:r>
              <a:rPr lang="en-US" altLang="ja-JP" dirty="0">
                <a:latin typeface="+mn-ea"/>
              </a:rPr>
              <a:t>(</a:t>
            </a:r>
            <a:r>
              <a:rPr lang="ja-JP" altLang="ja-JP" dirty="0">
                <a:latin typeface="+mn-ea"/>
              </a:rPr>
              <a:t>口径</a:t>
            </a:r>
            <a:r>
              <a:rPr lang="en-US" altLang="ja-JP" dirty="0">
                <a:latin typeface="+mn-ea"/>
              </a:rPr>
              <a:t>13mm </a:t>
            </a:r>
            <a:r>
              <a:rPr lang="en-US" altLang="ja-JP" dirty="0" smtClean="0">
                <a:latin typeface="+mn-ea"/>
              </a:rPr>
              <a:t>20</a:t>
            </a:r>
            <a:r>
              <a:rPr lang="ja-JP" altLang="en-US" dirty="0" smtClean="0">
                <a:latin typeface="+mn-ea"/>
              </a:rPr>
              <a:t>㎥</a:t>
            </a:r>
            <a:r>
              <a:rPr lang="en-US" altLang="ja-JP" dirty="0" smtClean="0">
                <a:latin typeface="+mn-ea"/>
              </a:rPr>
              <a:t>)</a:t>
            </a:r>
            <a:r>
              <a:rPr lang="ja-JP" altLang="ja-JP" dirty="0">
                <a:latin typeface="+mn-ea"/>
              </a:rPr>
              <a:t>の一月あたりの水道料金</a:t>
            </a:r>
            <a:r>
              <a:rPr lang="ja-JP" altLang="ja-JP" dirty="0" smtClean="0">
                <a:latin typeface="+mn-ea"/>
              </a:rPr>
              <a:t>は</a:t>
            </a:r>
            <a:r>
              <a:rPr lang="en-US" altLang="ja-JP" dirty="0">
                <a:latin typeface="+mn-ea"/>
              </a:rPr>
              <a:t>3,124</a:t>
            </a:r>
            <a:r>
              <a:rPr lang="ja-JP" altLang="ja-JP" dirty="0" smtClean="0">
                <a:latin typeface="+mn-ea"/>
              </a:rPr>
              <a:t>円</a:t>
            </a:r>
            <a:r>
              <a:rPr lang="ja-JP" altLang="ja-JP" dirty="0">
                <a:latin typeface="+mn-ea"/>
              </a:rPr>
              <a:t>であり</a:t>
            </a:r>
            <a:r>
              <a:rPr lang="ja-JP" altLang="ja-JP" dirty="0" smtClean="0">
                <a:latin typeface="+mn-ea"/>
              </a:rPr>
              <a:t>、</a:t>
            </a:r>
            <a:endParaRPr lang="en-US" altLang="ja-JP" dirty="0" smtClean="0">
              <a:latin typeface="+mn-ea"/>
            </a:endParaRPr>
          </a:p>
          <a:p>
            <a:r>
              <a:rPr lang="ja-JP" altLang="en-US" dirty="0">
                <a:latin typeface="+mn-ea"/>
              </a:rPr>
              <a:t>　</a:t>
            </a:r>
            <a:r>
              <a:rPr lang="ja-JP" altLang="ja-JP" dirty="0" smtClean="0">
                <a:latin typeface="+mn-ea"/>
              </a:rPr>
              <a:t>府</a:t>
            </a:r>
            <a:r>
              <a:rPr lang="ja-JP" altLang="ja-JP" dirty="0">
                <a:latin typeface="+mn-ea"/>
              </a:rPr>
              <a:t>平均</a:t>
            </a:r>
            <a:r>
              <a:rPr lang="en-US" altLang="ja-JP" dirty="0" smtClean="0">
                <a:latin typeface="+mn-ea"/>
              </a:rPr>
              <a:t>2,813</a:t>
            </a:r>
            <a:r>
              <a:rPr lang="ja-JP" altLang="ja-JP" dirty="0" smtClean="0">
                <a:latin typeface="+mn-ea"/>
              </a:rPr>
              <a:t>円を</a:t>
            </a:r>
            <a:r>
              <a:rPr lang="ja-JP" altLang="en-US" dirty="0" smtClean="0">
                <a:latin typeface="+mn-ea"/>
              </a:rPr>
              <a:t>上</a:t>
            </a:r>
            <a:r>
              <a:rPr lang="ja-JP" altLang="ja-JP" dirty="0" smtClean="0">
                <a:latin typeface="+mn-ea"/>
              </a:rPr>
              <a:t>回</a:t>
            </a:r>
            <a:r>
              <a:rPr lang="ja-JP" altLang="en-US" dirty="0" smtClean="0">
                <a:latin typeface="+mn-ea"/>
              </a:rPr>
              <a:t>っています。（</a:t>
            </a:r>
            <a:r>
              <a:rPr lang="en-US" altLang="ja-JP" dirty="0" smtClean="0">
                <a:latin typeface="+mn-ea"/>
              </a:rPr>
              <a:t>43</a:t>
            </a:r>
            <a:r>
              <a:rPr lang="ja-JP" altLang="en-US" dirty="0" smtClean="0">
                <a:latin typeface="+mn-ea"/>
              </a:rPr>
              <a:t>事業体中</a:t>
            </a:r>
            <a:r>
              <a:rPr lang="en-US" altLang="ja-JP" dirty="0" smtClean="0">
                <a:latin typeface="+mn-ea"/>
              </a:rPr>
              <a:t>37</a:t>
            </a:r>
            <a:r>
              <a:rPr lang="ja-JP" altLang="ja-JP" dirty="0" smtClean="0">
                <a:latin typeface="+mn-ea"/>
              </a:rPr>
              <a:t>番目</a:t>
            </a:r>
            <a:r>
              <a:rPr lang="en-US" altLang="ja-JP" dirty="0" smtClean="0">
                <a:latin typeface="+mn-ea"/>
              </a:rPr>
              <a:t>/</a:t>
            </a:r>
            <a:r>
              <a:rPr lang="ja-JP" altLang="en-US" dirty="0" smtClean="0">
                <a:latin typeface="+mn-ea"/>
              </a:rPr>
              <a:t>昇順）</a:t>
            </a:r>
            <a:endParaRPr lang="ja-JP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400" y="2625291"/>
            <a:ext cx="8434800" cy="3674645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73221" y="3467409"/>
            <a:ext cx="10506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全国平均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8" name="テキスト ボックス 2"/>
          <p:cNvSpPr txBox="1">
            <a:spLocks noChangeArrowheads="1"/>
          </p:cNvSpPr>
          <p:nvPr/>
        </p:nvSpPr>
        <p:spPr bwMode="auto">
          <a:xfrm>
            <a:off x="8466257" y="3828526"/>
            <a:ext cx="85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3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88890" y="566831"/>
            <a:ext cx="896369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（５）技術職員数（大阪府の水道の現況より）</a:t>
            </a:r>
            <a:endParaRPr lang="en-US" altLang="ja-JP" sz="2000" b="1" dirty="0"/>
          </a:p>
          <a:p>
            <a:endParaRPr lang="en-US" altLang="ja-JP" dirty="0"/>
          </a:p>
          <a:p>
            <a:r>
              <a:rPr lang="ja-JP" altLang="ja-JP" dirty="0" smtClean="0"/>
              <a:t>・</a:t>
            </a:r>
            <a:r>
              <a:rPr lang="ja-JP" altLang="en-US" dirty="0"/>
              <a:t>技術職員</a:t>
            </a:r>
            <a:r>
              <a:rPr lang="ja-JP" altLang="en-US" dirty="0" smtClean="0"/>
              <a:t>は</a:t>
            </a:r>
            <a:r>
              <a:rPr lang="en-US" altLang="ja-JP" dirty="0">
                <a:latin typeface="+mn-ea"/>
              </a:rPr>
              <a:t>7</a:t>
            </a:r>
            <a:r>
              <a:rPr lang="ja-JP" altLang="en-US" dirty="0" smtClean="0"/>
              <a:t>人</a:t>
            </a:r>
            <a:r>
              <a:rPr lang="ja-JP" altLang="en-US" dirty="0"/>
              <a:t>であり、府平均</a:t>
            </a:r>
            <a:r>
              <a:rPr lang="ja-JP" altLang="en-US" dirty="0" smtClean="0"/>
              <a:t>を下回っています。</a:t>
            </a:r>
            <a:endParaRPr lang="ja-JP" altLang="ja-JP" dirty="0"/>
          </a:p>
          <a:p>
            <a:endParaRPr lang="ja-JP" altLang="ja-JP" dirty="0"/>
          </a:p>
          <a:p>
            <a:endParaRPr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4" y="2641593"/>
            <a:ext cx="8434800" cy="3634442"/>
          </a:xfrm>
          <a:prstGeom prst="rect">
            <a:avLst/>
          </a:prstGeom>
        </p:spPr>
      </p:pic>
      <p:sp>
        <p:nvSpPr>
          <p:cNvPr id="7" name="テキスト ボックス 2"/>
          <p:cNvSpPr txBox="1">
            <a:spLocks noChangeArrowheads="1"/>
          </p:cNvSpPr>
          <p:nvPr/>
        </p:nvSpPr>
        <p:spPr bwMode="auto">
          <a:xfrm>
            <a:off x="8214262" y="4412229"/>
            <a:ext cx="839470" cy="31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sz="1400" b="1" kern="100" dirty="0">
                <a:solidFill>
                  <a:srgbClr val="FF0000"/>
                </a:solidFill>
                <a:effectLst/>
                <a:latin typeface="+mn-ea"/>
                <a:cs typeface="Times New Roman" panose="02020603050405020304" pitchFamily="18" charset="0"/>
              </a:rPr>
              <a:t>府平均</a:t>
            </a:r>
            <a:endParaRPr lang="ja-JP" sz="1400" kern="100" dirty="0">
              <a:effectLst/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520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5" y="2172721"/>
            <a:ext cx="8631797" cy="44865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24495" y="257738"/>
            <a:ext cx="9212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１．２　</a:t>
            </a:r>
            <a:r>
              <a:rPr lang="ja-JP" altLang="en-US" sz="2400" b="1" dirty="0"/>
              <a:t>一日最大給水量と自己水率</a:t>
            </a:r>
            <a:r>
              <a:rPr lang="ja-JP" altLang="ja-JP" sz="2400" b="1" dirty="0" smtClean="0"/>
              <a:t>の</a:t>
            </a:r>
            <a:r>
              <a:rPr lang="ja-JP" altLang="ja-JP" sz="2400" b="1" dirty="0"/>
              <a:t>概要（</a:t>
            </a:r>
            <a:r>
              <a:rPr lang="en-US" altLang="ja-JP" sz="2400" b="1" dirty="0">
                <a:latin typeface="+mn-ea"/>
              </a:rPr>
              <a:t>2016</a:t>
            </a:r>
            <a:r>
              <a:rPr lang="ja-JP" altLang="ja-JP" sz="2400" b="1" dirty="0"/>
              <a:t>年度）</a:t>
            </a:r>
            <a:endParaRPr lang="en-US" altLang="ja-JP" sz="2400" b="1" dirty="0"/>
          </a:p>
          <a:p>
            <a:endParaRPr lang="ja-JP" altLang="ja-JP" dirty="0"/>
          </a:p>
          <a:p>
            <a:r>
              <a:rPr lang="ja-JP" altLang="ja-JP" dirty="0" smtClean="0"/>
              <a:t>・</a:t>
            </a:r>
            <a:r>
              <a:rPr lang="ja-JP" altLang="ja-JP" dirty="0"/>
              <a:t>水源は、淀川を水源とした大阪広域水道企業団からの</a:t>
            </a:r>
            <a:r>
              <a:rPr lang="ja-JP" altLang="ja-JP" dirty="0">
                <a:latin typeface="+mn-ea"/>
              </a:rPr>
              <a:t>浄水受水</a:t>
            </a:r>
            <a:r>
              <a:rPr lang="ja-JP" altLang="ja-JP" dirty="0" smtClean="0">
                <a:latin typeface="+mn-ea"/>
              </a:rPr>
              <a:t>で</a:t>
            </a:r>
            <a:r>
              <a:rPr lang="en-US" altLang="ja-JP" dirty="0" smtClean="0">
                <a:latin typeface="+mn-ea"/>
              </a:rPr>
              <a:t>100</a:t>
            </a:r>
            <a:r>
              <a:rPr lang="en-US" altLang="ja-JP" dirty="0">
                <a:latin typeface="+mn-ea"/>
              </a:rPr>
              <a:t>%</a:t>
            </a:r>
            <a:r>
              <a:rPr lang="ja-JP" altLang="ja-JP" dirty="0">
                <a:latin typeface="+mn-ea"/>
              </a:rPr>
              <a:t>賄って</a:t>
            </a:r>
            <a:r>
              <a:rPr lang="ja-JP" altLang="ja-JP" dirty="0" smtClean="0"/>
              <a:t>い</a:t>
            </a:r>
            <a:r>
              <a:rPr lang="ja-JP" altLang="en-US" dirty="0" smtClean="0"/>
              <a:t>ま</a:t>
            </a:r>
            <a:r>
              <a:rPr lang="ja-JP" altLang="en-US" dirty="0"/>
              <a:t>す</a:t>
            </a:r>
            <a:r>
              <a:rPr lang="ja-JP" altLang="ja-JP" dirty="0" smtClean="0"/>
              <a:t>。</a:t>
            </a:r>
          </a:p>
          <a:p>
            <a:endParaRPr lang="ja-JP" altLang="ja-JP" dirty="0"/>
          </a:p>
          <a:p>
            <a:endParaRPr lang="ja-JP" altLang="en-US" dirty="0"/>
          </a:p>
        </p:txBody>
      </p:sp>
      <p:pic>
        <p:nvPicPr>
          <p:cNvPr id="9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227" y="5199202"/>
            <a:ext cx="802005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2580183" y="5473522"/>
            <a:ext cx="163017" cy="927278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3394" y="3535877"/>
            <a:ext cx="400110" cy="134908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/>
              <a:t>一</a:t>
            </a:r>
            <a:r>
              <a:rPr kumimoji="1" lang="ja-JP" altLang="en-US" sz="1400" dirty="0" smtClean="0"/>
              <a:t>日最大給水量</a:t>
            </a:r>
            <a:endParaRPr kumimoji="1" lang="ja-JP" altLang="en-US" sz="14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692153" y="3535877"/>
            <a:ext cx="400110" cy="81047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400" dirty="0" smtClean="0"/>
              <a:t>自己水率</a:t>
            </a:r>
            <a:endParaRPr kumimoji="1" lang="ja-JP" altLang="en-US" sz="1400" dirty="0"/>
          </a:p>
        </p:txBody>
      </p:sp>
      <p:sp>
        <p:nvSpPr>
          <p:cNvPr id="12" name="テキスト ボックス 303"/>
          <p:cNvSpPr txBox="1"/>
          <p:nvPr/>
        </p:nvSpPr>
        <p:spPr>
          <a:xfrm>
            <a:off x="7667675" y="6040699"/>
            <a:ext cx="784860" cy="267335"/>
          </a:xfrm>
          <a:prstGeom prst="rect">
            <a:avLst/>
          </a:prstGeom>
          <a:solidFill>
            <a:schemeClr val="lt1"/>
          </a:solidFill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 panose="02020603050405020304" pitchFamily="18" charset="0"/>
              </a:rPr>
              <a:t>大阪市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0528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665668" y="198805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59537"/>
            <a:ext cx="8963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400" b="1" dirty="0"/>
              <a:t>１．３　水道施設の配置</a:t>
            </a:r>
            <a:r>
              <a:rPr lang="ja-JP" altLang="ja-JP" sz="2400" b="1" dirty="0" smtClean="0"/>
              <a:t>状況</a:t>
            </a:r>
            <a:endParaRPr lang="ja-JP" altLang="en-US" sz="24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64387-629B-4E46-93D6-B693036FBE10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165" y="621202"/>
            <a:ext cx="7958737" cy="563810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349" y="5741332"/>
            <a:ext cx="3048744" cy="76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10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832</Words>
  <Application>Microsoft Office PowerPoint</Application>
  <PresentationFormat>画面に合わせる (4:3)</PresentationFormat>
  <Paragraphs>264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30</vt:i4>
      </vt:variant>
    </vt:vector>
  </HeadingPairs>
  <TitlesOfParts>
    <vt:vector size="41" baseType="lpstr">
      <vt:lpstr>ＭＳ Ｐゴシック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Century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2018-12-28T13:08:11Z</dcterms:created>
  <dcterms:modified xsi:type="dcterms:W3CDTF">2019-03-26T10:58:13Z</dcterms:modified>
</cp:coreProperties>
</file>