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sldIdLst>
    <p:sldId id="296" r:id="rId2"/>
    <p:sldId id="287"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57" r:id="rId17"/>
    <p:sldId id="270" r:id="rId18"/>
    <p:sldId id="271" r:id="rId19"/>
    <p:sldId id="272" r:id="rId20"/>
    <p:sldId id="273" r:id="rId21"/>
    <p:sldId id="274" r:id="rId22"/>
    <p:sldId id="275" r:id="rId23"/>
    <p:sldId id="276" r:id="rId24"/>
    <p:sldId id="279" r:id="rId25"/>
    <p:sldId id="281" r:id="rId26"/>
    <p:sldId id="282" r:id="rId27"/>
    <p:sldId id="288" r:id="rId28"/>
    <p:sldId id="277" r:id="rId29"/>
    <p:sldId id="289" r:id="rId30"/>
    <p:sldId id="290" r:id="rId31"/>
    <p:sldId id="283" r:id="rId32"/>
    <p:sldId id="297" r:id="rId3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78" d="100"/>
          <a:sy n="78" d="100"/>
        </p:scale>
        <p:origin x="9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004C6F0-A316-40F9-A91D-3140903B07FA}" type="datetimeFigureOut">
              <a:rPr kumimoji="1" lang="ja-JP" altLang="en-US" smtClean="0"/>
              <a:t>2019/3/29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6519BC5-0E53-4008-98CE-F2694F36E761}" type="slidenum">
              <a:rPr kumimoji="1" lang="ja-JP" altLang="en-US" smtClean="0"/>
              <a:t>‹#›</a:t>
            </a:fld>
            <a:endParaRPr kumimoji="1" lang="ja-JP" altLang="en-US"/>
          </a:p>
        </p:txBody>
      </p:sp>
    </p:spTree>
    <p:extLst>
      <p:ext uri="{BB962C8B-B14F-4D97-AF65-F5344CB8AC3E}">
        <p14:creationId xmlns:p14="http://schemas.microsoft.com/office/powerpoint/2010/main" val="28943353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9B0424-6D22-45B5-A7A0-0EFEB87BD482}" type="slidenum">
              <a:rPr kumimoji="1" lang="ja-JP" altLang="en-US" smtClean="0"/>
              <a:t>27</a:t>
            </a:fld>
            <a:endParaRPr kumimoji="1" lang="ja-JP" altLang="en-US"/>
          </a:p>
        </p:txBody>
      </p:sp>
    </p:spTree>
    <p:extLst>
      <p:ext uri="{BB962C8B-B14F-4D97-AF65-F5344CB8AC3E}">
        <p14:creationId xmlns:p14="http://schemas.microsoft.com/office/powerpoint/2010/main" val="161293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24E40C2-ED08-46C5-A167-88E39BE20D43}"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63418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E0E3AA7-DF5D-4CC5-8E37-B221897F1CFF}"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369454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6C5F105-986E-4A11-B953-1C7959EE6C42}"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7645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579E57-27B6-4DB1-A809-D27975EB07FB}"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406137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AE1DB64-ACF1-4B7C-8D7B-806921E0CF8C}"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88911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FD0DAD6-DF7B-4632-979E-EA8607A17E55}" type="datetime1">
              <a:rPr kumimoji="1" lang="ja-JP" altLang="en-US" smtClean="0"/>
              <a:t>2019/3/29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008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8033913-ABD1-4D20-91FC-39A0E3A598B0}" type="datetime1">
              <a:rPr kumimoji="1" lang="ja-JP" altLang="en-US" smtClean="0"/>
              <a:t>2019/3/29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233546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2EBFAFF-64E5-4636-B697-DA1CD9F3B802}" type="datetime1">
              <a:rPr kumimoji="1" lang="ja-JP" altLang="en-US" smtClean="0"/>
              <a:t>2019/3/29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72451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A8388-03A9-41DE-844F-9B5F30708957}" type="datetime1">
              <a:rPr kumimoji="1" lang="ja-JP" altLang="en-US" smtClean="0"/>
              <a:t>2019/3/29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209081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2FCBEC6-A8F0-47B9-9AA1-9400D107055A}" type="datetime1">
              <a:rPr kumimoji="1" lang="ja-JP" altLang="en-US" smtClean="0"/>
              <a:t>2019/3/29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347361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E675D4-3A74-40AD-A333-885A4C6D1916}" type="datetime1">
              <a:rPr kumimoji="1" lang="ja-JP" altLang="en-US" smtClean="0"/>
              <a:t>2019/3/29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6082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ED4C-96BF-4DB9-8152-F710D54B1E14}" type="datetime1">
              <a:rPr kumimoji="1" lang="ja-JP" altLang="en-US" smtClean="0"/>
              <a:t>2019/3/29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538913"/>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F0AFDB2-A8C5-4D1A-8CED-847563F61E7C}" type="slidenum">
              <a:rPr kumimoji="1" lang="ja-JP" altLang="en-US" smtClean="0"/>
              <a:pPr/>
              <a:t>‹#›</a:t>
            </a:fld>
            <a:endParaRPr kumimoji="1" lang="ja-JP" altLang="en-US" dirty="0"/>
          </a:p>
        </p:txBody>
      </p:sp>
    </p:spTree>
    <p:extLst>
      <p:ext uri="{BB962C8B-B14F-4D97-AF65-F5344CB8AC3E}">
        <p14:creationId xmlns:p14="http://schemas.microsoft.com/office/powerpoint/2010/main" val="2747487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078587"/>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smtClean="0"/>
              <a:t>藤井寺</a:t>
            </a:r>
            <a:r>
              <a:rPr lang="ja-JP" altLang="ja-JP" sz="4000" dirty="0" smtClean="0"/>
              <a:t>市</a:t>
            </a:r>
            <a:r>
              <a:rPr lang="ja-JP" altLang="ja-JP" sz="4000" dirty="0"/>
              <a:t>】</a:t>
            </a:r>
          </a:p>
          <a:p>
            <a:endParaRPr lang="ja-JP" altLang="ja-JP" sz="32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342494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7512908" cy="907941"/>
          </a:xfrm>
          <a:prstGeom prst="rect">
            <a:avLst/>
          </a:prstGeom>
        </p:spPr>
        <p:txBody>
          <a:bodyPr wrap="square">
            <a:spAutoFit/>
          </a:bodyPr>
          <a:lstStyle/>
          <a:p>
            <a:pPr marL="222885" indent="-89535" algn="just">
              <a:spcAft>
                <a:spcPts val="0"/>
              </a:spcAft>
            </a:pPr>
            <a:r>
              <a:rPr lang="ja-JP" altLang="ja-JP" sz="2400" b="1" kern="100" dirty="0" smtClean="0">
                <a:latin typeface="+mn-ea"/>
                <a:cs typeface="Times New Roman" panose="02020603050405020304" pitchFamily="18" charset="0"/>
              </a:rPr>
              <a:t>２　府域における藤井寺市の状況</a:t>
            </a:r>
            <a:endParaRPr lang="ja-JP" altLang="ja-JP" sz="2400" kern="100" dirty="0" smtClean="0">
              <a:latin typeface="+mn-ea"/>
              <a:cs typeface="Times New Roman" panose="02020603050405020304" pitchFamily="18" charset="0"/>
            </a:endParaRPr>
          </a:p>
          <a:p>
            <a:pPr marL="222885" indent="-89535" algn="just">
              <a:spcBef>
                <a:spcPts val="600"/>
              </a:spcBef>
              <a:spcAft>
                <a:spcPts val="0"/>
              </a:spcAft>
            </a:pPr>
            <a:r>
              <a:rPr lang="ja-JP" altLang="ja-JP" sz="2400" kern="100" dirty="0" smtClean="0">
                <a:latin typeface="+mn-ea"/>
                <a:cs typeface="Times New Roman" panose="02020603050405020304" pitchFamily="18" charset="0"/>
              </a:rPr>
              <a:t>２．１　各指標の大阪府平均との比較（</a:t>
            </a:r>
            <a:r>
              <a:rPr lang="en-US" altLang="ja-JP" sz="2400" kern="100" dirty="0" smtClean="0">
                <a:latin typeface="+mn-ea"/>
                <a:cs typeface="Times New Roman" panose="02020603050405020304" pitchFamily="18" charset="0"/>
              </a:rPr>
              <a:t>2016</a:t>
            </a:r>
            <a:r>
              <a:rPr lang="ja-JP" altLang="ja-JP" sz="2400" kern="100" dirty="0" smtClean="0">
                <a:latin typeface="+mn-ea"/>
                <a:cs typeface="Times New Roman" panose="02020603050405020304" pitchFamily="18" charset="0"/>
              </a:rPr>
              <a:t>年度）</a:t>
            </a:r>
          </a:p>
        </p:txBody>
      </p:sp>
      <p:graphicFrame>
        <p:nvGraphicFramePr>
          <p:cNvPr id="3" name="表 2"/>
          <p:cNvGraphicFramePr>
            <a:graphicFrameLocks noGrp="1"/>
          </p:cNvGraphicFramePr>
          <p:nvPr>
            <p:extLst>
              <p:ext uri="{D42A27DB-BD31-4B8C-83A1-F6EECF244321}">
                <p14:modId xmlns:p14="http://schemas.microsoft.com/office/powerpoint/2010/main" val="1115333295"/>
              </p:ext>
            </p:extLst>
          </p:nvPr>
        </p:nvGraphicFramePr>
        <p:xfrm>
          <a:off x="0" y="1043272"/>
          <a:ext cx="9002110" cy="5580983"/>
        </p:xfrm>
        <a:graphic>
          <a:graphicData uri="http://schemas.openxmlformats.org/drawingml/2006/table">
            <a:tbl>
              <a:tblPr firstRow="1" firstCol="1" bandRow="1">
                <a:tableStyleId>{5C22544A-7EE6-4342-B048-85BDC9FD1C3A}</a:tableStyleId>
              </a:tblPr>
              <a:tblGrid>
                <a:gridCol w="646386">
                  <a:extLst>
                    <a:ext uri="{9D8B030D-6E8A-4147-A177-3AD203B41FA5}">
                      <a16:colId xmlns:a16="http://schemas.microsoft.com/office/drawing/2014/main" val="829471312"/>
                    </a:ext>
                  </a:extLst>
                </a:gridCol>
                <a:gridCol w="7464170">
                  <a:extLst>
                    <a:ext uri="{9D8B030D-6E8A-4147-A177-3AD203B41FA5}">
                      <a16:colId xmlns:a16="http://schemas.microsoft.com/office/drawing/2014/main" val="4088822470"/>
                    </a:ext>
                  </a:extLst>
                </a:gridCol>
                <a:gridCol w="891554">
                  <a:extLst>
                    <a:ext uri="{9D8B030D-6E8A-4147-A177-3AD203B41FA5}">
                      <a16:colId xmlns:a16="http://schemas.microsoft.com/office/drawing/2014/main" val="5943089"/>
                    </a:ext>
                  </a:extLst>
                </a:gridCol>
              </a:tblGrid>
              <a:tr h="485303">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51244" marR="51244"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0188787"/>
                  </a:ext>
                </a:extLst>
              </a:tr>
              <a:tr h="485303">
                <a:tc rowSpan="6">
                  <a:txBody>
                    <a:bodyPr/>
                    <a:lstStyle/>
                    <a:p>
                      <a:pPr marL="71755" marR="71755" algn="ctr">
                        <a:spcAft>
                          <a:spcPts val="0"/>
                        </a:spcAft>
                      </a:pPr>
                      <a:r>
                        <a:rPr lang="ja-JP" sz="1400" kern="100">
                          <a:effectLst/>
                          <a:latin typeface="+mn-ea"/>
                          <a:ea typeface="+mn-ea"/>
                        </a:rPr>
                        <a:t>耐震化関係</a:t>
                      </a:r>
                      <a:endParaRPr lang="ja-JP" sz="1400" kern="100">
                        <a:effectLst/>
                        <a:latin typeface="+mn-ea"/>
                        <a:ea typeface="+mn-ea"/>
                        <a:cs typeface="Times New Roman" panose="02020603050405020304" pitchFamily="18" charset="0"/>
                      </a:endParaRPr>
                    </a:p>
                  </a:txBody>
                  <a:tcPr marL="51244" marR="51244" marT="0" marB="0" vert="eaVert" anchor="ctr"/>
                </a:tc>
                <a:tc>
                  <a:txBody>
                    <a:bodyPr/>
                    <a:lstStyle/>
                    <a:p>
                      <a:pPr algn="just">
                        <a:spcAft>
                          <a:spcPts val="0"/>
                        </a:spcAft>
                      </a:pPr>
                      <a:r>
                        <a:rPr lang="ja-JP" sz="1400" kern="100">
                          <a:effectLst/>
                          <a:latin typeface="+mn-ea"/>
                          <a:ea typeface="+mn-ea"/>
                        </a:rPr>
                        <a:t>①全管路耐震適合率</a:t>
                      </a:r>
                    </a:p>
                    <a:p>
                      <a:pPr algn="just">
                        <a:spcAft>
                          <a:spcPts val="0"/>
                        </a:spcAft>
                      </a:pPr>
                      <a:r>
                        <a:rPr lang="ja-JP" sz="1400" kern="100">
                          <a:effectLst/>
                          <a:latin typeface="+mn-ea"/>
                          <a:ea typeface="+mn-ea"/>
                        </a:rPr>
                        <a:t>　管路の地震災害に対する安全性、信頼性を表す指標。高い方が望ましい。</a:t>
                      </a:r>
                      <a:endParaRPr lang="ja-JP" sz="1400" kern="10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2167238"/>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190772374"/>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855549"/>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52260181"/>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348321083"/>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227781128"/>
                  </a:ext>
                </a:extLst>
              </a:tr>
              <a:tr h="727953">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51244" marR="51244"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5325285"/>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873443"/>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企業債</a:t>
                      </a:r>
                      <a:r>
                        <a:rPr lang="ja-JP" sz="1400" kern="100" dirty="0">
                          <a:effectLst/>
                          <a:latin typeface="+mn-ea"/>
                          <a:ea typeface="+mn-ea"/>
                        </a:rPr>
                        <a:t>残高の規模を表す指標。一般的には、低い方が望ましい。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732271"/>
                  </a:ext>
                </a:extLst>
              </a:tr>
              <a:tr h="485303">
                <a:tc>
                  <a:txBody>
                    <a:bodyPr/>
                    <a:lstStyle/>
                    <a:p>
                      <a:pPr algn="just">
                        <a:spcAft>
                          <a:spcPts val="0"/>
                        </a:spcAft>
                      </a:pPr>
                      <a:r>
                        <a:rPr lang="ja-JP" sz="1400" kern="100">
                          <a:effectLst/>
                          <a:latin typeface="+mn-ea"/>
                          <a:ea typeface="+mn-ea"/>
                        </a:rPr>
                        <a:t>効率性</a:t>
                      </a:r>
                      <a:endParaRPr lang="ja-JP" sz="1400" kern="100">
                        <a:effectLst/>
                        <a:latin typeface="+mn-ea"/>
                        <a:ea typeface="+mn-ea"/>
                        <a:cs typeface="Times New Roman" panose="02020603050405020304" pitchFamily="18" charset="0"/>
                      </a:endParaRPr>
                    </a:p>
                  </a:txBody>
                  <a:tcPr marL="51244" marR="51244"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9331984"/>
                  </a:ext>
                </a:extLst>
              </a:tr>
            </a:tbl>
          </a:graphicData>
        </a:graphic>
      </p:graphicFrame>
      <p:sp>
        <p:nvSpPr>
          <p:cNvPr id="5" name="テキスト ボックス 4"/>
          <p:cNvSpPr txBox="1"/>
          <p:nvPr/>
        </p:nvSpPr>
        <p:spPr>
          <a:xfrm>
            <a:off x="2871844" y="6594391"/>
            <a:ext cx="5551520"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6" name="テキスト ボックス 1"/>
          <p:cNvSpPr txBox="1"/>
          <p:nvPr/>
        </p:nvSpPr>
        <p:spPr>
          <a:xfrm>
            <a:off x="7173717" y="135333"/>
            <a:ext cx="2060621" cy="871697"/>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10</a:t>
            </a:fld>
            <a:endParaRPr kumimoji="1" lang="ja-JP" altLang="en-US"/>
          </a:p>
        </p:txBody>
      </p:sp>
    </p:spTree>
    <p:extLst>
      <p:ext uri="{BB962C8B-B14F-4D97-AF65-F5344CB8AC3E}">
        <p14:creationId xmlns:p14="http://schemas.microsoft.com/office/powerpoint/2010/main" val="2237406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13156" y="261117"/>
            <a:ext cx="878638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smtClean="0">
                <a:ln>
                  <a:noFill/>
                </a:ln>
                <a:solidFill>
                  <a:schemeClr val="tx1"/>
                </a:solidFill>
                <a:effectLst/>
                <a:latin typeface="+mn-ea"/>
                <a:cs typeface="Times New Roman" panose="02020603050405020304" pitchFamily="18" charset="0"/>
              </a:rPr>
              <a:t>２．２　府域における藤井寺市の各指標の状況（</a:t>
            </a:r>
            <a:r>
              <a:rPr kumimoji="0" lang="en-US" altLang="ja-JP" sz="2400" b="1" i="0" u="none" strike="noStrike" cap="none" normalizeH="0" baseline="0" dirty="0" smtClean="0">
                <a:ln>
                  <a:noFill/>
                </a:ln>
                <a:solidFill>
                  <a:schemeClr val="tx1"/>
                </a:solidFill>
                <a:effectLst/>
                <a:latin typeface="+mn-ea"/>
                <a:cs typeface="Times New Roman" panose="02020603050405020304" pitchFamily="18" charset="0"/>
              </a:rPr>
              <a:t>2016</a:t>
            </a:r>
            <a:r>
              <a:rPr kumimoji="0" lang="ja-JP" altLang="en-US" sz="2400" b="1" i="0" u="none" strike="noStrike" cap="none" normalizeH="0" baseline="0" dirty="0" smtClean="0">
                <a:ln>
                  <a:noFill/>
                </a:ln>
                <a:solidFill>
                  <a:schemeClr val="tx1"/>
                </a:solidFill>
                <a:effectLst/>
                <a:latin typeface="+mn-ea"/>
                <a:cs typeface="Times New Roman" panose="02020603050405020304" pitchFamily="18" charset="0"/>
              </a:rPr>
              <a:t>年度）</a:t>
            </a:r>
            <a:endParaRPr kumimoji="0" lang="ja-JP" altLang="en-US" sz="2400" b="0" i="0" u="none" strike="noStrike" cap="none" normalizeH="0" baseline="0" dirty="0" smtClean="0">
              <a:ln>
                <a:noFill/>
              </a:ln>
              <a:solidFill>
                <a:schemeClr val="tx1"/>
              </a:solidFill>
              <a:effectLst/>
              <a:latin typeface="+mn-ea"/>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cs typeface="Times New Roman" panose="02020603050405020304" pitchFamily="18" charset="0"/>
              </a:rPr>
              <a:t>①全管路耐震適合率（大阪府の水道の現況より）</a:t>
            </a:r>
            <a:endParaRPr kumimoji="0" lang="ja-JP" altLang="en-US" sz="2000" b="1" i="0" u="none" strike="noStrike" cap="none" normalizeH="0" baseline="0" dirty="0" smtClean="0">
              <a:ln>
                <a:noFill/>
              </a:ln>
              <a:solidFill>
                <a:schemeClr val="tx1"/>
              </a:solidFill>
              <a:effectLst/>
              <a:latin typeface="+mn-ea"/>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・全管路の耐震適合率は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32.0%</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25.6%</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を上回っています。</a:t>
            </a:r>
            <a:endParaRPr kumimoji="0" lang="ja-JP" altLang="en-US" b="0" i="0" u="none" strike="noStrike" cap="none" normalizeH="0" baseline="0" dirty="0" smtClean="0">
              <a:ln>
                <a:noFill/>
              </a:ln>
              <a:solidFill>
                <a:schemeClr val="tx1"/>
              </a:solidFill>
              <a:effectLst/>
              <a:latin typeface="+mn-ea"/>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ja-JP" altLang="en-US" b="0" i="0" u="none" strike="noStrike" cap="none" normalizeH="0" baseline="0" dirty="0" smtClean="0">
              <a:ln>
                <a:noFill/>
              </a:ln>
              <a:solidFill>
                <a:schemeClr val="tx1"/>
              </a:solidFill>
              <a:effectLst/>
              <a:latin typeface="+mn-ea"/>
            </a:endParaRPr>
          </a:p>
        </p:txBody>
      </p:sp>
      <p:sp>
        <p:nvSpPr>
          <p:cNvPr id="4" name="Rectangle 4"/>
          <p:cNvSpPr>
            <a:spLocks noChangeArrowheads="1"/>
          </p:cNvSpPr>
          <p:nvPr/>
        </p:nvSpPr>
        <p:spPr bwMode="auto">
          <a:xfrm>
            <a:off x="803189" y="1396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5"/>
          <p:cNvSpPr>
            <a:spLocks noChangeArrowheads="1"/>
          </p:cNvSpPr>
          <p:nvPr/>
        </p:nvSpPr>
        <p:spPr bwMode="auto">
          <a:xfrm>
            <a:off x="803189" y="37108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スライド番号プレースホルダー 5"/>
          <p:cNvSpPr>
            <a:spLocks noGrp="1"/>
          </p:cNvSpPr>
          <p:nvPr>
            <p:ph type="sldNum" sz="quarter" idx="12"/>
          </p:nvPr>
        </p:nvSpPr>
        <p:spPr/>
        <p:txBody>
          <a:bodyPr/>
          <a:lstStyle/>
          <a:p>
            <a:fld id="{4F0AFDB2-A8C5-4D1A-8CED-847563F61E7C}" type="slidenum">
              <a:rPr kumimoji="1" lang="ja-JP" altLang="en-US" smtClean="0"/>
              <a:t>11</a:t>
            </a:fld>
            <a:endParaRPr kumimoji="1" lang="ja-JP" altLang="en-US"/>
          </a:p>
        </p:txBody>
      </p:sp>
      <p:pic>
        <p:nvPicPr>
          <p:cNvPr id="7" name="図 6"/>
          <p:cNvPicPr>
            <a:picLocks noChangeAspect="1"/>
          </p:cNvPicPr>
          <p:nvPr/>
        </p:nvPicPr>
        <p:blipFill>
          <a:blip r:embed="rId2"/>
          <a:stretch>
            <a:fillRect/>
          </a:stretch>
        </p:blipFill>
        <p:spPr>
          <a:xfrm>
            <a:off x="326376" y="2609537"/>
            <a:ext cx="8434800" cy="3689722"/>
          </a:xfrm>
          <a:prstGeom prst="rect">
            <a:avLst/>
          </a:prstGeom>
        </p:spPr>
      </p:pic>
      <p:sp>
        <p:nvSpPr>
          <p:cNvPr id="2" name="テキスト ボックス 2"/>
          <p:cNvSpPr txBox="1">
            <a:spLocks noChangeArrowheads="1"/>
          </p:cNvSpPr>
          <p:nvPr/>
        </p:nvSpPr>
        <p:spPr bwMode="auto">
          <a:xfrm>
            <a:off x="8341283" y="3977077"/>
            <a:ext cx="8397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796748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926757" y="1297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rPr>
              <a:t>   </a:t>
            </a: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926757" y="362155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正方形/長方形 6"/>
          <p:cNvSpPr/>
          <p:nvPr/>
        </p:nvSpPr>
        <p:spPr>
          <a:xfrm>
            <a:off x="0" y="435549"/>
            <a:ext cx="8928100" cy="1231106"/>
          </a:xfrm>
          <a:prstGeom prst="rect">
            <a:avLst/>
          </a:prstGeom>
        </p:spPr>
        <p:txBody>
          <a:bodyPr wrap="square">
            <a:spAutoFit/>
          </a:bodyPr>
          <a:lstStyle/>
          <a:p>
            <a:pPr lvl="0" indent="90488" defTabSz="914400" eaLnBrk="0" fontAlgn="base" hangingPunct="0">
              <a:spcBef>
                <a:spcPct val="0"/>
              </a:spcBef>
              <a:spcAft>
                <a:spcPct val="0"/>
              </a:spcAft>
            </a:pPr>
            <a:r>
              <a:rPr lang="ja-JP" altLang="ja-JP" sz="2000" b="1" dirty="0" smtClean="0">
                <a:latin typeface="+mn-ea"/>
                <a:cs typeface="Times New Roman" panose="02020603050405020304" pitchFamily="18" charset="0"/>
              </a:rPr>
              <a:t>②基幹管路耐震適合率（大阪府の水道の現況より）</a:t>
            </a:r>
            <a:endParaRPr lang="en-US" altLang="ja-JP" sz="2000" b="1" dirty="0" smtClean="0">
              <a:latin typeface="+mn-ea"/>
            </a:endParaRPr>
          </a:p>
          <a:p>
            <a:pPr lvl="0" indent="90488" defTabSz="914400" eaLnBrk="0" fontAlgn="base" hangingPunct="0">
              <a:spcBef>
                <a:spcPct val="0"/>
              </a:spcBef>
              <a:spcAft>
                <a:spcPct val="0"/>
              </a:spcAft>
            </a:pPr>
            <a:endParaRPr lang="en-US" altLang="ja-JP" dirty="0">
              <a:latin typeface="+mn-ea"/>
              <a:cs typeface="Times New Roman" panose="02020603050405020304" pitchFamily="18" charset="0"/>
            </a:endParaRPr>
          </a:p>
          <a:p>
            <a:pPr lvl="0" indent="90488" defTabSz="914400" eaLnBrk="0" fontAlgn="base" hangingPunct="0">
              <a:spcBef>
                <a:spcPct val="0"/>
              </a:spcBef>
              <a:spcAft>
                <a:spcPct val="0"/>
              </a:spcAft>
            </a:pPr>
            <a:r>
              <a:rPr lang="ja-JP" altLang="ja-JP" dirty="0" smtClean="0">
                <a:latin typeface="+mn-ea"/>
                <a:cs typeface="Times New Roman" panose="02020603050405020304" pitchFamily="18" charset="0"/>
              </a:rPr>
              <a:t>・</a:t>
            </a:r>
            <a:r>
              <a:rPr lang="ja-JP" altLang="ja-JP" dirty="0">
                <a:latin typeface="+mn-ea"/>
                <a:cs typeface="Times New Roman" panose="02020603050405020304" pitchFamily="18" charset="0"/>
              </a:rPr>
              <a:t>基幹管路の耐震適合率は</a:t>
            </a:r>
            <a:r>
              <a:rPr lang="en-US" altLang="ja-JP" dirty="0">
                <a:latin typeface="+mn-ea"/>
                <a:cs typeface="Times New Roman" panose="02020603050405020304" pitchFamily="18" charset="0"/>
              </a:rPr>
              <a:t>27.2%</a:t>
            </a:r>
            <a:r>
              <a:rPr lang="ja-JP" altLang="en-US" dirty="0">
                <a:latin typeface="+mn-ea"/>
                <a:cs typeface="Times New Roman" panose="02020603050405020304" pitchFamily="18" charset="0"/>
              </a:rPr>
              <a:t>であり、府平均</a:t>
            </a:r>
            <a:r>
              <a:rPr lang="en-US" altLang="ja-JP" dirty="0" smtClean="0">
                <a:latin typeface="+mn-ea"/>
                <a:cs typeface="Times New Roman" panose="02020603050405020304" pitchFamily="18" charset="0"/>
              </a:rPr>
              <a:t>41.1%</a:t>
            </a:r>
            <a:r>
              <a:rPr lang="ja-JP" altLang="en-US" dirty="0">
                <a:latin typeface="+mn-ea"/>
                <a:cs typeface="Times New Roman" panose="02020603050405020304" pitchFamily="18" charset="0"/>
              </a:rPr>
              <a:t>を下回っています</a:t>
            </a:r>
            <a:r>
              <a:rPr lang="ja-JP" altLang="en-US" dirty="0" smtClean="0">
                <a:latin typeface="+mn-ea"/>
                <a:cs typeface="Times New Roman" panose="02020603050405020304" pitchFamily="18" charset="0"/>
              </a:rPr>
              <a:t>。</a:t>
            </a:r>
            <a:endParaRPr lang="en-US" altLang="ja-JP" dirty="0" smtClean="0">
              <a:latin typeface="+mn-ea"/>
              <a:cs typeface="Times New Roman" panose="02020603050405020304" pitchFamily="18" charset="0"/>
            </a:endParaRPr>
          </a:p>
          <a:p>
            <a:pPr lvl="0" indent="90488" defTabSz="914400" eaLnBrk="0" fontAlgn="base" hangingPunct="0">
              <a:spcBef>
                <a:spcPct val="0"/>
              </a:spcBef>
              <a:spcAft>
                <a:spcPct val="0"/>
              </a:spcAft>
            </a:pPr>
            <a:r>
              <a:rPr lang="ja-JP" altLang="en-US" dirty="0" smtClean="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smtClean="0">
                <a:latin typeface="+mn-ea"/>
                <a:cs typeface="Times New Roman" panose="02020603050405020304" pitchFamily="18" charset="0"/>
              </a:rPr>
              <a:t>35</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lang="en-US" altLang="ja-JP" dirty="0" smtClean="0">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12</a:t>
            </a:fld>
            <a:endParaRPr kumimoji="1" lang="ja-JP" altLang="en-US"/>
          </a:p>
        </p:txBody>
      </p:sp>
      <p:pic>
        <p:nvPicPr>
          <p:cNvPr id="8" name="図 7"/>
          <p:cNvPicPr>
            <a:picLocks noChangeAspect="1"/>
          </p:cNvPicPr>
          <p:nvPr/>
        </p:nvPicPr>
        <p:blipFill>
          <a:blip r:embed="rId2"/>
          <a:stretch>
            <a:fillRect/>
          </a:stretch>
        </p:blipFill>
        <p:spPr>
          <a:xfrm>
            <a:off x="387977" y="2528565"/>
            <a:ext cx="8434800" cy="3678152"/>
          </a:xfrm>
          <a:prstGeom prst="rect">
            <a:avLst/>
          </a:prstGeom>
        </p:spPr>
      </p:pic>
      <p:sp>
        <p:nvSpPr>
          <p:cNvPr id="2" name="テキスト ボックス 2"/>
          <p:cNvSpPr txBox="1">
            <a:spLocks noChangeArrowheads="1"/>
          </p:cNvSpPr>
          <p:nvPr/>
        </p:nvSpPr>
        <p:spPr bwMode="auto">
          <a:xfrm>
            <a:off x="8353923" y="3937079"/>
            <a:ext cx="10447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3"/>
          <p:cNvSpPr txBox="1">
            <a:spLocks noChangeArrowheads="1"/>
          </p:cNvSpPr>
          <p:nvPr/>
        </p:nvSpPr>
        <p:spPr bwMode="auto">
          <a:xfrm>
            <a:off x="8353923" y="4213752"/>
            <a:ext cx="1044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3166592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60638" y="310663"/>
            <a:ext cx="6710811"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③老朽管率（大阪府の水道の現況より）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・老朽管率は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14.7%</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28.6%</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を下回っています。</a:t>
            </a: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lvl="0" defTabSz="914400"/>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36</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815546" y="21253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815546" y="44399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13</a:t>
            </a:fld>
            <a:endParaRPr kumimoji="1" lang="ja-JP" altLang="en-US"/>
          </a:p>
        </p:txBody>
      </p:sp>
      <p:pic>
        <p:nvPicPr>
          <p:cNvPr id="8" name="図 7"/>
          <p:cNvPicPr>
            <a:picLocks noChangeAspect="1"/>
          </p:cNvPicPr>
          <p:nvPr/>
        </p:nvPicPr>
        <p:blipFill>
          <a:blip r:embed="rId2"/>
          <a:stretch>
            <a:fillRect/>
          </a:stretch>
        </p:blipFill>
        <p:spPr>
          <a:xfrm>
            <a:off x="160638" y="2459450"/>
            <a:ext cx="8434800" cy="3658564"/>
          </a:xfrm>
          <a:prstGeom prst="rect">
            <a:avLst/>
          </a:prstGeom>
        </p:spPr>
      </p:pic>
      <p:sp>
        <p:nvSpPr>
          <p:cNvPr id="2" name="テキスト ボックス 2"/>
          <p:cNvSpPr txBox="1">
            <a:spLocks noChangeArrowheads="1"/>
          </p:cNvSpPr>
          <p:nvPr/>
        </p:nvSpPr>
        <p:spPr bwMode="auto">
          <a:xfrm>
            <a:off x="8323261" y="4197493"/>
            <a:ext cx="9270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2"/>
          <p:cNvSpPr txBox="1">
            <a:spLocks noChangeArrowheads="1"/>
          </p:cNvSpPr>
          <p:nvPr/>
        </p:nvSpPr>
        <p:spPr bwMode="auto">
          <a:xfrm>
            <a:off x="8323261" y="3659236"/>
            <a:ext cx="9270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2319508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482353"/>
            <a:ext cx="709072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④管路更新率（市町村経営比較分析表より）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・管路更新率は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0.29%</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0.82</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％を下回っています。</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1000897" y="17793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1000897" y="40939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14</a:t>
            </a:fld>
            <a:endParaRPr kumimoji="1" lang="ja-JP" altLang="en-US"/>
          </a:p>
        </p:txBody>
      </p:sp>
      <p:pic>
        <p:nvPicPr>
          <p:cNvPr id="9" name="図 8"/>
          <p:cNvPicPr>
            <a:picLocks noChangeAspect="1"/>
          </p:cNvPicPr>
          <p:nvPr/>
        </p:nvPicPr>
        <p:blipFill>
          <a:blip r:embed="rId2"/>
          <a:stretch>
            <a:fillRect/>
          </a:stretch>
        </p:blipFill>
        <p:spPr>
          <a:xfrm>
            <a:off x="213296" y="2636174"/>
            <a:ext cx="8385875" cy="3636000"/>
          </a:xfrm>
          <a:prstGeom prst="rect">
            <a:avLst/>
          </a:prstGeom>
        </p:spPr>
      </p:pic>
      <p:sp>
        <p:nvSpPr>
          <p:cNvPr id="2" name="テキスト ボックス 2"/>
          <p:cNvSpPr txBox="1">
            <a:spLocks noChangeArrowheads="1"/>
          </p:cNvSpPr>
          <p:nvPr/>
        </p:nvSpPr>
        <p:spPr bwMode="auto">
          <a:xfrm>
            <a:off x="8339956" y="4300286"/>
            <a:ext cx="9385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2"/>
          <p:cNvSpPr txBox="1">
            <a:spLocks noChangeArrowheads="1"/>
          </p:cNvSpPr>
          <p:nvPr/>
        </p:nvSpPr>
        <p:spPr bwMode="auto">
          <a:xfrm>
            <a:off x="8327599" y="4659954"/>
            <a:ext cx="93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80317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33632" y="427730"/>
            <a:ext cx="761330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⑤浄水場耐震化率（大阪府の水道の現況より）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・浄水場の耐震化率は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0%</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であり、今後の耐震化が計画されています。</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679621" y="16434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679621" y="39199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15</a:t>
            </a:fld>
            <a:endParaRPr kumimoji="1" lang="ja-JP" altLang="en-US"/>
          </a:p>
        </p:txBody>
      </p:sp>
      <p:pic>
        <p:nvPicPr>
          <p:cNvPr id="8" name="図 7"/>
          <p:cNvPicPr>
            <a:picLocks noChangeAspect="1"/>
          </p:cNvPicPr>
          <p:nvPr/>
        </p:nvPicPr>
        <p:blipFill>
          <a:blip r:embed="rId2"/>
          <a:stretch>
            <a:fillRect/>
          </a:stretch>
        </p:blipFill>
        <p:spPr>
          <a:xfrm>
            <a:off x="333632" y="2456125"/>
            <a:ext cx="8434800" cy="3612626"/>
          </a:xfrm>
          <a:prstGeom prst="rect">
            <a:avLst/>
          </a:prstGeom>
        </p:spPr>
      </p:pic>
      <p:sp>
        <p:nvSpPr>
          <p:cNvPr id="2" name="テキスト ボックス 2"/>
          <p:cNvSpPr txBox="1">
            <a:spLocks noChangeArrowheads="1"/>
          </p:cNvSpPr>
          <p:nvPr/>
        </p:nvSpPr>
        <p:spPr bwMode="auto">
          <a:xfrm>
            <a:off x="8219971" y="4524120"/>
            <a:ext cx="9702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2"/>
          <p:cNvSpPr txBox="1">
            <a:spLocks noChangeArrowheads="1"/>
          </p:cNvSpPr>
          <p:nvPr/>
        </p:nvSpPr>
        <p:spPr bwMode="auto">
          <a:xfrm>
            <a:off x="8209571" y="4042362"/>
            <a:ext cx="9702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3001457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566092"/>
            <a:ext cx="761330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⑥配水池耐震化率（大阪府の水道の現況より）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・配水池の耐震化率は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0%</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であり、今後の耐震化が計画されています。</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1149178" y="19400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p:cNvSpPr>
            <a:spLocks noChangeArrowheads="1"/>
          </p:cNvSpPr>
          <p:nvPr/>
        </p:nvSpPr>
        <p:spPr bwMode="auto">
          <a:xfrm>
            <a:off x="1149178" y="42450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16</a:t>
            </a:fld>
            <a:endParaRPr kumimoji="1" lang="ja-JP" altLang="en-US"/>
          </a:p>
        </p:txBody>
      </p:sp>
      <p:pic>
        <p:nvPicPr>
          <p:cNvPr id="3" name="図 2"/>
          <p:cNvPicPr>
            <a:picLocks noChangeAspect="1"/>
          </p:cNvPicPr>
          <p:nvPr/>
        </p:nvPicPr>
        <p:blipFill>
          <a:blip r:embed="rId2"/>
          <a:stretch>
            <a:fillRect/>
          </a:stretch>
        </p:blipFill>
        <p:spPr>
          <a:xfrm>
            <a:off x="157147" y="2542405"/>
            <a:ext cx="8434800" cy="3649440"/>
          </a:xfrm>
          <a:prstGeom prst="rect">
            <a:avLst/>
          </a:prstGeom>
        </p:spPr>
      </p:pic>
      <p:sp>
        <p:nvSpPr>
          <p:cNvPr id="4" name="テキスト ボックス 2"/>
          <p:cNvSpPr txBox="1">
            <a:spLocks noChangeArrowheads="1"/>
          </p:cNvSpPr>
          <p:nvPr/>
        </p:nvSpPr>
        <p:spPr bwMode="auto">
          <a:xfrm>
            <a:off x="8261131" y="4038094"/>
            <a:ext cx="10258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 name="Text Box 2"/>
          <p:cNvSpPr txBox="1">
            <a:spLocks noChangeArrowheads="1"/>
          </p:cNvSpPr>
          <p:nvPr/>
        </p:nvSpPr>
        <p:spPr bwMode="auto">
          <a:xfrm>
            <a:off x="8261131" y="3691026"/>
            <a:ext cx="10258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7264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48280" y="369981"/>
            <a:ext cx="7060266"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⑦給水原価（市町村経営比較分析表より）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・給水原価は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148.2</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円であり、府平均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170.8</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円を下回っています。</a:t>
            </a: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lvl="0" defTabSz="914400"/>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11</a:t>
            </a:r>
            <a:r>
              <a:rPr lang="ja-JP" altLang="en-US" dirty="0" smtClean="0">
                <a:latin typeface="+mn-ea"/>
                <a:cs typeface="Times New Roman" panose="02020603050405020304" pitchFamily="18" charset="0"/>
              </a:rPr>
              <a:t>番目</a:t>
            </a:r>
            <a:r>
              <a:rPr lang="en-US" altLang="ja-JP" dirty="0" smtClean="0">
                <a:latin typeface="+mn-ea"/>
                <a:cs typeface="Times New Roman" panose="02020603050405020304" pitchFamily="18" charset="0"/>
              </a:rPr>
              <a:t>/</a:t>
            </a:r>
            <a:r>
              <a:rPr lang="ja-JP" altLang="en-US">
                <a:latin typeface="+mn-ea"/>
                <a:cs typeface="Times New Roman" panose="02020603050405020304" pitchFamily="18" charset="0"/>
              </a:rPr>
              <a:t>昇順</a:t>
            </a:r>
            <a:r>
              <a:rPr lang="ja-JP" altLang="en-US" smtClean="0">
                <a:latin typeface="+mn-ea"/>
                <a:cs typeface="Times New Roman" panose="02020603050405020304" pitchFamily="18" charset="0"/>
              </a:rPr>
              <a:t>）</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864973" y="20512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p:cNvSpPr>
            <a:spLocks noChangeArrowheads="1"/>
          </p:cNvSpPr>
          <p:nvPr/>
        </p:nvSpPr>
        <p:spPr bwMode="auto">
          <a:xfrm>
            <a:off x="864973" y="43657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17</a:t>
            </a:fld>
            <a:endParaRPr kumimoji="1" lang="ja-JP" altLang="en-US"/>
          </a:p>
        </p:txBody>
      </p:sp>
      <p:pic>
        <p:nvPicPr>
          <p:cNvPr id="3" name="図 2"/>
          <p:cNvPicPr>
            <a:picLocks noChangeAspect="1"/>
          </p:cNvPicPr>
          <p:nvPr/>
        </p:nvPicPr>
        <p:blipFill>
          <a:blip r:embed="rId2"/>
          <a:stretch>
            <a:fillRect/>
          </a:stretch>
        </p:blipFill>
        <p:spPr>
          <a:xfrm>
            <a:off x="148280" y="2533548"/>
            <a:ext cx="8434800" cy="3664497"/>
          </a:xfrm>
          <a:prstGeom prst="rect">
            <a:avLst/>
          </a:prstGeom>
        </p:spPr>
      </p:pic>
      <p:sp>
        <p:nvSpPr>
          <p:cNvPr id="4" name="テキスト ボックス 2"/>
          <p:cNvSpPr txBox="1">
            <a:spLocks noChangeArrowheads="1"/>
          </p:cNvSpPr>
          <p:nvPr/>
        </p:nvSpPr>
        <p:spPr bwMode="auto">
          <a:xfrm>
            <a:off x="8310987" y="3982469"/>
            <a:ext cx="1013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5" name="Text Box 3"/>
          <p:cNvSpPr txBox="1">
            <a:spLocks noChangeArrowheads="1"/>
          </p:cNvSpPr>
          <p:nvPr/>
        </p:nvSpPr>
        <p:spPr bwMode="auto">
          <a:xfrm>
            <a:off x="8310987" y="4365796"/>
            <a:ext cx="1013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734860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22422" y="450169"/>
            <a:ext cx="891718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⑧経常収支比率（市町村経営比較分析表より）</a:t>
            </a:r>
            <a:endParaRPr lang="en-US" altLang="ja-JP" sz="2000" b="1" dirty="0">
              <a:latin typeface="+mn-ea"/>
            </a:endParaRPr>
          </a:p>
          <a:p>
            <a:pPr marL="0" marR="0" lvl="0" indent="12700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270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・経常収支比率は府平均</a:t>
            </a:r>
            <a:r>
              <a:rPr kumimoji="0" lang="en-US" altLang="ja-JP" b="0" i="0" u="none" strike="noStrike" cap="none" normalizeH="0" baseline="0" smtClean="0">
                <a:ln>
                  <a:noFill/>
                </a:ln>
                <a:solidFill>
                  <a:schemeClr val="tx1"/>
                </a:solidFill>
                <a:effectLst/>
                <a:latin typeface="+mn-ea"/>
                <a:cs typeface="Times New Roman" panose="02020603050405020304" pitchFamily="18" charset="0"/>
              </a:rPr>
              <a:t>111.98%</a:t>
            </a:r>
            <a:r>
              <a:rPr kumimoji="0" lang="ja-JP" altLang="en-US" b="0" i="0" u="none" strike="noStrike" cap="none" normalizeH="0" baseline="0" smtClean="0">
                <a:ln>
                  <a:noFill/>
                </a:ln>
                <a:solidFill>
                  <a:schemeClr val="tx1"/>
                </a:solidFill>
                <a:effectLst/>
                <a:latin typeface="+mn-ea"/>
                <a:cs typeface="Times New Roman" panose="02020603050405020304" pitchFamily="18" charset="0"/>
              </a:rPr>
              <a:t>を</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上回り、</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112.46%</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と単年度黒字を示す</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100%</a:t>
            </a:r>
          </a:p>
          <a:p>
            <a:pPr marL="0" marR="0" lvl="0" indent="1270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　を超えています。</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778476" y="17793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778476" y="40844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18</a:t>
            </a:fld>
            <a:endParaRPr kumimoji="1" lang="ja-JP" altLang="en-US"/>
          </a:p>
        </p:txBody>
      </p:sp>
      <p:pic>
        <p:nvPicPr>
          <p:cNvPr id="8" name="図 7"/>
          <p:cNvPicPr>
            <a:picLocks noChangeAspect="1"/>
          </p:cNvPicPr>
          <p:nvPr/>
        </p:nvPicPr>
        <p:blipFill>
          <a:blip r:embed="rId2"/>
          <a:stretch>
            <a:fillRect/>
          </a:stretch>
        </p:blipFill>
        <p:spPr>
          <a:xfrm>
            <a:off x="234039" y="2408601"/>
            <a:ext cx="8434800" cy="3650524"/>
          </a:xfrm>
          <a:prstGeom prst="rect">
            <a:avLst/>
          </a:prstGeom>
        </p:spPr>
      </p:pic>
      <p:sp>
        <p:nvSpPr>
          <p:cNvPr id="2" name="テキスト ボックス 2"/>
          <p:cNvSpPr txBox="1">
            <a:spLocks noChangeArrowheads="1"/>
          </p:cNvSpPr>
          <p:nvPr/>
        </p:nvSpPr>
        <p:spPr bwMode="auto">
          <a:xfrm>
            <a:off x="8198069" y="3204523"/>
            <a:ext cx="9415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3"/>
          <p:cNvSpPr txBox="1">
            <a:spLocks noChangeArrowheads="1"/>
          </p:cNvSpPr>
          <p:nvPr/>
        </p:nvSpPr>
        <p:spPr bwMode="auto">
          <a:xfrm>
            <a:off x="8198069" y="3690641"/>
            <a:ext cx="9415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smtClean="0">
              <a:ln>
                <a:noFill/>
              </a:ln>
              <a:solidFill>
                <a:schemeClr val="tx1"/>
              </a:solidFill>
              <a:effectLst/>
              <a:latin typeface="+mn-ea"/>
            </a:endParaRPr>
          </a:p>
        </p:txBody>
      </p:sp>
    </p:spTree>
    <p:extLst>
      <p:ext uri="{BB962C8B-B14F-4D97-AF65-F5344CB8AC3E}">
        <p14:creationId xmlns:p14="http://schemas.microsoft.com/office/powerpoint/2010/main" val="3756965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87243" y="458089"/>
            <a:ext cx="854625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⑨企業債残高対給水収益率（市町村経営比較分析表より）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・企業債残高対給水収益率は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200.5%</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 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250.5%</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を下回っています</a:t>
            </a:r>
            <a:r>
              <a:rPr kumimoji="0"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en-US" sz="800" b="0" i="0" u="none" strike="noStrike" cap="none" normalizeH="0" baseline="0" dirty="0" smtClean="0">
              <a:ln>
                <a:noFill/>
              </a:ln>
              <a:solidFill>
                <a:schemeClr val="tx1"/>
              </a:solidFill>
              <a:effectLst/>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766119" y="17423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766119" y="37711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19</a:t>
            </a:fld>
            <a:endParaRPr kumimoji="1" lang="ja-JP" altLang="en-US"/>
          </a:p>
        </p:txBody>
      </p:sp>
      <p:pic>
        <p:nvPicPr>
          <p:cNvPr id="8" name="図 7"/>
          <p:cNvPicPr>
            <a:picLocks noChangeAspect="1"/>
          </p:cNvPicPr>
          <p:nvPr/>
        </p:nvPicPr>
        <p:blipFill>
          <a:blip r:embed="rId2"/>
          <a:stretch>
            <a:fillRect/>
          </a:stretch>
        </p:blipFill>
        <p:spPr>
          <a:xfrm>
            <a:off x="113982" y="2398023"/>
            <a:ext cx="8434800" cy="3208280"/>
          </a:xfrm>
          <a:prstGeom prst="rect">
            <a:avLst/>
          </a:prstGeom>
        </p:spPr>
      </p:pic>
      <p:sp>
        <p:nvSpPr>
          <p:cNvPr id="3" name="Text Box 3"/>
          <p:cNvSpPr txBox="1">
            <a:spLocks noChangeArrowheads="1"/>
          </p:cNvSpPr>
          <p:nvPr/>
        </p:nvSpPr>
        <p:spPr bwMode="auto">
          <a:xfrm>
            <a:off x="8216539" y="3909933"/>
            <a:ext cx="1079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
        <p:nvSpPr>
          <p:cNvPr id="2" name="テキスト ボックス 2"/>
          <p:cNvSpPr txBox="1">
            <a:spLocks noChangeArrowheads="1"/>
          </p:cNvSpPr>
          <p:nvPr/>
        </p:nvSpPr>
        <p:spPr bwMode="auto">
          <a:xfrm>
            <a:off x="8216539" y="4272959"/>
            <a:ext cx="1441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747242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8002191"/>
          </a:xfrm>
          <a:prstGeom prst="rect">
            <a:avLst/>
          </a:prstGeom>
          <a:noFill/>
        </p:spPr>
        <p:txBody>
          <a:bodyPr wrap="square" rtlCol="0">
            <a:spAutoFit/>
          </a:bodyPr>
          <a:lstStyle/>
          <a:p>
            <a:r>
              <a:rPr lang="ja-JP" altLang="en-US" b="1" dirty="0">
                <a:solidFill>
                  <a:schemeClr val="tx2"/>
                </a:solidFill>
                <a:latin typeface="+mn-ea"/>
              </a:rPr>
              <a:t>■市の水道の状態をのぞいてみよう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endParaRPr lang="en-US" altLang="ja-JP" b="1" dirty="0" smtClean="0">
              <a:solidFill>
                <a:schemeClr val="tx2"/>
              </a:solidFill>
              <a:latin typeface="+mn-ea"/>
            </a:endParaRP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一日最大給水量と自己水率の概要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おける藤井寺市</a:t>
            </a:r>
            <a:r>
              <a:rPr lang="ja-JP" altLang="en-US" sz="1600" dirty="0">
                <a:latin typeface="+mn-ea"/>
              </a:rPr>
              <a:t>の状況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おける藤井寺市</a:t>
            </a:r>
            <a:r>
              <a:rPr lang="ja-JP" altLang="en-US" sz="1600" dirty="0">
                <a:latin typeface="+mn-ea"/>
              </a:rPr>
              <a:t>の各指標の状況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a:solidFill>
                  <a:schemeClr val="tx2"/>
                </a:solidFill>
                <a:latin typeface="+mn-ea"/>
              </a:rPr>
              <a:t>■市の水道ってこれからどうなるの？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dirty="0" smtClean="0">
                <a:solidFill>
                  <a:schemeClr val="tx2"/>
                </a:solidFill>
                <a:latin typeface="+mn-ea"/>
              </a:rPr>
              <a:t>~</a:t>
            </a:r>
            <a:endParaRPr lang="en-US" altLang="ja-JP" b="1" dirty="0">
              <a:solidFill>
                <a:schemeClr val="tx2"/>
              </a:solidFill>
              <a:latin typeface="+mn-ea"/>
            </a:endParaRPr>
          </a:p>
          <a:p>
            <a:r>
              <a:rPr lang="ja-JP" altLang="en-US" b="1" dirty="0" smtClean="0">
                <a:latin typeface="+mn-ea"/>
              </a:rPr>
              <a:t>藤井寺市の計画</a:t>
            </a:r>
            <a:endParaRPr lang="en-US" altLang="ja-JP" b="1" dirty="0" smtClean="0">
              <a:latin typeface="+mn-ea"/>
            </a:endParaRPr>
          </a:p>
          <a:p>
            <a:r>
              <a:rPr lang="en-US" altLang="ja-JP" sz="1600" dirty="0" smtClean="0">
                <a:latin typeface="+mn-ea"/>
              </a:rPr>
              <a:t>3</a:t>
            </a:r>
            <a:r>
              <a:rPr lang="ja-JP" altLang="en-US" sz="1600" dirty="0">
                <a:latin typeface="+mn-ea"/>
              </a:rPr>
              <a:t>　</a:t>
            </a:r>
            <a:r>
              <a:rPr lang="ja-JP" altLang="en-US" sz="1600" dirty="0" smtClean="0">
                <a:latin typeface="+mn-ea"/>
              </a:rPr>
              <a:t>藤井寺市</a:t>
            </a:r>
            <a:r>
              <a:rPr lang="ja-JP" altLang="en-US" sz="1600" dirty="0">
                <a:latin typeface="+mn-ea"/>
              </a:rPr>
              <a:t>の今後の計画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endParaRPr lang="en-US" altLang="ja-JP" sz="1600" dirty="0" smtClean="0">
              <a:latin typeface="+mn-ea"/>
            </a:endParaRPr>
          </a:p>
          <a:p>
            <a:r>
              <a:rPr lang="ja-JP" altLang="en-US" b="1" dirty="0" smtClean="0">
                <a:latin typeface="+mn-ea"/>
              </a:rPr>
              <a:t>大阪府による推計</a:t>
            </a:r>
            <a:endParaRPr lang="en-US" altLang="ja-JP" b="1" dirty="0">
              <a:latin typeface="+mn-ea"/>
            </a:endParaRPr>
          </a:p>
          <a:p>
            <a:r>
              <a:rPr lang="ja-JP" altLang="en-US" sz="1600" dirty="0">
                <a:latin typeface="+mn-ea"/>
              </a:rPr>
              <a:t>４　</a:t>
            </a:r>
            <a:r>
              <a:rPr lang="ja-JP" altLang="en-US" sz="1600" dirty="0" smtClean="0">
                <a:latin typeface="+mn-ea"/>
              </a:rPr>
              <a:t>大阪府推計による藤井寺市</a:t>
            </a:r>
            <a:r>
              <a:rPr lang="ja-JP" altLang="en-US" sz="1600" dirty="0">
                <a:latin typeface="+mn-ea"/>
              </a:rPr>
              <a:t>の今後の</a:t>
            </a:r>
            <a:r>
              <a:rPr lang="ja-JP" altLang="en-US" sz="1600" dirty="0" smtClean="0">
                <a:latin typeface="+mn-ea"/>
              </a:rPr>
              <a:t>見通し</a:t>
            </a:r>
            <a:r>
              <a:rPr lang="ja-JP" altLang="en-US" sz="1600" dirty="0">
                <a:latin typeface="+mn-ea"/>
              </a:rPr>
              <a:t/>
            </a:r>
            <a:br>
              <a:rPr lang="ja-JP" altLang="en-US" sz="1600" dirty="0">
                <a:latin typeface="+mn-ea"/>
              </a:rPr>
            </a:br>
            <a:r>
              <a:rPr lang="ja-JP" altLang="en-US" sz="1600" dirty="0">
                <a:latin typeface="+mn-ea"/>
              </a:rPr>
              <a:t>　</a:t>
            </a:r>
            <a:r>
              <a:rPr lang="ja-JP" altLang="en-US" sz="1600" dirty="0" smtClean="0">
                <a:latin typeface="+mn-ea"/>
              </a:rPr>
              <a:t>４．１　給水</a:t>
            </a:r>
            <a:r>
              <a:rPr lang="ja-JP" altLang="en-US" sz="1600" dirty="0">
                <a:latin typeface="+mn-ea"/>
              </a:rPr>
              <a:t>人口と料金収入の見通し</a:t>
            </a:r>
            <a:br>
              <a:rPr lang="ja-JP" altLang="en-US" sz="1600" dirty="0">
                <a:latin typeface="+mn-ea"/>
              </a:rPr>
            </a:br>
            <a:r>
              <a:rPr lang="ja-JP" altLang="en-US" sz="1600" dirty="0">
                <a:latin typeface="+mn-ea"/>
              </a:rPr>
              <a:t>　</a:t>
            </a:r>
            <a:r>
              <a:rPr lang="ja-JP" altLang="en-US" sz="1600" dirty="0" smtClean="0">
                <a:latin typeface="+mn-ea"/>
              </a:rPr>
              <a:t>４．２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４．３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smtClean="0">
                <a:latin typeface="+mn-ea"/>
              </a:rPr>
              <a:t>５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2</a:t>
            </a:fld>
            <a:endParaRPr kumimoji="1" lang="ja-JP" altLang="en-US"/>
          </a:p>
        </p:txBody>
      </p:sp>
    </p:spTree>
    <p:extLst>
      <p:ext uri="{BB962C8B-B14F-4D97-AF65-F5344CB8AC3E}">
        <p14:creationId xmlns:p14="http://schemas.microsoft.com/office/powerpoint/2010/main" val="1615828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440478"/>
            <a:ext cx="694164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⑩施設利用率（市町村経営比較分析表より）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・施設利用率は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79.3%</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58.4%</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を上回っています。</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1445741" y="18164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1445741" y="41500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r>
            <a:br>
              <a:rPr kumimoji="0" lang="en-US" altLang="ja-JP" sz="1000" b="0" i="0" u="none" strike="noStrike" cap="none" normalizeH="0" baseline="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endParaRPr kumimoji="0" lang="en-US"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20</a:t>
            </a:fld>
            <a:endParaRPr kumimoji="1" lang="ja-JP" altLang="en-US"/>
          </a:p>
        </p:txBody>
      </p:sp>
      <p:pic>
        <p:nvPicPr>
          <p:cNvPr id="9" name="図 8"/>
          <p:cNvPicPr>
            <a:picLocks noChangeAspect="1"/>
          </p:cNvPicPr>
          <p:nvPr/>
        </p:nvPicPr>
        <p:blipFill>
          <a:blip r:embed="rId2"/>
          <a:stretch>
            <a:fillRect/>
          </a:stretch>
        </p:blipFill>
        <p:spPr>
          <a:xfrm>
            <a:off x="293071" y="2306094"/>
            <a:ext cx="8434800" cy="3681665"/>
          </a:xfrm>
          <a:prstGeom prst="rect">
            <a:avLst/>
          </a:prstGeom>
        </p:spPr>
      </p:pic>
      <p:sp>
        <p:nvSpPr>
          <p:cNvPr id="2" name="テキスト ボックス 2"/>
          <p:cNvSpPr txBox="1">
            <a:spLocks noChangeArrowheads="1"/>
          </p:cNvSpPr>
          <p:nvPr/>
        </p:nvSpPr>
        <p:spPr bwMode="auto">
          <a:xfrm>
            <a:off x="8383422" y="3610139"/>
            <a:ext cx="9746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3"/>
          <p:cNvSpPr txBox="1">
            <a:spLocks noChangeArrowheads="1"/>
          </p:cNvSpPr>
          <p:nvPr/>
        </p:nvSpPr>
        <p:spPr bwMode="auto">
          <a:xfrm>
            <a:off x="8333995" y="3351439"/>
            <a:ext cx="9746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15304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34711"/>
            <a:ext cx="9008076" cy="3939540"/>
          </a:xfrm>
          <a:prstGeom prst="rect">
            <a:avLst/>
          </a:prstGeom>
        </p:spPr>
        <p:txBody>
          <a:bodyPr wrap="square">
            <a:spAutoFit/>
          </a:bodyPr>
          <a:lstStyle/>
          <a:p>
            <a:pPr algn="just">
              <a:spcAft>
                <a:spcPts val="0"/>
              </a:spcAft>
            </a:pPr>
            <a:r>
              <a:rPr lang="ja-JP" altLang="ja-JP" sz="2400" b="1" kern="100" dirty="0">
                <a:latin typeface="+mn-ea"/>
                <a:cs typeface="Times New Roman" panose="02020603050405020304" pitchFamily="18" charset="0"/>
              </a:rPr>
              <a:t>３　藤井寺市の今後の計画</a:t>
            </a:r>
            <a:endParaRPr lang="ja-JP" altLang="ja-JP" sz="2400" kern="100" dirty="0">
              <a:latin typeface="+mn-ea"/>
              <a:cs typeface="Times New Roman" panose="02020603050405020304" pitchFamily="18" charset="0"/>
            </a:endParaRPr>
          </a:p>
          <a:p>
            <a:pPr algn="just">
              <a:spcAft>
                <a:spcPts val="0"/>
              </a:spcAft>
            </a:pPr>
            <a:r>
              <a:rPr lang="en-US" altLang="ja-JP" sz="2800" kern="100" dirty="0">
                <a:latin typeface="+mn-ea"/>
                <a:cs typeface="Times New Roman" panose="02020603050405020304" pitchFamily="18" charset="0"/>
              </a:rPr>
              <a:t> </a:t>
            </a:r>
            <a:endParaRPr lang="ja-JP" altLang="ja-JP" sz="2800" kern="100" dirty="0">
              <a:latin typeface="+mn-ea"/>
              <a:cs typeface="Times New Roman" panose="02020603050405020304" pitchFamily="18" charset="0"/>
            </a:endParaRPr>
          </a:p>
          <a:p>
            <a:pPr marL="269240" indent="-90805" algn="just">
              <a:spcAft>
                <a:spcPts val="0"/>
              </a:spcAft>
            </a:pPr>
            <a:r>
              <a:rPr lang="ja-JP" altLang="ja-JP" kern="100" dirty="0">
                <a:latin typeface="+mn-ea"/>
                <a:cs typeface="Times New Roman" panose="02020603050405020304" pitchFamily="18" charset="0"/>
              </a:rPr>
              <a:t>・浄水場は耐震化を行い、２０３０年度には耐震化率が１００％と</a:t>
            </a:r>
            <a:r>
              <a:rPr lang="ja-JP" altLang="ja-JP" kern="100" dirty="0" smtClean="0">
                <a:latin typeface="+mn-ea"/>
                <a:cs typeface="Times New Roman" panose="02020603050405020304" pitchFamily="18" charset="0"/>
              </a:rPr>
              <a:t>な</a:t>
            </a:r>
            <a:r>
              <a:rPr lang="ja-JP" altLang="en-US" kern="100" dirty="0" smtClean="0">
                <a:latin typeface="+mn-ea"/>
                <a:cs typeface="Times New Roman" panose="02020603050405020304" pitchFamily="18" charset="0"/>
              </a:rPr>
              <a:t>ります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a:p>
            <a:pPr marL="269240" indent="-90805" algn="just">
              <a:spcAft>
                <a:spcPts val="0"/>
              </a:spcAft>
            </a:pPr>
            <a:endParaRPr lang="en-US" altLang="ja-JP" kern="100" dirty="0" smtClean="0">
              <a:latin typeface="+mn-ea"/>
              <a:cs typeface="Times New Roman" panose="02020603050405020304" pitchFamily="18" charset="0"/>
            </a:endParaRPr>
          </a:p>
          <a:p>
            <a:pPr marL="269240" indent="-90805"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配水池は２０３０年度には耐震化率が８０．７％と</a:t>
            </a:r>
            <a:r>
              <a:rPr lang="ja-JP" altLang="ja-JP" kern="100" dirty="0" smtClean="0">
                <a:latin typeface="+mn-ea"/>
                <a:cs typeface="Times New Roman" panose="02020603050405020304" pitchFamily="18" charset="0"/>
              </a:rPr>
              <a:t>な</a:t>
            </a:r>
            <a:r>
              <a:rPr lang="ja-JP" altLang="en-US" kern="100" dirty="0" smtClean="0">
                <a:latin typeface="+mn-ea"/>
                <a:cs typeface="Times New Roman" panose="02020603050405020304" pitchFamily="18" charset="0"/>
              </a:rPr>
              <a:t>ります</a:t>
            </a: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２つの配水場を１つに統合する計画）。</a:t>
            </a:r>
          </a:p>
          <a:p>
            <a:pPr marL="269240" indent="-90805" algn="just">
              <a:spcAft>
                <a:spcPts val="0"/>
              </a:spcAft>
            </a:pPr>
            <a:endParaRPr lang="en-US" altLang="ja-JP" kern="100" dirty="0" smtClean="0">
              <a:latin typeface="+mn-ea"/>
              <a:cs typeface="Times New Roman" panose="02020603050405020304" pitchFamily="18" charset="0"/>
            </a:endParaRPr>
          </a:p>
          <a:p>
            <a:pPr marL="269240" indent="-90805"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基幹管路は、藤井寺市が設定した更新基準年数で更新した場合、２０３０年度に耐震適合率が８７％と</a:t>
            </a:r>
            <a:r>
              <a:rPr lang="ja-JP" altLang="ja-JP" kern="100" dirty="0" smtClean="0">
                <a:latin typeface="+mn-ea"/>
                <a:cs typeface="Times New Roman" panose="02020603050405020304" pitchFamily="18" charset="0"/>
              </a:rPr>
              <a:t>な</a:t>
            </a:r>
            <a:r>
              <a:rPr lang="ja-JP" altLang="en-US" kern="100" dirty="0" smtClean="0">
                <a:latin typeface="+mn-ea"/>
                <a:cs typeface="Times New Roman" panose="02020603050405020304" pitchFamily="18" charset="0"/>
              </a:rPr>
              <a:t>ります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a:p>
            <a:pPr marL="269240" indent="-90805" algn="just">
              <a:spcAft>
                <a:spcPts val="0"/>
              </a:spcAft>
            </a:pPr>
            <a:endParaRPr lang="en-US" altLang="ja-JP" kern="100" dirty="0" smtClean="0">
              <a:latin typeface="+mn-ea"/>
              <a:cs typeface="Times New Roman" panose="02020603050405020304" pitchFamily="18" charset="0"/>
            </a:endParaRPr>
          </a:p>
          <a:p>
            <a:pPr marL="269240" indent="-90805"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２０１８年１０月に大阪広域水道企業団と「水道事業の統合に向けての検討、協議に関する覚書」を締結し、統合に関し、具体的に検討、協議を開始</a:t>
            </a:r>
            <a:r>
              <a:rPr lang="ja-JP" altLang="ja-JP" kern="100" dirty="0" smtClean="0">
                <a:latin typeface="+mn-ea"/>
                <a:cs typeface="Times New Roman" panose="02020603050405020304" pitchFamily="18" charset="0"/>
              </a:rPr>
              <a:t>し</a:t>
            </a:r>
            <a:r>
              <a:rPr lang="ja-JP" altLang="en-US" kern="100" dirty="0" smtClean="0">
                <a:latin typeface="+mn-ea"/>
                <a:cs typeface="Times New Roman" panose="02020603050405020304" pitchFamily="18" charset="0"/>
              </a:rPr>
              <a:t>まし</a:t>
            </a:r>
            <a:r>
              <a:rPr lang="ja-JP" altLang="ja-JP" kern="100" dirty="0" smtClean="0">
                <a:latin typeface="+mn-ea"/>
                <a:cs typeface="Times New Roman" panose="02020603050405020304" pitchFamily="18" charset="0"/>
              </a:rPr>
              <a:t>た</a:t>
            </a:r>
            <a:r>
              <a:rPr lang="ja-JP" altLang="ja-JP" kern="100" dirty="0">
                <a:latin typeface="+mn-ea"/>
                <a:cs typeface="Times New Roman" panose="02020603050405020304" pitchFamily="18" charset="0"/>
              </a:rPr>
              <a:t>。</a:t>
            </a:r>
          </a:p>
          <a:p>
            <a:pPr marL="269240" indent="-90805" algn="just">
              <a:spcAft>
                <a:spcPts val="0"/>
              </a:spcAft>
            </a:pPr>
            <a:r>
              <a:rPr lang="en-US" altLang="ja-JP" kern="100" dirty="0">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21</a:t>
            </a:fld>
            <a:endParaRPr kumimoji="1" lang="ja-JP" altLang="en-US"/>
          </a:p>
        </p:txBody>
      </p:sp>
    </p:spTree>
    <p:extLst>
      <p:ext uri="{BB962C8B-B14F-4D97-AF65-F5344CB8AC3E}">
        <p14:creationId xmlns:p14="http://schemas.microsoft.com/office/powerpoint/2010/main" val="1670771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691978" y="14580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5"/>
          <p:cNvSpPr>
            <a:spLocks noChangeArrowheads="1"/>
          </p:cNvSpPr>
          <p:nvPr/>
        </p:nvSpPr>
        <p:spPr bwMode="auto">
          <a:xfrm>
            <a:off x="691978" y="29877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22</a:t>
            </a:fld>
            <a:endParaRPr kumimoji="1" lang="ja-JP" altLang="en-US"/>
          </a:p>
        </p:txBody>
      </p:sp>
      <p:sp>
        <p:nvSpPr>
          <p:cNvPr id="3" name="正方形/長方形 2"/>
          <p:cNvSpPr/>
          <p:nvPr/>
        </p:nvSpPr>
        <p:spPr>
          <a:xfrm>
            <a:off x="6085751" y="2462885"/>
            <a:ext cx="166767" cy="2879999"/>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8" name="図 7"/>
          <p:cNvPicPr>
            <a:picLocks noChangeAspect="1"/>
          </p:cNvPicPr>
          <p:nvPr/>
        </p:nvPicPr>
        <p:blipFill>
          <a:blip r:embed="rId2"/>
          <a:stretch>
            <a:fillRect/>
          </a:stretch>
        </p:blipFill>
        <p:spPr>
          <a:xfrm>
            <a:off x="96078" y="2483307"/>
            <a:ext cx="8879626" cy="2869200"/>
          </a:xfrm>
          <a:prstGeom prst="rect">
            <a:avLst/>
          </a:prstGeom>
        </p:spPr>
      </p:pic>
      <p:sp>
        <p:nvSpPr>
          <p:cNvPr id="10" name="正方形/長方形 9"/>
          <p:cNvSpPr/>
          <p:nvPr/>
        </p:nvSpPr>
        <p:spPr>
          <a:xfrm>
            <a:off x="7347301" y="560323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spTree>
    <p:extLst>
      <p:ext uri="{BB962C8B-B14F-4D97-AF65-F5344CB8AC3E}">
        <p14:creationId xmlns:p14="http://schemas.microsoft.com/office/powerpoint/2010/main" val="326221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815249410"/>
              </p:ext>
            </p:extLst>
          </p:nvPr>
        </p:nvGraphicFramePr>
        <p:xfrm>
          <a:off x="120793" y="802124"/>
          <a:ext cx="8744366" cy="1814952"/>
        </p:xfrm>
        <a:graphic>
          <a:graphicData uri="http://schemas.openxmlformats.org/drawingml/2006/table">
            <a:tbl>
              <a:tblPr firstRow="1" firstCol="1" bandRow="1">
                <a:tableStyleId>{5C22544A-7EE6-4342-B048-85BDC9FD1C3A}</a:tableStyleId>
              </a:tblPr>
              <a:tblGrid>
                <a:gridCol w="892461">
                  <a:extLst>
                    <a:ext uri="{9D8B030D-6E8A-4147-A177-3AD203B41FA5}">
                      <a16:colId xmlns:a16="http://schemas.microsoft.com/office/drawing/2014/main" val="4046592780"/>
                    </a:ext>
                  </a:extLst>
                </a:gridCol>
                <a:gridCol w="1631092">
                  <a:extLst>
                    <a:ext uri="{9D8B030D-6E8A-4147-A177-3AD203B41FA5}">
                      <a16:colId xmlns:a16="http://schemas.microsoft.com/office/drawing/2014/main" val="1056560493"/>
                    </a:ext>
                  </a:extLst>
                </a:gridCol>
                <a:gridCol w="1833061">
                  <a:extLst>
                    <a:ext uri="{9D8B030D-6E8A-4147-A177-3AD203B41FA5}">
                      <a16:colId xmlns:a16="http://schemas.microsoft.com/office/drawing/2014/main" val="2297990121"/>
                    </a:ext>
                  </a:extLst>
                </a:gridCol>
                <a:gridCol w="2071674">
                  <a:extLst>
                    <a:ext uri="{9D8B030D-6E8A-4147-A177-3AD203B41FA5}">
                      <a16:colId xmlns:a16="http://schemas.microsoft.com/office/drawing/2014/main" val="1595004153"/>
                    </a:ext>
                  </a:extLst>
                </a:gridCol>
                <a:gridCol w="2316078">
                  <a:extLst>
                    <a:ext uri="{9D8B030D-6E8A-4147-A177-3AD203B41FA5}">
                      <a16:colId xmlns:a16="http://schemas.microsoft.com/office/drawing/2014/main" val="711927729"/>
                    </a:ext>
                  </a:extLst>
                </a:gridCol>
              </a:tblGrid>
              <a:tr h="816171">
                <a:tc>
                  <a:txBody>
                    <a:bodyPr/>
                    <a:lstStyle/>
                    <a:p>
                      <a:pPr algn="ctr">
                        <a:spcAft>
                          <a:spcPts val="0"/>
                        </a:spcAft>
                      </a:pPr>
                      <a:r>
                        <a:rPr lang="en-US" sz="1800" kern="100">
                          <a:effectLst/>
                          <a:latin typeface="+mn-ea"/>
                          <a:ea typeface="+mn-ea"/>
                        </a:rPr>
                        <a:t> </a:t>
                      </a:r>
                      <a:endParaRPr lang="ja-JP" sz="1800" kern="100">
                        <a:effectLst/>
                        <a:latin typeface="+mn-ea"/>
                        <a:ea typeface="+mn-ea"/>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latin typeface="+mn-ea"/>
                          <a:ea typeface="+mn-ea"/>
                        </a:rPr>
                        <a:t>市町村計画</a:t>
                      </a:r>
                      <a:endParaRPr lang="ja-JP" sz="1800" kern="100" dirty="0">
                        <a:effectLst/>
                        <a:latin typeface="+mn-ea"/>
                        <a:ea typeface="+mn-ea"/>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latin typeface="+mn-ea"/>
                          <a:ea typeface="+mn-ea"/>
                        </a:rPr>
                        <a:t>今後</a:t>
                      </a:r>
                      <a:r>
                        <a:rPr lang="en-US" sz="1800" kern="100" dirty="0">
                          <a:effectLst/>
                          <a:latin typeface="+mn-ea"/>
                          <a:ea typeface="+mn-ea"/>
                        </a:rPr>
                        <a:t>60</a:t>
                      </a:r>
                      <a:r>
                        <a:rPr lang="ja-JP" sz="1800" kern="100" dirty="0">
                          <a:effectLst/>
                          <a:latin typeface="+mn-ea"/>
                          <a:ea typeface="+mn-ea"/>
                        </a:rPr>
                        <a:t>年周期で管</a:t>
                      </a:r>
                      <a:r>
                        <a:rPr lang="ja-JP" sz="1800" kern="100" dirty="0" smtClean="0">
                          <a:effectLst/>
                          <a:latin typeface="+mn-ea"/>
                          <a:ea typeface="+mn-ea"/>
                        </a:rPr>
                        <a:t>更新する</a:t>
                      </a:r>
                      <a:r>
                        <a:rPr lang="ja-JP" sz="1800" kern="100" dirty="0">
                          <a:effectLst/>
                          <a:latin typeface="+mn-ea"/>
                          <a:ea typeface="+mn-ea"/>
                        </a:rPr>
                        <a:t>ために必要</a:t>
                      </a:r>
                      <a:r>
                        <a:rPr lang="ja-JP" sz="1800" kern="100">
                          <a:effectLst/>
                          <a:latin typeface="+mn-ea"/>
                          <a:ea typeface="+mn-ea"/>
                        </a:rPr>
                        <a:t>な</a:t>
                      </a:r>
                      <a:r>
                        <a:rPr lang="ja-JP" sz="1800" kern="100" smtClean="0">
                          <a:effectLst/>
                          <a:latin typeface="+mn-ea"/>
                          <a:ea typeface="+mn-ea"/>
                        </a:rPr>
                        <a:t>管</a:t>
                      </a:r>
                      <a:r>
                        <a:rPr lang="ja-JP" altLang="en-US" sz="1800" kern="100" smtClean="0">
                          <a:effectLst/>
                          <a:latin typeface="+mn-ea"/>
                          <a:ea typeface="+mn-ea"/>
                        </a:rPr>
                        <a:t>路</a:t>
                      </a:r>
                      <a:r>
                        <a:rPr lang="ja-JP" sz="1800" kern="100" smtClean="0">
                          <a:effectLst/>
                          <a:latin typeface="+mn-ea"/>
                          <a:ea typeface="+mn-ea"/>
                        </a:rPr>
                        <a:t>更新率</a:t>
                      </a:r>
                      <a:r>
                        <a:rPr lang="ja-JP" sz="1800" kern="100" dirty="0">
                          <a:effectLst/>
                          <a:latin typeface="+mn-ea"/>
                          <a:ea typeface="+mn-ea"/>
                        </a:rPr>
                        <a:t>（％）</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960504893"/>
                  </a:ext>
                </a:extLst>
              </a:tr>
              <a:tr h="665854">
                <a:tc>
                  <a:txBody>
                    <a:bodyPr/>
                    <a:lstStyle/>
                    <a:p>
                      <a:pPr algn="ctr">
                        <a:spcAft>
                          <a:spcPts val="0"/>
                        </a:spcAft>
                      </a:pPr>
                      <a:r>
                        <a:rPr lang="en-US" sz="1800" kern="100">
                          <a:effectLst/>
                          <a:latin typeface="+mn-ea"/>
                          <a:ea typeface="+mn-ea"/>
                        </a:rPr>
                        <a:t> </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計画年次</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老朽管率（％）</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計画期間内年平均</a:t>
                      </a:r>
                    </a:p>
                    <a:p>
                      <a:pPr algn="ctr">
                        <a:spcAft>
                          <a:spcPts val="0"/>
                        </a:spcAft>
                      </a:pPr>
                      <a:r>
                        <a:rPr lang="ja-JP" sz="1800" kern="100" dirty="0" smtClean="0">
                          <a:effectLst/>
                          <a:latin typeface="+mn-ea"/>
                          <a:ea typeface="+mn-ea"/>
                        </a:rPr>
                        <a:t>管</a:t>
                      </a:r>
                      <a:r>
                        <a:rPr lang="ja-JP" altLang="en-US" sz="1800" kern="100" dirty="0" smtClean="0">
                          <a:effectLst/>
                          <a:latin typeface="+mn-ea"/>
                          <a:ea typeface="+mn-ea"/>
                        </a:rPr>
                        <a:t>路</a:t>
                      </a:r>
                      <a:r>
                        <a:rPr lang="ja-JP" sz="1800" kern="100" dirty="0" smtClean="0">
                          <a:effectLst/>
                          <a:latin typeface="+mn-ea"/>
                          <a:ea typeface="+mn-ea"/>
                        </a:rPr>
                        <a:t>更新率</a:t>
                      </a:r>
                      <a:r>
                        <a:rPr lang="ja-JP" sz="1800" kern="100" dirty="0">
                          <a:effectLst/>
                          <a:latin typeface="+mn-ea"/>
                          <a:ea typeface="+mn-ea"/>
                        </a:rPr>
                        <a:t>（％）</a:t>
                      </a:r>
                      <a:endParaRPr lang="ja-JP" sz="1800" kern="100" dirty="0">
                        <a:effectLst/>
                        <a:latin typeface="+mn-ea"/>
                        <a:ea typeface="+mn-ea"/>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1731942589"/>
                  </a:ext>
                </a:extLst>
              </a:tr>
              <a:tr h="332927">
                <a:tc>
                  <a:txBody>
                    <a:bodyPr/>
                    <a:lstStyle/>
                    <a:p>
                      <a:pPr algn="ctr">
                        <a:spcAft>
                          <a:spcPts val="0"/>
                        </a:spcAft>
                      </a:pPr>
                      <a:r>
                        <a:rPr lang="ja-JP" sz="1800" kern="100">
                          <a:effectLst/>
                          <a:latin typeface="+mn-ea"/>
                          <a:ea typeface="+mn-ea"/>
                        </a:rPr>
                        <a:t>全管路</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just">
                        <a:spcAft>
                          <a:spcPts val="0"/>
                        </a:spcAft>
                      </a:pPr>
                      <a:r>
                        <a:rPr lang="ja-JP" sz="1800" kern="100">
                          <a:effectLst/>
                          <a:latin typeface="+mn-ea"/>
                          <a:ea typeface="+mn-ea"/>
                        </a:rPr>
                        <a:t>２０１８年度</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１２．９０％</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０．８０％</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１．６７％</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934472941"/>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596332938"/>
              </p:ext>
            </p:extLst>
          </p:nvPr>
        </p:nvGraphicFramePr>
        <p:xfrm>
          <a:off x="166002" y="3563006"/>
          <a:ext cx="8699157" cy="3148926"/>
        </p:xfrm>
        <a:graphic>
          <a:graphicData uri="http://schemas.openxmlformats.org/drawingml/2006/table">
            <a:tbl>
              <a:tblPr firstRow="1" firstCol="1" bandRow="1">
                <a:tableStyleId>{5C22544A-7EE6-4342-B048-85BDC9FD1C3A}</a:tableStyleId>
              </a:tblPr>
              <a:tblGrid>
                <a:gridCol w="1174067">
                  <a:extLst>
                    <a:ext uri="{9D8B030D-6E8A-4147-A177-3AD203B41FA5}">
                      <a16:colId xmlns:a16="http://schemas.microsoft.com/office/drawing/2014/main" val="1754709171"/>
                    </a:ext>
                  </a:extLst>
                </a:gridCol>
                <a:gridCol w="1623848">
                  <a:extLst>
                    <a:ext uri="{9D8B030D-6E8A-4147-A177-3AD203B41FA5}">
                      <a16:colId xmlns:a16="http://schemas.microsoft.com/office/drawing/2014/main" val="815561825"/>
                    </a:ext>
                  </a:extLst>
                </a:gridCol>
                <a:gridCol w="1749973">
                  <a:extLst>
                    <a:ext uri="{9D8B030D-6E8A-4147-A177-3AD203B41FA5}">
                      <a16:colId xmlns:a16="http://schemas.microsoft.com/office/drawing/2014/main" val="980342609"/>
                    </a:ext>
                  </a:extLst>
                </a:gridCol>
                <a:gridCol w="2112404">
                  <a:extLst>
                    <a:ext uri="{9D8B030D-6E8A-4147-A177-3AD203B41FA5}">
                      <a16:colId xmlns:a16="http://schemas.microsoft.com/office/drawing/2014/main" val="2159041369"/>
                    </a:ext>
                  </a:extLst>
                </a:gridCol>
                <a:gridCol w="2038865">
                  <a:extLst>
                    <a:ext uri="{9D8B030D-6E8A-4147-A177-3AD203B41FA5}">
                      <a16:colId xmlns:a16="http://schemas.microsoft.com/office/drawing/2014/main" val="236708058"/>
                    </a:ext>
                  </a:extLst>
                </a:gridCol>
              </a:tblGrid>
              <a:tr h="551794">
                <a:tc>
                  <a:txBody>
                    <a:bodyPr/>
                    <a:lstStyle/>
                    <a:p>
                      <a:pPr algn="ctr">
                        <a:spcAft>
                          <a:spcPts val="0"/>
                        </a:spcAft>
                      </a:pPr>
                      <a:r>
                        <a:rPr lang="en-US" sz="1800" kern="100" dirty="0">
                          <a:effectLst/>
                          <a:latin typeface="+mn-ea"/>
                          <a:ea typeface="+mn-ea"/>
                        </a:rPr>
                        <a:t> </a:t>
                      </a:r>
                      <a:endParaRPr lang="ja-JP" sz="1800" kern="100" dirty="0">
                        <a:effectLst/>
                        <a:latin typeface="+mn-ea"/>
                        <a:ea typeface="+mn-ea"/>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latin typeface="+mn-ea"/>
                          <a:ea typeface="+mn-ea"/>
                        </a:rPr>
                        <a:t>市町村目標</a:t>
                      </a:r>
                      <a:endParaRPr lang="ja-JP" sz="1800" kern="100" dirty="0">
                        <a:effectLst/>
                        <a:latin typeface="+mn-ea"/>
                        <a:ea typeface="+mn-ea"/>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800" kern="100">
                          <a:effectLst/>
                          <a:latin typeface="+mn-ea"/>
                          <a:ea typeface="+mn-ea"/>
                        </a:rPr>
                        <a:t>（参考）</a:t>
                      </a:r>
                      <a:endParaRPr lang="ja-JP" sz="18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453288739"/>
                  </a:ext>
                </a:extLst>
              </a:tr>
              <a:tr h="649283">
                <a:tc>
                  <a:txBody>
                    <a:bodyPr/>
                    <a:lstStyle/>
                    <a:p>
                      <a:pPr algn="ctr">
                        <a:spcAft>
                          <a:spcPts val="0"/>
                        </a:spcAft>
                      </a:pPr>
                      <a:r>
                        <a:rPr lang="en-US" sz="1800" kern="100">
                          <a:effectLst/>
                          <a:latin typeface="+mn-ea"/>
                          <a:ea typeface="+mn-ea"/>
                        </a:rPr>
                        <a:t> </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a:effectLst/>
                        </a:rPr>
                        <a:t>耐震化率（％）</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a:effectLst/>
                        </a:rPr>
                        <a:t>目標数量</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ea"/>
                          <a:ea typeface="+mn-ea"/>
                        </a:rPr>
                        <a:t>2016</a:t>
                      </a:r>
                      <a:r>
                        <a:rPr lang="ja-JP" sz="1800" kern="100" dirty="0">
                          <a:effectLst/>
                          <a:latin typeface="+mn-ea"/>
                          <a:ea typeface="+mn-ea"/>
                        </a:rPr>
                        <a:t>年度</a:t>
                      </a:r>
                      <a:r>
                        <a:rPr lang="ja-JP" sz="1800" kern="100" dirty="0">
                          <a:effectLst/>
                        </a:rPr>
                        <a:t>末時点の施設能力等</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986321797"/>
                  </a:ext>
                </a:extLst>
              </a:tr>
              <a:tr h="649283">
                <a:tc>
                  <a:txBody>
                    <a:bodyPr/>
                    <a:lstStyle/>
                    <a:p>
                      <a:pPr algn="ctr">
                        <a:spcAft>
                          <a:spcPts val="0"/>
                        </a:spcAft>
                      </a:pPr>
                      <a:r>
                        <a:rPr lang="ja-JP" sz="1800" kern="100">
                          <a:effectLst/>
                          <a:latin typeface="+mn-ea"/>
                          <a:ea typeface="+mn-ea"/>
                        </a:rPr>
                        <a:t>浄水施設</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indent="63500" algn="just">
                        <a:spcAft>
                          <a:spcPts val="0"/>
                        </a:spcAft>
                      </a:pPr>
                      <a:r>
                        <a:rPr lang="ja-JP" sz="1800" kern="100">
                          <a:effectLst/>
                          <a:latin typeface="+mn-ea"/>
                          <a:ea typeface="+mn-ea"/>
                        </a:rPr>
                        <a:t>２０３０年度</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１００％</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rPr>
                        <a:t>施設能力</a:t>
                      </a:r>
                    </a:p>
                    <a:p>
                      <a:pPr algn="r">
                        <a:spcAft>
                          <a:spcPts val="0"/>
                        </a:spcAft>
                      </a:pPr>
                      <a:r>
                        <a:rPr lang="ja-JP" sz="1800" kern="100" dirty="0">
                          <a:effectLst/>
                          <a:latin typeface="+mn-ea"/>
                          <a:ea typeface="+mn-ea"/>
                        </a:rPr>
                        <a:t>　</a:t>
                      </a:r>
                      <a:r>
                        <a:rPr lang="ja-JP" altLang="en-US" sz="1800" kern="100" dirty="0" smtClean="0">
                          <a:effectLst/>
                          <a:latin typeface="+mn-ea"/>
                          <a:ea typeface="+mn-ea"/>
                        </a:rPr>
                        <a:t>１１</a:t>
                      </a:r>
                      <a:r>
                        <a:rPr lang="en-US" altLang="ja-JP" sz="1800" kern="100" dirty="0" smtClean="0">
                          <a:effectLst/>
                          <a:latin typeface="+mn-ea"/>
                          <a:ea typeface="+mn-ea"/>
                        </a:rPr>
                        <a:t>,</a:t>
                      </a:r>
                      <a:r>
                        <a:rPr lang="ja-JP" altLang="en-US" sz="1800" kern="100" dirty="0" smtClean="0">
                          <a:effectLst/>
                          <a:latin typeface="+mn-ea"/>
                          <a:ea typeface="+mn-ea"/>
                        </a:rPr>
                        <a:t>７８０</a:t>
                      </a:r>
                      <a:r>
                        <a:rPr lang="ja-JP" sz="1800" kern="100" dirty="0" smtClean="0">
                          <a:effectLst/>
                          <a:latin typeface="+mn-ea"/>
                          <a:ea typeface="+mn-ea"/>
                        </a:rPr>
                        <a:t>㎥</a:t>
                      </a:r>
                      <a:r>
                        <a:rPr lang="en-US" sz="1800" kern="100" dirty="0">
                          <a:effectLst/>
                          <a:latin typeface="+mn-ea"/>
                          <a:ea typeface="+mn-ea"/>
                        </a:rPr>
                        <a:t>/</a:t>
                      </a:r>
                      <a:r>
                        <a:rPr lang="ja-JP" sz="1800" kern="100" dirty="0">
                          <a:effectLst/>
                          <a:latin typeface="+mn-ea"/>
                          <a:ea typeface="+mn-ea"/>
                        </a:rPr>
                        <a:t>日</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rPr>
                        <a:t>施設能力</a:t>
                      </a:r>
                    </a:p>
                    <a:p>
                      <a:pPr algn="r">
                        <a:spcAft>
                          <a:spcPts val="0"/>
                        </a:spcAft>
                      </a:pPr>
                      <a:r>
                        <a:rPr lang="ja-JP" sz="1800" kern="100" dirty="0" smtClean="0">
                          <a:effectLst/>
                          <a:latin typeface="+mn-ea"/>
                          <a:ea typeface="+mn-ea"/>
                        </a:rPr>
                        <a:t>１１</a:t>
                      </a:r>
                      <a:r>
                        <a:rPr lang="en-US" altLang="ja-JP" sz="1800" kern="100" dirty="0" smtClean="0">
                          <a:effectLst/>
                          <a:latin typeface="+mn-ea"/>
                          <a:ea typeface="+mn-ea"/>
                        </a:rPr>
                        <a:t>,</a:t>
                      </a:r>
                      <a:r>
                        <a:rPr lang="ja-JP" sz="1800" kern="100" dirty="0" smtClean="0">
                          <a:effectLst/>
                          <a:latin typeface="+mn-ea"/>
                          <a:ea typeface="+mn-ea"/>
                        </a:rPr>
                        <a:t>７８０</a:t>
                      </a:r>
                      <a:r>
                        <a:rPr lang="ja-JP" sz="1800" kern="100" dirty="0">
                          <a:effectLst/>
                          <a:latin typeface="+mn-ea"/>
                          <a:ea typeface="+mn-ea"/>
                        </a:rPr>
                        <a:t>㎥</a:t>
                      </a:r>
                      <a:r>
                        <a:rPr lang="en-US" sz="1800" kern="100" dirty="0">
                          <a:effectLst/>
                          <a:latin typeface="+mn-ea"/>
                          <a:ea typeface="+mn-ea"/>
                        </a:rPr>
                        <a:t>/</a:t>
                      </a:r>
                      <a:r>
                        <a:rPr lang="ja-JP" sz="1800" kern="100" dirty="0">
                          <a:effectLst/>
                          <a:latin typeface="+mn-ea"/>
                          <a:ea typeface="+mn-ea"/>
                        </a:rPr>
                        <a:t>日</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26760298"/>
                  </a:ext>
                </a:extLst>
              </a:tr>
              <a:tr h="649283">
                <a:tc>
                  <a:txBody>
                    <a:bodyPr/>
                    <a:lstStyle/>
                    <a:p>
                      <a:pPr algn="ctr">
                        <a:spcAft>
                          <a:spcPts val="0"/>
                        </a:spcAft>
                      </a:pPr>
                      <a:r>
                        <a:rPr lang="ja-JP" sz="1800" kern="100">
                          <a:effectLst/>
                          <a:latin typeface="+mn-ea"/>
                          <a:ea typeface="+mn-ea"/>
                        </a:rPr>
                        <a:t>配水施設</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２０３０年度</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８０．７０％</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rPr>
                        <a:t>施設容量</a:t>
                      </a:r>
                    </a:p>
                    <a:p>
                      <a:pPr algn="r">
                        <a:spcAft>
                          <a:spcPts val="0"/>
                        </a:spcAft>
                      </a:pPr>
                      <a:r>
                        <a:rPr lang="ja-JP" altLang="en-US" sz="1800" kern="100" dirty="0" smtClean="0">
                          <a:effectLst/>
                          <a:latin typeface="+mn-ea"/>
                          <a:ea typeface="+mn-ea"/>
                        </a:rPr>
                        <a:t>１６</a:t>
                      </a:r>
                      <a:r>
                        <a:rPr lang="en-US" altLang="ja-JP" sz="1800" kern="100" dirty="0" smtClean="0">
                          <a:effectLst/>
                          <a:latin typeface="+mn-ea"/>
                          <a:ea typeface="+mn-ea"/>
                        </a:rPr>
                        <a:t>,</a:t>
                      </a:r>
                      <a:r>
                        <a:rPr lang="ja-JP" altLang="en-US" sz="1800" kern="100" dirty="0" smtClean="0">
                          <a:effectLst/>
                          <a:latin typeface="+mn-ea"/>
                          <a:ea typeface="+mn-ea"/>
                        </a:rPr>
                        <a:t>７００</a:t>
                      </a:r>
                      <a:r>
                        <a:rPr lang="ja-JP" sz="1800" kern="100" dirty="0" smtClean="0">
                          <a:effectLst/>
                          <a:latin typeface="+mn-ea"/>
                          <a:ea typeface="+mn-ea"/>
                        </a:rPr>
                        <a:t>㎥</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rPr>
                        <a:t>施設容量</a:t>
                      </a:r>
                    </a:p>
                    <a:p>
                      <a:pPr algn="r">
                        <a:spcAft>
                          <a:spcPts val="0"/>
                        </a:spcAft>
                      </a:pPr>
                      <a:r>
                        <a:rPr lang="ja-JP" sz="1800" kern="100" dirty="0" smtClean="0">
                          <a:effectLst/>
                          <a:latin typeface="+mn-ea"/>
                          <a:ea typeface="+mn-ea"/>
                        </a:rPr>
                        <a:t>１９</a:t>
                      </a:r>
                      <a:r>
                        <a:rPr lang="en-US" altLang="ja-JP" sz="1800" kern="100" dirty="0" smtClean="0">
                          <a:effectLst/>
                          <a:latin typeface="+mn-ea"/>
                          <a:ea typeface="+mn-ea"/>
                        </a:rPr>
                        <a:t>,</a:t>
                      </a:r>
                      <a:r>
                        <a:rPr lang="ja-JP" sz="1800" kern="100" dirty="0" smtClean="0">
                          <a:effectLst/>
                          <a:latin typeface="+mn-ea"/>
                          <a:ea typeface="+mn-ea"/>
                        </a:rPr>
                        <a:t>３００ </a:t>
                      </a:r>
                      <a:r>
                        <a:rPr lang="ja-JP" sz="1800" kern="100" dirty="0">
                          <a:effectLst/>
                          <a:latin typeface="+mn-ea"/>
                          <a:ea typeface="+mn-ea"/>
                        </a:rPr>
                        <a:t>㎥</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202498276"/>
                  </a:ext>
                </a:extLst>
              </a:tr>
              <a:tr h="649283">
                <a:tc>
                  <a:txBody>
                    <a:bodyPr/>
                    <a:lstStyle/>
                    <a:p>
                      <a:pPr algn="ctr">
                        <a:spcAft>
                          <a:spcPts val="0"/>
                        </a:spcAft>
                      </a:pPr>
                      <a:r>
                        <a:rPr lang="ja-JP" sz="1800" kern="100">
                          <a:effectLst/>
                          <a:latin typeface="+mn-ea"/>
                          <a:ea typeface="+mn-ea"/>
                        </a:rPr>
                        <a:t>基幹管路</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２０３０年度</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耐震適合率</a:t>
                      </a:r>
                    </a:p>
                    <a:p>
                      <a:pPr algn="ctr">
                        <a:spcAft>
                          <a:spcPts val="0"/>
                        </a:spcAft>
                      </a:pPr>
                      <a:r>
                        <a:rPr lang="ja-JP" sz="1800" kern="100">
                          <a:effectLst/>
                          <a:latin typeface="+mn-ea"/>
                          <a:ea typeface="+mn-ea"/>
                        </a:rPr>
                        <a:t>８７％</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rPr>
                        <a:t>延長</a:t>
                      </a:r>
                    </a:p>
                    <a:p>
                      <a:pPr algn="r" latinLnBrk="1">
                        <a:spcAft>
                          <a:spcPts val="0"/>
                        </a:spcAft>
                      </a:pPr>
                      <a:r>
                        <a:rPr lang="ja-JP" altLang="en-US" sz="1800" kern="100" dirty="0" smtClean="0">
                          <a:effectLst/>
                          <a:latin typeface="+mn-ea"/>
                          <a:ea typeface="+mn-ea"/>
                        </a:rPr>
                        <a:t>８</a:t>
                      </a:r>
                      <a:r>
                        <a:rPr lang="en-US" altLang="ja-JP" sz="1800" kern="100" dirty="0" smtClean="0">
                          <a:effectLst/>
                          <a:latin typeface="+mn-ea"/>
                          <a:ea typeface="+mn-ea"/>
                        </a:rPr>
                        <a:t>,</a:t>
                      </a:r>
                      <a:r>
                        <a:rPr lang="ja-JP" altLang="en-US" sz="1800" kern="100" dirty="0" smtClean="0">
                          <a:effectLst/>
                          <a:latin typeface="+mn-ea"/>
                          <a:ea typeface="+mn-ea"/>
                        </a:rPr>
                        <a:t>１３３</a:t>
                      </a:r>
                      <a:r>
                        <a:rPr lang="ja-JP" sz="1800" kern="100" dirty="0" smtClean="0">
                          <a:effectLst/>
                          <a:latin typeface="+mn-ea"/>
                          <a:ea typeface="+mn-ea"/>
                        </a:rPr>
                        <a:t>ｍ</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rPr>
                        <a:t>総延長</a:t>
                      </a:r>
                    </a:p>
                    <a:p>
                      <a:pPr algn="r">
                        <a:spcAft>
                          <a:spcPts val="0"/>
                        </a:spcAft>
                      </a:pPr>
                      <a:r>
                        <a:rPr lang="ja-JP" sz="1800" kern="100" dirty="0">
                          <a:effectLst/>
                          <a:latin typeface="+mn-ea"/>
                          <a:ea typeface="+mn-ea"/>
                        </a:rPr>
                        <a:t>９．９５ ｋｍ</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845292063"/>
                  </a:ext>
                </a:extLst>
              </a:tr>
            </a:tbl>
          </a:graphicData>
        </a:graphic>
      </p:graphicFrame>
      <p:sp>
        <p:nvSpPr>
          <p:cNvPr id="4" name="Rectangle 1"/>
          <p:cNvSpPr>
            <a:spLocks noChangeArrowheads="1"/>
          </p:cNvSpPr>
          <p:nvPr/>
        </p:nvSpPr>
        <p:spPr bwMode="auto">
          <a:xfrm>
            <a:off x="0" y="2837887"/>
            <a:ext cx="8234509"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3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ja-JP" sz="2400" b="1" dirty="0">
                <a:latin typeface="+mn-ea"/>
              </a:rPr>
              <a:t>３</a:t>
            </a:r>
            <a:r>
              <a:rPr lang="ja-JP" altLang="en-US" sz="2400" b="1" dirty="0">
                <a:latin typeface="+mn-ea"/>
              </a:rPr>
              <a:t>．３</a:t>
            </a:r>
            <a:r>
              <a:rPr lang="ja-JP" altLang="ja-JP" sz="2400" b="1" dirty="0">
                <a:latin typeface="+mn-ea"/>
              </a:rPr>
              <a:t>　耐震化計画の内容</a:t>
            </a:r>
          </a:p>
          <a:p>
            <a:pPr marL="0" marR="0" lvl="0" indent="63500" algn="l"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tx1"/>
                </a:solidFill>
                <a:effectLst/>
                <a:latin typeface="+mn-ea"/>
                <a:cs typeface="Times New Roman" panose="02020603050405020304" pitchFamily="18" charset="0"/>
              </a:rPr>
              <a:t>　　　　　</a:t>
            </a:r>
            <a:r>
              <a:rPr kumimoji="0" lang="ja-JP" altLang="ja-JP" sz="2000" b="0" i="0" u="none" strike="noStrike" cap="none" normalizeH="0" baseline="0" dirty="0" smtClean="0">
                <a:ln>
                  <a:noFill/>
                </a:ln>
                <a:solidFill>
                  <a:schemeClr val="tx1"/>
                </a:solidFill>
                <a:effectLst/>
                <a:latin typeface="+mn-ea"/>
                <a:cs typeface="Times New Roman" panose="02020603050405020304" pitchFamily="18" charset="0"/>
              </a:rPr>
              <a:t>（藤井寺市水道施設総合整備計画（２０１６年度策定））</a:t>
            </a:r>
            <a:endParaRPr kumimoji="0" lang="ja-JP" altLang="ja-JP" sz="2000" b="0" i="0" u="none" strike="noStrike" cap="none" normalizeH="0" baseline="0" dirty="0" smtClean="0">
              <a:ln>
                <a:noFill/>
              </a:ln>
              <a:solidFill>
                <a:schemeClr val="tx1"/>
              </a:solidFill>
              <a:effectLst/>
              <a:latin typeface="+mn-ea"/>
            </a:endParaRPr>
          </a:p>
          <a:p>
            <a:pPr marL="0" marR="0" lvl="0" indent="63500" algn="l" defTabSz="914400" rtl="0" eaLnBrk="0" fontAlgn="base" latinLnBrk="0" hangingPunct="0">
              <a:lnSpc>
                <a:spcPct val="100000"/>
              </a:lnSpc>
              <a:spcBef>
                <a:spcPct val="0"/>
              </a:spcBef>
              <a:spcAft>
                <a:spcPct val="0"/>
              </a:spcAft>
              <a:buClrTx/>
              <a:buSzTx/>
              <a:buFontTx/>
              <a:buNone/>
              <a:tabLst/>
            </a:pPr>
            <a:endParaRPr kumimoji="0" lang="ja-JP" altLang="ja-JP" sz="2400" b="0" i="0" u="none" strike="noStrike" cap="none" normalizeH="0" baseline="0" dirty="0" smtClean="0">
              <a:ln>
                <a:noFill/>
              </a:ln>
              <a:solidFill>
                <a:schemeClr val="tx1"/>
              </a:solidFill>
              <a:effectLst/>
              <a:latin typeface="+mn-ea"/>
            </a:endParaRPr>
          </a:p>
        </p:txBody>
      </p:sp>
      <p:sp>
        <p:nvSpPr>
          <p:cNvPr id="6" name="テキスト ボックス 5"/>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5" name="スライド番号プレースホルダー 4"/>
          <p:cNvSpPr>
            <a:spLocks noGrp="1"/>
          </p:cNvSpPr>
          <p:nvPr>
            <p:ph type="sldNum" sz="quarter" idx="12"/>
          </p:nvPr>
        </p:nvSpPr>
        <p:spPr/>
        <p:txBody>
          <a:bodyPr/>
          <a:lstStyle/>
          <a:p>
            <a:fld id="{4F0AFDB2-A8C5-4D1A-8CED-847563F61E7C}" type="slidenum">
              <a:rPr kumimoji="1" lang="ja-JP" altLang="en-US" smtClean="0"/>
              <a:t>23</a:t>
            </a:fld>
            <a:endParaRPr kumimoji="1" lang="ja-JP" altLang="en-US"/>
          </a:p>
        </p:txBody>
      </p:sp>
    </p:spTree>
    <p:extLst>
      <p:ext uri="{BB962C8B-B14F-4D97-AF65-F5344CB8AC3E}">
        <p14:creationId xmlns:p14="http://schemas.microsoft.com/office/powerpoint/2010/main" val="963263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4206" y="230004"/>
            <a:ext cx="8180445"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３．４　更新需要見込み額の見通し</a:t>
            </a:r>
          </a:p>
          <a:p>
            <a:endParaRPr lang="ja-JP" altLang="en-US" dirty="0"/>
          </a:p>
          <a:p>
            <a:r>
              <a:rPr lang="en-US" altLang="ja-JP" sz="2000" dirty="0"/>
              <a:t>【</a:t>
            </a:r>
            <a:r>
              <a:rPr lang="ja-JP" altLang="en-US" sz="2000" dirty="0"/>
              <a:t>市町村計画</a:t>
            </a:r>
            <a:r>
              <a:rPr lang="en-US" altLang="ja-JP" sz="2000" dirty="0"/>
              <a:t>】 </a:t>
            </a: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（藤井寺市アセットマネジメント（２０１６年度策定））</a:t>
            </a:r>
            <a:endParaRPr kumimoji="0" lang="ja-JP" altLang="ja-JP" b="0" i="0" u="none" strike="noStrike" cap="none" normalizeH="0" baseline="0" dirty="0" smtClean="0">
              <a:ln>
                <a:noFill/>
              </a:ln>
              <a:solidFill>
                <a:schemeClr val="tx1"/>
              </a:solidFill>
              <a:effectLst/>
              <a:latin typeface="+mn-ea"/>
            </a:endParaRPr>
          </a:p>
          <a:p>
            <a:pPr marL="0" marR="0" lvl="0" indent="1270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pic>
        <p:nvPicPr>
          <p:cNvPr id="17409" name="図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24" y="1584221"/>
            <a:ext cx="4335091" cy="30041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70703" y="46149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5"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417" y="1584221"/>
            <a:ext cx="4554151" cy="300414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2"/>
          <p:cNvSpPr txBox="1">
            <a:spLocks noChangeArrowheads="1"/>
          </p:cNvSpPr>
          <p:nvPr/>
        </p:nvSpPr>
        <p:spPr bwMode="auto">
          <a:xfrm>
            <a:off x="284206" y="4802795"/>
            <a:ext cx="8815362" cy="175432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・計画期間（</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2016</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年度～</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2055</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年度）に必要と見込まれる更新需要の合計額は</a:t>
            </a: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lvl="0" defTabSz="914400" eaLnBrk="0" fontAlgn="base" hangingPunct="0">
              <a:spcBef>
                <a:spcPct val="0"/>
              </a:spcBef>
              <a:spcAft>
                <a:spcPct val="0"/>
              </a:spcAft>
            </a:pP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　構造物及び設備で約８８億円、管路で約２３１億円、計約</a:t>
            </a:r>
            <a:r>
              <a:rPr lang="ja-JP" altLang="en-US" dirty="0" smtClean="0">
                <a:latin typeface="+mn-ea"/>
                <a:cs typeface="Times New Roman" panose="02020603050405020304" pitchFamily="18" charset="0"/>
              </a:rPr>
              <a:t>３１</a:t>
            </a:r>
            <a:r>
              <a:rPr lang="ja-JP" altLang="en-US" dirty="0">
                <a:latin typeface="+mn-ea"/>
                <a:cs typeface="Times New Roman" panose="02020603050405020304" pitchFamily="18" charset="0"/>
              </a:rPr>
              <a:t>９</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億円となる</a:t>
            </a: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lvl="0" defTabSz="914400" eaLnBrk="0" fontAlgn="base" hangingPunct="0">
              <a:spcBef>
                <a:spcPct val="0"/>
              </a:spcBef>
              <a:spcAft>
                <a:spcPct val="0"/>
              </a:spcAft>
            </a:pPr>
            <a:r>
              <a:rPr lang="ja-JP" altLang="en-US" dirty="0">
                <a:latin typeface="+mn-ea"/>
                <a:cs typeface="Times New Roman" panose="02020603050405020304" pitchFamily="18" charset="0"/>
              </a:rPr>
              <a:t>　</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見込みです。なお、計画期間での管路更新率の目標は年平均１．７％であり、</a:t>
            </a: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lvl="0" defTabSz="914400" eaLnBrk="0" fontAlgn="base" hangingPunct="0">
              <a:spcBef>
                <a:spcPct val="0"/>
              </a:spcBef>
              <a:spcAft>
                <a:spcPct val="0"/>
              </a:spcAft>
            </a:pPr>
            <a:r>
              <a:rPr lang="ja-JP" altLang="en-US" dirty="0">
                <a:latin typeface="+mn-ea"/>
                <a:cs typeface="Times New Roman" panose="02020603050405020304" pitchFamily="18" charset="0"/>
              </a:rPr>
              <a:t>　</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十分な更新需要が見込まれています。</a:t>
            </a: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lvl="0" defTabSz="914400" eaLnBrk="0" fontAlgn="base" hangingPunct="0">
              <a:spcBef>
                <a:spcPct val="0"/>
              </a:spcBef>
              <a:spcAft>
                <a:spcPct val="0"/>
              </a:spcAft>
            </a:pPr>
            <a:endParaRPr lang="en-US" altLang="ja-JP" dirty="0">
              <a:latin typeface="+mn-ea"/>
              <a:cs typeface="Times New Roman" panose="02020603050405020304" pitchFamily="18" charset="0"/>
            </a:endParaRPr>
          </a:p>
          <a:p>
            <a:pPr lvl="0" defTabSz="914400" eaLnBrk="0" fontAlgn="base" hangingPunct="0">
              <a:spcBef>
                <a:spcPct val="0"/>
              </a:spcBef>
              <a:spcAft>
                <a:spcPct val="0"/>
              </a:spcAft>
            </a:pPr>
            <a:r>
              <a:rPr lang="en-US" altLang="ja-JP" sz="1600" dirty="0" smtClean="0">
                <a:latin typeface="+mn-ea"/>
                <a:cs typeface="Times New Roman" panose="02020603050405020304" pitchFamily="18" charset="0"/>
              </a:rPr>
              <a:t>※</a:t>
            </a:r>
            <a:r>
              <a:rPr lang="ja-JP" altLang="en-US" sz="1600" dirty="0">
                <a:latin typeface="+mn-ea"/>
                <a:cs typeface="Times New Roman" panose="02020603050405020304" pitchFamily="18" charset="0"/>
              </a:rPr>
              <a:t>期間は当該市町村での試算状況によります</a:t>
            </a:r>
            <a:r>
              <a:rPr lang="ja-JP" altLang="en-US" sz="1600" dirty="0" smtClean="0">
                <a:latin typeface="+mn-ea"/>
                <a:cs typeface="Times New Roman" panose="02020603050405020304" pitchFamily="18" charset="0"/>
              </a:rPr>
              <a:t>。</a:t>
            </a:r>
            <a:endParaRPr lang="ja-JP" altLang="en-US" sz="1600" dirty="0">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24</a:t>
            </a:fld>
            <a:endParaRPr kumimoji="1" lang="ja-JP" altLang="en-US"/>
          </a:p>
        </p:txBody>
      </p:sp>
    </p:spTree>
    <p:extLst>
      <p:ext uri="{BB962C8B-B14F-4D97-AF65-F5344CB8AC3E}">
        <p14:creationId xmlns:p14="http://schemas.microsoft.com/office/powerpoint/2010/main" val="286880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p:nvPr/>
        </p:nvPicPr>
        <p:blipFill>
          <a:blip r:embed="rId2">
            <a:extLst>
              <a:ext uri="{28A0092B-C50C-407E-A947-70E740481C1C}">
                <a14:useLocalDpi xmlns:a14="http://schemas.microsoft.com/office/drawing/2010/main" val="0"/>
              </a:ext>
            </a:extLst>
          </a:blip>
          <a:srcRect/>
          <a:stretch>
            <a:fillRect/>
          </a:stretch>
        </p:blipFill>
        <p:spPr bwMode="auto">
          <a:xfrm>
            <a:off x="431481" y="1755246"/>
            <a:ext cx="7380000" cy="4557600"/>
          </a:xfrm>
          <a:prstGeom prst="rect">
            <a:avLst/>
          </a:prstGeom>
          <a:noFill/>
          <a:ln>
            <a:noFill/>
          </a:ln>
        </p:spPr>
      </p:pic>
      <p:sp>
        <p:nvSpPr>
          <p:cNvPr id="2" name="円形吹き出し 3"/>
          <p:cNvSpPr>
            <a:spLocks noChangeArrowheads="1"/>
          </p:cNvSpPr>
          <p:nvPr/>
        </p:nvSpPr>
        <p:spPr bwMode="auto">
          <a:xfrm>
            <a:off x="1451030" y="3656188"/>
            <a:ext cx="2842055" cy="778476"/>
          </a:xfrm>
          <a:prstGeom prst="wedgeEllipseCallout">
            <a:avLst>
              <a:gd name="adj1" fmla="val 109"/>
              <a:gd name="adj2" fmla="val -138571"/>
            </a:avLst>
          </a:prstGeom>
          <a:solidFill>
            <a:srgbClr val="FFFFFF"/>
          </a:solidFill>
          <a:ln w="19050">
            <a:solidFill>
              <a:schemeClr val="tx1"/>
            </a:solidFill>
            <a:miter lim="800000"/>
            <a:headEnd/>
            <a:tailEnd/>
          </a:ln>
        </p:spPr>
        <p:txBody>
          <a:bodyPr vert="horz" wrap="square" lIns="18000" tIns="18000" rIns="18000" bIns="1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mn-ea"/>
                <a:cs typeface="Times New Roman" panose="02020603050405020304" pitchFamily="18" charset="0"/>
              </a:rPr>
              <a:t>2021</a:t>
            </a: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a:t>
            </a:r>
            <a:r>
              <a:rPr kumimoji="0" lang="en-US" altLang="ja-JP" sz="1400" b="0" i="0" u="none" strike="noStrike" cap="none" normalizeH="0" baseline="0" dirty="0" smtClean="0">
                <a:ln>
                  <a:noFill/>
                </a:ln>
                <a:solidFill>
                  <a:schemeClr val="tx1"/>
                </a:solidFill>
                <a:effectLst/>
                <a:latin typeface="+mn-ea"/>
                <a:cs typeface="Times New Roman" panose="02020603050405020304" pitchFamily="18" charset="0"/>
              </a:rPr>
              <a:t>2025</a:t>
            </a: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年</a:t>
            </a:r>
            <a:r>
              <a:rPr kumimoji="0" lang="ja-JP" altLang="en-US" sz="1400" b="0" i="0" u="none" strike="noStrike" cap="none" normalizeH="0" baseline="0" dirty="0" smtClean="0">
                <a:ln>
                  <a:noFill/>
                </a:ln>
                <a:solidFill>
                  <a:srgbClr val="000000"/>
                </a:solidFill>
                <a:effectLst/>
                <a:latin typeface="+mn-ea"/>
                <a:cs typeface="Times New Roman" panose="02020603050405020304" pitchFamily="18" charset="0"/>
              </a:rPr>
              <a:t>から支出が収入を上回る。</a:t>
            </a:r>
            <a:endParaRPr kumimoji="0" lang="ja-JP" altLang="en-US" sz="1400" b="0" i="0" u="none" strike="noStrike" cap="none" normalizeH="0" baseline="0" dirty="0" smtClean="0">
              <a:ln>
                <a:noFill/>
              </a:ln>
              <a:solidFill>
                <a:schemeClr val="tx1"/>
              </a:solidFill>
              <a:effectLst/>
              <a:latin typeface="+mn-ea"/>
            </a:endParaRPr>
          </a:p>
        </p:txBody>
      </p:sp>
      <p:cxnSp>
        <p:nvCxnSpPr>
          <p:cNvPr id="4" name="直線矢印コネクタ 3"/>
          <p:cNvCxnSpPr/>
          <p:nvPr/>
        </p:nvCxnSpPr>
        <p:spPr>
          <a:xfrm>
            <a:off x="5206582" y="2558502"/>
            <a:ext cx="5673" cy="565200"/>
          </a:xfrm>
          <a:prstGeom prst="straightConnector1">
            <a:avLst/>
          </a:prstGeom>
          <a:ln w="25400">
            <a:headEnd type="triangle"/>
            <a:tailEnd type="triangle"/>
          </a:ln>
        </p:spPr>
        <p:style>
          <a:lnRef idx="1">
            <a:schemeClr val="dk1"/>
          </a:lnRef>
          <a:fillRef idx="0">
            <a:schemeClr val="dk1"/>
          </a:fillRef>
          <a:effectRef idx="0">
            <a:schemeClr val="dk1"/>
          </a:effectRef>
          <a:fontRef idx="minor">
            <a:schemeClr val="tx1"/>
          </a:fontRef>
        </p:style>
      </p:cxnSp>
      <p:sp>
        <p:nvSpPr>
          <p:cNvPr id="3" name="円形吹き出し 10"/>
          <p:cNvSpPr>
            <a:spLocks noChangeArrowheads="1"/>
          </p:cNvSpPr>
          <p:nvPr/>
        </p:nvSpPr>
        <p:spPr bwMode="auto">
          <a:xfrm>
            <a:off x="4952241" y="1470454"/>
            <a:ext cx="2859240" cy="912126"/>
          </a:xfrm>
          <a:prstGeom prst="wedgeEllipseCallout">
            <a:avLst>
              <a:gd name="adj1" fmla="val -31737"/>
              <a:gd name="adj2" fmla="val 58839"/>
            </a:avLst>
          </a:prstGeom>
          <a:solidFill>
            <a:srgbClr val="FFFFFF"/>
          </a:solidFill>
          <a:ln w="15875">
            <a:solidFill>
              <a:schemeClr val="tx1"/>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mn-ea"/>
                <a:cs typeface="Times New Roman" panose="02020603050405020304" pitchFamily="18" charset="0"/>
              </a:rPr>
              <a:t>支出が収入の約</a:t>
            </a:r>
            <a:r>
              <a:rPr kumimoji="0" lang="en-US" altLang="ja-JP" sz="1400" b="0" i="0" u="none" strike="noStrike" cap="none" normalizeH="0" baseline="0" dirty="0" smtClean="0">
                <a:ln>
                  <a:noFill/>
                </a:ln>
                <a:solidFill>
                  <a:schemeClr val="tx1"/>
                </a:solidFill>
                <a:effectLst/>
                <a:latin typeface="+mn-ea"/>
                <a:cs typeface="Times New Roman" panose="02020603050405020304" pitchFamily="18" charset="0"/>
              </a:rPr>
              <a:t>1.4</a:t>
            </a: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倍</a:t>
            </a:r>
            <a:endParaRPr kumimoji="0" lang="ja-JP" altLang="en-US" sz="1400"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赤字回避には収入の約</a:t>
            </a:r>
            <a:r>
              <a:rPr lang="en-US" altLang="ja-JP" sz="1400" dirty="0" smtClean="0">
                <a:latin typeface="+mn-ea"/>
                <a:cs typeface="Times New Roman" panose="02020603050405020304" pitchFamily="18" charset="0"/>
              </a:rPr>
              <a:t>4</a:t>
            </a:r>
            <a:r>
              <a:rPr lang="ja-JP" altLang="en-US" sz="1400" dirty="0" smtClean="0">
                <a:latin typeface="+mn-ea"/>
                <a:cs typeface="Times New Roman" panose="02020603050405020304" pitchFamily="18" charset="0"/>
              </a:rPr>
              <a:t>割</a:t>
            </a: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アップが必要</a:t>
            </a:r>
            <a:endParaRPr kumimoji="0" lang="ja-JP" altLang="en-US" sz="1400" b="0" i="0" u="none" strike="noStrike" cap="none" normalizeH="0" baseline="0" dirty="0" smtClean="0">
              <a:ln>
                <a:noFill/>
              </a:ln>
              <a:solidFill>
                <a:schemeClr val="tx1"/>
              </a:solidFill>
              <a:effectLst/>
              <a:latin typeface="+mn-ea"/>
            </a:endParaRPr>
          </a:p>
        </p:txBody>
      </p:sp>
      <p:sp>
        <p:nvSpPr>
          <p:cNvPr id="5" name="Rectangle 5"/>
          <p:cNvSpPr>
            <a:spLocks noChangeArrowheads="1"/>
          </p:cNvSpPr>
          <p:nvPr/>
        </p:nvSpPr>
        <p:spPr bwMode="auto">
          <a:xfrm>
            <a:off x="1087394" y="5560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7"/>
          <p:cNvSpPr>
            <a:spLocks noChangeArrowheads="1"/>
          </p:cNvSpPr>
          <p:nvPr/>
        </p:nvSpPr>
        <p:spPr bwMode="auto">
          <a:xfrm>
            <a:off x="25495" y="339474"/>
            <a:ext cx="8535181"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sz="2400" dirty="0"/>
          </a:p>
          <a:p>
            <a:r>
              <a:rPr lang="en-US" altLang="ja-JP" sz="2000" dirty="0"/>
              <a:t>【</a:t>
            </a:r>
            <a:r>
              <a:rPr lang="ja-JP" altLang="en-US" sz="2000" dirty="0"/>
              <a:t>市町村計画</a:t>
            </a:r>
            <a:r>
              <a:rPr lang="en-US" altLang="ja-JP" sz="2000" dirty="0"/>
              <a:t>】 </a:t>
            </a: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（藤井寺市アセットマネジメント（２０１６年度策定））</a:t>
            </a:r>
            <a:endParaRPr kumimoji="0" lang="ja-JP" altLang="ja-JP" b="0" i="0" u="none" strike="noStrike" cap="none" normalizeH="0" baseline="0" dirty="0" smtClean="0">
              <a:ln>
                <a:noFill/>
              </a:ln>
              <a:solidFill>
                <a:schemeClr val="tx1"/>
              </a:solidFill>
              <a:effectLst/>
              <a:latin typeface="+mn-ea"/>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9"/>
          <p:cNvSpPr>
            <a:spLocks noChangeArrowheads="1"/>
          </p:cNvSpPr>
          <p:nvPr/>
        </p:nvSpPr>
        <p:spPr bwMode="auto">
          <a:xfrm>
            <a:off x="1087394" y="10132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スライド番号プレースホルダー 8"/>
          <p:cNvSpPr>
            <a:spLocks noGrp="1"/>
          </p:cNvSpPr>
          <p:nvPr>
            <p:ph type="sldNum" sz="quarter" idx="12"/>
          </p:nvPr>
        </p:nvSpPr>
        <p:spPr/>
        <p:txBody>
          <a:bodyPr/>
          <a:lstStyle/>
          <a:p>
            <a:fld id="{4F0AFDB2-A8C5-4D1A-8CED-847563F61E7C}" type="slidenum">
              <a:rPr kumimoji="1" lang="ja-JP" altLang="en-US" smtClean="0"/>
              <a:t>25</a:t>
            </a:fld>
            <a:endParaRPr kumimoji="1" lang="ja-JP" altLang="en-US"/>
          </a:p>
        </p:txBody>
      </p:sp>
    </p:spTree>
    <p:extLst>
      <p:ext uri="{BB962C8B-B14F-4D97-AF65-F5344CB8AC3E}">
        <p14:creationId xmlns:p14="http://schemas.microsoft.com/office/powerpoint/2010/main" val="3469004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52976" y="1722626"/>
            <a:ext cx="7322400" cy="4263138"/>
          </a:xfrm>
          <a:prstGeom prst="rect">
            <a:avLst/>
          </a:prstGeom>
        </p:spPr>
      </p:pic>
      <p:sp>
        <p:nvSpPr>
          <p:cNvPr id="8" name="四角形吹き出し 23"/>
          <p:cNvSpPr>
            <a:spLocks noChangeArrowheads="1"/>
          </p:cNvSpPr>
          <p:nvPr/>
        </p:nvSpPr>
        <p:spPr bwMode="auto">
          <a:xfrm>
            <a:off x="1453668" y="1732524"/>
            <a:ext cx="1864282" cy="395415"/>
          </a:xfrm>
          <a:prstGeom prst="wedgeRectCallout">
            <a:avLst>
              <a:gd name="adj1" fmla="val 30414"/>
              <a:gd name="adj2" fmla="val 131610"/>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mn-ea"/>
                <a:cs typeface="Times New Roman" panose="02020603050405020304" pitchFamily="18" charset="0"/>
              </a:rPr>
              <a:t>資金残高がマイナス</a:t>
            </a:r>
            <a:endParaRPr kumimoji="0" lang="ja-JP" altLang="ja-JP" sz="1400" b="0" i="0" u="none" strike="noStrike" cap="none" normalizeH="0" baseline="0" dirty="0" smtClean="0">
              <a:ln>
                <a:noFill/>
              </a:ln>
              <a:solidFill>
                <a:schemeClr val="tx1"/>
              </a:solidFill>
              <a:effectLst/>
              <a:latin typeface="+mn-ea"/>
            </a:endParaRPr>
          </a:p>
        </p:txBody>
      </p:sp>
      <p:sp>
        <p:nvSpPr>
          <p:cNvPr id="12" name="四角形吹き出し 52"/>
          <p:cNvSpPr>
            <a:spLocks noChangeArrowheads="1"/>
          </p:cNvSpPr>
          <p:nvPr/>
        </p:nvSpPr>
        <p:spPr bwMode="auto">
          <a:xfrm>
            <a:off x="5239582" y="2009199"/>
            <a:ext cx="1336675" cy="294842"/>
          </a:xfrm>
          <a:prstGeom prst="wedgeRectCallout">
            <a:avLst>
              <a:gd name="adj1" fmla="val -34279"/>
              <a:gd name="adj2" fmla="val 627787"/>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mn-ea"/>
                <a:cs typeface="Times New Roman" panose="02020603050405020304" pitchFamily="18" charset="0"/>
              </a:rPr>
              <a:t>約</a:t>
            </a:r>
            <a:r>
              <a:rPr kumimoji="0" lang="en-US" altLang="ja-JP" sz="1400" b="0" i="0" u="none" strike="noStrike" cap="none" normalizeH="0" baseline="0" dirty="0" smtClean="0">
                <a:ln>
                  <a:noFill/>
                </a:ln>
                <a:solidFill>
                  <a:srgbClr val="000000"/>
                </a:solidFill>
                <a:effectLst/>
                <a:latin typeface="+mn-ea"/>
                <a:cs typeface="Times New Roman" panose="02020603050405020304" pitchFamily="18" charset="0"/>
              </a:rPr>
              <a:t>-106</a:t>
            </a:r>
            <a:r>
              <a:rPr kumimoji="0" lang="ja-JP" altLang="en-US" sz="1400" b="0" i="0" u="none" strike="noStrike" cap="none" normalizeH="0" baseline="0" dirty="0" smtClean="0">
                <a:ln>
                  <a:noFill/>
                </a:ln>
                <a:solidFill>
                  <a:srgbClr val="000000"/>
                </a:solidFill>
                <a:effectLst/>
                <a:latin typeface="+mn-ea"/>
                <a:cs typeface="Times New Roman" panose="02020603050405020304" pitchFamily="18" charset="0"/>
              </a:rPr>
              <a:t>億円</a:t>
            </a:r>
            <a:endParaRPr kumimoji="0" lang="ja-JP" altLang="en-US" sz="1400" b="0" i="0" u="none" strike="noStrike" cap="none" normalizeH="0" baseline="0" dirty="0" smtClean="0">
              <a:ln>
                <a:noFill/>
              </a:ln>
              <a:solidFill>
                <a:schemeClr val="tx1"/>
              </a:solidFill>
              <a:effectLst/>
              <a:latin typeface="+mn-ea"/>
            </a:endParaRPr>
          </a:p>
        </p:txBody>
      </p:sp>
      <p:sp>
        <p:nvSpPr>
          <p:cNvPr id="13" name="テキスト ボックス 2"/>
          <p:cNvSpPr txBox="1">
            <a:spLocks noChangeArrowheads="1"/>
          </p:cNvSpPr>
          <p:nvPr/>
        </p:nvSpPr>
        <p:spPr bwMode="auto">
          <a:xfrm>
            <a:off x="370168" y="6107033"/>
            <a:ext cx="8773832" cy="6463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2021</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2025</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年に資金残高がマイナスとなり、</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2045</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年度には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106</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億円の資金不足</a:t>
            </a: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n-ea"/>
                <a:cs typeface="Times New Roman" panose="02020603050405020304" pitchFamily="18" charset="0"/>
              </a:rPr>
              <a:t>　</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となり、財源確保のためには約</a:t>
            </a:r>
            <a:r>
              <a:rPr lang="en-US" altLang="ja-JP" dirty="0" smtClean="0">
                <a:latin typeface="+mn-ea"/>
                <a:cs typeface="Times New Roman" panose="02020603050405020304" pitchFamily="18" charset="0"/>
              </a:rPr>
              <a:t>4</a:t>
            </a:r>
            <a:r>
              <a:rPr lang="ja-JP" altLang="en-US" dirty="0" smtClean="0">
                <a:latin typeface="+mn-ea"/>
                <a:cs typeface="Times New Roman" panose="02020603050405020304" pitchFamily="18" charset="0"/>
              </a:rPr>
              <a:t>割</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の収入アップが必要となる。</a:t>
            </a:r>
            <a:endParaRPr kumimoji="0" lang="ja-JP" altLang="en-US" b="0" i="0" u="none" strike="noStrike" cap="none" normalizeH="0" baseline="0" dirty="0" smtClean="0">
              <a:ln>
                <a:noFill/>
              </a:ln>
              <a:solidFill>
                <a:schemeClr val="tx1"/>
              </a:solidFill>
              <a:effectLst/>
              <a:latin typeface="+mn-ea"/>
            </a:endParaRPr>
          </a:p>
        </p:txBody>
      </p:sp>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8"/>
          <p:cNvSpPr>
            <a:spLocks noChangeArrowheads="1"/>
          </p:cNvSpPr>
          <p:nvPr/>
        </p:nvSpPr>
        <p:spPr bwMode="auto">
          <a:xfrm>
            <a:off x="0" y="4124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7"/>
          <p:cNvSpPr>
            <a:spLocks noChangeArrowheads="1"/>
          </p:cNvSpPr>
          <p:nvPr/>
        </p:nvSpPr>
        <p:spPr bwMode="auto">
          <a:xfrm>
            <a:off x="46586" y="158376"/>
            <a:ext cx="8535181"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sz="2400" dirty="0"/>
          </a:p>
          <a:p>
            <a:r>
              <a:rPr lang="en-US" altLang="ja-JP" sz="2000" dirty="0"/>
              <a:t>【</a:t>
            </a:r>
            <a:r>
              <a:rPr lang="ja-JP" altLang="en-US" sz="2000" dirty="0"/>
              <a:t>市町村計画</a:t>
            </a:r>
            <a:r>
              <a:rPr lang="en-US" altLang="ja-JP" sz="2000" dirty="0"/>
              <a:t>】 </a:t>
            </a: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（藤井寺市アセットマネジメント（２０１６年度策定））</a:t>
            </a:r>
            <a:endParaRPr kumimoji="0" lang="ja-JP" altLang="ja-JP" b="0" i="0" u="none" strike="noStrike" cap="none" normalizeH="0" baseline="0" dirty="0" smtClean="0">
              <a:ln>
                <a:noFill/>
              </a:ln>
              <a:solidFill>
                <a:schemeClr val="tx1"/>
              </a:solidFill>
              <a:effectLst/>
              <a:latin typeface="+mn-ea"/>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26</a:t>
            </a:fld>
            <a:endParaRPr kumimoji="1" lang="ja-JP" altLang="en-US"/>
          </a:p>
        </p:txBody>
      </p:sp>
    </p:spTree>
    <p:extLst>
      <p:ext uri="{BB962C8B-B14F-4D97-AF65-F5344CB8AC3E}">
        <p14:creationId xmlns:p14="http://schemas.microsoft.com/office/powerpoint/2010/main" val="4157471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0340" y="-87925"/>
            <a:ext cx="9472465" cy="7048083"/>
          </a:xfrm>
          <a:prstGeom prst="rect">
            <a:avLst/>
          </a:prstGeom>
        </p:spPr>
        <p:txBody>
          <a:bodyPr wrap="none">
            <a:spAutoFit/>
          </a:bodyPr>
          <a:lstStyle/>
          <a:p>
            <a:r>
              <a:rPr lang="ja-JP" altLang="en-US" sz="2400" b="1" dirty="0">
                <a:latin typeface="+mn-ea"/>
              </a:rPr>
              <a:t>４　</a:t>
            </a:r>
            <a:r>
              <a:rPr lang="ja-JP" altLang="en-US" sz="2400" b="1" dirty="0" smtClean="0">
                <a:latin typeface="+mn-ea"/>
              </a:rPr>
              <a:t>大阪府推計による藤井寺市</a:t>
            </a:r>
            <a:r>
              <a:rPr lang="ja-JP" altLang="en-US" sz="2400" b="1" dirty="0">
                <a:latin typeface="+mn-ea"/>
              </a:rPr>
              <a:t>の今後の</a:t>
            </a:r>
            <a:r>
              <a:rPr lang="ja-JP" altLang="en-US" sz="2400" b="1" dirty="0" smtClean="0">
                <a:latin typeface="+mn-ea"/>
              </a:rPr>
              <a:t>見通し</a:t>
            </a:r>
            <a:r>
              <a:rPr lang="ja-JP" altLang="en-US" sz="2800" b="1" dirty="0">
                <a:latin typeface="+mn-ea"/>
              </a:rPr>
              <a:t>　</a:t>
            </a:r>
            <a:endParaRPr lang="en-US" altLang="ja-JP" sz="2800" b="1" dirty="0" smtClean="0">
              <a:latin typeface="+mn-ea"/>
            </a:endParaRPr>
          </a:p>
          <a:p>
            <a:endParaRPr lang="en-US" altLang="ja-JP" sz="400" b="1" dirty="0">
              <a:latin typeface="+mn-ea"/>
            </a:endParaRPr>
          </a:p>
          <a:p>
            <a:pPr>
              <a:lnSpc>
                <a:spcPct val="105000"/>
              </a:lnSpc>
            </a:pPr>
            <a:r>
              <a:rPr lang="ja-JP" altLang="ja-JP" sz="1600" dirty="0">
                <a:latin typeface="+mn-ea"/>
              </a:rPr>
              <a:t>（試算方法）</a:t>
            </a:r>
            <a:r>
              <a:rPr lang="ja-JP" altLang="ja-JP" sz="1400" u="sng" dirty="0">
                <a:latin typeface="+mn-ea"/>
              </a:rPr>
              <a:t>下線部分</a:t>
            </a:r>
            <a:r>
              <a:rPr lang="ja-JP" altLang="ja-JP" sz="1400" dirty="0">
                <a:latin typeface="+mn-ea"/>
              </a:rPr>
              <a:t>は</a:t>
            </a:r>
            <a:r>
              <a:rPr lang="ja-JP" altLang="ja-JP" sz="1400" dirty="0" smtClean="0">
                <a:latin typeface="+mn-ea"/>
              </a:rPr>
              <a:t>、</a:t>
            </a:r>
            <a:r>
              <a:rPr lang="ja-JP" altLang="en-US" sz="1400" dirty="0" smtClean="0">
                <a:latin typeface="+mn-ea"/>
              </a:rPr>
              <a:t>大阪府が</a:t>
            </a:r>
            <a:r>
              <a:rPr lang="ja-JP" altLang="ja-JP" sz="1400" dirty="0" smtClean="0">
                <a:latin typeface="+mn-ea"/>
              </a:rPr>
              <a:t>当該</a:t>
            </a:r>
            <a:r>
              <a:rPr lang="ja-JP" altLang="ja-JP" sz="1400" dirty="0">
                <a:latin typeface="+mn-ea"/>
              </a:rPr>
              <a:t>市の試算で行った箇所です。</a:t>
            </a:r>
            <a:endParaRPr lang="ja-JP" altLang="ja-JP" sz="1200" dirty="0">
              <a:latin typeface="+mn-ea"/>
            </a:endParaRPr>
          </a:p>
          <a:p>
            <a:pPr>
              <a:lnSpc>
                <a:spcPct val="105000"/>
              </a:lnSpc>
            </a:pPr>
            <a:r>
              <a:rPr lang="ja-JP" altLang="ja-JP" sz="1400" dirty="0">
                <a:latin typeface="+mn-ea"/>
              </a:rPr>
              <a:t>１　</a:t>
            </a:r>
            <a:r>
              <a:rPr lang="en-US" altLang="ja-JP" sz="1400" u="sng" dirty="0">
                <a:latin typeface="+mn-ea"/>
              </a:rPr>
              <a:t>2045</a:t>
            </a:r>
            <a:r>
              <a:rPr lang="ja-JP" altLang="ja-JP" sz="1400" u="sng" dirty="0">
                <a:latin typeface="+mn-ea"/>
              </a:rPr>
              <a:t>年までの市町村での計画がある場合は、その計画を基本に管路の更新率を</a:t>
            </a:r>
            <a:r>
              <a:rPr lang="en-US" altLang="ja-JP" sz="1400" u="sng" dirty="0">
                <a:latin typeface="+mn-ea"/>
              </a:rPr>
              <a:t>1.67</a:t>
            </a:r>
            <a:r>
              <a:rPr lang="ja-JP" altLang="ja-JP" sz="1400" u="sng" dirty="0" smtClean="0">
                <a:latin typeface="+mn-ea"/>
              </a:rPr>
              <a:t>％</a:t>
            </a:r>
            <a:endParaRPr lang="en-US" altLang="ja-JP" sz="1400" u="sng" dirty="0" smtClean="0">
              <a:latin typeface="+mn-ea"/>
            </a:endParaRPr>
          </a:p>
          <a:p>
            <a:pPr>
              <a:lnSpc>
                <a:spcPct val="105000"/>
              </a:lnSpc>
            </a:pPr>
            <a:r>
              <a:rPr lang="ja-JP" altLang="en-US" sz="1400" dirty="0">
                <a:latin typeface="+mn-ea"/>
              </a:rPr>
              <a:t>　</a:t>
            </a:r>
            <a:r>
              <a:rPr lang="ja-JP" altLang="ja-JP" sz="1400" u="sng" dirty="0" smtClean="0">
                <a:latin typeface="+mn-ea"/>
              </a:rPr>
              <a:t>（</a:t>
            </a:r>
            <a:r>
              <a:rPr lang="en-US" altLang="ja-JP" sz="1400" u="sng" dirty="0">
                <a:latin typeface="+mn-ea"/>
              </a:rPr>
              <a:t>60</a:t>
            </a:r>
            <a:r>
              <a:rPr lang="ja-JP" altLang="ja-JP" sz="1400" u="sng" dirty="0">
                <a:latin typeface="+mn-ea"/>
              </a:rPr>
              <a:t>年で全ての水道管を更新する）に設定します。市町村での既存計画が、この更新率を満たしている場合は</a:t>
            </a:r>
            <a:r>
              <a:rPr lang="ja-JP" altLang="ja-JP" sz="1400" u="sng" dirty="0" smtClean="0">
                <a:latin typeface="+mn-ea"/>
              </a:rPr>
              <a:t>、</a:t>
            </a:r>
            <a:endParaRPr lang="en-US" altLang="ja-JP" sz="1400" u="sng" dirty="0" smtClean="0">
              <a:latin typeface="+mn-ea"/>
            </a:endParaRPr>
          </a:p>
          <a:p>
            <a:pPr>
              <a:lnSpc>
                <a:spcPct val="105000"/>
              </a:lnSpc>
            </a:pPr>
            <a:r>
              <a:rPr lang="ja-JP" altLang="en-US" sz="1400" u="sng" dirty="0">
                <a:latin typeface="+mn-ea"/>
              </a:rPr>
              <a:t>　</a:t>
            </a:r>
            <a:r>
              <a:rPr lang="ja-JP" altLang="ja-JP" sz="1400" u="sng" dirty="0" smtClean="0">
                <a:latin typeface="+mn-ea"/>
              </a:rPr>
              <a:t>府</a:t>
            </a:r>
            <a:r>
              <a:rPr lang="ja-JP" altLang="ja-JP" sz="1400" u="sng" dirty="0">
                <a:latin typeface="+mn-ea"/>
              </a:rPr>
              <a:t>での独自推計は行わず、市町村計画をもとに</a:t>
            </a:r>
            <a:r>
              <a:rPr lang="en-US" altLang="ja-JP" sz="1400" u="sng" dirty="0">
                <a:latin typeface="+mn-ea"/>
              </a:rPr>
              <a:t>2045</a:t>
            </a:r>
            <a:r>
              <a:rPr lang="ja-JP" altLang="ja-JP" sz="1400" u="sng" dirty="0">
                <a:latin typeface="+mn-ea"/>
              </a:rPr>
              <a:t>年の水道料金を算出します</a:t>
            </a:r>
            <a:r>
              <a:rPr lang="ja-JP" altLang="ja-JP" sz="1400" u="sng" dirty="0" smtClean="0">
                <a:latin typeface="+mn-ea"/>
              </a:rPr>
              <a:t>。</a:t>
            </a:r>
            <a:endParaRPr lang="en-US" altLang="ja-JP" sz="1400" u="sng" dirty="0" smtClean="0">
              <a:latin typeface="+mn-ea"/>
            </a:endParaRPr>
          </a:p>
          <a:p>
            <a:pPr>
              <a:lnSpc>
                <a:spcPct val="105000"/>
              </a:lnSpc>
            </a:pPr>
            <a:endParaRPr lang="ja-JP" altLang="ja-JP" sz="800" dirty="0">
              <a:latin typeface="+mn-ea"/>
            </a:endParaRPr>
          </a:p>
          <a:p>
            <a:pPr>
              <a:lnSpc>
                <a:spcPct val="105000"/>
              </a:lnSpc>
            </a:pPr>
            <a:r>
              <a:rPr lang="ja-JP" altLang="ja-JP" sz="1400" dirty="0">
                <a:latin typeface="+mn-ea"/>
              </a:rPr>
              <a:t>２　市町村計画がない場合は、大阪府で試算を行いました</a:t>
            </a:r>
            <a:r>
              <a:rPr lang="ja-JP" altLang="ja-JP" sz="1400" dirty="0" smtClean="0">
                <a:latin typeface="+mn-ea"/>
              </a:rPr>
              <a:t>。</a:t>
            </a:r>
            <a:endParaRPr lang="en-US" altLang="ja-JP" sz="1400" dirty="0" smtClean="0">
              <a:latin typeface="+mn-ea"/>
            </a:endParaRPr>
          </a:p>
          <a:p>
            <a:pPr>
              <a:lnSpc>
                <a:spcPct val="105000"/>
              </a:lnSpc>
            </a:pPr>
            <a:r>
              <a:rPr lang="ja-JP" altLang="en-US" sz="1400" dirty="0">
                <a:latin typeface="+mn-ea"/>
              </a:rPr>
              <a:t>　</a:t>
            </a:r>
            <a:r>
              <a:rPr lang="ja-JP" altLang="en-US" sz="1400" dirty="0" smtClean="0">
                <a:latin typeface="+mn-ea"/>
              </a:rPr>
              <a:t>〇推計</a:t>
            </a:r>
            <a:r>
              <a:rPr lang="ja-JP" altLang="en-US" sz="1400" dirty="0">
                <a:latin typeface="+mn-ea"/>
              </a:rPr>
              <a:t>期間は大阪府の将来推計人口の推計期間に合わせ</a:t>
            </a:r>
            <a:r>
              <a:rPr lang="en-US" altLang="ja-JP" sz="1400" dirty="0">
                <a:latin typeface="+mn-ea"/>
              </a:rPr>
              <a:t>2045</a:t>
            </a:r>
            <a:r>
              <a:rPr lang="ja-JP" altLang="en-US" sz="1400" dirty="0">
                <a:latin typeface="+mn-ea"/>
              </a:rPr>
              <a:t>年度まで。</a:t>
            </a:r>
            <a:endParaRPr lang="en-US" altLang="ja-JP" sz="1200" dirty="0">
              <a:latin typeface="+mn-ea"/>
            </a:endParaRPr>
          </a:p>
          <a:p>
            <a:pPr>
              <a:lnSpc>
                <a:spcPct val="105000"/>
              </a:lnSpc>
            </a:pPr>
            <a:r>
              <a:rPr lang="ja-JP" altLang="en-US" sz="1200" dirty="0">
                <a:latin typeface="+mn-ea"/>
              </a:rPr>
              <a:t>　</a:t>
            </a:r>
            <a:r>
              <a:rPr lang="ja-JP" altLang="en-US" sz="1400" dirty="0" smtClean="0">
                <a:latin typeface="+mn-ea"/>
              </a:rPr>
              <a:t>〇</a:t>
            </a:r>
            <a:r>
              <a:rPr lang="ja-JP" altLang="ja-JP" sz="1400" dirty="0" smtClean="0">
                <a:latin typeface="+mn-ea"/>
              </a:rPr>
              <a:t>収入</a:t>
            </a:r>
            <a:r>
              <a:rPr lang="ja-JP" altLang="ja-JP" sz="1400" dirty="0">
                <a:latin typeface="+mn-ea"/>
              </a:rPr>
              <a:t>は推計した料金収入に</a:t>
            </a:r>
            <a:r>
              <a:rPr lang="en-US" altLang="ja-JP" sz="1400" dirty="0">
                <a:latin typeface="+mn-ea"/>
              </a:rPr>
              <a:t>2016</a:t>
            </a:r>
            <a:r>
              <a:rPr lang="ja-JP" altLang="ja-JP" sz="1400" dirty="0">
                <a:latin typeface="+mn-ea"/>
              </a:rPr>
              <a:t>年度決算統計のその他収益を加算しています</a:t>
            </a:r>
            <a:r>
              <a:rPr lang="ja-JP" altLang="ja-JP" sz="1400" dirty="0" smtClean="0">
                <a:latin typeface="+mn-ea"/>
              </a:rPr>
              <a:t>。</a:t>
            </a:r>
            <a:endParaRPr lang="ja-JP" altLang="ja-JP" sz="1200" dirty="0" smtClean="0">
              <a:latin typeface="+mn-ea"/>
            </a:endParaRPr>
          </a:p>
          <a:p>
            <a:pPr lvl="1" indent="-96838">
              <a:lnSpc>
                <a:spcPct val="105000"/>
              </a:lnSpc>
            </a:pPr>
            <a:r>
              <a:rPr lang="ja-JP" altLang="en-US" sz="1400" dirty="0" smtClean="0">
                <a:latin typeface="+mn-ea"/>
              </a:rPr>
              <a:t>・</a:t>
            </a:r>
            <a:r>
              <a:rPr lang="ja-JP" altLang="ja-JP" sz="1400" dirty="0" smtClean="0">
                <a:latin typeface="+mn-ea"/>
              </a:rPr>
              <a:t>水道料金収入の見通しは、給水人口予測から有収水量を推計し、</a:t>
            </a:r>
            <a:endParaRPr lang="en-US" altLang="ja-JP" sz="1400" dirty="0" smtClean="0">
              <a:latin typeface="+mn-ea"/>
            </a:endParaRPr>
          </a:p>
          <a:p>
            <a:pPr lvl="1" indent="-96838">
              <a:lnSpc>
                <a:spcPct val="105000"/>
              </a:lnSpc>
            </a:pPr>
            <a:r>
              <a:rPr lang="ja-JP" altLang="en-US" sz="1400" dirty="0" smtClean="0">
                <a:latin typeface="+mn-ea"/>
              </a:rPr>
              <a:t>　</a:t>
            </a:r>
            <a:r>
              <a:rPr lang="en-US" altLang="ja-JP" sz="1400" dirty="0" smtClean="0">
                <a:latin typeface="+mn-ea"/>
              </a:rPr>
              <a:t>2016</a:t>
            </a:r>
            <a:r>
              <a:rPr lang="ja-JP" altLang="ja-JP" sz="1400" dirty="0" smtClean="0">
                <a:latin typeface="+mn-ea"/>
              </a:rPr>
              <a:t>年度の供給単価</a:t>
            </a:r>
            <a:r>
              <a:rPr lang="en-US" altLang="ja-JP" sz="1400" dirty="0" smtClean="0">
                <a:latin typeface="+mn-ea"/>
              </a:rPr>
              <a:t>160.7</a:t>
            </a:r>
            <a:r>
              <a:rPr lang="ja-JP" altLang="ja-JP" sz="1400" dirty="0" smtClean="0">
                <a:latin typeface="+mn-ea"/>
              </a:rPr>
              <a:t>円</a:t>
            </a:r>
            <a:r>
              <a:rPr lang="en-US" altLang="ja-JP" sz="1400" dirty="0" smtClean="0">
                <a:latin typeface="+mn-ea"/>
              </a:rPr>
              <a:t>/m</a:t>
            </a:r>
            <a:r>
              <a:rPr lang="en-US" altLang="ja-JP" sz="1400" baseline="30000" dirty="0" smtClean="0">
                <a:latin typeface="+mn-ea"/>
              </a:rPr>
              <a:t>3</a:t>
            </a:r>
            <a:r>
              <a:rPr lang="ja-JP" altLang="ja-JP" sz="1400" dirty="0" smtClean="0">
                <a:latin typeface="+mn-ea"/>
              </a:rPr>
              <a:t>を乗じて算出しています。</a:t>
            </a:r>
            <a:endParaRPr lang="ja-JP" altLang="ja-JP" sz="1200" dirty="0" smtClean="0">
              <a:latin typeface="+mn-ea"/>
            </a:endParaRPr>
          </a:p>
          <a:p>
            <a:pPr lvl="1" indent="-96838">
              <a:lnSpc>
                <a:spcPct val="105000"/>
              </a:lnSpc>
            </a:pPr>
            <a:r>
              <a:rPr lang="ja-JP" altLang="en-US" sz="1400" dirty="0" smtClean="0">
                <a:latin typeface="+mn-ea"/>
              </a:rPr>
              <a:t>・</a:t>
            </a:r>
            <a:r>
              <a:rPr lang="ja-JP" altLang="ja-JP" sz="1400" dirty="0" smtClean="0">
                <a:latin typeface="+mn-ea"/>
              </a:rPr>
              <a:t>給水</a:t>
            </a:r>
            <a:r>
              <a:rPr lang="ja-JP" altLang="ja-JP" sz="1400" dirty="0">
                <a:latin typeface="+mn-ea"/>
              </a:rPr>
              <a:t>人口の予測については、大阪府の将来推計人口（</a:t>
            </a:r>
            <a:r>
              <a:rPr lang="en-US" altLang="ja-JP" sz="1400" dirty="0">
                <a:latin typeface="+mn-ea"/>
              </a:rPr>
              <a:t>2018</a:t>
            </a:r>
            <a:r>
              <a:rPr lang="ja-JP" altLang="ja-JP" sz="1400" dirty="0">
                <a:latin typeface="+mn-ea"/>
              </a:rPr>
              <a:t>年</a:t>
            </a:r>
            <a:r>
              <a:rPr lang="en-US" altLang="ja-JP" sz="1400" dirty="0">
                <a:latin typeface="+mn-ea"/>
              </a:rPr>
              <a:t>8</a:t>
            </a:r>
            <a:r>
              <a:rPr lang="ja-JP" altLang="ja-JP" sz="1400" dirty="0">
                <a:latin typeface="+mn-ea"/>
              </a:rPr>
              <a:t>月大阪府政策企画部企画室計画課）を用い</a:t>
            </a:r>
            <a:r>
              <a:rPr lang="ja-JP" altLang="ja-JP" sz="1400" dirty="0" smtClean="0">
                <a:latin typeface="+mn-ea"/>
              </a:rPr>
              <a:t>、</a:t>
            </a:r>
            <a:endParaRPr lang="en-US" altLang="ja-JP" sz="1400" dirty="0" smtClean="0">
              <a:latin typeface="+mn-ea"/>
            </a:endParaRPr>
          </a:p>
          <a:p>
            <a:pPr lvl="1" indent="-96838">
              <a:lnSpc>
                <a:spcPct val="105000"/>
              </a:lnSpc>
            </a:pPr>
            <a:r>
              <a:rPr lang="ja-JP" altLang="en-US" sz="1400" dirty="0" smtClean="0">
                <a:latin typeface="+mn-ea"/>
              </a:rPr>
              <a:t>　</a:t>
            </a:r>
            <a:r>
              <a:rPr lang="ja-JP" altLang="ja-JP" sz="1400" dirty="0" smtClean="0">
                <a:latin typeface="+mn-ea"/>
              </a:rPr>
              <a:t>府</a:t>
            </a:r>
            <a:r>
              <a:rPr lang="ja-JP" altLang="ja-JP" sz="1400" dirty="0">
                <a:latin typeface="+mn-ea"/>
              </a:rPr>
              <a:t>が国立社会保障・人口問題研究所の市町村別予測を補正して推計しています。</a:t>
            </a:r>
            <a:endParaRPr lang="ja-JP" altLang="ja-JP" sz="1200" dirty="0">
              <a:latin typeface="+mn-ea"/>
            </a:endParaRPr>
          </a:p>
          <a:p>
            <a:pPr lvl="1" indent="-96838">
              <a:lnSpc>
                <a:spcPct val="105000"/>
              </a:lnSpc>
            </a:pPr>
            <a:r>
              <a:rPr lang="ja-JP" altLang="en-US" sz="1400" dirty="0" smtClean="0">
                <a:latin typeface="+mn-ea"/>
              </a:rPr>
              <a:t>・</a:t>
            </a:r>
            <a:r>
              <a:rPr lang="ja-JP" altLang="ja-JP" sz="1400" dirty="0" smtClean="0">
                <a:latin typeface="+mn-ea"/>
              </a:rPr>
              <a:t>有</a:t>
            </a:r>
            <a:r>
              <a:rPr lang="ja-JP" altLang="ja-JP" sz="1400" dirty="0">
                <a:latin typeface="+mn-ea"/>
              </a:rPr>
              <a:t>収水量の推計は、</a:t>
            </a:r>
            <a:r>
              <a:rPr lang="en-US" altLang="ja-JP" sz="1400" dirty="0">
                <a:latin typeface="+mn-ea"/>
              </a:rPr>
              <a:t>2016</a:t>
            </a:r>
            <a:r>
              <a:rPr lang="ja-JP" altLang="ja-JP" sz="1400" dirty="0">
                <a:latin typeface="+mn-ea"/>
              </a:rPr>
              <a:t>年度の年間有収水量と給水人口から</a:t>
            </a:r>
            <a:r>
              <a:rPr lang="en-US" altLang="ja-JP" sz="1400" dirty="0">
                <a:latin typeface="+mn-ea"/>
              </a:rPr>
              <a:t>1</a:t>
            </a:r>
            <a:r>
              <a:rPr lang="ja-JP" altLang="ja-JP" sz="1400" dirty="0">
                <a:latin typeface="+mn-ea"/>
              </a:rPr>
              <a:t>人</a:t>
            </a:r>
            <a:r>
              <a:rPr lang="en-US" altLang="ja-JP" sz="1400" dirty="0">
                <a:latin typeface="+mn-ea"/>
              </a:rPr>
              <a:t>1</a:t>
            </a:r>
            <a:r>
              <a:rPr lang="ja-JP" altLang="ja-JP" sz="1400" dirty="0">
                <a:latin typeface="+mn-ea"/>
              </a:rPr>
              <a:t>日平均有収水量を求め</a:t>
            </a:r>
            <a:r>
              <a:rPr lang="ja-JP" altLang="ja-JP" sz="1400" dirty="0" smtClean="0">
                <a:latin typeface="+mn-ea"/>
              </a:rPr>
              <a:t>、</a:t>
            </a:r>
            <a:endParaRPr lang="en-US" altLang="ja-JP" sz="1400" dirty="0" smtClean="0">
              <a:latin typeface="+mn-ea"/>
            </a:endParaRPr>
          </a:p>
          <a:p>
            <a:pPr lvl="1" indent="-96838">
              <a:lnSpc>
                <a:spcPct val="105000"/>
              </a:lnSpc>
            </a:pPr>
            <a:r>
              <a:rPr lang="ja-JP" altLang="en-US" sz="1400" dirty="0">
                <a:latin typeface="+mn-ea"/>
              </a:rPr>
              <a:t>　</a:t>
            </a:r>
            <a:r>
              <a:rPr lang="ja-JP" altLang="ja-JP" sz="1400" dirty="0" smtClean="0">
                <a:latin typeface="+mn-ea"/>
              </a:rPr>
              <a:t>予測</a:t>
            </a:r>
            <a:r>
              <a:rPr lang="ja-JP" altLang="ja-JP" sz="1400" dirty="0">
                <a:latin typeface="+mn-ea"/>
              </a:rPr>
              <a:t>給水人口を乗じて算出しています</a:t>
            </a:r>
            <a:r>
              <a:rPr lang="ja-JP" altLang="ja-JP" sz="1400" dirty="0" smtClean="0">
                <a:latin typeface="+mn-ea"/>
              </a:rPr>
              <a:t>。</a:t>
            </a:r>
            <a:endParaRPr lang="en-US" altLang="ja-JP" sz="1200" dirty="0">
              <a:latin typeface="+mn-ea"/>
            </a:endParaRPr>
          </a:p>
          <a:p>
            <a:pPr lvl="1" indent="-277813">
              <a:lnSpc>
                <a:spcPct val="105000"/>
              </a:lnSpc>
            </a:pPr>
            <a:r>
              <a:rPr lang="ja-JP" altLang="en-US" sz="1400" dirty="0" smtClean="0">
                <a:latin typeface="+mn-ea"/>
              </a:rPr>
              <a:t>〇</a:t>
            </a:r>
            <a:r>
              <a:rPr lang="ja-JP" altLang="ja-JP" sz="1400" dirty="0" smtClean="0">
                <a:latin typeface="+mn-ea"/>
              </a:rPr>
              <a:t>支出</a:t>
            </a:r>
            <a:r>
              <a:rPr lang="ja-JP" altLang="ja-JP" sz="1400" dirty="0">
                <a:latin typeface="+mn-ea"/>
              </a:rPr>
              <a:t>は管路更新以外の費用について、</a:t>
            </a:r>
            <a:r>
              <a:rPr lang="en-US" altLang="ja-JP" sz="1400" dirty="0">
                <a:latin typeface="+mn-ea"/>
              </a:rPr>
              <a:t>2016</a:t>
            </a:r>
            <a:r>
              <a:rPr lang="ja-JP" altLang="ja-JP" sz="1400" dirty="0">
                <a:latin typeface="+mn-ea"/>
              </a:rPr>
              <a:t>年度の経常費用の決算値の同額を</a:t>
            </a:r>
            <a:r>
              <a:rPr lang="en-US" altLang="ja-JP" sz="1400" dirty="0">
                <a:latin typeface="+mn-ea"/>
              </a:rPr>
              <a:t>2045</a:t>
            </a:r>
            <a:r>
              <a:rPr lang="ja-JP" altLang="ja-JP" sz="1400" dirty="0">
                <a:latin typeface="+mn-ea"/>
              </a:rPr>
              <a:t>年度まで見込んでいます</a:t>
            </a:r>
            <a:r>
              <a:rPr lang="ja-JP" altLang="ja-JP" sz="1400" dirty="0" smtClean="0">
                <a:latin typeface="+mn-ea"/>
              </a:rPr>
              <a:t>。</a:t>
            </a:r>
            <a:endParaRPr lang="en-US" altLang="ja-JP" sz="1400" dirty="0" smtClean="0">
              <a:latin typeface="+mn-ea"/>
            </a:endParaRPr>
          </a:p>
          <a:p>
            <a:pPr lvl="1" indent="-100013">
              <a:lnSpc>
                <a:spcPct val="105000"/>
              </a:lnSpc>
            </a:pPr>
            <a:r>
              <a:rPr lang="ja-JP" altLang="en-US" sz="1400" dirty="0">
                <a:latin typeface="+mn-ea"/>
              </a:rPr>
              <a:t>・</a:t>
            </a:r>
            <a:r>
              <a:rPr lang="ja-JP" altLang="ja-JP" sz="1400" dirty="0" smtClean="0">
                <a:latin typeface="+mn-ea"/>
              </a:rPr>
              <a:t>管</a:t>
            </a:r>
            <a:r>
              <a:rPr lang="ja-JP" altLang="ja-JP" sz="1400" dirty="0">
                <a:latin typeface="+mn-ea"/>
              </a:rPr>
              <a:t>路については管路更新率を</a:t>
            </a:r>
            <a:r>
              <a:rPr lang="en-US" altLang="ja-JP" sz="1400" dirty="0">
                <a:latin typeface="+mn-ea"/>
              </a:rPr>
              <a:t>1.67</a:t>
            </a:r>
            <a:r>
              <a:rPr lang="ja-JP" altLang="ja-JP" sz="1400" dirty="0">
                <a:latin typeface="+mn-ea"/>
              </a:rPr>
              <a:t>％に引き上げた場合</a:t>
            </a:r>
            <a:r>
              <a:rPr lang="ja-JP" altLang="ja-JP" sz="1400" dirty="0" smtClean="0">
                <a:latin typeface="+mn-ea"/>
              </a:rPr>
              <a:t>の</a:t>
            </a:r>
            <a:r>
              <a:rPr lang="ja-JP" altLang="en-US" sz="1400" dirty="0">
                <a:latin typeface="+mn-ea"/>
              </a:rPr>
              <a:t>減価</a:t>
            </a:r>
            <a:r>
              <a:rPr lang="ja-JP" altLang="ja-JP" sz="1400" dirty="0" smtClean="0">
                <a:latin typeface="+mn-ea"/>
              </a:rPr>
              <a:t>償却費</a:t>
            </a:r>
            <a:r>
              <a:rPr lang="ja-JP" altLang="ja-JP" sz="1400" dirty="0">
                <a:latin typeface="+mn-ea"/>
              </a:rPr>
              <a:t>増加を見込んでいます</a:t>
            </a:r>
            <a:r>
              <a:rPr lang="ja-JP" altLang="ja-JP" sz="1400" dirty="0" smtClean="0">
                <a:latin typeface="+mn-ea"/>
              </a:rPr>
              <a:t>。</a:t>
            </a:r>
            <a:endParaRPr lang="en-US" altLang="ja-JP" sz="1400" dirty="0" smtClean="0">
              <a:latin typeface="+mn-ea"/>
            </a:endParaRPr>
          </a:p>
          <a:p>
            <a:pPr lvl="1" indent="-100013">
              <a:lnSpc>
                <a:spcPct val="105000"/>
              </a:lnSpc>
            </a:pPr>
            <a:r>
              <a:rPr lang="ja-JP" altLang="ja-JP" sz="1400" dirty="0" smtClean="0">
                <a:latin typeface="+mn-ea"/>
              </a:rPr>
              <a:t>（</a:t>
            </a:r>
            <a:r>
              <a:rPr lang="ja-JP" altLang="ja-JP" sz="1400" dirty="0">
                <a:latin typeface="+mn-ea"/>
              </a:rPr>
              <a:t>市町村実績の管路更新率が</a:t>
            </a:r>
            <a:r>
              <a:rPr lang="en-US" altLang="ja-JP" sz="1400" dirty="0">
                <a:latin typeface="+mn-ea"/>
              </a:rPr>
              <a:t>1.67%</a:t>
            </a:r>
            <a:r>
              <a:rPr lang="ja-JP" altLang="ja-JP" sz="1400" dirty="0">
                <a:latin typeface="+mn-ea"/>
              </a:rPr>
              <a:t>以上の場合は、その更新率とします。）</a:t>
            </a:r>
            <a:endParaRPr lang="ja-JP" altLang="ja-JP" sz="1200" dirty="0">
              <a:latin typeface="+mn-ea"/>
            </a:endParaRPr>
          </a:p>
          <a:p>
            <a:pPr lvl="1" indent="-100013">
              <a:lnSpc>
                <a:spcPct val="105000"/>
              </a:lnSpc>
            </a:pPr>
            <a:r>
              <a:rPr lang="ja-JP" altLang="en-US" sz="1400" dirty="0" smtClean="0">
                <a:latin typeface="+mn-ea"/>
              </a:rPr>
              <a:t>・</a:t>
            </a:r>
            <a:r>
              <a:rPr lang="ja-JP" altLang="ja-JP" sz="1400" dirty="0" smtClean="0">
                <a:latin typeface="+mn-ea"/>
              </a:rPr>
              <a:t>追加</a:t>
            </a:r>
            <a:r>
              <a:rPr lang="ja-JP" altLang="en-US" sz="1400" dirty="0">
                <a:latin typeface="+mn-ea"/>
              </a:rPr>
              <a:t>減価</a:t>
            </a:r>
            <a:r>
              <a:rPr lang="ja-JP" altLang="ja-JP" sz="1400" dirty="0" smtClean="0">
                <a:latin typeface="+mn-ea"/>
              </a:rPr>
              <a:t>償却費</a:t>
            </a:r>
            <a:r>
              <a:rPr lang="en-US" altLang="ja-JP" sz="1400" dirty="0">
                <a:latin typeface="+mn-ea"/>
              </a:rPr>
              <a:t>/</a:t>
            </a:r>
            <a:r>
              <a:rPr lang="ja-JP" altLang="ja-JP" sz="1400" dirty="0">
                <a:latin typeface="+mn-ea"/>
              </a:rPr>
              <a:t>年は、次のとおり算出し、年数経過とともに積み上げています。</a:t>
            </a:r>
            <a:endParaRPr lang="ja-JP" altLang="ja-JP" sz="1200" dirty="0">
              <a:latin typeface="+mn-ea"/>
            </a:endParaRPr>
          </a:p>
          <a:p>
            <a:pPr lvl="0" indent="360363">
              <a:lnSpc>
                <a:spcPct val="105000"/>
              </a:lnSpc>
            </a:pPr>
            <a:r>
              <a:rPr lang="ja-JP" altLang="ja-JP" sz="1400" dirty="0">
                <a:latin typeface="+mn-ea"/>
              </a:rPr>
              <a:t>　</a:t>
            </a:r>
            <a:r>
              <a:rPr lang="ja-JP" altLang="en-US" sz="1400" dirty="0" smtClean="0">
                <a:latin typeface="+mn-ea"/>
              </a:rPr>
              <a:t>①　</a:t>
            </a:r>
            <a:r>
              <a:rPr lang="en-US" altLang="ja-JP" sz="1400" dirty="0" smtClean="0">
                <a:latin typeface="+mn-ea"/>
              </a:rPr>
              <a:t>1.67</a:t>
            </a:r>
            <a:r>
              <a:rPr lang="ja-JP" altLang="ja-JP" sz="1400" dirty="0">
                <a:latin typeface="+mn-ea"/>
              </a:rPr>
              <a:t>％と管路更新率</a:t>
            </a:r>
            <a:r>
              <a:rPr lang="en-US" altLang="ja-JP" sz="1400" dirty="0">
                <a:latin typeface="+mn-ea"/>
              </a:rPr>
              <a:t>(2014-2016</a:t>
            </a:r>
            <a:r>
              <a:rPr lang="ja-JP" altLang="ja-JP" sz="1400" dirty="0">
                <a:latin typeface="+mn-ea"/>
              </a:rPr>
              <a:t>年度の平均</a:t>
            </a:r>
            <a:r>
              <a:rPr lang="en-US" altLang="ja-JP" sz="1400" dirty="0">
                <a:latin typeface="+mn-ea"/>
              </a:rPr>
              <a:t>)</a:t>
            </a:r>
            <a:r>
              <a:rPr lang="ja-JP" altLang="ja-JP" sz="1400" dirty="0">
                <a:latin typeface="+mn-ea"/>
              </a:rPr>
              <a:t>の比率を算出。</a:t>
            </a:r>
            <a:endParaRPr lang="ja-JP" altLang="ja-JP" sz="1200" dirty="0">
              <a:latin typeface="+mn-ea"/>
            </a:endParaRPr>
          </a:p>
          <a:p>
            <a:pPr lvl="0" indent="360363">
              <a:lnSpc>
                <a:spcPct val="105000"/>
              </a:lnSpc>
            </a:pPr>
            <a:r>
              <a:rPr lang="ja-JP" altLang="ja-JP" sz="1400" dirty="0">
                <a:latin typeface="+mn-ea"/>
              </a:rPr>
              <a:t>　</a:t>
            </a:r>
            <a:r>
              <a:rPr lang="ja-JP" altLang="en-US" sz="1400" dirty="0" smtClean="0">
                <a:latin typeface="+mn-ea"/>
              </a:rPr>
              <a:t>②　</a:t>
            </a:r>
            <a:r>
              <a:rPr lang="ja-JP" altLang="ja-JP" sz="1400" dirty="0" smtClean="0">
                <a:latin typeface="+mn-ea"/>
              </a:rPr>
              <a:t>配水</a:t>
            </a:r>
            <a:r>
              <a:rPr lang="ja-JP" altLang="ja-JP" sz="1400" dirty="0">
                <a:latin typeface="+mn-ea"/>
              </a:rPr>
              <a:t>施設改良費に布設替延長比率を掛け、配水施設改良費（更新分）を算出</a:t>
            </a:r>
            <a:r>
              <a:rPr lang="en-US" altLang="ja-JP" sz="1400" dirty="0">
                <a:latin typeface="+mn-ea"/>
              </a:rPr>
              <a:t>(2014-2016</a:t>
            </a:r>
            <a:r>
              <a:rPr lang="ja-JP" altLang="ja-JP" sz="1400" dirty="0">
                <a:latin typeface="+mn-ea"/>
              </a:rPr>
              <a:t>年度の平均値</a:t>
            </a:r>
            <a:r>
              <a:rPr lang="en-US" altLang="ja-JP" sz="1400" dirty="0">
                <a:latin typeface="+mn-ea"/>
              </a:rPr>
              <a:t>)</a:t>
            </a:r>
            <a:r>
              <a:rPr lang="ja-JP" altLang="ja-JP" sz="1400" dirty="0" err="1">
                <a:latin typeface="+mn-ea"/>
              </a:rPr>
              <a:t>。</a:t>
            </a:r>
            <a:endParaRPr lang="ja-JP" altLang="ja-JP" sz="1200" dirty="0">
              <a:latin typeface="+mn-ea"/>
            </a:endParaRPr>
          </a:p>
          <a:p>
            <a:pPr indent="360363">
              <a:lnSpc>
                <a:spcPct val="105000"/>
              </a:lnSpc>
            </a:pPr>
            <a:r>
              <a:rPr lang="ja-JP" altLang="ja-JP" sz="1400" dirty="0">
                <a:latin typeface="+mn-ea"/>
              </a:rPr>
              <a:t>　</a:t>
            </a:r>
            <a:r>
              <a:rPr lang="ja-JP" altLang="en-US" sz="1400" dirty="0" smtClean="0">
                <a:latin typeface="+mn-ea"/>
              </a:rPr>
              <a:t>　</a:t>
            </a:r>
            <a:r>
              <a:rPr lang="ja-JP" altLang="ja-JP" sz="1400" dirty="0" smtClean="0">
                <a:latin typeface="+mn-ea"/>
              </a:rPr>
              <a:t>※</a:t>
            </a:r>
            <a:r>
              <a:rPr lang="ja-JP" altLang="ja-JP" sz="1400" dirty="0">
                <a:latin typeface="+mn-ea"/>
              </a:rPr>
              <a:t>布設替延長比率</a:t>
            </a:r>
            <a:r>
              <a:rPr lang="en-US" altLang="ja-JP" sz="1400" dirty="0">
                <a:latin typeface="+mn-ea"/>
              </a:rPr>
              <a:t>=</a:t>
            </a:r>
            <a:r>
              <a:rPr lang="ja-JP" altLang="ja-JP" sz="1400" dirty="0">
                <a:latin typeface="+mn-ea"/>
              </a:rPr>
              <a:t>配水管布設替延長</a:t>
            </a:r>
            <a:r>
              <a:rPr lang="en-US" altLang="ja-JP" sz="1400" dirty="0">
                <a:latin typeface="+mn-ea"/>
              </a:rPr>
              <a:t>/</a:t>
            </a:r>
            <a:r>
              <a:rPr lang="ja-JP" altLang="ja-JP" sz="1400" dirty="0">
                <a:latin typeface="+mn-ea"/>
              </a:rPr>
              <a:t>（配水管新設延長＋配水管布設替延長）</a:t>
            </a:r>
            <a:endParaRPr lang="ja-JP" altLang="ja-JP" sz="1200" dirty="0">
              <a:latin typeface="+mn-ea"/>
            </a:endParaRPr>
          </a:p>
          <a:p>
            <a:pPr lvl="0" indent="360363">
              <a:lnSpc>
                <a:spcPct val="105000"/>
              </a:lnSpc>
            </a:pPr>
            <a:r>
              <a:rPr lang="ja-JP" altLang="ja-JP" sz="1400" dirty="0">
                <a:latin typeface="+mn-ea"/>
              </a:rPr>
              <a:t>　</a:t>
            </a:r>
            <a:r>
              <a:rPr lang="ja-JP" altLang="en-US" sz="1400" dirty="0" smtClean="0">
                <a:latin typeface="+mn-ea"/>
              </a:rPr>
              <a:t>③　</a:t>
            </a:r>
            <a:r>
              <a:rPr lang="ja-JP" altLang="ja-JP" sz="1400" dirty="0" smtClean="0">
                <a:latin typeface="+mn-ea"/>
              </a:rPr>
              <a:t>①</a:t>
            </a:r>
            <a:r>
              <a:rPr lang="ja-JP" altLang="ja-JP" sz="1400" dirty="0">
                <a:latin typeface="+mn-ea"/>
              </a:rPr>
              <a:t>と②を掛けたうえで税抜き価格を算出し、法定耐用年数</a:t>
            </a:r>
            <a:r>
              <a:rPr lang="en-US" altLang="ja-JP" sz="1400" dirty="0">
                <a:latin typeface="+mn-ea"/>
              </a:rPr>
              <a:t>40</a:t>
            </a:r>
            <a:r>
              <a:rPr lang="ja-JP" altLang="ja-JP" sz="1400" dirty="0">
                <a:latin typeface="+mn-ea"/>
              </a:rPr>
              <a:t>年で割っています。</a:t>
            </a:r>
            <a:endParaRPr lang="ja-JP" altLang="ja-JP" sz="1200" dirty="0">
              <a:latin typeface="+mn-ea"/>
            </a:endParaRPr>
          </a:p>
          <a:p>
            <a:pPr indent="360363">
              <a:lnSpc>
                <a:spcPct val="105000"/>
              </a:lnSpc>
            </a:pPr>
            <a:r>
              <a:rPr lang="ja-JP" altLang="ja-JP" sz="1400" dirty="0">
                <a:latin typeface="+mn-ea"/>
              </a:rPr>
              <a:t>　</a:t>
            </a:r>
            <a:r>
              <a:rPr lang="ja-JP" altLang="en-US" sz="1400" dirty="0" smtClean="0">
                <a:latin typeface="+mn-ea"/>
              </a:rPr>
              <a:t>　</a:t>
            </a:r>
            <a:r>
              <a:rPr lang="ja-JP" altLang="ja-JP" sz="1400" dirty="0" smtClean="0">
                <a:latin typeface="+mn-ea"/>
              </a:rPr>
              <a:t>（</a:t>
            </a:r>
            <a:r>
              <a:rPr lang="ja-JP" altLang="ja-JP" sz="1400" dirty="0">
                <a:latin typeface="+mn-ea"/>
              </a:rPr>
              <a:t>管路更新率、各延長は大阪府の水道の現況による。）</a:t>
            </a:r>
            <a:endParaRPr lang="ja-JP" altLang="ja-JP" sz="1200" dirty="0">
              <a:latin typeface="+mn-ea"/>
            </a:endParaRPr>
          </a:p>
          <a:p>
            <a:pPr lvl="1" indent="-96838">
              <a:lnSpc>
                <a:spcPct val="105000"/>
              </a:lnSpc>
            </a:pPr>
            <a:r>
              <a:rPr lang="ja-JP" altLang="en-US" sz="1400" dirty="0" smtClean="0">
                <a:latin typeface="+mn-ea"/>
              </a:rPr>
              <a:t>・</a:t>
            </a:r>
            <a:r>
              <a:rPr lang="ja-JP" altLang="ja-JP" sz="1400" dirty="0" smtClean="0">
                <a:latin typeface="+mn-ea"/>
              </a:rPr>
              <a:t>なお</a:t>
            </a:r>
            <a:r>
              <a:rPr lang="ja-JP" altLang="ja-JP" sz="1400" dirty="0">
                <a:latin typeface="+mn-ea"/>
              </a:rPr>
              <a:t>、浄水場や配水場等の更新費用については、市町村計画がある場合でも、</a:t>
            </a:r>
            <a:r>
              <a:rPr lang="en-US" altLang="ja-JP" sz="1400" dirty="0">
                <a:latin typeface="+mn-ea"/>
              </a:rPr>
              <a:t>2045</a:t>
            </a:r>
            <a:r>
              <a:rPr lang="ja-JP" altLang="ja-JP" sz="1400" dirty="0">
                <a:latin typeface="+mn-ea"/>
              </a:rPr>
              <a:t>年度までの更新時期</a:t>
            </a:r>
            <a:r>
              <a:rPr lang="ja-JP" altLang="ja-JP" sz="1400" dirty="0" smtClean="0">
                <a:latin typeface="+mn-ea"/>
              </a:rPr>
              <a:t>や</a:t>
            </a:r>
            <a:endParaRPr lang="en-US" altLang="ja-JP" sz="1400" dirty="0" smtClean="0">
              <a:latin typeface="+mn-ea"/>
            </a:endParaRPr>
          </a:p>
          <a:p>
            <a:pPr lvl="1" indent="-193675">
              <a:lnSpc>
                <a:spcPct val="105000"/>
              </a:lnSpc>
            </a:pPr>
            <a:r>
              <a:rPr lang="ja-JP" altLang="en-US" sz="1400" spc="-30" dirty="0">
                <a:latin typeface="+mn-ea"/>
              </a:rPr>
              <a:t>　</a:t>
            </a:r>
            <a:r>
              <a:rPr lang="ja-JP" altLang="ja-JP" sz="1400" spc="-30" dirty="0" smtClean="0">
                <a:latin typeface="+mn-ea"/>
              </a:rPr>
              <a:t>施設</a:t>
            </a:r>
            <a:r>
              <a:rPr lang="ja-JP" altLang="ja-JP" sz="1400" spc="-30" dirty="0">
                <a:latin typeface="+mn-ea"/>
              </a:rPr>
              <a:t>能力等の設定が困難であるため、見込んでいません（</a:t>
            </a:r>
            <a:r>
              <a:rPr lang="en-US" altLang="ja-JP" sz="1400" spc="-30" dirty="0">
                <a:latin typeface="+mn-ea"/>
              </a:rPr>
              <a:t>2016</a:t>
            </a:r>
            <a:r>
              <a:rPr lang="ja-JP" altLang="ja-JP" sz="1400" spc="-30" dirty="0">
                <a:latin typeface="+mn-ea"/>
              </a:rPr>
              <a:t>年度の決算値を</a:t>
            </a:r>
            <a:r>
              <a:rPr lang="en-US" altLang="ja-JP" sz="1400" spc="-30" dirty="0">
                <a:latin typeface="+mn-ea"/>
              </a:rPr>
              <a:t>2045</a:t>
            </a:r>
            <a:r>
              <a:rPr lang="ja-JP" altLang="ja-JP" sz="1400" spc="-30" dirty="0">
                <a:latin typeface="+mn-ea"/>
              </a:rPr>
              <a:t>年度まで見込んでいます）</a:t>
            </a:r>
            <a:r>
              <a:rPr lang="ja-JP" altLang="ja-JP" sz="1400" spc="-30" dirty="0" smtClean="0">
                <a:latin typeface="+mn-ea"/>
              </a:rPr>
              <a:t>。</a:t>
            </a:r>
            <a:endParaRPr lang="en-US" altLang="ja-JP" sz="1400" spc="-30" dirty="0" smtClean="0">
              <a:latin typeface="+mn-ea"/>
            </a:endParaRPr>
          </a:p>
          <a:p>
            <a:pPr lvl="1" indent="-193675">
              <a:lnSpc>
                <a:spcPct val="105000"/>
              </a:lnSpc>
            </a:pPr>
            <a:endParaRPr lang="ja-JP" altLang="ja-JP" sz="1200" spc="-30" dirty="0">
              <a:latin typeface="+mn-ea"/>
            </a:endParaRPr>
          </a:p>
          <a:p>
            <a:pPr lvl="1" indent="-277813">
              <a:lnSpc>
                <a:spcPct val="105000"/>
              </a:lnSpc>
            </a:pPr>
            <a:r>
              <a:rPr lang="ja-JP" altLang="en-US" sz="1400" dirty="0" smtClean="0">
                <a:latin typeface="+mn-ea"/>
              </a:rPr>
              <a:t>〇</a:t>
            </a:r>
            <a:r>
              <a:rPr lang="ja-JP" altLang="ja-JP" sz="1400" u="sng" dirty="0" smtClean="0">
                <a:latin typeface="+mn-ea"/>
              </a:rPr>
              <a:t>水道</a:t>
            </a:r>
            <a:r>
              <a:rPr lang="ja-JP" altLang="ja-JP" sz="1400" u="sng" dirty="0">
                <a:latin typeface="+mn-ea"/>
              </a:rPr>
              <a:t>料金は</a:t>
            </a:r>
            <a:r>
              <a:rPr lang="ja-JP" altLang="ja-JP" sz="1400" u="sng" dirty="0" smtClean="0">
                <a:latin typeface="+mn-ea"/>
              </a:rPr>
              <a:t>、</a:t>
            </a:r>
            <a:r>
              <a:rPr lang="en-US" altLang="ja-JP" sz="1400" u="sng" dirty="0">
                <a:latin typeface="+mn-ea"/>
              </a:rPr>
              <a:t>2045</a:t>
            </a:r>
            <a:r>
              <a:rPr lang="ja-JP" altLang="en-US" sz="1400" u="sng" dirty="0">
                <a:latin typeface="+mn-ea"/>
              </a:rPr>
              <a:t>年度</a:t>
            </a:r>
            <a:r>
              <a:rPr lang="ja-JP" altLang="en-US" sz="1400" u="sng" dirty="0" smtClean="0">
                <a:latin typeface="+mn-ea"/>
              </a:rPr>
              <a:t>時点で赤字とならないように、収入が何％アップ必要かを求め、</a:t>
            </a:r>
            <a:endParaRPr lang="en-US" altLang="ja-JP" sz="1400" u="sng" dirty="0" smtClean="0">
              <a:latin typeface="+mn-ea"/>
            </a:endParaRPr>
          </a:p>
          <a:p>
            <a:pPr lvl="1" indent="-277813">
              <a:lnSpc>
                <a:spcPct val="105000"/>
              </a:lnSpc>
            </a:pPr>
            <a:r>
              <a:rPr lang="ja-JP" altLang="en-US" sz="1400" u="sng" dirty="0" smtClean="0">
                <a:latin typeface="+mn-ea"/>
              </a:rPr>
              <a:t>　その増加分を全て水道料金で補うと仮定し、</a:t>
            </a:r>
            <a:r>
              <a:rPr lang="en-US" altLang="ja-JP" sz="1400" u="sng" dirty="0" smtClean="0">
                <a:latin typeface="+mn-ea"/>
              </a:rPr>
              <a:t>2016</a:t>
            </a:r>
            <a:r>
              <a:rPr lang="ja-JP" altLang="en-US" sz="1400" u="sng" dirty="0" smtClean="0">
                <a:latin typeface="+mn-ea"/>
              </a:rPr>
              <a:t>年度の水道料金に加算して算出しています。</a:t>
            </a:r>
            <a:endParaRPr lang="en-US" altLang="ja-JP" sz="1400" u="sng" dirty="0" smtClean="0">
              <a:latin typeface="+mn-ea"/>
            </a:endParaRPr>
          </a:p>
          <a:p>
            <a:pPr lvl="1" indent="-277813">
              <a:lnSpc>
                <a:spcPct val="105000"/>
              </a:lnSpc>
            </a:pPr>
            <a:r>
              <a:rPr lang="ja-JP" altLang="en-US" sz="1400" u="sng" dirty="0" smtClean="0">
                <a:latin typeface="+mn-ea"/>
              </a:rPr>
              <a:t>　（</a:t>
            </a:r>
            <a:r>
              <a:rPr lang="ja-JP" altLang="en-US" sz="1400" u="sng" dirty="0">
                <a:latin typeface="+mn-ea"/>
              </a:rPr>
              <a:t>実際は、今後の更新費用等を考慮して水道料金を設定する必要があります。）</a:t>
            </a:r>
            <a:endParaRPr lang="en-US" altLang="ja-JP" sz="1400" u="sng" dirty="0">
              <a:latin typeface="+mn-ea"/>
            </a:endParaRPr>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27</a:t>
            </a:fld>
            <a:endParaRPr kumimoji="1" lang="ja-JP" altLang="en-US"/>
          </a:p>
        </p:txBody>
      </p:sp>
    </p:spTree>
    <p:extLst>
      <p:ext uri="{BB962C8B-B14F-4D97-AF65-F5344CB8AC3E}">
        <p14:creationId xmlns:p14="http://schemas.microsoft.com/office/powerpoint/2010/main" val="1131869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16124"/>
            <a:ext cx="9144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ja-JP" altLang="ja-JP" sz="2400" b="1" i="0" u="none" strike="noStrike" cap="none" normalizeH="0" baseline="0" dirty="0" smtClean="0">
                <a:ln>
                  <a:noFill/>
                </a:ln>
                <a:solidFill>
                  <a:schemeClr val="tx1"/>
                </a:solidFill>
                <a:effectLst/>
                <a:latin typeface="+mn-ea"/>
                <a:cs typeface="Times New Roman" panose="02020603050405020304" pitchFamily="18" charset="0"/>
              </a:rPr>
              <a:t>４　</a:t>
            </a:r>
            <a:r>
              <a:rPr lang="ja-JP" altLang="en-US" sz="2400" b="1" dirty="0"/>
              <a:t>大阪府推計による</a:t>
            </a:r>
            <a:r>
              <a:rPr kumimoji="0" lang="ja-JP" altLang="ja-JP" sz="2400" b="1" i="0" u="none" strike="noStrike" cap="none" normalizeH="0" baseline="0" dirty="0" smtClean="0">
                <a:ln>
                  <a:noFill/>
                </a:ln>
                <a:solidFill>
                  <a:schemeClr val="tx1"/>
                </a:solidFill>
                <a:effectLst/>
                <a:latin typeface="+mn-ea"/>
                <a:cs typeface="Times New Roman" panose="02020603050405020304" pitchFamily="18" charset="0"/>
              </a:rPr>
              <a:t>藤井寺市の今後の見通し　</a:t>
            </a:r>
            <a:endParaRPr kumimoji="0" lang="ja-JP" altLang="ja-JP" sz="2400"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r>
              <a:rPr lang="ja-JP" altLang="en-US" sz="2400" b="1" dirty="0"/>
              <a:t>４．１　給水人口と料金収入の見通し</a:t>
            </a:r>
          </a:p>
          <a:p>
            <a:endParaRPr lang="en-US" altLang="ja-JP" dirty="0"/>
          </a:p>
          <a:p>
            <a:r>
              <a:rPr lang="en-US" altLang="ja-JP" sz="2000" dirty="0"/>
              <a:t>【</a:t>
            </a:r>
            <a:r>
              <a:rPr lang="ja-JP" altLang="en-US" sz="2000" dirty="0"/>
              <a:t>大阪府推計</a:t>
            </a:r>
            <a:r>
              <a:rPr lang="en-US" altLang="ja-JP" sz="2000" dirty="0"/>
              <a:t>】</a:t>
            </a:r>
            <a:endParaRPr lang="ja-JP" altLang="en-US" sz="20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smtClean="0">
                <a:ln>
                  <a:noFill/>
                </a:ln>
                <a:solidFill>
                  <a:schemeClr val="tx1"/>
                </a:solidFill>
                <a:effectLst/>
                <a:latin typeface="+mn-ea"/>
                <a:cs typeface="Times New Roman" panose="02020603050405020304" pitchFamily="18" charset="0"/>
              </a:rPr>
              <a:t>　</a:t>
            </a:r>
            <a:r>
              <a:rPr kumimoji="0" lang="ja-JP" altLang="ja-JP" sz="2000" b="0" i="0" u="none" strike="noStrike" cap="none" normalizeH="0" baseline="0" dirty="0" smtClean="0">
                <a:ln>
                  <a:noFill/>
                </a:ln>
                <a:solidFill>
                  <a:schemeClr val="tx1"/>
                </a:solidFill>
                <a:effectLst/>
                <a:latin typeface="+mn-ea"/>
                <a:cs typeface="Times New Roman" panose="02020603050405020304" pitchFamily="18" charset="0"/>
              </a:rPr>
              <a:t>給水人口の減少に伴い有収水量も減少していき、水道料金収入についても減少していくことが見込まれます。</a:t>
            </a:r>
            <a:endParaRPr kumimoji="0" lang="ja-JP" altLang="ja-JP" sz="2000" b="0" i="0" u="none" strike="noStrike" cap="none" normalizeH="0" baseline="0" dirty="0" smtClean="0">
              <a:ln>
                <a:noFill/>
              </a:ln>
              <a:solidFill>
                <a:schemeClr val="tx1"/>
              </a:solidFill>
              <a:effectLst/>
              <a:latin typeface="+mn-ea"/>
            </a:endParaRPr>
          </a:p>
        </p:txBody>
      </p:sp>
      <p:pic>
        <p:nvPicPr>
          <p:cNvPr id="15361" name="図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71" y="2585824"/>
            <a:ext cx="6449072" cy="3941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136822" y="47560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6840000" y="2137112"/>
            <a:ext cx="2304000" cy="5039841"/>
          </a:xfrm>
          <a:prstGeom prst="rect">
            <a:avLst/>
          </a:prstGeom>
          <a:noFill/>
        </p:spPr>
        <p:txBody>
          <a:bodyPr wrap="square" rtlCol="0">
            <a:spAutoFit/>
          </a:bodyPr>
          <a:lstStyle/>
          <a:p>
            <a:r>
              <a:rPr lang="ja-JP" altLang="ja-JP" sz="1400" dirty="0"/>
              <a:t>・給水人口の予測については、大阪府の将来推計人口（２０１８年８月大阪府政策企画部企画室計画課）を用い、府が国立社会保障・人口問題研究所の市町村別予測を補正して推計しています。</a:t>
            </a:r>
            <a:endParaRPr lang="en-US" altLang="ja-JP" sz="1400" dirty="0"/>
          </a:p>
          <a:p>
            <a:endParaRPr lang="ja-JP" altLang="ja-JP" sz="1400" dirty="0"/>
          </a:p>
          <a:p>
            <a:r>
              <a:rPr lang="ja-JP" altLang="ja-JP" sz="1400" dirty="0"/>
              <a:t>・水道料金収入の見通しは、給水人口予測から有収水量を推計し、２０１６年度の供給</a:t>
            </a:r>
            <a:r>
              <a:rPr lang="ja-JP" altLang="ja-JP" sz="1400" dirty="0" smtClean="0"/>
              <a:t>単価</a:t>
            </a:r>
            <a:r>
              <a:rPr lang="en-US" altLang="ja-JP" sz="1400" dirty="0">
                <a:latin typeface="+mn-ea"/>
                <a:cs typeface="Times New Roman" panose="02020603050405020304" pitchFamily="18" charset="0"/>
              </a:rPr>
              <a:t>160.7</a:t>
            </a:r>
            <a:r>
              <a:rPr lang="ja-JP" altLang="ja-JP" sz="1400" dirty="0" smtClean="0"/>
              <a:t>円</a:t>
            </a:r>
            <a:r>
              <a:rPr lang="en-US" altLang="ja-JP" sz="1400" dirty="0"/>
              <a:t>/</a:t>
            </a:r>
            <a:r>
              <a:rPr lang="ja-JP" altLang="ja-JP" sz="1400" dirty="0"/>
              <a:t>㎥を乗じて算出しています。</a:t>
            </a:r>
            <a:endParaRPr lang="en-US" altLang="ja-JP" sz="1400" dirty="0"/>
          </a:p>
          <a:p>
            <a:endParaRPr lang="ja-JP" altLang="ja-JP" sz="1400" dirty="0"/>
          </a:p>
          <a:p>
            <a:r>
              <a:rPr lang="ja-JP" altLang="ja-JP" sz="1400" dirty="0"/>
              <a:t>・有収水量の推計は、２０１６年度の</a:t>
            </a:r>
            <a:r>
              <a:rPr lang="ja-JP" altLang="ja-JP" sz="1400" dirty="0">
                <a:latin typeface="+mn-ea"/>
              </a:rPr>
              <a:t>年間有収水量と給水人口から</a:t>
            </a:r>
            <a:r>
              <a:rPr lang="en-US" altLang="ja-JP" sz="1400" dirty="0">
                <a:latin typeface="+mn-ea"/>
              </a:rPr>
              <a:t>1</a:t>
            </a:r>
            <a:r>
              <a:rPr lang="ja-JP" altLang="ja-JP" sz="1400" dirty="0">
                <a:latin typeface="+mn-ea"/>
              </a:rPr>
              <a:t>人</a:t>
            </a:r>
            <a:r>
              <a:rPr lang="en-US" altLang="ja-JP" sz="1400" dirty="0">
                <a:latin typeface="+mn-ea"/>
              </a:rPr>
              <a:t>1</a:t>
            </a:r>
            <a:r>
              <a:rPr lang="ja-JP" altLang="ja-JP" sz="1400" dirty="0">
                <a:latin typeface="+mn-ea"/>
              </a:rPr>
              <a:t>日</a:t>
            </a:r>
            <a:r>
              <a:rPr lang="ja-JP" altLang="ja-JP" sz="1400" dirty="0"/>
              <a:t>平均有収水量を求め、予測給水人口を乗じて算出しています。</a:t>
            </a:r>
          </a:p>
          <a:p>
            <a:endParaRPr lang="ja-JP" altLang="en-US" sz="1350" dirty="0"/>
          </a:p>
        </p:txBody>
      </p:sp>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28</a:t>
            </a:fld>
            <a:endParaRPr kumimoji="1" lang="ja-JP" altLang="en-US"/>
          </a:p>
        </p:txBody>
      </p:sp>
    </p:spTree>
    <p:extLst>
      <p:ext uri="{BB962C8B-B14F-4D97-AF65-F5344CB8AC3E}">
        <p14:creationId xmlns:p14="http://schemas.microsoft.com/office/powerpoint/2010/main" val="1625583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6969" y="154755"/>
            <a:ext cx="8190965" cy="1077218"/>
          </a:xfrm>
          <a:prstGeom prst="rect">
            <a:avLst/>
          </a:prstGeom>
          <a:noFill/>
        </p:spPr>
        <p:txBody>
          <a:bodyPr wrap="square" rtlCol="0">
            <a:spAutoFit/>
          </a:bodyPr>
          <a:lstStyle/>
          <a:p>
            <a:r>
              <a:rPr lang="ja-JP" altLang="en-US" sz="2400" b="1" dirty="0" smtClean="0">
                <a:latin typeface="+mn-ea"/>
              </a:rPr>
              <a:t>４．２　更新</a:t>
            </a:r>
            <a:r>
              <a:rPr lang="ja-JP" altLang="en-US" sz="2400" b="1" dirty="0">
                <a:latin typeface="+mn-ea"/>
              </a:rPr>
              <a:t>需要見込み額の</a:t>
            </a:r>
            <a:r>
              <a:rPr lang="ja-JP" altLang="en-US" sz="2400" b="1" dirty="0" smtClean="0">
                <a:latin typeface="+mn-ea"/>
              </a:rPr>
              <a:t>見通し</a:t>
            </a:r>
            <a:endParaRPr lang="en-US" altLang="ja-JP" sz="2400" b="1" dirty="0" smtClean="0">
              <a:latin typeface="+mn-ea"/>
            </a:endParaRPr>
          </a:p>
          <a:p>
            <a:endParaRPr lang="en-US" altLang="ja-JP" dirty="0" smtClean="0"/>
          </a:p>
          <a:p>
            <a:r>
              <a:rPr lang="ja-JP" altLang="ja-JP" sz="2000" dirty="0" smtClean="0"/>
              <a:t>【</a:t>
            </a:r>
            <a:r>
              <a:rPr lang="ja-JP" altLang="ja-JP" sz="2000" dirty="0"/>
              <a:t>大阪府推計】</a:t>
            </a:r>
          </a:p>
        </p:txBody>
      </p:sp>
      <p:sp>
        <p:nvSpPr>
          <p:cNvPr id="3" name="テキスト ボックス 2"/>
          <p:cNvSpPr txBox="1"/>
          <p:nvPr/>
        </p:nvSpPr>
        <p:spPr>
          <a:xfrm>
            <a:off x="32313" y="1701961"/>
            <a:ext cx="8983350" cy="646331"/>
          </a:xfrm>
          <a:prstGeom prst="rect">
            <a:avLst/>
          </a:prstGeom>
          <a:noFill/>
        </p:spPr>
        <p:txBody>
          <a:bodyPr wrap="square" rtlCol="0">
            <a:spAutoFit/>
          </a:bodyPr>
          <a:lstStyle/>
          <a:p>
            <a:r>
              <a:rPr lang="ja-JP" altLang="en-US" dirty="0"/>
              <a:t>・既存計画が</a:t>
            </a:r>
            <a:r>
              <a:rPr lang="ja-JP" altLang="en-US" dirty="0" smtClean="0"/>
              <a:t>、管路更新率１．６７％を満たしているため、府</a:t>
            </a:r>
            <a:r>
              <a:rPr lang="ja-JP" altLang="en-US" dirty="0"/>
              <a:t>で</a:t>
            </a:r>
            <a:r>
              <a:rPr lang="ja-JP" altLang="en-US" dirty="0" smtClean="0"/>
              <a:t>の推計</a:t>
            </a:r>
            <a:r>
              <a:rPr lang="ja-JP" altLang="en-US" dirty="0"/>
              <a:t>は</a:t>
            </a:r>
            <a:r>
              <a:rPr lang="ja-JP" altLang="en-US" dirty="0" smtClean="0"/>
              <a:t>行っていません</a:t>
            </a:r>
            <a:r>
              <a:rPr lang="ja-JP" altLang="ja-JP" dirty="0" smtClean="0"/>
              <a:t>。</a:t>
            </a:r>
            <a:endParaRPr lang="ja-JP" altLang="ja-JP" dirty="0"/>
          </a:p>
        </p:txBody>
      </p:sp>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29</a:t>
            </a:fld>
            <a:endParaRPr kumimoji="1" lang="ja-JP" altLang="en-US"/>
          </a:p>
        </p:txBody>
      </p:sp>
    </p:spTree>
    <p:extLst>
      <p:ext uri="{BB962C8B-B14F-4D97-AF65-F5344CB8AC3E}">
        <p14:creationId xmlns:p14="http://schemas.microsoft.com/office/powerpoint/2010/main" val="1743292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39374"/>
            <a:ext cx="8328455" cy="2308324"/>
          </a:xfrm>
          <a:prstGeom prst="rect">
            <a:avLst/>
          </a:prstGeom>
        </p:spPr>
        <p:txBody>
          <a:bodyPr wrap="square">
            <a:spAutoFit/>
          </a:bodyPr>
          <a:lstStyle/>
          <a:p>
            <a:pPr algn="just">
              <a:spcAft>
                <a:spcPts val="0"/>
              </a:spcAft>
            </a:pPr>
            <a:r>
              <a:rPr lang="ja-JP" altLang="ja-JP" sz="2800" b="1" kern="100" dirty="0">
                <a:latin typeface="+mn-ea"/>
                <a:cs typeface="Times New Roman" panose="02020603050405020304" pitchFamily="18" charset="0"/>
              </a:rPr>
              <a:t>１　藤井寺市の基本</a:t>
            </a:r>
            <a:r>
              <a:rPr lang="ja-JP" altLang="ja-JP" sz="2800" b="1" kern="100" dirty="0" smtClean="0">
                <a:latin typeface="+mn-ea"/>
                <a:cs typeface="Times New Roman" panose="02020603050405020304" pitchFamily="18" charset="0"/>
              </a:rPr>
              <a:t>情報</a:t>
            </a:r>
            <a:endParaRPr lang="en-US" altLang="ja-JP" sz="2800" b="1" kern="100" dirty="0" smtClean="0">
              <a:latin typeface="+mn-ea"/>
              <a:cs typeface="Times New Roman" panose="02020603050405020304" pitchFamily="18" charset="0"/>
            </a:endParaRPr>
          </a:p>
          <a:p>
            <a:pPr algn="just">
              <a:spcAft>
                <a:spcPts val="0"/>
              </a:spcAft>
            </a:pPr>
            <a:endParaRPr lang="ja-JP" altLang="ja-JP" kern="100" dirty="0">
              <a:latin typeface="+mn-ea"/>
              <a:cs typeface="Times New Roman" panose="02020603050405020304" pitchFamily="18" charset="0"/>
            </a:endParaRPr>
          </a:p>
          <a:p>
            <a:pPr algn="just">
              <a:spcAft>
                <a:spcPts val="0"/>
              </a:spcAft>
            </a:pPr>
            <a:r>
              <a:rPr lang="ja-JP" altLang="en-US" sz="2400" b="1" dirty="0">
                <a:latin typeface="+mn-ea"/>
                <a:cs typeface="Times New Roman" panose="02020603050405020304" pitchFamily="18" charset="0"/>
              </a:rPr>
              <a:t>１．１　</a:t>
            </a:r>
            <a:r>
              <a:rPr lang="ja-JP" altLang="ja-JP" sz="2400" b="1" kern="100" dirty="0" smtClean="0">
                <a:latin typeface="+mn-ea"/>
                <a:cs typeface="Times New Roman" panose="02020603050405020304" pitchFamily="18" charset="0"/>
              </a:rPr>
              <a:t>藤井寺市</a:t>
            </a:r>
            <a:r>
              <a:rPr lang="ja-JP" altLang="ja-JP" sz="2400" b="1" kern="100" dirty="0">
                <a:latin typeface="+mn-ea"/>
                <a:cs typeface="Times New Roman" panose="02020603050405020304" pitchFamily="18" charset="0"/>
              </a:rPr>
              <a:t>の現状（</a:t>
            </a:r>
            <a:r>
              <a:rPr lang="en-US" altLang="ja-JP" sz="2400" b="1" kern="100" dirty="0">
                <a:latin typeface="+mn-ea"/>
                <a:cs typeface="Times New Roman" panose="02020603050405020304" pitchFamily="18" charset="0"/>
              </a:rPr>
              <a:t>2016</a:t>
            </a:r>
            <a:r>
              <a:rPr lang="ja-JP" altLang="ja-JP" sz="2400" b="1" kern="100" dirty="0">
                <a:latin typeface="+mn-ea"/>
                <a:cs typeface="Times New Roman" panose="02020603050405020304" pitchFamily="18" charset="0"/>
              </a:rPr>
              <a:t>年度</a:t>
            </a:r>
            <a:r>
              <a:rPr lang="ja-JP" altLang="ja-JP" sz="2400" b="1" kern="100" dirty="0" smtClean="0">
                <a:latin typeface="+mn-ea"/>
                <a:cs typeface="Times New Roman" panose="02020603050405020304" pitchFamily="18" charset="0"/>
              </a:rPr>
              <a:t>）</a:t>
            </a:r>
            <a:endParaRPr lang="en-US" altLang="ja-JP" sz="2400" b="1" kern="100" dirty="0" smtClean="0">
              <a:latin typeface="+mn-ea"/>
              <a:cs typeface="Times New Roman" panose="02020603050405020304" pitchFamily="18" charset="0"/>
            </a:endParaRPr>
          </a:p>
          <a:p>
            <a:pPr algn="just">
              <a:spcAft>
                <a:spcPts val="0"/>
              </a:spcAft>
            </a:pPr>
            <a:endParaRPr lang="ja-JP" altLang="ja-JP" kern="100" dirty="0">
              <a:latin typeface="+mn-ea"/>
              <a:cs typeface="Times New Roman" panose="02020603050405020304" pitchFamily="18" charset="0"/>
            </a:endParaRPr>
          </a:p>
          <a:p>
            <a:pPr algn="just">
              <a:spcAft>
                <a:spcPts val="0"/>
              </a:spcAft>
            </a:pPr>
            <a:r>
              <a:rPr lang="ja-JP" altLang="ja-JP" sz="2000" b="1" kern="100" dirty="0">
                <a:latin typeface="+mn-ea"/>
                <a:cs typeface="Times New Roman" panose="02020603050405020304" pitchFamily="18" charset="0"/>
              </a:rPr>
              <a:t>（１）年間給水量</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ja-JP" altLang="ja-JP" sz="2000" b="1" kern="100" dirty="0">
              <a:latin typeface="+mn-ea"/>
              <a:cs typeface="Times New Roman" panose="02020603050405020304" pitchFamily="18" charset="0"/>
            </a:endParaRPr>
          </a:p>
          <a:p>
            <a:pPr indent="90170" algn="just">
              <a:spcAft>
                <a:spcPts val="0"/>
              </a:spcAft>
            </a:pPr>
            <a:endParaRPr lang="en-US" altLang="ja-JP" kern="100" dirty="0" smtClean="0">
              <a:latin typeface="+mn-ea"/>
              <a:cs typeface="Times New Roman" panose="02020603050405020304" pitchFamily="18" charset="0"/>
            </a:endParaRPr>
          </a:p>
          <a:p>
            <a:pPr indent="90170"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年間給水量は</a:t>
            </a:r>
            <a:r>
              <a:rPr lang="en-US" altLang="ja-JP" kern="100" dirty="0">
                <a:latin typeface="+mn-ea"/>
                <a:cs typeface="Times New Roman" panose="02020603050405020304" pitchFamily="18" charset="0"/>
              </a:rPr>
              <a:t>7.1</a:t>
            </a:r>
            <a:r>
              <a:rPr lang="ja-JP" altLang="ja-JP" kern="100" dirty="0" smtClean="0">
                <a:latin typeface="+mn-ea"/>
                <a:cs typeface="Times New Roman" panose="02020603050405020304" pitchFamily="18" charset="0"/>
              </a:rPr>
              <a:t>百万</a:t>
            </a:r>
            <a:r>
              <a:rPr lang="ja-JP" altLang="en-US" dirty="0">
                <a:latin typeface="+mn-ea"/>
                <a:cs typeface="Times New Roman" panose="02020603050405020304" pitchFamily="18" charset="0"/>
              </a:rPr>
              <a:t>㎥</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30</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272518" y="2447698"/>
            <a:ext cx="8424000" cy="3681481"/>
          </a:xfrm>
          <a:prstGeom prst="rect">
            <a:avLst/>
          </a:prstGeom>
        </p:spPr>
      </p:pic>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3</a:t>
            </a:fld>
            <a:endParaRPr kumimoji="1" lang="ja-JP" altLang="en-US"/>
          </a:p>
        </p:txBody>
      </p:sp>
    </p:spTree>
    <p:extLst>
      <p:ext uri="{BB962C8B-B14F-4D97-AF65-F5344CB8AC3E}">
        <p14:creationId xmlns:p14="http://schemas.microsoft.com/office/powerpoint/2010/main" val="1439930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2313" y="41204"/>
            <a:ext cx="8190965" cy="1046440"/>
          </a:xfrm>
          <a:prstGeom prst="rect">
            <a:avLst/>
          </a:prstGeom>
          <a:noFill/>
        </p:spPr>
        <p:txBody>
          <a:bodyPr wrap="square" rtlCol="0">
            <a:spAutoFit/>
          </a:bodyPr>
          <a:lstStyle/>
          <a:p>
            <a:r>
              <a:rPr lang="ja-JP" altLang="en-US" sz="2400" b="1" dirty="0" smtClean="0"/>
              <a:t>４．３　収支</a:t>
            </a:r>
            <a:r>
              <a:rPr lang="ja-JP" altLang="en-US" sz="2400" b="1" dirty="0"/>
              <a:t>の</a:t>
            </a:r>
            <a:r>
              <a:rPr lang="ja-JP" altLang="en-US" sz="2400" b="1" dirty="0" smtClean="0"/>
              <a:t>見通し</a:t>
            </a:r>
            <a:endParaRPr lang="en-US" altLang="ja-JP" sz="2400" b="1" dirty="0" smtClean="0"/>
          </a:p>
          <a:p>
            <a:endParaRPr lang="en-US" altLang="ja-JP" dirty="0" smtClean="0"/>
          </a:p>
          <a:p>
            <a:r>
              <a:rPr lang="en-US" altLang="ja-JP" sz="2000" dirty="0" smtClean="0"/>
              <a:t>【</a:t>
            </a:r>
            <a:r>
              <a:rPr lang="ja-JP" altLang="en-US" sz="2000" dirty="0"/>
              <a:t>大阪府推計</a:t>
            </a:r>
            <a:r>
              <a:rPr lang="en-US" altLang="ja-JP" sz="2000" dirty="0"/>
              <a:t>】</a:t>
            </a:r>
            <a:endParaRPr lang="ja-JP" altLang="en-US" sz="2000" dirty="0"/>
          </a:p>
        </p:txBody>
      </p:sp>
      <p:sp>
        <p:nvSpPr>
          <p:cNvPr id="11" name="テキスト ボックス 10"/>
          <p:cNvSpPr txBox="1"/>
          <p:nvPr/>
        </p:nvSpPr>
        <p:spPr>
          <a:xfrm>
            <a:off x="32313" y="1701961"/>
            <a:ext cx="8983350" cy="646331"/>
          </a:xfrm>
          <a:prstGeom prst="rect">
            <a:avLst/>
          </a:prstGeom>
          <a:noFill/>
        </p:spPr>
        <p:txBody>
          <a:bodyPr wrap="square" rtlCol="0">
            <a:spAutoFit/>
          </a:bodyPr>
          <a:lstStyle/>
          <a:p>
            <a:r>
              <a:rPr lang="ja-JP" altLang="en-US" dirty="0"/>
              <a:t>・既存計画が</a:t>
            </a:r>
            <a:r>
              <a:rPr lang="ja-JP" altLang="en-US" dirty="0" smtClean="0"/>
              <a:t>、管路更新率１．６７％を満たしているため、府</a:t>
            </a:r>
            <a:r>
              <a:rPr lang="ja-JP" altLang="en-US" dirty="0"/>
              <a:t>で</a:t>
            </a:r>
            <a:r>
              <a:rPr lang="ja-JP" altLang="en-US" dirty="0" smtClean="0"/>
              <a:t>の推計</a:t>
            </a:r>
            <a:r>
              <a:rPr lang="ja-JP" altLang="en-US" dirty="0"/>
              <a:t>は</a:t>
            </a:r>
            <a:r>
              <a:rPr lang="ja-JP" altLang="en-US" dirty="0" smtClean="0"/>
              <a:t>行っていません</a:t>
            </a:r>
            <a:r>
              <a:rPr lang="ja-JP" altLang="ja-JP" dirty="0" smtClean="0"/>
              <a:t>。</a:t>
            </a:r>
            <a:endParaRPr lang="ja-JP" altLang="ja-JP" dirty="0"/>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30</a:t>
            </a:fld>
            <a:endParaRPr kumimoji="1" lang="ja-JP" altLang="en-US"/>
          </a:p>
        </p:txBody>
      </p:sp>
    </p:spTree>
    <p:extLst>
      <p:ext uri="{BB962C8B-B14F-4D97-AF65-F5344CB8AC3E}">
        <p14:creationId xmlns:p14="http://schemas.microsoft.com/office/powerpoint/2010/main" val="562220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32313" y="216540"/>
            <a:ext cx="8190965" cy="461665"/>
          </a:xfrm>
          <a:prstGeom prst="rect">
            <a:avLst/>
          </a:prstGeom>
          <a:noFill/>
        </p:spPr>
        <p:txBody>
          <a:bodyPr wrap="square" rtlCol="0">
            <a:spAutoFit/>
          </a:bodyPr>
          <a:lstStyle/>
          <a:p>
            <a:r>
              <a:rPr lang="ja-JP" altLang="en-US" sz="2400" b="1" dirty="0" smtClean="0"/>
              <a:t>５　まとめ</a:t>
            </a:r>
            <a:endParaRPr lang="ja-JP" altLang="ja-JP" sz="2400" b="1" dirty="0"/>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31</a:t>
            </a:fld>
            <a:endParaRPr kumimoji="1" lang="ja-JP" altLang="en-US"/>
          </a:p>
        </p:txBody>
      </p:sp>
      <p:pic>
        <p:nvPicPr>
          <p:cNvPr id="4" name="図 3"/>
          <p:cNvPicPr>
            <a:picLocks noChangeAspect="1"/>
          </p:cNvPicPr>
          <p:nvPr/>
        </p:nvPicPr>
        <p:blipFill>
          <a:blip r:embed="rId2"/>
          <a:stretch>
            <a:fillRect/>
          </a:stretch>
        </p:blipFill>
        <p:spPr>
          <a:xfrm>
            <a:off x="325126" y="678205"/>
            <a:ext cx="8419546" cy="5904000"/>
          </a:xfrm>
          <a:prstGeom prst="rect">
            <a:avLst/>
          </a:prstGeom>
        </p:spPr>
      </p:pic>
    </p:spTree>
    <p:extLst>
      <p:ext uri="{BB962C8B-B14F-4D97-AF65-F5344CB8AC3E}">
        <p14:creationId xmlns:p14="http://schemas.microsoft.com/office/powerpoint/2010/main" val="2927824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32</a:t>
            </a:fld>
            <a:endParaRPr kumimoji="1" lang="ja-JP" altLang="en-US"/>
          </a:p>
        </p:txBody>
      </p:sp>
      <p:pic>
        <p:nvPicPr>
          <p:cNvPr id="3" name="図 2"/>
          <p:cNvPicPr>
            <a:picLocks noChangeAspect="1"/>
          </p:cNvPicPr>
          <p:nvPr/>
        </p:nvPicPr>
        <p:blipFill>
          <a:blip r:embed="rId2"/>
          <a:stretch>
            <a:fillRect/>
          </a:stretch>
        </p:blipFill>
        <p:spPr>
          <a:xfrm>
            <a:off x="189661" y="716691"/>
            <a:ext cx="9182675" cy="3781167"/>
          </a:xfrm>
          <a:prstGeom prst="rect">
            <a:avLst/>
          </a:prstGeom>
        </p:spPr>
      </p:pic>
    </p:spTree>
    <p:extLst>
      <p:ext uri="{BB962C8B-B14F-4D97-AF65-F5344CB8AC3E}">
        <p14:creationId xmlns:p14="http://schemas.microsoft.com/office/powerpoint/2010/main" val="275909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3140" y="192567"/>
            <a:ext cx="7883611" cy="1231106"/>
          </a:xfrm>
          <a:prstGeom prst="rect">
            <a:avLst/>
          </a:prstGeom>
        </p:spPr>
        <p:txBody>
          <a:bodyPr wrap="square">
            <a:spAutoFit/>
          </a:bodyPr>
          <a:lstStyle/>
          <a:p>
            <a:pPr marL="196850" indent="-63500" algn="just">
              <a:spcAft>
                <a:spcPts val="0"/>
              </a:spcAft>
            </a:pPr>
            <a:r>
              <a:rPr lang="en-US" altLang="ja-JP" kern="100" dirty="0">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2000" b="1" kern="100" dirty="0">
                <a:latin typeface="+mn-ea"/>
                <a:cs typeface="Times New Roman" panose="02020603050405020304" pitchFamily="18" charset="0"/>
              </a:rPr>
              <a:t>（２）全管路延長</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90170" algn="just">
              <a:spcAft>
                <a:spcPts val="0"/>
              </a:spcAft>
            </a:pPr>
            <a:endParaRPr lang="en-US" altLang="ja-JP" kern="100" dirty="0" smtClean="0">
              <a:latin typeface="+mn-ea"/>
              <a:cs typeface="Times New Roman" panose="02020603050405020304" pitchFamily="18" charset="0"/>
            </a:endParaRPr>
          </a:p>
          <a:p>
            <a:pPr indent="90170"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全管路延長は約</a:t>
            </a:r>
            <a:r>
              <a:rPr lang="en-US" altLang="ja-JP" kern="100" dirty="0">
                <a:latin typeface="+mn-ea"/>
                <a:cs typeface="Times New Roman" panose="02020603050405020304" pitchFamily="18" charset="0"/>
              </a:rPr>
              <a:t>147km</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smtClean="0">
                <a:latin typeface="+mn-ea"/>
                <a:cs typeface="Times New Roman" panose="02020603050405020304" pitchFamily="18" charset="0"/>
              </a:rPr>
              <a:t>37</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4</a:t>
            </a:fld>
            <a:endParaRPr kumimoji="1" lang="ja-JP" altLang="en-US"/>
          </a:p>
        </p:txBody>
      </p:sp>
      <p:pic>
        <p:nvPicPr>
          <p:cNvPr id="5" name="図 4"/>
          <p:cNvPicPr>
            <a:picLocks noChangeAspect="1"/>
          </p:cNvPicPr>
          <p:nvPr/>
        </p:nvPicPr>
        <p:blipFill>
          <a:blip r:embed="rId2"/>
          <a:stretch>
            <a:fillRect/>
          </a:stretch>
        </p:blipFill>
        <p:spPr>
          <a:xfrm>
            <a:off x="315102" y="1864178"/>
            <a:ext cx="8433694" cy="3669622"/>
          </a:xfrm>
          <a:prstGeom prst="rect">
            <a:avLst/>
          </a:prstGeom>
        </p:spPr>
      </p:pic>
    </p:spTree>
    <p:extLst>
      <p:ext uri="{BB962C8B-B14F-4D97-AF65-F5344CB8AC3E}">
        <p14:creationId xmlns:p14="http://schemas.microsoft.com/office/powerpoint/2010/main" val="241701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6828" y="626777"/>
            <a:ext cx="7327557" cy="954107"/>
          </a:xfrm>
          <a:prstGeom prst="rect">
            <a:avLst/>
          </a:prstGeom>
        </p:spPr>
        <p:txBody>
          <a:bodyPr wrap="square">
            <a:spAutoFit/>
          </a:bodyPr>
          <a:lstStyle/>
          <a:p>
            <a:pPr algn="just">
              <a:spcAft>
                <a:spcPts val="0"/>
              </a:spcAft>
            </a:pPr>
            <a:r>
              <a:rPr lang="ja-JP" altLang="ja-JP" sz="2000" b="1" kern="100" dirty="0">
                <a:latin typeface="+mn-ea"/>
                <a:cs typeface="Times New Roman" panose="02020603050405020304" pitchFamily="18" charset="0"/>
              </a:rPr>
              <a:t>（３）経常収益</a:t>
            </a:r>
            <a:r>
              <a:rPr lang="ja-JP" altLang="ja-JP" sz="2000" b="1" kern="0" dirty="0">
                <a:latin typeface="+mn-ea"/>
                <a:cs typeface="Times New Roman" panose="02020603050405020304" pitchFamily="18" charset="0"/>
              </a:rPr>
              <a:t>（地方公営企業決算状況調査より）</a:t>
            </a:r>
            <a:endParaRPr lang="ja-JP" altLang="ja-JP" sz="2000" b="1" kern="100" dirty="0">
              <a:latin typeface="+mn-ea"/>
              <a:cs typeface="Times New Roman" panose="02020603050405020304" pitchFamily="18" charset="0"/>
            </a:endParaRPr>
          </a:p>
          <a:p>
            <a:pPr marL="180975" indent="-90170" algn="just">
              <a:spcAft>
                <a:spcPts val="0"/>
              </a:spcAft>
            </a:pPr>
            <a:endParaRPr lang="en-US" altLang="ja-JP" kern="100" dirty="0" smtClean="0">
              <a:latin typeface="+mn-ea"/>
              <a:cs typeface="Times New Roman" panose="02020603050405020304" pitchFamily="18" charset="0"/>
            </a:endParaRPr>
          </a:p>
          <a:p>
            <a:pPr marL="180975" indent="-90170"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経常収益は約</a:t>
            </a:r>
            <a:r>
              <a:rPr lang="en-US" altLang="ja-JP" kern="100" dirty="0">
                <a:latin typeface="+mn-ea"/>
                <a:cs typeface="Times New Roman" panose="02020603050405020304" pitchFamily="18" charset="0"/>
              </a:rPr>
              <a:t>13</a:t>
            </a:r>
            <a:r>
              <a:rPr lang="ja-JP" altLang="ja-JP" kern="100" dirty="0">
                <a:latin typeface="+mn-ea"/>
                <a:cs typeface="Times New Roman" panose="02020603050405020304" pitchFamily="18" charset="0"/>
              </a:rPr>
              <a:t>億円</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30</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5</a:t>
            </a:fld>
            <a:endParaRPr kumimoji="1" lang="ja-JP" altLang="en-US"/>
          </a:p>
        </p:txBody>
      </p:sp>
      <p:pic>
        <p:nvPicPr>
          <p:cNvPr id="6" name="図 5"/>
          <p:cNvPicPr>
            <a:picLocks noChangeAspect="1"/>
          </p:cNvPicPr>
          <p:nvPr/>
        </p:nvPicPr>
        <p:blipFill>
          <a:blip r:embed="rId2"/>
          <a:stretch>
            <a:fillRect/>
          </a:stretch>
        </p:blipFill>
        <p:spPr>
          <a:xfrm>
            <a:off x="253118" y="2247859"/>
            <a:ext cx="8434800" cy="3624078"/>
          </a:xfrm>
          <a:prstGeom prst="rect">
            <a:avLst/>
          </a:prstGeom>
        </p:spPr>
      </p:pic>
      <p:sp>
        <p:nvSpPr>
          <p:cNvPr id="4" name="テキスト ボックス 2"/>
          <p:cNvSpPr txBox="1">
            <a:spLocks noChangeArrowheads="1"/>
          </p:cNvSpPr>
          <p:nvPr/>
        </p:nvSpPr>
        <p:spPr bwMode="auto">
          <a:xfrm>
            <a:off x="8342718" y="3906009"/>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137566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1796" y="522772"/>
            <a:ext cx="8637252" cy="1231106"/>
          </a:xfrm>
          <a:prstGeom prst="rect">
            <a:avLst/>
          </a:prstGeom>
        </p:spPr>
        <p:txBody>
          <a:bodyPr wrap="square">
            <a:spAutoFit/>
          </a:bodyPr>
          <a:lstStyle/>
          <a:p>
            <a:pPr algn="just">
              <a:spcAft>
                <a:spcPts val="0"/>
              </a:spcAft>
            </a:pPr>
            <a:r>
              <a:rPr lang="ja-JP" altLang="ja-JP" sz="2000" b="1" kern="100" dirty="0">
                <a:latin typeface="+mn-ea"/>
                <a:cs typeface="Times New Roman" panose="02020603050405020304" pitchFamily="18" charset="0"/>
              </a:rPr>
              <a:t>（４）水道料金</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marL="180975" indent="-90170" algn="just">
              <a:spcAft>
                <a:spcPts val="0"/>
              </a:spcAft>
            </a:pPr>
            <a:endParaRPr lang="en-US" altLang="ja-JP" kern="100" dirty="0" smtClean="0">
              <a:latin typeface="+mn-ea"/>
              <a:cs typeface="Times New Roman" panose="02020603050405020304" pitchFamily="18" charset="0"/>
            </a:endParaRPr>
          </a:p>
          <a:p>
            <a:pPr marL="180975" indent="-90170"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家庭用</a:t>
            </a:r>
            <a:r>
              <a:rPr lang="en-US" altLang="ja-JP" kern="100" dirty="0">
                <a:latin typeface="+mn-ea"/>
                <a:cs typeface="Times New Roman" panose="02020603050405020304" pitchFamily="18" charset="0"/>
              </a:rPr>
              <a:t>(</a:t>
            </a:r>
            <a:r>
              <a:rPr lang="ja-JP" altLang="ja-JP" kern="100" dirty="0">
                <a:latin typeface="+mn-ea"/>
                <a:cs typeface="Times New Roman" panose="02020603050405020304" pitchFamily="18" charset="0"/>
              </a:rPr>
              <a:t>口径</a:t>
            </a:r>
            <a:r>
              <a:rPr lang="en-US" altLang="ja-JP" kern="100" dirty="0">
                <a:latin typeface="+mn-ea"/>
                <a:cs typeface="Times New Roman" panose="02020603050405020304" pitchFamily="18" charset="0"/>
              </a:rPr>
              <a:t>13mm 20m</a:t>
            </a:r>
            <a:r>
              <a:rPr lang="en-US" altLang="ja-JP" kern="100" baseline="30000" dirty="0">
                <a:latin typeface="+mn-ea"/>
                <a:cs typeface="Times New Roman" panose="02020603050405020304" pitchFamily="18" charset="0"/>
              </a:rPr>
              <a:t>3</a:t>
            </a:r>
            <a:r>
              <a:rPr lang="en-US" altLang="ja-JP" kern="100" dirty="0">
                <a:latin typeface="+mn-ea"/>
                <a:cs typeface="Times New Roman" panose="02020603050405020304" pitchFamily="18" charset="0"/>
              </a:rPr>
              <a:t>)</a:t>
            </a:r>
            <a:r>
              <a:rPr lang="ja-JP" altLang="ja-JP" kern="100" dirty="0">
                <a:latin typeface="+mn-ea"/>
                <a:cs typeface="Times New Roman" panose="02020603050405020304" pitchFamily="18" charset="0"/>
              </a:rPr>
              <a:t>の一月あたりの水道料金は</a:t>
            </a:r>
            <a:r>
              <a:rPr lang="en-US" altLang="ja-JP" kern="100" dirty="0" smtClean="0">
                <a:latin typeface="+mn-ea"/>
                <a:cs typeface="Times New Roman" panose="02020603050405020304" pitchFamily="18" charset="0"/>
              </a:rPr>
              <a:t>2,910</a:t>
            </a:r>
            <a:r>
              <a:rPr lang="ja-JP" altLang="ja-JP" kern="100" dirty="0">
                <a:latin typeface="+mn-ea"/>
                <a:cs typeface="Times New Roman" panose="02020603050405020304" pitchFamily="18" charset="0"/>
              </a:rPr>
              <a:t>円であり</a:t>
            </a:r>
            <a:r>
              <a:rPr lang="ja-JP" altLang="ja-JP" kern="100"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marL="180975" indent="-90170" algn="just">
              <a:spcAft>
                <a:spcPts val="0"/>
              </a:spcAft>
            </a:pPr>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府</a:t>
            </a:r>
            <a:r>
              <a:rPr lang="ja-JP" altLang="ja-JP" kern="100" dirty="0">
                <a:latin typeface="+mn-ea"/>
                <a:cs typeface="Times New Roman" panose="02020603050405020304" pitchFamily="18" charset="0"/>
              </a:rPr>
              <a:t>平均</a:t>
            </a:r>
            <a:r>
              <a:rPr lang="en-US" altLang="ja-JP" kern="100" dirty="0" smtClean="0">
                <a:latin typeface="+mn-ea"/>
                <a:cs typeface="Times New Roman" panose="02020603050405020304" pitchFamily="18" charset="0"/>
              </a:rPr>
              <a:t>2,813</a:t>
            </a:r>
            <a:r>
              <a:rPr lang="ja-JP" altLang="ja-JP" kern="100" dirty="0" smtClean="0">
                <a:latin typeface="+mn-ea"/>
                <a:cs typeface="Times New Roman" panose="02020603050405020304" pitchFamily="18" charset="0"/>
              </a:rPr>
              <a:t>円</a:t>
            </a:r>
            <a:r>
              <a:rPr lang="ja-JP" altLang="ja-JP" kern="100" dirty="0">
                <a:latin typeface="+mn-ea"/>
                <a:cs typeface="Times New Roman" panose="02020603050405020304" pitchFamily="18" charset="0"/>
              </a:rPr>
              <a:t>を</a:t>
            </a:r>
            <a:r>
              <a:rPr lang="ja-JP" altLang="ja-JP" kern="100" dirty="0" smtClean="0">
                <a:latin typeface="+mn-ea"/>
                <a:cs typeface="Times New Roman" panose="02020603050405020304" pitchFamily="18" charset="0"/>
              </a:rPr>
              <a:t>上</a:t>
            </a:r>
            <a:r>
              <a:rPr lang="ja-JP" altLang="en-US" kern="100" dirty="0" smtClean="0">
                <a:latin typeface="+mn-ea"/>
                <a:cs typeface="Times New Roman" panose="02020603050405020304" pitchFamily="18" charset="0"/>
              </a:rPr>
              <a:t>回っています。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29</a:t>
            </a:r>
            <a:r>
              <a:rPr lang="ja-JP" altLang="en-US" dirty="0" smtClean="0">
                <a:latin typeface="+mn-ea"/>
                <a:cs typeface="Times New Roman" panose="02020603050405020304" pitchFamily="18" charset="0"/>
              </a:rPr>
              <a:t>番目</a:t>
            </a:r>
            <a:r>
              <a:rPr lang="en-US" altLang="ja-JP" dirty="0" smtClean="0">
                <a:latin typeface="+mn-ea"/>
                <a:cs typeface="Times New Roman" panose="02020603050405020304" pitchFamily="18" charset="0"/>
              </a:rPr>
              <a:t>/</a:t>
            </a:r>
            <a:r>
              <a:rPr lang="ja-JP" altLang="en-US" dirty="0">
                <a:latin typeface="+mn-ea"/>
                <a:cs typeface="Times New Roman" panose="02020603050405020304" pitchFamily="18" charset="0"/>
              </a:rPr>
              <a:t>昇順</a:t>
            </a:r>
            <a:r>
              <a:rPr lang="ja-JP" altLang="en-US" dirty="0" smtClean="0">
                <a:latin typeface="+mn-ea"/>
                <a:cs typeface="Times New Roman" panose="02020603050405020304" pitchFamily="18" charset="0"/>
              </a:rPr>
              <a:t>）</a:t>
            </a:r>
            <a:endParaRPr lang="ja-JP" altLang="ja-JP" sz="2000" kern="100" dirty="0">
              <a:effectLst/>
              <a:latin typeface="+mn-ea"/>
              <a:cs typeface="Times New Roman" panose="02020603050405020304" pitchFamily="18" charset="0"/>
            </a:endParaRPr>
          </a:p>
        </p:txBody>
      </p:sp>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301796" y="2570206"/>
            <a:ext cx="8124038" cy="3539137"/>
          </a:xfrm>
          <a:prstGeom prst="rect">
            <a:avLst/>
          </a:prstGeom>
          <a:noFill/>
          <a:ln>
            <a:noFill/>
          </a:ln>
        </p:spPr>
      </p:pic>
      <p:sp>
        <p:nvSpPr>
          <p:cNvPr id="4" name="テキスト ボックス 2"/>
          <p:cNvSpPr txBox="1">
            <a:spLocks noChangeArrowheads="1"/>
          </p:cNvSpPr>
          <p:nvPr/>
        </p:nvSpPr>
        <p:spPr bwMode="auto">
          <a:xfrm>
            <a:off x="8326603" y="3467430"/>
            <a:ext cx="122489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5" name="テキスト ボックス 2"/>
          <p:cNvSpPr txBox="1">
            <a:spLocks noChangeArrowheads="1"/>
          </p:cNvSpPr>
          <p:nvPr/>
        </p:nvSpPr>
        <p:spPr bwMode="auto">
          <a:xfrm>
            <a:off x="8326603" y="3689131"/>
            <a:ext cx="122489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4F0AFDB2-A8C5-4D1A-8CED-847563F61E7C}" type="slidenum">
              <a:rPr kumimoji="1" lang="ja-JP" altLang="en-US" smtClean="0"/>
              <a:t>6</a:t>
            </a:fld>
            <a:endParaRPr kumimoji="1" lang="ja-JP" altLang="en-US"/>
          </a:p>
        </p:txBody>
      </p:sp>
    </p:spTree>
    <p:extLst>
      <p:ext uri="{BB962C8B-B14F-4D97-AF65-F5344CB8AC3E}">
        <p14:creationId xmlns:p14="http://schemas.microsoft.com/office/powerpoint/2010/main" val="2580866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20129" y="616976"/>
            <a:ext cx="7203990" cy="954107"/>
          </a:xfrm>
          <a:prstGeom prst="rect">
            <a:avLst/>
          </a:prstGeom>
        </p:spPr>
        <p:txBody>
          <a:bodyPr wrap="square">
            <a:spAutoFit/>
          </a:bodyPr>
          <a:lstStyle/>
          <a:p>
            <a:pPr algn="just">
              <a:spcAft>
                <a:spcPts val="0"/>
              </a:spcAft>
            </a:pPr>
            <a:r>
              <a:rPr lang="ja-JP" altLang="ja-JP" sz="2000" b="1" kern="100" dirty="0">
                <a:latin typeface="+mn-ea"/>
                <a:cs typeface="Times New Roman" panose="02020603050405020304" pitchFamily="18" charset="0"/>
              </a:rPr>
              <a:t>（５）技術職員数</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marL="180975" indent="-90170" algn="just">
              <a:spcAft>
                <a:spcPts val="0"/>
              </a:spcAft>
            </a:pPr>
            <a:endParaRPr lang="en-US" altLang="ja-JP" kern="100" dirty="0" smtClean="0">
              <a:latin typeface="+mn-ea"/>
              <a:cs typeface="Times New Roman" panose="02020603050405020304" pitchFamily="18" charset="0"/>
            </a:endParaRPr>
          </a:p>
          <a:p>
            <a:pPr marL="180975" indent="-90170"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技術職員は</a:t>
            </a:r>
            <a:r>
              <a:rPr lang="en-US" altLang="ja-JP" kern="100" dirty="0">
                <a:latin typeface="+mn-ea"/>
                <a:cs typeface="Times New Roman" panose="02020603050405020304" pitchFamily="18" charset="0"/>
              </a:rPr>
              <a:t>13</a:t>
            </a:r>
            <a:r>
              <a:rPr lang="ja-JP" altLang="ja-JP" kern="100" dirty="0">
                <a:latin typeface="+mn-ea"/>
                <a:cs typeface="Times New Roman" panose="02020603050405020304" pitchFamily="18" charset="0"/>
              </a:rPr>
              <a:t>人であり、府平均を下回っている。</a:t>
            </a:r>
            <a:endParaRPr lang="ja-JP" altLang="ja-JP" sz="2000" kern="100" dirty="0">
              <a:effectLst/>
              <a:latin typeface="+mn-ea"/>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120119" y="2267083"/>
            <a:ext cx="8640000" cy="3726412"/>
          </a:xfrm>
          <a:prstGeom prst="rect">
            <a:avLst/>
          </a:prstGeom>
        </p:spPr>
      </p:pic>
      <p:sp>
        <p:nvSpPr>
          <p:cNvPr id="4" name="テキスト ボックス 2"/>
          <p:cNvSpPr txBox="1">
            <a:spLocks noChangeArrowheads="1"/>
          </p:cNvSpPr>
          <p:nvPr/>
        </p:nvSpPr>
        <p:spPr bwMode="auto">
          <a:xfrm>
            <a:off x="8475081" y="4290347"/>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4F0AFDB2-A8C5-4D1A-8CED-847563F61E7C}" type="slidenum">
              <a:rPr kumimoji="1" lang="ja-JP" altLang="en-US" smtClean="0"/>
              <a:t>7</a:t>
            </a:fld>
            <a:endParaRPr kumimoji="1" lang="ja-JP" altLang="en-US"/>
          </a:p>
        </p:txBody>
      </p:sp>
    </p:spTree>
    <p:extLst>
      <p:ext uri="{BB962C8B-B14F-4D97-AF65-F5344CB8AC3E}">
        <p14:creationId xmlns:p14="http://schemas.microsoft.com/office/powerpoint/2010/main" val="1294033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42175"/>
            <a:ext cx="8872151" cy="1631216"/>
          </a:xfrm>
          <a:prstGeom prst="rect">
            <a:avLst/>
          </a:prstGeom>
        </p:spPr>
        <p:txBody>
          <a:bodyPr wrap="square">
            <a:spAutoFit/>
          </a:bodyPr>
          <a:lstStyle/>
          <a:p>
            <a:r>
              <a:rPr lang="ja-JP" altLang="ja-JP" sz="2400" b="1" dirty="0"/>
              <a:t>１．２</a:t>
            </a:r>
            <a:r>
              <a:rPr lang="ja-JP" altLang="ja-JP" sz="2400" b="1"/>
              <a:t>　</a:t>
            </a:r>
            <a:r>
              <a:rPr lang="ja-JP" altLang="en-US" sz="2400" b="1"/>
              <a:t>一日最大給水量と自己水率</a:t>
            </a:r>
            <a:r>
              <a:rPr lang="ja-JP" altLang="ja-JP" sz="2400" b="1" smtClean="0"/>
              <a:t>の</a:t>
            </a:r>
            <a:r>
              <a:rPr lang="ja-JP" altLang="ja-JP" sz="2400" b="1" dirty="0"/>
              <a:t>概要（</a:t>
            </a:r>
            <a:r>
              <a:rPr lang="en-US" altLang="ja-JP" sz="2400" b="1" dirty="0">
                <a:latin typeface="+mn-ea"/>
              </a:rPr>
              <a:t>2016</a:t>
            </a:r>
            <a:r>
              <a:rPr lang="ja-JP" altLang="ja-JP" sz="2400" b="1" dirty="0"/>
              <a:t>年度</a:t>
            </a:r>
            <a:r>
              <a:rPr lang="ja-JP" altLang="ja-JP" sz="2800" b="1" dirty="0"/>
              <a:t>）</a:t>
            </a:r>
            <a:endParaRPr lang="en-US" altLang="ja-JP" sz="2800" b="1" dirty="0"/>
          </a:p>
          <a:p>
            <a:pPr marL="196850" indent="-63500" algn="just">
              <a:spcAft>
                <a:spcPts val="0"/>
              </a:spcAft>
            </a:pPr>
            <a:endParaRPr lang="en-US" altLang="ja-JP" kern="100" dirty="0" smtClean="0">
              <a:latin typeface="+mn-ea"/>
              <a:cs typeface="Times New Roman" panose="02020603050405020304" pitchFamily="18" charset="0"/>
            </a:endParaRPr>
          </a:p>
          <a:p>
            <a:pPr marL="196850" indent="-63500"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水源は、石川の伏流水を水源とした道明寺浄水場及び船橋浄水場の自己水と、淀川を水源とした大阪広域水道企業団からの浄水受水で賄っており、このうち企業団受水は総配水量の</a:t>
            </a:r>
            <a:r>
              <a:rPr lang="ja-JP" altLang="ja-JP" kern="100" dirty="0" smtClean="0">
                <a:latin typeface="+mn-ea"/>
                <a:cs typeface="Times New Roman" panose="02020603050405020304" pitchFamily="18" charset="0"/>
              </a:rPr>
              <a:t>約</a:t>
            </a:r>
            <a:r>
              <a:rPr lang="ja-JP" altLang="en-US" kern="100" dirty="0" smtClean="0">
                <a:latin typeface="+mn-ea"/>
                <a:cs typeface="Times New Roman" panose="02020603050405020304" pitchFamily="18" charset="0"/>
              </a:rPr>
              <a:t>５</a:t>
            </a:r>
            <a:r>
              <a:rPr lang="ja-JP" altLang="en-US" kern="100" dirty="0">
                <a:latin typeface="+mn-ea"/>
                <a:cs typeface="Times New Roman" panose="02020603050405020304" pitchFamily="18" charset="0"/>
              </a:rPr>
              <a:t>０</a:t>
            </a: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を</a:t>
            </a:r>
            <a:r>
              <a:rPr lang="ja-JP" altLang="ja-JP" kern="100" dirty="0" smtClean="0">
                <a:latin typeface="+mn-ea"/>
                <a:cs typeface="Times New Roman" panose="02020603050405020304" pitchFamily="18" charset="0"/>
              </a:rPr>
              <a:t>占め</a:t>
            </a:r>
            <a:r>
              <a:rPr lang="ja-JP" altLang="en-US" kern="100" dirty="0" smtClean="0">
                <a:latin typeface="+mn-ea"/>
                <a:cs typeface="Times New Roman" panose="02020603050405020304" pitchFamily="18" charset="0"/>
              </a:rPr>
              <a:t>ています</a:t>
            </a:r>
            <a:r>
              <a:rPr lang="ja-JP" altLang="ja-JP" kern="100" dirty="0" smtClean="0">
                <a:latin typeface="+mn-ea"/>
                <a:cs typeface="Times New Roman" panose="02020603050405020304" pitchFamily="18" charset="0"/>
              </a:rPr>
              <a:t>。</a:t>
            </a:r>
            <a:endParaRPr lang="ja-JP" altLang="ja-JP" sz="2000" kern="100" dirty="0">
              <a:effectLst/>
              <a:latin typeface="+mn-ea"/>
              <a:cs typeface="Times New Roman" panose="02020603050405020304" pitchFamily="18" charset="0"/>
            </a:endParaRPr>
          </a:p>
        </p:txBody>
      </p:sp>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625563" y="2347785"/>
            <a:ext cx="8031781" cy="4002809"/>
          </a:xfrm>
          <a:prstGeom prst="rect">
            <a:avLst/>
          </a:prstGeom>
          <a:noFill/>
          <a:ln>
            <a:noFill/>
          </a:ln>
        </p:spPr>
      </p:pic>
      <p:sp>
        <p:nvSpPr>
          <p:cNvPr id="4" name="正方形/長方形 3"/>
          <p:cNvSpPr/>
          <p:nvPr/>
        </p:nvSpPr>
        <p:spPr>
          <a:xfrm>
            <a:off x="5693110" y="5441084"/>
            <a:ext cx="179705" cy="77025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テキスト ボックス 303"/>
          <p:cNvSpPr txBox="1"/>
          <p:nvPr/>
        </p:nvSpPr>
        <p:spPr>
          <a:xfrm>
            <a:off x="7615174" y="5692543"/>
            <a:ext cx="784860" cy="2673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大阪市</a:t>
            </a:r>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6154849" y="3823979"/>
            <a:ext cx="689610" cy="421005"/>
          </a:xfrm>
          <a:prstGeom prst="rect">
            <a:avLst/>
          </a:prstGeom>
          <a:noFill/>
          <a:ln>
            <a:no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2614046" y="4922932"/>
            <a:ext cx="802005" cy="274320"/>
          </a:xfrm>
          <a:prstGeom prst="rect">
            <a:avLst/>
          </a:prstGeom>
          <a:noFill/>
          <a:ln>
            <a:noFill/>
          </a:ln>
        </p:spPr>
      </p:pic>
      <p:sp>
        <p:nvSpPr>
          <p:cNvPr id="9" name="テキスト ボックス 8"/>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10" name="テキスト ボックス 9"/>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5" name="スライド番号プレースホルダー 4"/>
          <p:cNvSpPr>
            <a:spLocks noGrp="1"/>
          </p:cNvSpPr>
          <p:nvPr>
            <p:ph type="sldNum" sz="quarter" idx="12"/>
          </p:nvPr>
        </p:nvSpPr>
        <p:spPr/>
        <p:txBody>
          <a:bodyPr/>
          <a:lstStyle/>
          <a:p>
            <a:fld id="{4F0AFDB2-A8C5-4D1A-8CED-847563F61E7C}" type="slidenum">
              <a:rPr kumimoji="1" lang="ja-JP" altLang="en-US" smtClean="0"/>
              <a:t>8</a:t>
            </a:fld>
            <a:endParaRPr kumimoji="1" lang="ja-JP" altLang="en-US"/>
          </a:p>
        </p:txBody>
      </p:sp>
    </p:spTree>
    <p:extLst>
      <p:ext uri="{BB962C8B-B14F-4D97-AF65-F5344CB8AC3E}">
        <p14:creationId xmlns:p14="http://schemas.microsoft.com/office/powerpoint/2010/main" val="3886763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72204"/>
            <a:ext cx="60053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pic>
        <p:nvPicPr>
          <p:cNvPr id="1025" name="図 2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45718" y="621202"/>
            <a:ext cx="5645633" cy="6236798"/>
          </a:xfrm>
          <a:prstGeom prst="rect">
            <a:avLst/>
          </a:prstGeom>
          <a:noFill/>
          <a:ln>
            <a:noFill/>
          </a:ln>
        </p:spPr>
      </p:pic>
      <p:sp>
        <p:nvSpPr>
          <p:cNvPr id="7" name="テキスト ボックス 6"/>
          <p:cNvSpPr txBox="1"/>
          <p:nvPr/>
        </p:nvSpPr>
        <p:spPr>
          <a:xfrm>
            <a:off x="0" y="159537"/>
            <a:ext cx="8963696" cy="461665"/>
          </a:xfrm>
          <a:prstGeom prst="rect">
            <a:avLst/>
          </a:prstGeom>
          <a:noFill/>
        </p:spPr>
        <p:txBody>
          <a:bodyPr wrap="square" rtlCol="0">
            <a:spAutoFit/>
          </a:bodyPr>
          <a:lstStyle/>
          <a:p>
            <a:r>
              <a:rPr lang="ja-JP" altLang="ja-JP" sz="2400" b="1" dirty="0"/>
              <a:t>１．３　水道施設の配置</a:t>
            </a:r>
            <a:r>
              <a:rPr lang="ja-JP" altLang="ja-JP" sz="2400" b="1" dirty="0" smtClean="0"/>
              <a:t>状況</a:t>
            </a:r>
            <a:endParaRPr lang="ja-JP" altLang="en-US" sz="1600" dirty="0"/>
          </a:p>
        </p:txBody>
      </p:sp>
      <p:pic>
        <p:nvPicPr>
          <p:cNvPr id="3" name="図 2"/>
          <p:cNvPicPr>
            <a:picLocks noChangeAspect="1"/>
          </p:cNvPicPr>
          <p:nvPr/>
        </p:nvPicPr>
        <p:blipFill>
          <a:blip r:embed="rId4"/>
          <a:stretch>
            <a:fillRect/>
          </a:stretch>
        </p:blipFill>
        <p:spPr>
          <a:xfrm>
            <a:off x="5209884" y="1399943"/>
            <a:ext cx="3499432" cy="832313"/>
          </a:xfrm>
          <a:prstGeom prst="rect">
            <a:avLst/>
          </a:prstGeom>
        </p:spPr>
      </p:pic>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9</a:t>
            </a:fld>
            <a:endParaRPr kumimoji="1" lang="ja-JP" altLang="en-US"/>
          </a:p>
        </p:txBody>
      </p:sp>
    </p:spTree>
    <p:extLst>
      <p:ext uri="{BB962C8B-B14F-4D97-AF65-F5344CB8AC3E}">
        <p14:creationId xmlns:p14="http://schemas.microsoft.com/office/powerpoint/2010/main" val="278274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948</Words>
  <Application>Microsoft Office PowerPoint</Application>
  <PresentationFormat>画面に合わせる (4:3)</PresentationFormat>
  <Paragraphs>327</Paragraphs>
  <Slides>32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32</vt:i4>
      </vt:variant>
    </vt:vector>
  </HeadingPairs>
  <TitlesOfParts>
    <vt:vector size="43" baseType="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2018-12-28T13:13:33Z</dcterms:created>
  <dcterms:modified xsi:type="dcterms:W3CDTF">2019-03-29T05:41:19Z</dcterms:modified>
</cp:coreProperties>
</file>