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302" r:id="rId2"/>
    <p:sldId id="29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9" r:id="rId22"/>
    <p:sldId id="274" r:id="rId23"/>
    <p:sldId id="275" r:id="rId24"/>
    <p:sldId id="278" r:id="rId25"/>
    <p:sldId id="280" r:id="rId26"/>
    <p:sldId id="281" r:id="rId27"/>
    <p:sldId id="294" r:id="rId28"/>
    <p:sldId id="276" r:id="rId29"/>
    <p:sldId id="295" r:id="rId30"/>
    <p:sldId id="296" r:id="rId31"/>
    <p:sldId id="282" r:id="rId32"/>
    <p:sldId id="303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BE722-21C2-4B32-A75A-8F548FE938AE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2A25-BAB9-43A7-97C1-8F6B00DB1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12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95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3C9-06E0-4341-86ED-1C80B9C4220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53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A1D8-6138-413F-96B5-649D6168C4F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0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B18-62FC-4D55-AADC-23CD2AB14C6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7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A542-2F40-4361-8887-88211FAA265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63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367F-B598-4722-8B2A-E526C3544D2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22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FD4-0E42-4E6E-8D5A-E2AE8E7E32A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6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B390-52F3-4C47-AF02-7491729E355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5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47BA-7F4D-444E-8747-695CB275BEB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2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CE-BBD8-4746-826D-B639656DBFA1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86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0A5D-F0A5-43B2-8E76-0A3272FAC9F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72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D351-1A6C-45EC-A47B-25BBDC0BCBA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9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E372-FA24-4BA8-8FDB-D48F0D3E9EE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F61F-8CDC-4D0E-8187-77716092753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53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大東</a:t>
            </a:r>
            <a:r>
              <a:rPr lang="ja-JP" altLang="ja-JP" sz="4000" dirty="0" smtClean="0"/>
              <a:t>市</a:t>
            </a:r>
            <a:r>
              <a:rPr lang="ja-JP" altLang="ja-JP" sz="4000" dirty="0"/>
              <a:t>】</a:t>
            </a:r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287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57835"/>
              </p:ext>
            </p:extLst>
          </p:nvPr>
        </p:nvGraphicFramePr>
        <p:xfrm>
          <a:off x="0" y="1117850"/>
          <a:ext cx="9031705" cy="542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812">
                  <a:extLst>
                    <a:ext uri="{9D8B030D-6E8A-4147-A177-3AD203B41FA5}">
                      <a16:colId xmlns:a16="http://schemas.microsoft.com/office/drawing/2014/main" val="2929901299"/>
                    </a:ext>
                  </a:extLst>
                </a:gridCol>
                <a:gridCol w="7469077">
                  <a:extLst>
                    <a:ext uri="{9D8B030D-6E8A-4147-A177-3AD203B41FA5}">
                      <a16:colId xmlns:a16="http://schemas.microsoft.com/office/drawing/2014/main" val="532677348"/>
                    </a:ext>
                  </a:extLst>
                </a:gridCol>
                <a:gridCol w="855816">
                  <a:extLst>
                    <a:ext uri="{9D8B030D-6E8A-4147-A177-3AD203B41FA5}">
                      <a16:colId xmlns:a16="http://schemas.microsoft.com/office/drawing/2014/main" val="3028698860"/>
                    </a:ext>
                  </a:extLst>
                </a:gridCol>
              </a:tblGrid>
              <a:tr h="434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</a:rPr>
                        <a:t>府平均との比較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4573"/>
                  </a:ext>
                </a:extLst>
              </a:tr>
              <a:tr h="487354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87912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69813"/>
                  </a:ext>
                </a:extLst>
              </a:tr>
              <a:tr h="48430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法定耐用年数（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61236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7173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297091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60902"/>
                  </a:ext>
                </a:extLst>
              </a:tr>
              <a:tr h="651863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には、低い方が望ましい。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78957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09758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43279"/>
                  </a:ext>
                </a:extLst>
              </a:tr>
              <a:tr h="481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7933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6425"/>
            <a:ext cx="7334059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２　府域における大東市の状況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２．１　各指標の大阪府平均との比較（</a:t>
            </a:r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2016</a:t>
            </a:r>
            <a:r>
              <a:rPr kumimoji="0" lang="ja-JP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年度）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2807503" y="6555856"/>
            <a:ext cx="5405420" cy="3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③、⑦、⑨については、府</a:t>
            </a: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平均を上回っているものを黒、灰としています。</a:t>
            </a:r>
            <a:endParaRPr kumimoji="0" lang="ja-JP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38213" y="226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82631" y="215485"/>
            <a:ext cx="20613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000" dirty="0">
                <a:latin typeface="+mn-ea"/>
                <a:cs typeface="Times New Roman" panose="02020603050405020304" pitchFamily="18" charset="0"/>
              </a:rPr>
              <a:t>黒：府平均を下回って</a:t>
            </a:r>
            <a:r>
              <a:rPr lang="ja-JP" altLang="ja-JP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en-US" altLang="ja-JP" sz="1000" dirty="0" smtClean="0">
              <a:latin typeface="+mn-ea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0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000" dirty="0">
              <a:latin typeface="+mn-ea"/>
              <a:cs typeface="ＭＳ Ｐゴシック" panose="020B0600070205080204" pitchFamily="50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en-US" altLang="ja-JP" sz="1000" dirty="0" smtClean="0">
              <a:latin typeface="+mn-ea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altLang="ja-JP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000" dirty="0">
              <a:latin typeface="+mn-ea"/>
              <a:cs typeface="ＭＳ Ｐゴシック" panose="020B0600070205080204" pitchFamily="50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白：府平均を上回っている</a:t>
            </a:r>
            <a:endParaRPr lang="ja-JP" altLang="en-US" sz="10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84440"/>
            <a:ext cx="847860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２．２　府域における大東市の各指標の状況（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年度）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①全管路耐震適合率（大阪府の水道の現況より）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・全管路の耐震適合率は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20.0%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25.6%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98606" y="18658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98606" y="41804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9" y="2803153"/>
            <a:ext cx="8434800" cy="3689722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26666" y="4166529"/>
            <a:ext cx="83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54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7669" y="427264"/>
            <a:ext cx="799642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②基幹管路耐震適合率（大阪府の水道の現況より）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・基幹管路の耐震適合率は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55.7%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41.1%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を上回っています。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10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25611" y="16063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25611" y="39304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9" y="2690850"/>
            <a:ext cx="8434800" cy="3678152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68803" y="4043606"/>
            <a:ext cx="967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68803" y="4376907"/>
            <a:ext cx="967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36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81077" y="440919"/>
            <a:ext cx="671081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③老朽管率（大阪府の水道の現況より）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・老朽管率は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18.3%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28.6%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31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86249" y="18040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6249" y="41186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5" y="2349018"/>
            <a:ext cx="8434800" cy="3658564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25062" y="4024388"/>
            <a:ext cx="1082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49776" y="3479457"/>
            <a:ext cx="1082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3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3827" y="1495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3827" y="38097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28879" y="393402"/>
            <a:ext cx="7556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④管路更新率（市町村経営比較分析表より</a:t>
            </a:r>
            <a:r>
              <a:rPr lang="ja-JP" altLang="ja-JP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dirty="0">
              <a:latin typeface="+mn-ea"/>
            </a:endParaRPr>
          </a:p>
          <a:p>
            <a:pPr lvl="0" indent="18891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・管路更新率は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0.39%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0.82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を下回って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います。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7" y="2629784"/>
            <a:ext cx="8434800" cy="3660687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408738" y="4342448"/>
            <a:ext cx="10168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14089" y="4675369"/>
            <a:ext cx="1016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66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038"/>
            <a:ext cx="882315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⑤浄水場耐震化率（大阪府の水道の現況より）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・大東市は大阪広域水道企業団等からの受水のみのため、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浄水場は存在してい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ません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。（評価対象外）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37968" y="36604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77" y="2477142"/>
            <a:ext cx="8434800" cy="3612626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150057" y="4535946"/>
            <a:ext cx="839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15300" y="4060728"/>
            <a:ext cx="977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5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3124" y="17299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3124" y="40349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83016" y="506996"/>
            <a:ext cx="7882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⑥配水池耐震化率（大阪府の水道の現況より</a:t>
            </a:r>
            <a:r>
              <a:rPr lang="ja-JP" altLang="ja-JP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dirty="0">
              <a:latin typeface="+mn-ea"/>
            </a:endParaRPr>
          </a:p>
          <a:p>
            <a:pPr lvl="0" indent="18891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・配水池の耐震化率は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23.3%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48.0%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を下回って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います。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7" y="2367132"/>
            <a:ext cx="8434800" cy="3641385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136762" y="3664604"/>
            <a:ext cx="1111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15300" y="3485039"/>
            <a:ext cx="1111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6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00898" y="1495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41456" y="41305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85443" y="472163"/>
            <a:ext cx="88642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⑦給水原価（市町村経営比較分析表より</a:t>
            </a:r>
            <a:r>
              <a:rPr lang="ja-JP" altLang="ja-JP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dirty="0">
              <a:latin typeface="+mn-ea"/>
            </a:endParaRPr>
          </a:p>
          <a:p>
            <a:pPr lvl="0" indent="18891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・給水原価は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152.6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円であり、府平均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170.8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円を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下回っています。</a:t>
            </a:r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lvl="0" indent="18891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16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2513961"/>
            <a:ext cx="8434800" cy="3669057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85098" y="3976696"/>
            <a:ext cx="982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85098" y="4182318"/>
            <a:ext cx="982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40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865" y="334890"/>
            <a:ext cx="898979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⑧経常収支比率（市町村経営比較分析表より）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・経常収支比率は府平均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111.98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％を上回り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、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112.40%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と単年度黒字を示す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100%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超えています。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60389" y="1396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60389" y="370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64" y="2457737"/>
            <a:ext cx="8434800" cy="3650524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31182" y="3276959"/>
            <a:ext cx="1061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31182" y="3674251"/>
            <a:ext cx="1061103" cy="30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80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2094" y="349474"/>
            <a:ext cx="869532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⑨企業債残高対給水収益率（市町村経営比較分析表より）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・企業債残高対給水収益率は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122.5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 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250.5%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35676" y="19029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35676" y="39222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7" y="2547074"/>
            <a:ext cx="8434800" cy="3208280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67971" y="4351985"/>
            <a:ext cx="1069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67971" y="3851184"/>
            <a:ext cx="106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13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おける大東市</a:t>
            </a:r>
            <a:r>
              <a:rPr lang="ja-JP" altLang="en-US" sz="1600" dirty="0">
                <a:latin typeface="+mn-ea"/>
              </a:rPr>
              <a:t>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おける大東市</a:t>
            </a:r>
            <a:r>
              <a:rPr lang="ja-JP" altLang="en-US" sz="1600" dirty="0">
                <a:latin typeface="+mn-ea"/>
              </a:rPr>
              <a:t>の各指標の状況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smtClean="0">
                <a:latin typeface="+mn-ea"/>
              </a:rPr>
              <a:t>大東市</a:t>
            </a:r>
            <a:r>
              <a:rPr lang="ja-JP" altLang="en-US" b="1" dirty="0" smtClean="0">
                <a:latin typeface="+mn-ea"/>
              </a:rPr>
              <a:t>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大東市</a:t>
            </a:r>
            <a:r>
              <a:rPr lang="ja-JP" altLang="en-US" sz="1600" dirty="0">
                <a:latin typeface="+mn-ea"/>
              </a:rPr>
              <a:t>の今後の計画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大阪府推計による大東市</a:t>
            </a:r>
            <a:r>
              <a:rPr lang="ja-JP" altLang="en-US" sz="1600" dirty="0">
                <a:latin typeface="+mn-ea"/>
              </a:rPr>
              <a:t>の今後の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33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39619" y="362915"/>
            <a:ext cx="694164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⑩施設利用率（市町村経営比較分析表より）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・施設利用率は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58.8%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58.4%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</a:t>
            </a:r>
            <a:r>
              <a:rPr kumimoji="0" lang="ja-JP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上回っています。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77330" y="15940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77330" y="39276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0" y="2318416"/>
            <a:ext cx="8434800" cy="3681665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95401" y="3429140"/>
            <a:ext cx="1074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99094" y="3358259"/>
            <a:ext cx="10748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6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7420" y="344707"/>
            <a:ext cx="867782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３　大東市の今後の計画</a:t>
            </a:r>
            <a:endParaRPr lang="en-US" altLang="ja-JP" sz="2400" b="1" dirty="0"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・配水池は２０２７年度には耐震化率が１００％とな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りま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す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・基幹管路は、大東市が設定した更新基準年数で更新した場合、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２０２７年度に耐震適合率が６３％とな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ります。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84" y="1532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984" y="3494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968741" y="2468957"/>
            <a:ext cx="176306" cy="28762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8" y="2483307"/>
            <a:ext cx="8879626" cy="28692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834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4233"/>
              </p:ext>
            </p:extLst>
          </p:nvPr>
        </p:nvGraphicFramePr>
        <p:xfrm>
          <a:off x="103351" y="561039"/>
          <a:ext cx="9025505" cy="2129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420">
                  <a:extLst>
                    <a:ext uri="{9D8B030D-6E8A-4147-A177-3AD203B41FA5}">
                      <a16:colId xmlns:a16="http://schemas.microsoft.com/office/drawing/2014/main" val="688505979"/>
                    </a:ext>
                  </a:extLst>
                </a:gridCol>
                <a:gridCol w="1683244">
                  <a:extLst>
                    <a:ext uri="{9D8B030D-6E8A-4147-A177-3AD203B41FA5}">
                      <a16:colId xmlns:a16="http://schemas.microsoft.com/office/drawing/2014/main" val="1271583267"/>
                    </a:ext>
                  </a:extLst>
                </a:gridCol>
                <a:gridCol w="2199699">
                  <a:extLst>
                    <a:ext uri="{9D8B030D-6E8A-4147-A177-3AD203B41FA5}">
                      <a16:colId xmlns:a16="http://schemas.microsoft.com/office/drawing/2014/main" val="3492157517"/>
                    </a:ext>
                  </a:extLst>
                </a:gridCol>
                <a:gridCol w="2024207">
                  <a:extLst>
                    <a:ext uri="{9D8B030D-6E8A-4147-A177-3AD203B41FA5}">
                      <a16:colId xmlns:a16="http://schemas.microsoft.com/office/drawing/2014/main" val="1196499010"/>
                    </a:ext>
                  </a:extLst>
                </a:gridCol>
                <a:gridCol w="1712935">
                  <a:extLst>
                    <a:ext uri="{9D8B030D-6E8A-4147-A177-3AD203B41FA5}">
                      <a16:colId xmlns:a16="http://schemas.microsoft.com/office/drawing/2014/main" val="1534472791"/>
                    </a:ext>
                  </a:extLst>
                </a:gridCol>
              </a:tblGrid>
              <a:tr h="529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市町村計画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今後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年周期で管更新するために必要な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更新率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511899"/>
                  </a:ext>
                </a:extLst>
              </a:tr>
              <a:tr h="1050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計画年次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計画期間内年平均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更新率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30198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全管路　※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２０１８年度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全管種はなし</a:t>
                      </a:r>
                      <a:endParaRPr lang="en-US" altLang="ja-JP" sz="1800" kern="100" dirty="0" smtClean="0"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（普通鋳鉄管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0%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０．４％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１．６７％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899007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22336"/>
              </p:ext>
            </p:extLst>
          </p:nvPr>
        </p:nvGraphicFramePr>
        <p:xfrm>
          <a:off x="32313" y="3659937"/>
          <a:ext cx="9025505" cy="3202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793">
                  <a:extLst>
                    <a:ext uri="{9D8B030D-6E8A-4147-A177-3AD203B41FA5}">
                      <a16:colId xmlns:a16="http://schemas.microsoft.com/office/drawing/2014/main" val="1925946879"/>
                    </a:ext>
                  </a:extLst>
                </a:gridCol>
                <a:gridCol w="1749359">
                  <a:extLst>
                    <a:ext uri="{9D8B030D-6E8A-4147-A177-3AD203B41FA5}">
                      <a16:colId xmlns:a16="http://schemas.microsoft.com/office/drawing/2014/main" val="460681862"/>
                    </a:ext>
                  </a:extLst>
                </a:gridCol>
                <a:gridCol w="1798407">
                  <a:extLst>
                    <a:ext uri="{9D8B030D-6E8A-4147-A177-3AD203B41FA5}">
                      <a16:colId xmlns:a16="http://schemas.microsoft.com/office/drawing/2014/main" val="446203442"/>
                    </a:ext>
                  </a:extLst>
                </a:gridCol>
                <a:gridCol w="2031528">
                  <a:extLst>
                    <a:ext uri="{9D8B030D-6E8A-4147-A177-3AD203B41FA5}">
                      <a16:colId xmlns:a16="http://schemas.microsoft.com/office/drawing/2014/main" val="1203971388"/>
                    </a:ext>
                  </a:extLst>
                </a:gridCol>
                <a:gridCol w="2047418">
                  <a:extLst>
                    <a:ext uri="{9D8B030D-6E8A-4147-A177-3AD203B41FA5}">
                      <a16:colId xmlns:a16="http://schemas.microsoft.com/office/drawing/2014/main" val="1326063075"/>
                    </a:ext>
                  </a:extLst>
                </a:gridCol>
              </a:tblGrid>
              <a:tr h="414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市町村目標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（参考）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2135372"/>
                  </a:ext>
                </a:extLst>
              </a:tr>
              <a:tr h="646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末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時点の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施設能力等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813922"/>
                  </a:ext>
                </a:extLst>
              </a:tr>
              <a:tr h="69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浄水施設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088681"/>
                  </a:ext>
                </a:extLst>
              </a:tr>
              <a:tr h="804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配水施設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２０２７年度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１００％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施設容量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ja-JP" sz="1800" kern="100" dirty="0" smtClean="0">
                          <a:effectLst/>
                          <a:latin typeface="+mn-ea"/>
                          <a:ea typeface="+mn-ea"/>
                        </a:rPr>
                        <a:t>３３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ja-JP" sz="1800" kern="100" smtClean="0">
                          <a:effectLst/>
                          <a:latin typeface="+mn-ea"/>
                          <a:ea typeface="+mn-ea"/>
                        </a:rPr>
                        <a:t>９００ </a:t>
                      </a:r>
                      <a:r>
                        <a:rPr lang="ja-JP" sz="1800" kern="100" smtClean="0">
                          <a:effectLst/>
                          <a:latin typeface="+mn-ea"/>
                          <a:ea typeface="+mn-ea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３３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９００ 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547058"/>
                  </a:ext>
                </a:extLst>
              </a:tr>
              <a:tr h="646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基幹管路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２０２７年度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耐震適合率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６３％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１０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０６４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１５．９ ｋｍ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8315561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0867" y="2969235"/>
            <a:ext cx="92897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（水道施設アセットマネジメント・耐震化・再構築計画（２０１８年策定））</a:t>
            </a:r>
            <a:endParaRPr kumimoji="0" lang="ja-JP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3421947" y="12247721"/>
            <a:ext cx="453390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該当施設なし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2645692"/>
            <a:ext cx="7278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600" dirty="0">
                <a:latin typeface="+mn-ea"/>
                <a:cs typeface="Times New Roman" panose="02020603050405020304" pitchFamily="18" charset="0"/>
              </a:rPr>
              <a:t>※</a:t>
            </a:r>
            <a:r>
              <a:rPr lang="en-US" altLang="ja-JP" sz="1600" dirty="0">
                <a:latin typeface="+mn-ea"/>
                <a:cs typeface="Times New Roman" panose="02020603050405020304" pitchFamily="18" charset="0"/>
              </a:rPr>
              <a:t>2017</a:t>
            </a:r>
            <a:r>
              <a:rPr lang="ja-JP" altLang="en-US" sz="1600" dirty="0">
                <a:latin typeface="+mn-ea"/>
                <a:cs typeface="Times New Roman" panose="02020603050405020304" pitchFamily="18" charset="0"/>
              </a:rPr>
              <a:t>年度作成管路更新計画においては、</a:t>
            </a:r>
            <a:r>
              <a:rPr lang="ja-JP" altLang="en-US" sz="1600">
                <a:latin typeface="+mn-ea"/>
                <a:cs typeface="Times New Roman" panose="02020603050405020304" pitchFamily="18" charset="0"/>
              </a:rPr>
              <a:t>年</a:t>
            </a:r>
            <a:r>
              <a:rPr lang="ja-JP" altLang="en-US" sz="1600" smtClean="0">
                <a:latin typeface="+mn-ea"/>
                <a:cs typeface="Times New Roman" panose="02020603050405020304" pitchFamily="18" charset="0"/>
              </a:rPr>
              <a:t>平均管路更新率</a:t>
            </a:r>
            <a:r>
              <a:rPr lang="en-US" altLang="ja-JP" sz="1600" dirty="0">
                <a:latin typeface="+mn-ea"/>
                <a:cs typeface="Times New Roman" panose="02020603050405020304" pitchFamily="18" charset="0"/>
              </a:rPr>
              <a:t>0.32</a:t>
            </a:r>
            <a:r>
              <a:rPr lang="ja-JP" altLang="en-US" sz="1600" dirty="0">
                <a:latin typeface="+mn-ea"/>
                <a:cs typeface="Times New Roman" panose="02020603050405020304" pitchFamily="18" charset="0"/>
              </a:rPr>
              <a:t>％</a:t>
            </a:r>
            <a:endParaRPr lang="ja-JP" altLang="en-US" sz="105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828995" y="4892048"/>
            <a:ext cx="6960161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kern="100" dirty="0">
                <a:effectLst/>
                <a:latin typeface="+mn-ea"/>
                <a:cs typeface="Times New Roman" panose="02020603050405020304" pitchFamily="18" charset="0"/>
              </a:rPr>
              <a:t>該当施設なし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193598" y="6497697"/>
            <a:ext cx="2057400" cy="365125"/>
          </a:xfrm>
        </p:spPr>
        <p:txBody>
          <a:bodyPr/>
          <a:lstStyle/>
          <a:p>
            <a:fld id="{0B09F61F-8CDC-4D0E-8187-777160927533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1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44013"/>
            <a:ext cx="74687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３．４　更新需要見込み額の見通し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【市町村計画】（大東市アセットマネジメント（２０１８年策定）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22529" name="図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534"/>
            <a:ext cx="4864864" cy="30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8984" y="44867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5" name="図 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831" r="1579" b="1803"/>
          <a:stretch/>
        </p:blipFill>
        <p:spPr bwMode="auto">
          <a:xfrm>
            <a:off x="4864864" y="1443611"/>
            <a:ext cx="4192051" cy="27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40623" y="4770726"/>
            <a:ext cx="8602085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・計画期間（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2018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年度～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2027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年度）に必要と見込まれる更新需要の合計額は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構造物及び設備で約１８．２億円、管路で約３９．３億円、計約５７．５億円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となる見込みです。なお、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50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年間の試算では年平均２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の管更新率となって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/>
          </a:p>
          <a:p>
            <a:r>
              <a:rPr lang="ja-JP" altLang="ja-JP" dirty="0"/>
              <a:t>※期間は当該市町村での試算状況によ</a:t>
            </a:r>
            <a:r>
              <a:rPr lang="ja-JP" altLang="en-US" dirty="0"/>
              <a:t>ります</a:t>
            </a:r>
            <a:r>
              <a:rPr lang="ja-JP" altLang="en-US" dirty="0" smtClean="0"/>
              <a:t>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6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図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4" y="2134836"/>
            <a:ext cx="7891173" cy="45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28"/>
          <p:cNvSpPr>
            <a:spLocks noChangeArrowheads="1"/>
          </p:cNvSpPr>
          <p:nvPr/>
        </p:nvSpPr>
        <p:spPr bwMode="auto">
          <a:xfrm>
            <a:off x="5431863" y="1576712"/>
            <a:ext cx="3124989" cy="931303"/>
          </a:xfrm>
          <a:prstGeom prst="wedgeEllipseCallout">
            <a:avLst>
              <a:gd name="adj1" fmla="val -61153"/>
              <a:gd name="adj2" fmla="val 108506"/>
            </a:avLst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支出が収入の約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1.06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赤字回避には収入の約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6%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アップが必要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84" y="5313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6128"/>
            <a:ext cx="8983579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400" b="1" dirty="0"/>
              <a:t>３．５　収支の見通し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【市町村計画】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（大東市アセットマネジメント（２０１８年策定）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8984" y="4398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3252193"/>
            <a:ext cx="124148" cy="22987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0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2" y="1106879"/>
            <a:ext cx="7429375" cy="45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0" y="5778230"/>
            <a:ext cx="92562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2051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年度に資金残高がマイナスとなり、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2067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年度には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41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億円の資金不足となります。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なお、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50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年間の試算では配水施設の耐震化率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100%</a:t>
            </a:r>
            <a:r>
              <a:rPr kumimoji="0" lang="ja-JP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、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年平均２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での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管更新率となっており、十分な施設、管路の更新需要が見込まれています。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四角形吹き出し 23"/>
          <p:cNvSpPr>
            <a:spLocks noChangeArrowheads="1"/>
          </p:cNvSpPr>
          <p:nvPr/>
        </p:nvSpPr>
        <p:spPr bwMode="auto">
          <a:xfrm>
            <a:off x="3962362" y="1615411"/>
            <a:ext cx="1941133" cy="413233"/>
          </a:xfrm>
          <a:prstGeom prst="wedgeRectCallout">
            <a:avLst>
              <a:gd name="adj1" fmla="val 1662"/>
              <a:gd name="adj2" fmla="val 99713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資金残高がマイナス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7816" y="7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47816" y="122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7816" y="485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7816" y="5170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2812"/>
            <a:ext cx="89835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 smtClean="0"/>
              <a:t>３．５</a:t>
            </a:r>
            <a:r>
              <a:rPr lang="ja-JP" altLang="en-US" sz="2400" b="1" dirty="0"/>
              <a:t>　収支の見通し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【市町村計画】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（大東市アセットマネジメント（２０１８年策定）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3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472465" cy="7048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大阪府推計による大東市</a:t>
            </a:r>
            <a:r>
              <a:rPr lang="ja-JP" altLang="en-US" sz="2400" b="1" dirty="0">
                <a:latin typeface="+mn-ea"/>
              </a:rPr>
              <a:t>の今後の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 smtClean="0">
                <a:latin typeface="+mn-ea"/>
              </a:rPr>
              <a:t>％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en-US" altLang="ja-JP" sz="1400" u="sng" dirty="0">
                <a:latin typeface="+mn-ea"/>
              </a:rPr>
              <a:t>60</a:t>
            </a:r>
            <a:r>
              <a:rPr lang="ja-JP" altLang="ja-JP" sz="1400" u="sng" dirty="0">
                <a:latin typeface="+mn-ea"/>
              </a:rPr>
              <a:t>年で全ての水道管を更新する）に設定します。</a:t>
            </a:r>
            <a:r>
              <a:rPr lang="ja-JP" altLang="ja-JP" sz="1400" u="sng" dirty="0">
                <a:solidFill>
                  <a:srgbClr val="FF0000"/>
                </a:solidFill>
                <a:latin typeface="+mn-ea"/>
              </a:rPr>
              <a:t>市町村での既存計画が、この更新率を満たしている場合は</a:t>
            </a:r>
            <a:r>
              <a:rPr lang="ja-JP" altLang="ja-JP" sz="1400" u="sng" dirty="0" smtClean="0">
                <a:solidFill>
                  <a:srgbClr val="FF0000"/>
                </a:solidFill>
                <a:latin typeface="+mn-ea"/>
              </a:rPr>
              <a:t>、</a:t>
            </a:r>
            <a:endParaRPr lang="en-US" altLang="ja-JP" sz="1400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u="sng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ja-JP" sz="1400" u="sng" dirty="0" smtClean="0">
                <a:solidFill>
                  <a:srgbClr val="FF0000"/>
                </a:solidFill>
                <a:latin typeface="+mn-ea"/>
              </a:rPr>
              <a:t>府</a:t>
            </a:r>
            <a:r>
              <a:rPr lang="ja-JP" altLang="ja-JP" sz="1400" u="sng" dirty="0">
                <a:solidFill>
                  <a:srgbClr val="FF0000"/>
                </a:solidFill>
                <a:latin typeface="+mn-ea"/>
              </a:rPr>
              <a:t>での独自推計は行わず、市町村計画をもとに</a:t>
            </a:r>
            <a:r>
              <a:rPr lang="en-US" altLang="ja-JP" sz="1400" u="sng" dirty="0">
                <a:solidFill>
                  <a:srgbClr val="FF0000"/>
                </a:solidFill>
                <a:latin typeface="+mn-ea"/>
              </a:rPr>
              <a:t>2045</a:t>
            </a:r>
            <a:r>
              <a:rPr lang="ja-JP" altLang="ja-JP" sz="1400" u="sng" dirty="0">
                <a:solidFill>
                  <a:srgbClr val="FF0000"/>
                </a:solidFill>
                <a:latin typeface="+mn-ea"/>
              </a:rPr>
              <a:t>年の水道料金を算出します</a:t>
            </a:r>
            <a:r>
              <a:rPr lang="ja-JP" altLang="ja-JP" sz="1400" u="sng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ja-JP" sz="1400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05000"/>
              </a:lnSpc>
            </a:pPr>
            <a:endParaRPr lang="ja-JP" altLang="ja-JP" sz="8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２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○推計</a:t>
            </a:r>
            <a:r>
              <a:rPr lang="ja-JP" altLang="en-US" sz="1400" dirty="0">
                <a:latin typeface="+mn-ea"/>
              </a:rPr>
              <a:t>期間は大阪府の将来推計人口の推計期間に合わせ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en-US" sz="1400" dirty="0">
                <a:latin typeface="+mn-ea"/>
              </a:rPr>
              <a:t>年度まで。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dirty="0" smtClean="0">
                <a:latin typeface="+mn-ea"/>
              </a:rPr>
              <a:t>収入は推計した料金収入に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>
                <a:latin typeface="+mn-ea"/>
              </a:rPr>
              <a:t>年度決算統計のその他収益を加算しています。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>
                <a:latin typeface="+mn-ea"/>
              </a:rPr>
              <a:t>年度の供給単価</a:t>
            </a:r>
            <a:r>
              <a:rPr lang="en-US" altLang="ja-JP" sz="1400" dirty="0" smtClean="0">
                <a:latin typeface="+mn-ea"/>
              </a:rPr>
              <a:t>163.1</a:t>
            </a:r>
            <a:r>
              <a:rPr lang="ja-JP" altLang="ja-JP" sz="1400" dirty="0" smtClean="0">
                <a:latin typeface="+mn-ea"/>
              </a:rPr>
              <a:t>円</a:t>
            </a:r>
            <a:r>
              <a:rPr lang="en-US" altLang="ja-JP" sz="1400" dirty="0" smtClean="0">
                <a:latin typeface="+mn-ea"/>
              </a:rPr>
              <a:t>/m</a:t>
            </a:r>
            <a:r>
              <a:rPr lang="en-US" altLang="ja-JP" sz="1400" baseline="30000" dirty="0" smtClean="0">
                <a:latin typeface="+mn-ea"/>
              </a:rPr>
              <a:t>3</a:t>
            </a:r>
            <a:r>
              <a:rPr lang="ja-JP" altLang="ja-JP" sz="1400" dirty="0" smtClean="0">
                <a:latin typeface="+mn-ea"/>
              </a:rPr>
              <a:t>を乗じて算出しています。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給水</a:t>
            </a:r>
            <a:r>
              <a:rPr lang="ja-JP" altLang="ja-JP" sz="1400" dirty="0">
                <a:latin typeface="+mn-ea"/>
              </a:rPr>
              <a:t>人口の予測については、大阪府の将来推計人口（</a:t>
            </a:r>
            <a:r>
              <a:rPr lang="en-US" altLang="ja-JP" sz="1400" dirty="0">
                <a:latin typeface="+mn-ea"/>
              </a:rPr>
              <a:t>2018</a:t>
            </a:r>
            <a:r>
              <a:rPr lang="ja-JP" altLang="ja-JP" sz="1400" dirty="0">
                <a:latin typeface="+mn-ea"/>
              </a:rPr>
              <a:t>年</a:t>
            </a:r>
            <a:r>
              <a:rPr lang="en-US" altLang="ja-JP" sz="1400" dirty="0">
                <a:latin typeface="+mn-ea"/>
              </a:rPr>
              <a:t>8</a:t>
            </a:r>
            <a:r>
              <a:rPr lang="ja-JP" altLang="ja-JP" sz="1400" dirty="0">
                <a:latin typeface="+mn-ea"/>
              </a:rPr>
              <a:t>月大阪府政策企画部企画室計画課）を用い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有</a:t>
            </a:r>
            <a:r>
              <a:rPr lang="ja-JP" altLang="ja-JP" sz="1400" dirty="0">
                <a:latin typeface="+mn-ea"/>
              </a:rPr>
              <a:t>収水量の推計は、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年度の年間有収水量と給水人口から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日平均有収水量を求め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予測</a:t>
            </a:r>
            <a:r>
              <a:rPr lang="ja-JP" altLang="ja-JP" sz="1400" dirty="0">
                <a:latin typeface="+mn-ea"/>
              </a:rPr>
              <a:t>給水人口を乗じて算出しています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2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dirty="0" smtClean="0">
                <a:latin typeface="+mn-ea"/>
              </a:rPr>
              <a:t>支出</a:t>
            </a:r>
            <a:r>
              <a:rPr lang="ja-JP" altLang="ja-JP" sz="1400" dirty="0">
                <a:latin typeface="+mn-ea"/>
              </a:rPr>
              <a:t>は管路更新以外の費用について、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年度の経常費用の決算値の同額を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年度まで見込んでいます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管</a:t>
            </a:r>
            <a:r>
              <a:rPr lang="ja-JP" altLang="ja-JP" sz="1400" dirty="0">
                <a:latin typeface="+mn-ea"/>
              </a:rPr>
              <a:t>路については管路更新率を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>
                <a:latin typeface="+mn-ea"/>
              </a:rPr>
              <a:t>％に引き上げた場合</a:t>
            </a:r>
            <a:r>
              <a:rPr lang="ja-JP" altLang="ja-JP" sz="1400" dirty="0" smtClean="0">
                <a:latin typeface="+mn-ea"/>
              </a:rPr>
              <a:t>の</a:t>
            </a:r>
            <a:r>
              <a:rPr lang="ja-JP" altLang="en-US" sz="1400" dirty="0">
                <a:latin typeface="+mn-ea"/>
              </a:rPr>
              <a:t>減価</a:t>
            </a:r>
            <a:r>
              <a:rPr lang="ja-JP" altLang="ja-JP" sz="1400" dirty="0" smtClean="0">
                <a:latin typeface="+mn-ea"/>
              </a:rPr>
              <a:t>償却費</a:t>
            </a:r>
            <a:r>
              <a:rPr lang="ja-JP" altLang="ja-JP" sz="1400" dirty="0">
                <a:latin typeface="+mn-ea"/>
              </a:rPr>
              <a:t>増加を見込んでいます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追加</a:t>
            </a:r>
            <a:r>
              <a:rPr lang="ja-JP" altLang="en-US" sz="1400" dirty="0">
                <a:latin typeface="+mn-ea"/>
              </a:rPr>
              <a:t>減価</a:t>
            </a:r>
            <a:r>
              <a:rPr lang="ja-JP" altLang="ja-JP" sz="1400" dirty="0" smtClean="0">
                <a:latin typeface="+mn-ea"/>
              </a:rPr>
              <a:t>償却費</a:t>
            </a:r>
            <a:r>
              <a:rPr lang="en-US" altLang="ja-JP" sz="1400" dirty="0">
                <a:latin typeface="+mn-ea"/>
              </a:rPr>
              <a:t>/</a:t>
            </a:r>
            <a:r>
              <a:rPr lang="ja-JP" altLang="ja-JP" sz="1400" dirty="0">
                <a:latin typeface="+mn-ea"/>
              </a:rPr>
              <a:t>年は、次のとおり算出し、年数経過とともに積み上げています。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①　</a:t>
            </a:r>
            <a:r>
              <a:rPr lang="en-US" altLang="ja-JP" sz="1400" dirty="0" smtClean="0">
                <a:latin typeface="+mn-ea"/>
              </a:rPr>
              <a:t>1.67</a:t>
            </a:r>
            <a:r>
              <a:rPr lang="ja-JP" altLang="ja-JP" sz="1400" dirty="0">
                <a:latin typeface="+mn-ea"/>
              </a:rPr>
              <a:t>％と管路更新率</a:t>
            </a:r>
            <a:r>
              <a:rPr lang="en-US" altLang="ja-JP" sz="1400" dirty="0">
                <a:latin typeface="+mn-ea"/>
              </a:rPr>
              <a:t>(2014-2016</a:t>
            </a:r>
            <a:r>
              <a:rPr lang="ja-JP" altLang="ja-JP" sz="1400" dirty="0">
                <a:latin typeface="+mn-ea"/>
              </a:rPr>
              <a:t>年度の平均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ja-JP" sz="1400" dirty="0">
                <a:latin typeface="+mn-ea"/>
              </a:rPr>
              <a:t>の比率を算出。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②　</a:t>
            </a:r>
            <a:r>
              <a:rPr lang="ja-JP" altLang="ja-JP" sz="1400" dirty="0" smtClean="0">
                <a:latin typeface="+mn-ea"/>
              </a:rPr>
              <a:t>配水</a:t>
            </a:r>
            <a:r>
              <a:rPr lang="ja-JP" altLang="ja-JP" sz="1400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dirty="0">
                <a:latin typeface="+mn-ea"/>
              </a:rPr>
              <a:t>(2014-2016</a:t>
            </a:r>
            <a:r>
              <a:rPr lang="ja-JP" altLang="ja-JP" sz="1400" dirty="0">
                <a:latin typeface="+mn-ea"/>
              </a:rPr>
              <a:t>年度の平均値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ja-JP" sz="1400" dirty="0" err="1">
                <a:latin typeface="+mn-ea"/>
              </a:rPr>
              <a:t>。</a:t>
            </a:r>
            <a:endParaRPr lang="ja-JP" altLang="ja-JP" sz="12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※</a:t>
            </a:r>
            <a:r>
              <a:rPr lang="ja-JP" altLang="ja-JP" sz="1400" dirty="0">
                <a:latin typeface="+mn-ea"/>
              </a:rPr>
              <a:t>布設替延長比率</a:t>
            </a:r>
            <a:r>
              <a:rPr lang="en-US" altLang="ja-JP" sz="1400" dirty="0">
                <a:latin typeface="+mn-ea"/>
              </a:rPr>
              <a:t>=</a:t>
            </a:r>
            <a:r>
              <a:rPr lang="ja-JP" altLang="ja-JP" sz="1400" dirty="0">
                <a:latin typeface="+mn-ea"/>
              </a:rPr>
              <a:t>配水管布設替延長</a:t>
            </a:r>
            <a:r>
              <a:rPr lang="en-US" altLang="ja-JP" sz="1400" dirty="0">
                <a:latin typeface="+mn-ea"/>
              </a:rPr>
              <a:t>/</a:t>
            </a:r>
            <a:r>
              <a:rPr lang="ja-JP" altLang="ja-JP" sz="1400" dirty="0">
                <a:latin typeface="+mn-ea"/>
              </a:rPr>
              <a:t>（配水管新設延長＋配水管布設替延長）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③　</a:t>
            </a:r>
            <a:r>
              <a:rPr lang="ja-JP" altLang="ja-JP" sz="1400" dirty="0" smtClean="0">
                <a:latin typeface="+mn-ea"/>
              </a:rPr>
              <a:t>①</a:t>
            </a:r>
            <a:r>
              <a:rPr lang="ja-JP" altLang="ja-JP" sz="1400" dirty="0">
                <a:latin typeface="+mn-ea"/>
              </a:rPr>
              <a:t>と②を掛けたうえで税抜き価格を算出し、法定耐用年数</a:t>
            </a:r>
            <a:r>
              <a:rPr lang="en-US" altLang="ja-JP" sz="1400" dirty="0">
                <a:latin typeface="+mn-ea"/>
              </a:rPr>
              <a:t>40</a:t>
            </a:r>
            <a:r>
              <a:rPr lang="ja-JP" altLang="ja-JP" sz="1400" dirty="0">
                <a:latin typeface="+mn-ea"/>
              </a:rPr>
              <a:t>年で割っています。</a:t>
            </a:r>
            <a:endParaRPr lang="ja-JP" altLang="ja-JP" sz="12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管路更新率、各延長は大阪府の水道の現況による。）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なお</a:t>
            </a:r>
            <a:r>
              <a:rPr lang="ja-JP" altLang="ja-JP" sz="1400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年度までの更新時期</a:t>
            </a:r>
            <a:r>
              <a:rPr lang="ja-JP" altLang="ja-JP" sz="1400" dirty="0" smtClean="0">
                <a:latin typeface="+mn-ea"/>
              </a:rPr>
              <a:t>や</a:t>
            </a:r>
            <a:endParaRPr lang="en-US" altLang="ja-JP" sz="140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spc="-30" dirty="0">
                <a:latin typeface="+mn-ea"/>
              </a:rPr>
              <a:t>　</a:t>
            </a:r>
            <a:r>
              <a:rPr lang="ja-JP" altLang="ja-JP" sz="1400" spc="-30" dirty="0" smtClean="0">
                <a:latin typeface="+mn-ea"/>
              </a:rPr>
              <a:t>施設</a:t>
            </a:r>
            <a:r>
              <a:rPr lang="ja-JP" altLang="ja-JP" sz="1400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spc="-30" dirty="0">
                <a:latin typeface="+mn-ea"/>
              </a:rPr>
              <a:t>2016</a:t>
            </a:r>
            <a:r>
              <a:rPr lang="ja-JP" altLang="ja-JP" sz="1400" spc="-30" dirty="0">
                <a:latin typeface="+mn-ea"/>
              </a:rPr>
              <a:t>年度の決算値を</a:t>
            </a:r>
            <a:r>
              <a:rPr lang="en-US" altLang="ja-JP" sz="1400" spc="-30" dirty="0">
                <a:latin typeface="+mn-ea"/>
              </a:rPr>
              <a:t>2045</a:t>
            </a:r>
            <a:r>
              <a:rPr lang="ja-JP" altLang="ja-JP" sz="1400" spc="-30" dirty="0">
                <a:latin typeface="+mn-ea"/>
              </a:rPr>
              <a:t>年度まで見込んでいます）</a:t>
            </a:r>
            <a:r>
              <a:rPr lang="ja-JP" altLang="ja-JP" sz="1400" spc="-30" dirty="0" smtClean="0">
                <a:latin typeface="+mn-ea"/>
              </a:rPr>
              <a:t>。</a:t>
            </a:r>
            <a:endParaRPr lang="en-US" altLang="ja-JP" sz="1400" spc="-3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endParaRPr lang="ja-JP" altLang="ja-JP" sz="1200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その</a:t>
            </a:r>
            <a:r>
              <a:rPr lang="ja-JP" altLang="en-US" sz="1400" u="sng" dirty="0" smtClean="0">
                <a:latin typeface="+mn-ea"/>
              </a:rPr>
              <a:t>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（</a:t>
            </a:r>
            <a:r>
              <a:rPr lang="ja-JP" altLang="en-US" sz="1400" u="sng" dirty="0">
                <a:latin typeface="+mn-ea"/>
              </a:rPr>
              <a:t>実際は、今後の更新費用等を考慮して水道料金を設定する必要があります。）</a:t>
            </a:r>
            <a:endParaRPr lang="en-US" altLang="ja-JP" sz="1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599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035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４　</a:t>
            </a:r>
            <a:r>
              <a:rPr lang="ja-JP" altLang="en-US" sz="2400" b="1" dirty="0"/>
              <a:t>大阪府推計による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大東市</a:t>
            </a: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の今後の見通し　</a:t>
            </a:r>
            <a:endParaRPr lang="ja-JP" altLang="ja-JP" sz="2400" kern="100" dirty="0">
              <a:latin typeface="+mn-ea"/>
              <a:cs typeface="Times New Roman" panose="02020603050405020304" pitchFamily="18" charset="0"/>
            </a:endParaRPr>
          </a:p>
          <a:p>
            <a:endParaRPr lang="en-US" altLang="ja-JP" dirty="0"/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pPr marL="179705" algn="just">
              <a:spcAft>
                <a:spcPts val="0"/>
              </a:spcAft>
            </a:pPr>
            <a:r>
              <a:rPr lang="ja-JP" altLang="ja-JP" sz="2000" kern="100" dirty="0">
                <a:latin typeface="+mn-ea"/>
                <a:cs typeface="Times New Roman" panose="02020603050405020304" pitchFamily="18" charset="0"/>
              </a:rPr>
              <a:t>　給水人口の減少に伴い有収水量も減少していき</a:t>
            </a:r>
            <a:r>
              <a:rPr lang="ja-JP" altLang="ja-JP" sz="2000" kern="100" dirty="0" smtClean="0">
                <a:latin typeface="+mn-ea"/>
                <a:cs typeface="Times New Roman" panose="02020603050405020304" pitchFamily="18" charset="0"/>
              </a:rPr>
              <a:t>、水道</a:t>
            </a:r>
            <a:r>
              <a:rPr lang="ja-JP" altLang="ja-JP" sz="2000" kern="100" dirty="0">
                <a:latin typeface="+mn-ea"/>
                <a:cs typeface="Times New Roman" panose="02020603050405020304" pitchFamily="18" charset="0"/>
              </a:rPr>
              <a:t>料金収入</a:t>
            </a:r>
            <a:r>
              <a:rPr lang="ja-JP" altLang="ja-JP" sz="2000" kern="100" dirty="0" smtClean="0">
                <a:latin typeface="+mn-ea"/>
                <a:cs typeface="Times New Roman" panose="02020603050405020304" pitchFamily="18" charset="0"/>
              </a:rPr>
              <a:t>について</a:t>
            </a:r>
            <a:r>
              <a:rPr lang="ja-JP" altLang="ja-JP" sz="2000" kern="100" dirty="0">
                <a:latin typeface="+mn-ea"/>
                <a:cs typeface="Times New Roman" panose="02020603050405020304" pitchFamily="18" charset="0"/>
              </a:rPr>
              <a:t>も減少していくこと</a:t>
            </a:r>
            <a:r>
              <a:rPr lang="ja-JP" altLang="ja-JP" sz="2000" kern="100" dirty="0" smtClean="0">
                <a:latin typeface="+mn-ea"/>
                <a:cs typeface="Times New Roman" panose="02020603050405020304" pitchFamily="18" charset="0"/>
              </a:rPr>
              <a:t>が見込まれます</a:t>
            </a:r>
            <a:r>
              <a:rPr lang="ja-JP" altLang="ja-JP" sz="20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" y="2500830"/>
            <a:ext cx="6705607" cy="40283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840000" y="2137112"/>
            <a:ext cx="2304000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</a:t>
            </a:r>
            <a:r>
              <a:rPr lang="ja-JP" altLang="ja-JP" sz="1400" dirty="0" smtClean="0"/>
              <a:t>単価</a:t>
            </a:r>
            <a:r>
              <a:rPr lang="en-US" altLang="ja-JP" sz="1400" dirty="0">
                <a:latin typeface="+mn-ea"/>
              </a:rPr>
              <a:t>163.1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0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13" y="1701961"/>
            <a:ext cx="898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・既存計画が</a:t>
            </a:r>
            <a:r>
              <a:rPr lang="ja-JP" altLang="en-US" dirty="0" smtClean="0"/>
              <a:t>、管路更新率１．６７％を満たしているため、府</a:t>
            </a:r>
            <a:r>
              <a:rPr lang="ja-JP" altLang="en-US" dirty="0"/>
              <a:t>で</a:t>
            </a:r>
            <a:r>
              <a:rPr lang="ja-JP" altLang="en-US" dirty="0" smtClean="0"/>
              <a:t>の推計</a:t>
            </a:r>
            <a:r>
              <a:rPr lang="ja-JP" altLang="en-US" dirty="0"/>
              <a:t>は</a:t>
            </a:r>
            <a:r>
              <a:rPr lang="ja-JP" altLang="en-US" dirty="0" smtClean="0"/>
              <a:t>行っていません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64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855" y="46994"/>
            <a:ext cx="824195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１　大東市の基本情報</a:t>
            </a:r>
            <a:endParaRPr kumimoji="0" lang="en-US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lang="ja-JP" altLang="en-US" sz="2400" b="1" dirty="0">
                <a:latin typeface="+mn-ea"/>
                <a:cs typeface="Times New Roman" panose="02020603050405020304" pitchFamily="18" charset="0"/>
              </a:rPr>
              <a:t>１．１　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大東市の現状（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年度）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（１）年間給水量（大阪府の水道の現況より）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・年間給水量は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13.7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 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17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903" y="44000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8" y="2678484"/>
            <a:ext cx="8604000" cy="376014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8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13" y="1701961"/>
            <a:ext cx="898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・既存計画が</a:t>
            </a:r>
            <a:r>
              <a:rPr lang="ja-JP" altLang="en-US" dirty="0" smtClean="0"/>
              <a:t>、管路更新率１．６７％を満たしているため、府</a:t>
            </a:r>
            <a:r>
              <a:rPr lang="ja-JP" altLang="en-US" dirty="0"/>
              <a:t>で</a:t>
            </a:r>
            <a:r>
              <a:rPr lang="ja-JP" altLang="en-US" dirty="0" smtClean="0"/>
              <a:t>の推計</a:t>
            </a:r>
            <a:r>
              <a:rPr lang="ja-JP" altLang="en-US" dirty="0"/>
              <a:t>は</a:t>
            </a:r>
            <a:r>
              <a:rPr lang="ja-JP" altLang="en-US" dirty="0" smtClean="0"/>
              <a:t>行っていません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87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65" y="682475"/>
            <a:ext cx="8288093" cy="5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1" y="481914"/>
            <a:ext cx="8563283" cy="39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6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11376"/>
            <a:ext cx="654538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（２）全管路延長（大阪府の水道の現況より）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・全管路延長は約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254km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26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1978" y="3772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3" y="1642482"/>
            <a:ext cx="8433694" cy="36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3388" y="387778"/>
            <a:ext cx="727425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（３）経常収益（地方公営企業決算状況調査より）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・経常収益は約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24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億円で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90833" y="1235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0833" y="353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0" y="2193549"/>
            <a:ext cx="8434800" cy="3624078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04213" y="3861872"/>
            <a:ext cx="83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25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図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" y="2494358"/>
            <a:ext cx="824752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04130" y="3342540"/>
            <a:ext cx="962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7255" y="3764232"/>
            <a:ext cx="962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435" y="493914"/>
            <a:ext cx="783131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（４）水道料金（大阪府の水道の現況より）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・家庭用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口径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13mm 20</a:t>
            </a:r>
            <a:r>
              <a:rPr lang="ja-JP" altLang="en-US" dirty="0">
                <a:latin typeface="+mn-ea"/>
              </a:rPr>
              <a:t> ㎥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の一月あたりの水道料金は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2,535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円であり、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2,813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円を下回っています。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8476" y="15940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8476" y="3918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3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50022" y="4186243"/>
            <a:ext cx="83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9702" y="602679"/>
            <a:ext cx="575029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（５）技術職員数（大阪府の水道の現況より）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・技術職員は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14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人であり、府平均を下回っています。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70454" y="19276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70454" y="42517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2" y="2292484"/>
            <a:ext cx="8064000" cy="3477985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4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図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" y="1691002"/>
            <a:ext cx="8388000" cy="51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567287" y="5322629"/>
            <a:ext cx="233231" cy="11737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" name="テキスト ボックス 303"/>
          <p:cNvSpPr txBox="1">
            <a:spLocks noChangeArrowheads="1"/>
          </p:cNvSpPr>
          <p:nvPr/>
        </p:nvSpPr>
        <p:spPr bwMode="auto">
          <a:xfrm>
            <a:off x="7539615" y="6229637"/>
            <a:ext cx="784225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大阪市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図 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88" y="3682309"/>
            <a:ext cx="688975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図 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58" y="3999863"/>
            <a:ext cx="801687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1272" y="207043"/>
            <a:ext cx="916629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ja-JP" sz="2400" b="1" dirty="0"/>
              <a:t>１．２</a:t>
            </a:r>
            <a:r>
              <a:rPr lang="ja-JP" altLang="ja-JP" sz="2400" b="1"/>
              <a:t>　</a:t>
            </a:r>
            <a:r>
              <a:rPr lang="ja-JP" altLang="en-US" sz="2400" b="1"/>
              <a:t>一日最大給水量と自己水率</a:t>
            </a:r>
            <a:r>
              <a:rPr lang="ja-JP" altLang="ja-JP" sz="2400" b="1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・水源は、淀川を水源とした大阪広域水道企業団からの浄水受水で約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99%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賄っており、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その他、一部大阪市からの分水（直接給水）を受けています。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3676" y="12027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73676" y="12027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1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図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7" y="665946"/>
            <a:ext cx="8347429" cy="53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207" y="250448"/>
            <a:ext cx="5093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9028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１．３　水道施設の配置状況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kumimoji="0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ja-JP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36" y="5950881"/>
            <a:ext cx="2629107" cy="660422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7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1047</Words>
  <Application>Microsoft Office PowerPoint</Application>
  <PresentationFormat>画面に合わせる (4:3)</PresentationFormat>
  <Paragraphs>331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2018-12-28T13:13:04Z</dcterms:created>
  <dcterms:modified xsi:type="dcterms:W3CDTF">2019-03-28T06:22:11Z</dcterms:modified>
</cp:coreProperties>
</file>