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648825"/>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039">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7F8"/>
    <a:srgbClr val="DEF1F2"/>
    <a:srgbClr val="F3FFF3"/>
    <a:srgbClr val="CCFFCC"/>
    <a:srgbClr val="FFEFFF"/>
    <a:srgbClr val="FFCCFF"/>
    <a:srgbClr val="E7E7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19" autoAdjust="0"/>
    <p:restoredTop sz="95785" autoAdjust="0"/>
  </p:normalViewPr>
  <p:slideViewPr>
    <p:cSldViewPr>
      <p:cViewPr>
        <p:scale>
          <a:sx n="100" d="100"/>
          <a:sy n="100" d="100"/>
        </p:scale>
        <p:origin x="1248" y="-3156"/>
      </p:cViewPr>
      <p:guideLst>
        <p:guide orient="horz" pos="3039"/>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3232" tIns="46616" rIns="93232" bIns="46616"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3232" tIns="46616" rIns="93232" bIns="46616" rtlCol="0"/>
          <a:lstStyle>
            <a:lvl1pPr algn="r">
              <a:defRPr sz="1200"/>
            </a:lvl1pPr>
          </a:lstStyle>
          <a:p>
            <a:pPr>
              <a:defRPr/>
            </a:pPr>
            <a:fld id="{3D32CBD7-44DB-4011-83EB-6806AD1109C3}" type="datetimeFigureOut">
              <a:rPr lang="ja-JP" altLang="en-US"/>
              <a:pPr>
                <a:defRPr/>
              </a:pPr>
              <a:t>2022/9/7</a:t>
            </a:fld>
            <a:endParaRPr lang="ja-JP" altLang="en-US"/>
          </a:p>
        </p:txBody>
      </p:sp>
      <p:sp>
        <p:nvSpPr>
          <p:cNvPr id="4" name="スライド イメージ プレースホルダー 3"/>
          <p:cNvSpPr>
            <a:spLocks noGrp="1" noRot="1" noChangeAspect="1"/>
          </p:cNvSpPr>
          <p:nvPr>
            <p:ph type="sldImg" idx="2"/>
          </p:nvPr>
        </p:nvSpPr>
        <p:spPr>
          <a:xfrm>
            <a:off x="2079625" y="746125"/>
            <a:ext cx="2647950" cy="3727450"/>
          </a:xfrm>
          <a:prstGeom prst="rect">
            <a:avLst/>
          </a:prstGeom>
          <a:noFill/>
          <a:ln w="12700">
            <a:solidFill>
              <a:prstClr val="black"/>
            </a:solidFill>
          </a:ln>
        </p:spPr>
        <p:txBody>
          <a:bodyPr vert="horz" lIns="93232" tIns="46616" rIns="93232" bIns="46616" rtlCol="0" anchor="ctr"/>
          <a:lstStyle/>
          <a:p>
            <a:pPr lvl="0"/>
            <a:endParaRPr lang="ja-JP" altLang="en-US" noProof="0" smtClean="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3232" tIns="46616" rIns="93232" bIns="466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3232" tIns="46616" rIns="93232" bIns="46616"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3232" tIns="46616" rIns="93232" bIns="46616" rtlCol="0" anchor="b"/>
          <a:lstStyle>
            <a:lvl1pPr algn="r">
              <a:defRPr sz="1200"/>
            </a:lvl1pPr>
          </a:lstStyle>
          <a:p>
            <a:pPr>
              <a:defRPr/>
            </a:pPr>
            <a:fld id="{591CB8B5-412A-4D45-9B53-68992BBB5B4E}" type="slidenum">
              <a:rPr lang="ja-JP" altLang="en-US"/>
              <a:pPr>
                <a:defRPr/>
              </a:pPr>
              <a:t>‹#›</a:t>
            </a:fld>
            <a:endParaRPr lang="ja-JP" altLang="en-US"/>
          </a:p>
        </p:txBody>
      </p:sp>
    </p:spTree>
    <p:extLst>
      <p:ext uri="{BB962C8B-B14F-4D97-AF65-F5344CB8AC3E}">
        <p14:creationId xmlns:p14="http://schemas.microsoft.com/office/powerpoint/2010/main" val="275017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CF5B3D3B-3F4D-420C-9077-4328FD03781D}" type="slidenum">
              <a:rPr lang="ja-JP" altLang="en-US" smtClean="0"/>
              <a:pPr eaLnBrk="1" hangingPunct="1"/>
              <a:t>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997200"/>
            <a:ext cx="5829300" cy="206851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467350"/>
            <a:ext cx="4800600" cy="24653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B785D59-5751-4CAE-BCB0-CAF01E46B69C}" type="slidenum">
              <a:rPr lang="en-US" altLang="ja-JP"/>
              <a:pPr>
                <a:defRPr/>
              </a:pPr>
              <a:t>‹#›</a:t>
            </a:fld>
            <a:endParaRPr lang="en-US" altLang="ja-JP"/>
          </a:p>
        </p:txBody>
      </p:sp>
    </p:spTree>
    <p:extLst>
      <p:ext uri="{BB962C8B-B14F-4D97-AF65-F5344CB8AC3E}">
        <p14:creationId xmlns:p14="http://schemas.microsoft.com/office/powerpoint/2010/main" val="4153255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61AFE27-40A2-4D3F-A10F-81B7B66F5447}" type="slidenum">
              <a:rPr lang="en-US" altLang="ja-JP"/>
              <a:pPr>
                <a:defRPr/>
              </a:pPr>
              <a:t>‹#›</a:t>
            </a:fld>
            <a:endParaRPr lang="en-US" altLang="ja-JP"/>
          </a:p>
        </p:txBody>
      </p:sp>
    </p:spTree>
    <p:extLst>
      <p:ext uri="{BB962C8B-B14F-4D97-AF65-F5344CB8AC3E}">
        <p14:creationId xmlns:p14="http://schemas.microsoft.com/office/powerpoint/2010/main" val="178684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87350"/>
            <a:ext cx="1543050" cy="82311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87350"/>
            <a:ext cx="4476750" cy="82311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64D8935-BA52-4B76-A533-077798424A16}" type="slidenum">
              <a:rPr lang="en-US" altLang="ja-JP"/>
              <a:pPr>
                <a:defRPr/>
              </a:pPr>
              <a:t>‹#›</a:t>
            </a:fld>
            <a:endParaRPr lang="en-US" altLang="ja-JP"/>
          </a:p>
        </p:txBody>
      </p:sp>
    </p:spTree>
    <p:extLst>
      <p:ext uri="{BB962C8B-B14F-4D97-AF65-F5344CB8AC3E}">
        <p14:creationId xmlns:p14="http://schemas.microsoft.com/office/powerpoint/2010/main" val="845348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02FA72-2B7D-4B89-ADA1-6A22B73BAC9B}" type="slidenum">
              <a:rPr lang="en-US" altLang="ja-JP"/>
              <a:pPr>
                <a:defRPr/>
              </a:pPr>
              <a:t>‹#›</a:t>
            </a:fld>
            <a:endParaRPr lang="en-US" altLang="ja-JP"/>
          </a:p>
        </p:txBody>
      </p:sp>
    </p:spTree>
    <p:extLst>
      <p:ext uri="{BB962C8B-B14F-4D97-AF65-F5344CB8AC3E}">
        <p14:creationId xmlns:p14="http://schemas.microsoft.com/office/powerpoint/2010/main" val="3247378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200775"/>
            <a:ext cx="5829300" cy="19161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089400"/>
            <a:ext cx="5829300" cy="21113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D7D86CE-5F60-4C68-B00B-1C98FCD0ADDB}" type="slidenum">
              <a:rPr lang="en-US" altLang="ja-JP"/>
              <a:pPr>
                <a:defRPr/>
              </a:pPr>
              <a:t>‹#›</a:t>
            </a:fld>
            <a:endParaRPr lang="en-US" altLang="ja-JP"/>
          </a:p>
        </p:txBody>
      </p:sp>
    </p:spTree>
    <p:extLst>
      <p:ext uri="{BB962C8B-B14F-4D97-AF65-F5344CB8AC3E}">
        <p14:creationId xmlns:p14="http://schemas.microsoft.com/office/powerpoint/2010/main" val="380902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251075"/>
            <a:ext cx="3009900" cy="6367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251075"/>
            <a:ext cx="3009900" cy="6367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A18A8EC-7446-4CAF-9B92-107C73AB90DE}" type="slidenum">
              <a:rPr lang="en-US" altLang="ja-JP"/>
              <a:pPr>
                <a:defRPr/>
              </a:pPr>
              <a:t>‹#›</a:t>
            </a:fld>
            <a:endParaRPr lang="en-US" altLang="ja-JP"/>
          </a:p>
        </p:txBody>
      </p:sp>
    </p:spTree>
    <p:extLst>
      <p:ext uri="{BB962C8B-B14F-4D97-AF65-F5344CB8AC3E}">
        <p14:creationId xmlns:p14="http://schemas.microsoft.com/office/powerpoint/2010/main" val="3044217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85763"/>
            <a:ext cx="6172200" cy="1608137"/>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60588"/>
            <a:ext cx="3030538" cy="900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060700"/>
            <a:ext cx="3030538" cy="5557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160588"/>
            <a:ext cx="3030537" cy="900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060700"/>
            <a:ext cx="3030537" cy="5557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8E862EE4-5C06-40D0-B1AD-545C460A4064}" type="slidenum">
              <a:rPr lang="en-US" altLang="ja-JP"/>
              <a:pPr>
                <a:defRPr/>
              </a:pPr>
              <a:t>‹#›</a:t>
            </a:fld>
            <a:endParaRPr lang="en-US" altLang="ja-JP"/>
          </a:p>
        </p:txBody>
      </p:sp>
    </p:spTree>
    <p:extLst>
      <p:ext uri="{BB962C8B-B14F-4D97-AF65-F5344CB8AC3E}">
        <p14:creationId xmlns:p14="http://schemas.microsoft.com/office/powerpoint/2010/main" val="3178478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19E17A9-AEED-4FD6-8246-60948F026FC9}" type="slidenum">
              <a:rPr lang="en-US" altLang="ja-JP"/>
              <a:pPr>
                <a:defRPr/>
              </a:pPr>
              <a:t>‹#›</a:t>
            </a:fld>
            <a:endParaRPr lang="en-US" altLang="ja-JP"/>
          </a:p>
        </p:txBody>
      </p:sp>
    </p:spTree>
    <p:extLst>
      <p:ext uri="{BB962C8B-B14F-4D97-AF65-F5344CB8AC3E}">
        <p14:creationId xmlns:p14="http://schemas.microsoft.com/office/powerpoint/2010/main" val="352810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DFDCE03-11C5-4BD9-B5CE-01DCBBFD49E0}" type="slidenum">
              <a:rPr lang="en-US" altLang="ja-JP"/>
              <a:pPr>
                <a:defRPr/>
              </a:pPr>
              <a:t>‹#›</a:t>
            </a:fld>
            <a:endParaRPr lang="en-US" altLang="ja-JP"/>
          </a:p>
        </p:txBody>
      </p:sp>
    </p:spTree>
    <p:extLst>
      <p:ext uri="{BB962C8B-B14F-4D97-AF65-F5344CB8AC3E}">
        <p14:creationId xmlns:p14="http://schemas.microsoft.com/office/powerpoint/2010/main" val="2908066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84175"/>
            <a:ext cx="2255838" cy="163512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84175"/>
            <a:ext cx="3833812" cy="8234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19300"/>
            <a:ext cx="2255838" cy="65992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5006BD1-0049-4E8D-954F-BDE887ACBE88}" type="slidenum">
              <a:rPr lang="en-US" altLang="ja-JP"/>
              <a:pPr>
                <a:defRPr/>
              </a:pPr>
              <a:t>‹#›</a:t>
            </a:fld>
            <a:endParaRPr lang="en-US" altLang="ja-JP"/>
          </a:p>
        </p:txBody>
      </p:sp>
    </p:spTree>
    <p:extLst>
      <p:ext uri="{BB962C8B-B14F-4D97-AF65-F5344CB8AC3E}">
        <p14:creationId xmlns:p14="http://schemas.microsoft.com/office/powerpoint/2010/main" val="564135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754813"/>
            <a:ext cx="4114800" cy="796925"/>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62013"/>
            <a:ext cx="4114800" cy="57896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551738"/>
            <a:ext cx="4114800" cy="11318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F9A30F5-ECD9-44BA-A9BF-E27907F29A2A}" type="slidenum">
              <a:rPr lang="en-US" altLang="ja-JP"/>
              <a:pPr>
                <a:defRPr/>
              </a:pPr>
              <a:t>‹#›</a:t>
            </a:fld>
            <a:endParaRPr lang="en-US" altLang="ja-JP"/>
          </a:p>
        </p:txBody>
      </p:sp>
    </p:spTree>
    <p:extLst>
      <p:ext uri="{BB962C8B-B14F-4D97-AF65-F5344CB8AC3E}">
        <p14:creationId xmlns:p14="http://schemas.microsoft.com/office/powerpoint/2010/main" val="411818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87350"/>
            <a:ext cx="6172200" cy="160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251075"/>
            <a:ext cx="6172200" cy="636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8786813"/>
            <a:ext cx="1600200" cy="669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2343150" y="8786813"/>
            <a:ext cx="2171700" cy="669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4914900" y="8786813"/>
            <a:ext cx="1600200" cy="669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40777AD-97FC-433A-BBAD-A1010A851BB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214313" y="1395413"/>
            <a:ext cx="6429375" cy="3284537"/>
          </a:xfrm>
          <a:prstGeom prst="roundRect">
            <a:avLst>
              <a:gd name="adj" fmla="val 7265"/>
            </a:avLst>
          </a:prstGeom>
          <a:solidFill>
            <a:srgbClr val="FFCC99">
              <a:alpha val="28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1" name="Text Box 16"/>
          <p:cNvSpPr txBox="1">
            <a:spLocks noChangeArrowheads="1"/>
          </p:cNvSpPr>
          <p:nvPr/>
        </p:nvSpPr>
        <p:spPr bwMode="auto">
          <a:xfrm>
            <a:off x="214313" y="1511300"/>
            <a:ext cx="6500812"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○府営住宅において入居者の高齢化等を背景に駐車場の需要が低下し、空き区</a:t>
            </a:r>
            <a:endParaRPr lang="en-US" altLang="ja-JP" sz="1400" b="1" dirty="0">
              <a:solidFill>
                <a:srgbClr val="0070C0"/>
              </a:solidFill>
              <a:latin typeface="HG丸ｺﾞｼｯｸM-PRO" pitchFamily="50" charset="-128"/>
              <a:ea typeface="HG丸ｺﾞｼｯｸM-PRO" pitchFamily="50" charset="-128"/>
            </a:endParaRPr>
          </a:p>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　画が増加するなか、大阪府では、空き区画の有効活用について取り組んで</a:t>
            </a:r>
            <a:r>
              <a:rPr lang="ja-JP" altLang="en-US" sz="1400" b="1" dirty="0" err="1">
                <a:solidFill>
                  <a:srgbClr val="0070C0"/>
                </a:solidFill>
                <a:latin typeface="HG丸ｺﾞｼｯｸM-PRO" pitchFamily="50" charset="-128"/>
                <a:ea typeface="HG丸ｺﾞｼｯｸM-PRO" pitchFamily="50" charset="-128"/>
              </a:rPr>
              <a:t>い</a:t>
            </a:r>
            <a:endParaRPr lang="en-US" altLang="ja-JP" sz="1400" b="1" dirty="0">
              <a:solidFill>
                <a:srgbClr val="0070C0"/>
              </a:solidFill>
              <a:latin typeface="HG丸ｺﾞｼｯｸM-PRO" pitchFamily="50" charset="-128"/>
              <a:ea typeface="HG丸ｺﾞｼｯｸM-PRO" pitchFamily="50" charset="-128"/>
            </a:endParaRPr>
          </a:p>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　</a:t>
            </a:r>
            <a:r>
              <a:rPr lang="ja-JP" altLang="en-US" sz="1400" b="1" dirty="0" err="1">
                <a:solidFill>
                  <a:srgbClr val="0070C0"/>
                </a:solidFill>
                <a:latin typeface="HG丸ｺﾞｼｯｸM-PRO" pitchFamily="50" charset="-128"/>
                <a:ea typeface="HG丸ｺﾞｼｯｸM-PRO" pitchFamily="50" charset="-128"/>
              </a:rPr>
              <a:t>る</a:t>
            </a:r>
            <a:r>
              <a:rPr lang="ja-JP" altLang="en-US" sz="1400" b="1" dirty="0">
                <a:solidFill>
                  <a:srgbClr val="0070C0"/>
                </a:solidFill>
                <a:latin typeface="HG丸ｺﾞｼｯｸM-PRO" pitchFamily="50" charset="-128"/>
                <a:ea typeface="HG丸ｺﾞｼｯｸM-PRO" pitchFamily="50" charset="-128"/>
              </a:rPr>
              <a:t>ところです。</a:t>
            </a:r>
            <a:endParaRPr lang="en-US" altLang="ja-JP" sz="1400" b="1" dirty="0">
              <a:solidFill>
                <a:srgbClr val="0070C0"/>
              </a:solidFill>
              <a:latin typeface="HG丸ｺﾞｼｯｸM-PRO" pitchFamily="50" charset="-128"/>
              <a:ea typeface="HG丸ｺﾞｼｯｸM-PRO" pitchFamily="50" charset="-128"/>
            </a:endParaRPr>
          </a:p>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○これまで、空き区画をコインパーキング等に有効活用してきましたが、まだ</a:t>
            </a:r>
            <a:endParaRPr lang="en-US" altLang="ja-JP" sz="1400" b="1" dirty="0">
              <a:solidFill>
                <a:srgbClr val="0070C0"/>
              </a:solidFill>
              <a:latin typeface="HG丸ｺﾞｼｯｸM-PRO" pitchFamily="50" charset="-128"/>
              <a:ea typeface="HG丸ｺﾞｼｯｸM-PRO" pitchFamily="50" charset="-128"/>
            </a:endParaRPr>
          </a:p>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　多くの空き区画が存在することから、他の駐車場の用途や駐車場利用以外の</a:t>
            </a:r>
            <a:endParaRPr lang="en-US" altLang="ja-JP" sz="1400" b="1" dirty="0">
              <a:solidFill>
                <a:srgbClr val="0070C0"/>
              </a:solidFill>
              <a:latin typeface="HG丸ｺﾞｼｯｸM-PRO" pitchFamily="50" charset="-128"/>
              <a:ea typeface="HG丸ｺﾞｼｯｸM-PRO" pitchFamily="50" charset="-128"/>
            </a:endParaRPr>
          </a:p>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　用途への活用を図っていきたいと考えています。</a:t>
            </a:r>
            <a:endParaRPr lang="en-US" altLang="ja-JP" sz="1400" b="1" dirty="0">
              <a:solidFill>
                <a:srgbClr val="0070C0"/>
              </a:solidFill>
              <a:latin typeface="HG丸ｺﾞｼｯｸM-PRO" pitchFamily="50" charset="-128"/>
              <a:ea typeface="HG丸ｺﾞｼｯｸM-PRO" pitchFamily="50" charset="-128"/>
            </a:endParaRPr>
          </a:p>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a:t>
            </a:r>
            <a:r>
              <a:rPr lang="ja-JP" altLang="en-US" sz="1400" b="1" u="sng" dirty="0">
                <a:solidFill>
                  <a:srgbClr val="0070C0"/>
                </a:solidFill>
                <a:latin typeface="HG丸ｺﾞｼｯｸM-PRO" pitchFamily="50" charset="-128"/>
                <a:ea typeface="HG丸ｺﾞｼｯｸM-PRO" pitchFamily="50" charset="-128"/>
              </a:rPr>
              <a:t>そこで、空き区画を活用した事業の提案を募集しています。</a:t>
            </a:r>
            <a:endParaRPr lang="en-US" altLang="ja-JP" sz="1400" b="1" u="sng" dirty="0">
              <a:solidFill>
                <a:srgbClr val="0070C0"/>
              </a:solidFill>
              <a:latin typeface="HG丸ｺﾞｼｯｸM-PRO" pitchFamily="50" charset="-128"/>
              <a:ea typeface="HG丸ｺﾞｼｯｸM-PRO" pitchFamily="50" charset="-128"/>
            </a:endParaRPr>
          </a:p>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○いただいた提案内容をもとに、事業化の検討を行います。</a:t>
            </a:r>
            <a:endParaRPr lang="en-US" altLang="ja-JP" sz="1400" b="1" dirty="0">
              <a:solidFill>
                <a:srgbClr val="0070C0"/>
              </a:solidFill>
              <a:latin typeface="HG丸ｺﾞｼｯｸM-PRO" pitchFamily="50" charset="-128"/>
              <a:ea typeface="HG丸ｺﾞｼｯｸM-PRO" pitchFamily="50" charset="-128"/>
            </a:endParaRPr>
          </a:p>
          <a:p>
            <a:pPr eaLnBrk="1" hangingPunct="1">
              <a:lnSpc>
                <a:spcPts val="1600"/>
              </a:lnSpc>
            </a:pPr>
            <a:endParaRPr lang="en-US" altLang="ja-JP" sz="1400" b="1" u="sng" dirty="0">
              <a:solidFill>
                <a:srgbClr val="0070C0"/>
              </a:solidFill>
              <a:latin typeface="HG丸ｺﾞｼｯｸM-PRO" pitchFamily="50" charset="-128"/>
              <a:ea typeface="HG丸ｺﾞｼｯｸM-PRO" pitchFamily="50" charset="-128"/>
            </a:endParaRPr>
          </a:p>
          <a:p>
            <a:pPr eaLnBrk="1" hangingPunct="1">
              <a:lnSpc>
                <a:spcPts val="1600"/>
              </a:lnSpc>
            </a:pPr>
            <a:endParaRPr lang="en-US" altLang="ja-JP" sz="1400" b="1" u="sng" dirty="0">
              <a:solidFill>
                <a:srgbClr val="0070C0"/>
              </a:solidFill>
              <a:latin typeface="HG丸ｺﾞｼｯｸM-PRO" pitchFamily="50" charset="-128"/>
              <a:ea typeface="HG丸ｺﾞｼｯｸM-PRO" pitchFamily="50" charset="-128"/>
            </a:endParaRPr>
          </a:p>
          <a:p>
            <a:pPr eaLnBrk="1" hangingPunct="1">
              <a:lnSpc>
                <a:spcPts val="1600"/>
              </a:lnSpc>
            </a:pPr>
            <a:endParaRPr lang="en-US" altLang="ja-JP" sz="1400" b="1" u="sng" dirty="0">
              <a:solidFill>
                <a:srgbClr val="0070C0"/>
              </a:solidFill>
              <a:latin typeface="HG丸ｺﾞｼｯｸM-PRO" pitchFamily="50" charset="-128"/>
              <a:ea typeface="HG丸ｺﾞｼｯｸM-PRO" pitchFamily="50" charset="-128"/>
            </a:endParaRPr>
          </a:p>
          <a:p>
            <a:pPr eaLnBrk="1" hangingPunct="1">
              <a:lnSpc>
                <a:spcPts val="1600"/>
              </a:lnSpc>
            </a:pPr>
            <a:endParaRPr lang="en-US" altLang="ja-JP" sz="1400" dirty="0">
              <a:solidFill>
                <a:srgbClr val="0070C0"/>
              </a:solidFill>
              <a:latin typeface="HG丸ｺﾞｼｯｸM-PRO" pitchFamily="50" charset="-128"/>
              <a:ea typeface="HG丸ｺﾞｼｯｸM-PRO" pitchFamily="50" charset="-128"/>
            </a:endParaRPr>
          </a:p>
          <a:p>
            <a:pPr eaLnBrk="1" hangingPunct="1">
              <a:lnSpc>
                <a:spcPts val="1600"/>
              </a:lnSpc>
            </a:pPr>
            <a:endParaRPr lang="en-US" altLang="ja-JP" sz="1400" b="1" dirty="0">
              <a:solidFill>
                <a:srgbClr val="0070C0"/>
              </a:solidFill>
              <a:latin typeface="HG丸ｺﾞｼｯｸM-PRO" pitchFamily="50" charset="-128"/>
              <a:ea typeface="HG丸ｺﾞｼｯｸM-PRO" pitchFamily="50" charset="-128"/>
            </a:endParaRPr>
          </a:p>
          <a:p>
            <a:pPr eaLnBrk="1" hangingPunct="1">
              <a:lnSpc>
                <a:spcPts val="1600"/>
              </a:lnSpc>
            </a:pPr>
            <a:r>
              <a:rPr lang="ja-JP" altLang="en-US" sz="1400" b="1" dirty="0">
                <a:solidFill>
                  <a:srgbClr val="0070C0"/>
                </a:solidFill>
                <a:latin typeface="HG丸ｺﾞｼｯｸM-PRO" pitchFamily="50" charset="-128"/>
                <a:ea typeface="HG丸ｺﾞｼｯｸM-PRO" pitchFamily="50" charset="-128"/>
              </a:rPr>
              <a:t>○詳しくは、次の大阪府のホームページをご覧ください。　　　</a:t>
            </a:r>
            <a:endParaRPr lang="en-US" altLang="ja-JP" sz="1400" b="1" dirty="0">
              <a:solidFill>
                <a:srgbClr val="0070C0"/>
              </a:solidFill>
              <a:latin typeface="HG丸ｺﾞｼｯｸM-PRO" pitchFamily="50" charset="-128"/>
              <a:ea typeface="HG丸ｺﾞｼｯｸM-PRO" pitchFamily="50" charset="-128"/>
            </a:endParaRPr>
          </a:p>
          <a:p>
            <a:pPr algn="ctr" eaLnBrk="1" hangingPunct="1">
              <a:lnSpc>
                <a:spcPts val="1600"/>
              </a:lnSpc>
            </a:pPr>
            <a:r>
              <a:rPr lang="en-US" altLang="ja-JP" sz="1400" b="1" u="sng" dirty="0" smtClean="0">
                <a:solidFill>
                  <a:srgbClr val="0070C0"/>
                </a:solidFill>
                <a:latin typeface="HG丸ｺﾞｼｯｸM-PRO" pitchFamily="50" charset="-128"/>
                <a:ea typeface="HG丸ｺﾞｼｯｸM-PRO" pitchFamily="50" charset="-128"/>
              </a:rPr>
              <a:t>http://www.pref.osaka.lg.jp/jyukan/katuyohouhou/index.html</a:t>
            </a:r>
            <a:endParaRPr lang="en-US" altLang="ja-JP" sz="1400" b="1" u="sng" dirty="0">
              <a:solidFill>
                <a:srgbClr val="0070C0"/>
              </a:solidFill>
              <a:latin typeface="HG丸ｺﾞｼｯｸM-PRO" pitchFamily="50" charset="-128"/>
              <a:ea typeface="HG丸ｺﾞｼｯｸM-PRO" pitchFamily="50" charset="-128"/>
            </a:endParaRPr>
          </a:p>
        </p:txBody>
      </p:sp>
      <p:sp>
        <p:nvSpPr>
          <p:cNvPr id="28" name="角丸四角形 27"/>
          <p:cNvSpPr/>
          <p:nvPr/>
        </p:nvSpPr>
        <p:spPr>
          <a:xfrm>
            <a:off x="214313" y="5832475"/>
            <a:ext cx="6429375" cy="2528888"/>
          </a:xfrm>
          <a:prstGeom prst="roundRect">
            <a:avLst>
              <a:gd name="adj" fmla="val 10741"/>
            </a:avLst>
          </a:prstGeom>
          <a:solidFill>
            <a:srgbClr val="ECF7F8"/>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角丸四角形 19"/>
          <p:cNvSpPr/>
          <p:nvPr/>
        </p:nvSpPr>
        <p:spPr>
          <a:xfrm>
            <a:off x="214313" y="4895850"/>
            <a:ext cx="6429375" cy="720725"/>
          </a:xfrm>
          <a:prstGeom prst="roundRect">
            <a:avLst>
              <a:gd name="adj" fmla="val 10741"/>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4" name="Rectangle 5"/>
          <p:cNvSpPr>
            <a:spLocks noChangeArrowheads="1"/>
          </p:cNvSpPr>
          <p:nvPr/>
        </p:nvSpPr>
        <p:spPr bwMode="auto">
          <a:xfrm>
            <a:off x="0" y="338138"/>
            <a:ext cx="6858000" cy="3333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ts val="2600"/>
              </a:lnSpc>
            </a:pPr>
            <a:r>
              <a:rPr lang="ja-JP" altLang="en-US" sz="2400" b="1">
                <a:solidFill>
                  <a:schemeClr val="bg1"/>
                </a:solidFill>
                <a:latin typeface="HG丸ｺﾞｼｯｸM-PRO" pitchFamily="50" charset="-128"/>
                <a:ea typeface="HG丸ｺﾞｼｯｸM-PRO" pitchFamily="50" charset="-128"/>
              </a:rPr>
              <a:t>事業用地をお探しの事業者の皆様へ</a:t>
            </a:r>
          </a:p>
        </p:txBody>
      </p:sp>
      <p:sp>
        <p:nvSpPr>
          <p:cNvPr id="2056" name="AutoShape 17"/>
          <p:cNvSpPr>
            <a:spLocks noChangeArrowheads="1"/>
          </p:cNvSpPr>
          <p:nvPr/>
        </p:nvSpPr>
        <p:spPr bwMode="auto">
          <a:xfrm>
            <a:off x="285750" y="1106488"/>
            <a:ext cx="6286500" cy="401637"/>
          </a:xfrm>
          <a:prstGeom prst="roundRect">
            <a:avLst>
              <a:gd name="adj" fmla="val 16667"/>
            </a:avLst>
          </a:prstGeom>
          <a:gradFill flip="none" rotWithShape="1">
            <a:gsLst>
              <a:gs pos="0">
                <a:srgbClr val="FF9900"/>
              </a:gs>
              <a:gs pos="100000">
                <a:srgbClr val="FF9900"/>
              </a:gs>
              <a:gs pos="50000">
                <a:srgbClr val="FFFFFF"/>
              </a:gs>
              <a:gs pos="100000">
                <a:srgbClr val="CC6600"/>
              </a:gs>
            </a:gsLst>
            <a:lin ang="16200000" scaled="1"/>
            <a:tileRect/>
          </a:gradFill>
          <a:ln w="9525" algn="ctr">
            <a:noFill/>
            <a:round/>
            <a:headEnd/>
            <a:tailEnd/>
          </a:ln>
          <a:effectLst>
            <a:outerShdw blurRad="50800" dist="50800" dir="5400000" sx="99000" sy="99000" algn="t" rotWithShape="0">
              <a:prstClr val="black">
                <a:alpha val="40000"/>
              </a:prstClr>
            </a:outerShdw>
          </a:effectLst>
        </p:spPr>
        <p:txBody>
          <a:bodyPr wrap="none" tIns="10800" bIns="10800" anchor="ctr"/>
          <a:lstStyle/>
          <a:p>
            <a:pPr algn="ctr">
              <a:defRPr/>
            </a:pPr>
            <a:r>
              <a:rPr lang="ja-JP" altLang="en-US" b="1" dirty="0">
                <a:latin typeface="HG丸ｺﾞｼｯｸM-PRO" pitchFamily="50" charset="-128"/>
                <a:ea typeface="HG丸ｺﾞｼｯｸM-PRO" pitchFamily="50" charset="-128"/>
              </a:rPr>
              <a:t>府営住宅駐車場を活用しませんか</a:t>
            </a:r>
          </a:p>
        </p:txBody>
      </p:sp>
      <p:sp>
        <p:nvSpPr>
          <p:cNvPr id="2" name="Text Box 16"/>
          <p:cNvSpPr txBox="1">
            <a:spLocks noChangeArrowheads="1"/>
          </p:cNvSpPr>
          <p:nvPr/>
        </p:nvSpPr>
        <p:spPr bwMode="auto">
          <a:xfrm>
            <a:off x="3348039" y="647700"/>
            <a:ext cx="35099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smtClean="0">
                <a:latin typeface="HG丸ｺﾞｼｯｸM-PRO" pitchFamily="50" charset="-128"/>
                <a:ea typeface="HG丸ｺﾞｼｯｸM-PRO" pitchFamily="50" charset="-128"/>
              </a:rPr>
              <a:t>大阪府</a:t>
            </a:r>
            <a:r>
              <a:rPr lang="ja-JP" altLang="en-US" sz="1400" dirty="0" smtClean="0">
                <a:latin typeface="HG丸ｺﾞｼｯｸM-PRO" pitchFamily="50" charset="-128"/>
                <a:ea typeface="HG丸ｺﾞｼｯｸM-PRO" pitchFamily="50" charset="-128"/>
              </a:rPr>
              <a:t>都市整備部住宅建築局</a:t>
            </a:r>
            <a:r>
              <a:rPr lang="ja-JP" altLang="en-US" sz="1400" dirty="0" smtClean="0">
                <a:latin typeface="HG丸ｺﾞｼｯｸM-PRO" pitchFamily="50" charset="-128"/>
                <a:ea typeface="HG丸ｺﾞｼｯｸM-PRO" pitchFamily="50" charset="-128"/>
              </a:rPr>
              <a:t>住宅</a:t>
            </a:r>
            <a:r>
              <a:rPr lang="ja-JP" altLang="en-US" sz="1400" dirty="0">
                <a:latin typeface="HG丸ｺﾞｼｯｸM-PRO" pitchFamily="50" charset="-128"/>
                <a:ea typeface="HG丸ｺﾞｼｯｸM-PRO" pitchFamily="50" charset="-128"/>
              </a:rPr>
              <a:t>経営室</a:t>
            </a:r>
          </a:p>
        </p:txBody>
      </p:sp>
      <p:sp>
        <p:nvSpPr>
          <p:cNvPr id="12" name="AutoShape 4"/>
          <p:cNvSpPr>
            <a:spLocks noChangeArrowheads="1"/>
          </p:cNvSpPr>
          <p:nvPr/>
        </p:nvSpPr>
        <p:spPr bwMode="auto">
          <a:xfrm>
            <a:off x="327025" y="5689600"/>
            <a:ext cx="6286500" cy="287338"/>
          </a:xfrm>
          <a:prstGeom prst="roundRect">
            <a:avLst>
              <a:gd name="adj" fmla="val 16667"/>
            </a:avLst>
          </a:prstGeom>
          <a:gradFill rotWithShape="1">
            <a:gsLst>
              <a:gs pos="0">
                <a:schemeClr val="accent2">
                  <a:lumMod val="40000"/>
                  <a:lumOff val="60000"/>
                </a:schemeClr>
              </a:gs>
              <a:gs pos="50000">
                <a:srgbClr val="FFFFFF"/>
              </a:gs>
              <a:gs pos="100000">
                <a:schemeClr val="accent2">
                  <a:lumMod val="40000"/>
                  <a:lumOff val="60000"/>
                </a:schemeClr>
              </a:gs>
            </a:gsLst>
            <a:lin ang="5400000" scaled="1"/>
          </a:gradFill>
          <a:ln w="9525" algn="ctr">
            <a:noFill/>
            <a:round/>
            <a:headEnd/>
            <a:tailEnd/>
          </a:ln>
          <a:effectLst>
            <a:outerShdw blurRad="50800" dist="50800" dir="5400000" sx="99000" sy="99000" algn="t" rotWithShape="0">
              <a:prstClr val="black">
                <a:alpha val="40000"/>
              </a:prstClr>
            </a:outerShdw>
          </a:effectLst>
        </p:spPr>
        <p:txBody>
          <a:bodyPr wrap="none" tIns="10800" bIns="10800" anchor="ctr"/>
          <a:lstStyle/>
          <a:p>
            <a:pPr algn="ctr">
              <a:defRPr/>
            </a:pPr>
            <a:r>
              <a:rPr lang="ja-JP" altLang="en-US" sz="1600" dirty="0">
                <a:latin typeface="HG丸ｺﾞｼｯｸM-PRO" pitchFamily="50" charset="-128"/>
                <a:ea typeface="HG丸ｺﾞｼｯｸM-PRO" pitchFamily="50" charset="-128"/>
              </a:rPr>
              <a:t>これまでの有効活用事例</a:t>
            </a:r>
            <a:endParaRPr lang="en-US" altLang="ja-JP" sz="1600" dirty="0">
              <a:latin typeface="HG丸ｺﾞｼｯｸM-PRO" pitchFamily="50" charset="-128"/>
              <a:ea typeface="HG丸ｺﾞｼｯｸM-PRO" pitchFamily="50" charset="-128"/>
            </a:endParaRPr>
          </a:p>
        </p:txBody>
      </p:sp>
      <p:sp>
        <p:nvSpPr>
          <p:cNvPr id="23" name="角丸四角形 22"/>
          <p:cNvSpPr/>
          <p:nvPr/>
        </p:nvSpPr>
        <p:spPr>
          <a:xfrm>
            <a:off x="214313" y="8589963"/>
            <a:ext cx="6429375" cy="987425"/>
          </a:xfrm>
          <a:prstGeom prst="roundRect">
            <a:avLst/>
          </a:prstGeom>
          <a:solidFill>
            <a:schemeClr val="accent1">
              <a:alpha val="34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9" name="Text Box 16"/>
          <p:cNvSpPr txBox="1">
            <a:spLocks noChangeArrowheads="1"/>
          </p:cNvSpPr>
          <p:nvPr/>
        </p:nvSpPr>
        <p:spPr bwMode="auto">
          <a:xfrm>
            <a:off x="479425" y="8763000"/>
            <a:ext cx="5735638"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ts val="1400"/>
              </a:lnSpc>
            </a:pPr>
            <a:r>
              <a:rPr lang="ja-JP" altLang="en-US" sz="1200" dirty="0">
                <a:latin typeface="HG丸ｺﾞｼｯｸM-PRO" pitchFamily="50" charset="-128"/>
                <a:ea typeface="HG丸ｺﾞｼｯｸM-PRO" pitchFamily="50" charset="-128"/>
              </a:rPr>
              <a:t>　 大阪府 </a:t>
            </a:r>
            <a:r>
              <a:rPr lang="ja-JP" altLang="en-US" sz="1200" dirty="0" smtClean="0">
                <a:latin typeface="HG丸ｺﾞｼｯｸM-PRO" pitchFamily="50" charset="-128"/>
                <a:ea typeface="HG丸ｺﾞｼｯｸM-PRO" pitchFamily="50" charset="-128"/>
              </a:rPr>
              <a:t>都市整備部 住宅建築局 住宅経営室　</a:t>
            </a:r>
            <a:endParaRPr lang="en-US" altLang="ja-JP" sz="1200" dirty="0">
              <a:latin typeface="HG丸ｺﾞｼｯｸM-PRO" pitchFamily="50" charset="-128"/>
              <a:ea typeface="HG丸ｺﾞｼｯｸM-PRO" pitchFamily="50" charset="-128"/>
            </a:endParaRPr>
          </a:p>
          <a:p>
            <a:pPr eaLnBrk="1" hangingPunct="1">
              <a:lnSpc>
                <a:spcPts val="1400"/>
              </a:lnSpc>
            </a:pPr>
            <a:r>
              <a:rPr lang="ja-JP" altLang="en-US" sz="1200" dirty="0">
                <a:latin typeface="HG丸ｺﾞｼｯｸM-PRO" pitchFamily="50" charset="-128"/>
                <a:ea typeface="HG丸ｺﾞｼｯｸM-PRO" pitchFamily="50" charset="-128"/>
              </a:rPr>
              <a:t>　 　施設保全課 施設管理ｸﾞﾙｰﾌﾟ  駐車場担当  　　</a:t>
            </a:r>
            <a:endParaRPr lang="en-US" altLang="ja-JP" sz="1200" dirty="0">
              <a:latin typeface="HG丸ｺﾞｼｯｸM-PRO" pitchFamily="50" charset="-128"/>
              <a:ea typeface="HG丸ｺﾞｼｯｸM-PRO" pitchFamily="50" charset="-128"/>
            </a:endParaRPr>
          </a:p>
          <a:p>
            <a:pPr eaLnBrk="1" hangingPunct="1">
              <a:lnSpc>
                <a:spcPts val="1400"/>
              </a:lnSpc>
            </a:pPr>
            <a:r>
              <a:rPr lang="ja-JP" altLang="en-US" sz="1200" dirty="0">
                <a:latin typeface="HG丸ｺﾞｼｯｸM-PRO" pitchFamily="50" charset="-128"/>
                <a:ea typeface="HG丸ｺﾞｼｯｸM-PRO" pitchFamily="50" charset="-128"/>
              </a:rPr>
              <a:t>　　　　　電話：</a:t>
            </a:r>
            <a:r>
              <a:rPr lang="en-US" altLang="ja-JP" sz="1200" dirty="0">
                <a:latin typeface="HG丸ｺﾞｼｯｸM-PRO" pitchFamily="50" charset="-128"/>
                <a:ea typeface="HG丸ｺﾞｼｯｸM-PRO" pitchFamily="50" charset="-128"/>
              </a:rPr>
              <a:t>06-6941-0351</a:t>
            </a:r>
            <a:r>
              <a:rPr lang="ja-JP" altLang="en-US" sz="1200" dirty="0">
                <a:latin typeface="HG丸ｺﾞｼｯｸM-PRO" pitchFamily="50" charset="-128"/>
                <a:ea typeface="HG丸ｺﾞｼｯｸM-PRO" pitchFamily="50" charset="-128"/>
              </a:rPr>
              <a:t>（内</a:t>
            </a:r>
            <a:r>
              <a:rPr lang="en-US" altLang="ja-JP" sz="1200" dirty="0" smtClean="0">
                <a:latin typeface="HG丸ｺﾞｼｯｸM-PRO" pitchFamily="50" charset="-128"/>
                <a:ea typeface="HG丸ｺﾞｼｯｸM-PRO" pitchFamily="50" charset="-128"/>
              </a:rPr>
              <a:t>3052</a:t>
            </a:r>
            <a:r>
              <a:rPr lang="ja-JP" altLang="en-US"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（平日</a:t>
            </a:r>
            <a:r>
              <a:rPr lang="en-US" altLang="ja-JP" sz="1200" dirty="0">
                <a:latin typeface="HG丸ｺﾞｼｯｸM-PRO" pitchFamily="50" charset="-128"/>
                <a:ea typeface="HG丸ｺﾞｼｯｸM-PRO" pitchFamily="50" charset="-128"/>
              </a:rPr>
              <a:t>9:00</a:t>
            </a:r>
            <a:r>
              <a:rPr lang="ja-JP" altLang="en-US" sz="1200" dirty="0">
                <a:latin typeface="HG丸ｺﾞｼｯｸM-PRO" pitchFamily="50" charset="-128"/>
                <a:ea typeface="HG丸ｺﾞｼｯｸM-PRO" pitchFamily="50" charset="-128"/>
              </a:rPr>
              <a:t>～</a:t>
            </a:r>
            <a:r>
              <a:rPr lang="en-US" altLang="ja-JP" sz="1200" dirty="0">
                <a:latin typeface="HG丸ｺﾞｼｯｸM-PRO" pitchFamily="50" charset="-128"/>
                <a:ea typeface="HG丸ｺﾞｼｯｸM-PRO" pitchFamily="50" charset="-128"/>
              </a:rPr>
              <a:t>18:00</a:t>
            </a:r>
            <a:r>
              <a:rPr lang="ja-JP" altLang="en-US" sz="1200" dirty="0">
                <a:latin typeface="HG丸ｺﾞｼｯｸM-PRO" pitchFamily="50" charset="-128"/>
                <a:ea typeface="HG丸ｺﾞｼｯｸM-PRO" pitchFamily="50" charset="-128"/>
              </a:rPr>
              <a:t>）</a:t>
            </a:r>
            <a:endParaRPr lang="en-US" altLang="ja-JP" sz="1200" dirty="0">
              <a:latin typeface="HG丸ｺﾞｼｯｸM-PRO" pitchFamily="50" charset="-128"/>
              <a:ea typeface="HG丸ｺﾞｼｯｸM-PRO" pitchFamily="50" charset="-128"/>
            </a:endParaRPr>
          </a:p>
          <a:p>
            <a:pPr eaLnBrk="1" hangingPunct="1">
              <a:lnSpc>
                <a:spcPts val="1400"/>
              </a:lnSpc>
            </a:pP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E</a:t>
            </a:r>
            <a:r>
              <a:rPr lang="ja-JP" altLang="en-US" sz="1200" dirty="0">
                <a:latin typeface="HG丸ｺﾞｼｯｸM-PRO" pitchFamily="50" charset="-128"/>
                <a:ea typeface="HG丸ｺﾞｼｯｸM-PRO" pitchFamily="50" charset="-128"/>
              </a:rPr>
              <a:t>メール：</a:t>
            </a:r>
            <a:r>
              <a:rPr lang="en-US" altLang="ja-JP" sz="1200" dirty="0">
                <a:latin typeface="HG丸ｺﾞｼｯｸM-PRO" pitchFamily="50" charset="-128"/>
                <a:ea typeface="HG丸ｺﾞｼｯｸM-PRO" pitchFamily="50" charset="-128"/>
              </a:rPr>
              <a:t>jutakukeiei@sbox.pref.osaka.lg.jp</a:t>
            </a:r>
          </a:p>
        </p:txBody>
      </p:sp>
      <p:sp>
        <p:nvSpPr>
          <p:cNvPr id="32" name="AutoShape 4"/>
          <p:cNvSpPr>
            <a:spLocks noChangeArrowheads="1"/>
          </p:cNvSpPr>
          <p:nvPr/>
        </p:nvSpPr>
        <p:spPr bwMode="auto">
          <a:xfrm>
            <a:off x="285750" y="8447088"/>
            <a:ext cx="6286500" cy="285750"/>
          </a:xfrm>
          <a:prstGeom prst="roundRect">
            <a:avLst>
              <a:gd name="adj" fmla="val 16667"/>
            </a:avLst>
          </a:prstGeom>
          <a:gradFill rotWithShape="1">
            <a:gsLst>
              <a:gs pos="0">
                <a:srgbClr val="FF66FF"/>
              </a:gs>
              <a:gs pos="100000">
                <a:srgbClr val="FF66FF"/>
              </a:gs>
              <a:gs pos="50000">
                <a:srgbClr val="FFFFFF"/>
              </a:gs>
              <a:gs pos="100000">
                <a:srgbClr val="FF66FF"/>
              </a:gs>
            </a:gsLst>
            <a:lin ang="5400000" scaled="1"/>
          </a:gradFill>
          <a:ln w="9525" algn="ctr">
            <a:noFill/>
            <a:round/>
            <a:headEnd/>
            <a:tailEnd/>
          </a:ln>
          <a:effectLst>
            <a:outerShdw blurRad="50800" dist="50800" dir="5400000" sx="99000" sy="99000" algn="t" rotWithShape="0">
              <a:prstClr val="black">
                <a:alpha val="40000"/>
              </a:prstClr>
            </a:outerShdw>
          </a:effectLst>
        </p:spPr>
        <p:txBody>
          <a:bodyPr wrap="none" tIns="10800" bIns="10800" anchor="ctr"/>
          <a:lstStyle/>
          <a:p>
            <a:pPr algn="ctr">
              <a:defRPr/>
            </a:pPr>
            <a:r>
              <a:rPr lang="ja-JP" altLang="en-US" sz="1600" dirty="0">
                <a:latin typeface="HG丸ｺﾞｼｯｸM-PRO" pitchFamily="50" charset="-128"/>
                <a:ea typeface="HG丸ｺﾞｼｯｸM-PRO" pitchFamily="50" charset="-128"/>
              </a:rPr>
              <a:t>お問合せ先</a:t>
            </a:r>
            <a:endParaRPr lang="en-US" altLang="ja-JP" sz="1600" dirty="0">
              <a:latin typeface="HG丸ｺﾞｼｯｸM-PRO" pitchFamily="50" charset="-128"/>
              <a:ea typeface="HG丸ｺﾞｼｯｸM-PRO" pitchFamily="50" charset="-128"/>
            </a:endParaRPr>
          </a:p>
        </p:txBody>
      </p:sp>
      <p:sp>
        <p:nvSpPr>
          <p:cNvPr id="2061" name="Text Box 16"/>
          <p:cNvSpPr txBox="1">
            <a:spLocks noChangeArrowheads="1"/>
          </p:cNvSpPr>
          <p:nvPr/>
        </p:nvSpPr>
        <p:spPr bwMode="auto">
          <a:xfrm>
            <a:off x="5483225" y="30163"/>
            <a:ext cx="14747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smtClean="0">
                <a:latin typeface="HG丸ｺﾞｼｯｸM-PRO" pitchFamily="50" charset="-128"/>
                <a:ea typeface="HG丸ｺﾞｼｯｸM-PRO" pitchFamily="50" charset="-128"/>
              </a:rPr>
              <a:t>　令和４年</a:t>
            </a:r>
            <a:r>
              <a:rPr lang="en-US" altLang="ja-JP" sz="1400" dirty="0" smtClean="0">
                <a:latin typeface="HG丸ｺﾞｼｯｸM-PRO" pitchFamily="50" charset="-128"/>
                <a:ea typeface="HG丸ｺﾞｼｯｸM-PRO" pitchFamily="50" charset="-128"/>
              </a:rPr>
              <a:t>4</a:t>
            </a:r>
            <a:r>
              <a:rPr lang="ja-JP" altLang="en-US" sz="1400" dirty="0" smtClean="0">
                <a:latin typeface="HG丸ｺﾞｼｯｸM-PRO" pitchFamily="50" charset="-128"/>
                <a:ea typeface="HG丸ｺﾞｼｯｸM-PRO" pitchFamily="50" charset="-128"/>
              </a:rPr>
              <a:t>月</a:t>
            </a:r>
            <a:endParaRPr lang="ja-JP" altLang="en-US" sz="1400" dirty="0">
              <a:latin typeface="HG丸ｺﾞｼｯｸM-PRO" pitchFamily="50" charset="-128"/>
              <a:ea typeface="HG丸ｺﾞｼｯｸM-PRO" pitchFamily="50" charset="-128"/>
            </a:endParaRPr>
          </a:p>
        </p:txBody>
      </p:sp>
      <p:sp>
        <p:nvSpPr>
          <p:cNvPr id="24" name="AutoShape 4"/>
          <p:cNvSpPr>
            <a:spLocks noChangeArrowheads="1"/>
          </p:cNvSpPr>
          <p:nvPr/>
        </p:nvSpPr>
        <p:spPr bwMode="auto">
          <a:xfrm>
            <a:off x="307975" y="4751388"/>
            <a:ext cx="6286500" cy="288925"/>
          </a:xfrm>
          <a:prstGeom prst="roundRect">
            <a:avLst>
              <a:gd name="adj" fmla="val 16667"/>
            </a:avLst>
          </a:prstGeom>
          <a:gradFill rotWithShape="1">
            <a:gsLst>
              <a:gs pos="0">
                <a:schemeClr val="accent2">
                  <a:lumMod val="40000"/>
                  <a:lumOff val="60000"/>
                </a:schemeClr>
              </a:gs>
              <a:gs pos="50000">
                <a:srgbClr val="FFFFFF"/>
              </a:gs>
              <a:gs pos="100000">
                <a:schemeClr val="accent2">
                  <a:lumMod val="40000"/>
                  <a:lumOff val="60000"/>
                </a:schemeClr>
              </a:gs>
            </a:gsLst>
            <a:lin ang="5400000" scaled="1"/>
          </a:gradFill>
          <a:ln w="9525" algn="ctr">
            <a:noFill/>
            <a:round/>
            <a:headEnd/>
            <a:tailEnd/>
          </a:ln>
          <a:effectLst>
            <a:outerShdw blurRad="50800" dist="50800" dir="5400000" sx="99000" sy="99000" algn="t" rotWithShape="0">
              <a:prstClr val="black">
                <a:alpha val="40000"/>
              </a:prstClr>
            </a:outerShdw>
          </a:effectLst>
        </p:spPr>
        <p:txBody>
          <a:bodyPr wrap="none" tIns="10800" bIns="10800" anchor="ctr"/>
          <a:lstStyle/>
          <a:p>
            <a:pPr algn="ctr">
              <a:defRPr/>
            </a:pPr>
            <a:r>
              <a:rPr lang="ja-JP" altLang="en-US" sz="1600" dirty="0">
                <a:latin typeface="HG丸ｺﾞｼｯｸM-PRO" pitchFamily="50" charset="-128"/>
                <a:ea typeface="HG丸ｺﾞｼｯｸM-PRO" pitchFamily="50" charset="-128"/>
              </a:rPr>
              <a:t>事業の提案例</a:t>
            </a:r>
            <a:endParaRPr lang="en-US" altLang="ja-JP" sz="1600" dirty="0">
              <a:latin typeface="HG丸ｺﾞｼｯｸM-PRO" pitchFamily="50" charset="-128"/>
              <a:ea typeface="HG丸ｺﾞｼｯｸM-PRO" pitchFamily="50" charset="-128"/>
            </a:endParaRPr>
          </a:p>
        </p:txBody>
      </p:sp>
      <p:sp>
        <p:nvSpPr>
          <p:cNvPr id="2063" name="Text Box 16"/>
          <p:cNvSpPr txBox="1">
            <a:spLocks noChangeArrowheads="1"/>
          </p:cNvSpPr>
          <p:nvPr/>
        </p:nvSpPr>
        <p:spPr bwMode="auto">
          <a:xfrm>
            <a:off x="549275" y="7793038"/>
            <a:ext cx="27987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ts val="1400"/>
              </a:lnSpc>
            </a:pPr>
            <a:r>
              <a:rPr lang="ja-JP" altLang="en-US" sz="1200" u="sng">
                <a:latin typeface="HG丸ｺﾞｼｯｸM-PRO" pitchFamily="50" charset="-128"/>
                <a:ea typeface="HG丸ｺﾞｼｯｸM-PRO" pitchFamily="50" charset="-128"/>
              </a:rPr>
              <a:t>コインパーキング</a:t>
            </a:r>
            <a:r>
              <a:rPr lang="ja-JP" altLang="en-US" sz="900" u="sng">
                <a:latin typeface="HG丸ｺﾞｼｯｸM-PRO" pitchFamily="50" charset="-128"/>
                <a:ea typeface="HG丸ｺﾞｼｯｸM-PRO" pitchFamily="50" charset="-128"/>
              </a:rPr>
              <a:t>（活用面積約</a:t>
            </a:r>
            <a:r>
              <a:rPr lang="en-US" altLang="ja-JP" sz="900" u="sng">
                <a:latin typeface="HG丸ｺﾞｼｯｸM-PRO" pitchFamily="50" charset="-128"/>
                <a:ea typeface="HG丸ｺﾞｼｯｸM-PRO" pitchFamily="50" charset="-128"/>
              </a:rPr>
              <a:t>6</a:t>
            </a:r>
            <a:r>
              <a:rPr lang="ja-JP" altLang="en-US" sz="900" u="sng">
                <a:latin typeface="HG丸ｺﾞｼｯｸM-PRO" pitchFamily="50" charset="-128"/>
                <a:ea typeface="HG丸ｺﾞｼｯｸM-PRO" pitchFamily="50" charset="-128"/>
              </a:rPr>
              <a:t>８㎡）</a:t>
            </a:r>
            <a:endParaRPr lang="en-US" altLang="ja-JP" sz="900" u="sng">
              <a:latin typeface="HG丸ｺﾞｼｯｸM-PRO" pitchFamily="50" charset="-128"/>
              <a:ea typeface="HG丸ｺﾞｼｯｸM-PRO" pitchFamily="50" charset="-128"/>
            </a:endParaRPr>
          </a:p>
        </p:txBody>
      </p:sp>
      <p:sp>
        <p:nvSpPr>
          <p:cNvPr id="2064" name="Text Box 16"/>
          <p:cNvSpPr txBox="1">
            <a:spLocks noChangeArrowheads="1"/>
          </p:cNvSpPr>
          <p:nvPr/>
        </p:nvSpPr>
        <p:spPr bwMode="auto">
          <a:xfrm>
            <a:off x="3348038" y="7793038"/>
            <a:ext cx="3246437"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ts val="1400"/>
              </a:lnSpc>
            </a:pPr>
            <a:r>
              <a:rPr lang="ja-JP" altLang="en-US" sz="1200" u="sng">
                <a:latin typeface="HG丸ｺﾞｼｯｸM-PRO" pitchFamily="50" charset="-128"/>
                <a:ea typeface="HG丸ｺﾞｼｯｸM-PRO" pitchFamily="50" charset="-128"/>
              </a:rPr>
              <a:t>コンビニエンスストア</a:t>
            </a:r>
            <a:r>
              <a:rPr lang="ja-JP" altLang="en-US" sz="900" u="sng">
                <a:latin typeface="HG丸ｺﾞｼｯｸM-PRO" pitchFamily="50" charset="-128"/>
                <a:ea typeface="HG丸ｺﾞｼｯｸM-PRO" pitchFamily="50" charset="-128"/>
              </a:rPr>
              <a:t>（活用面積約</a:t>
            </a:r>
            <a:r>
              <a:rPr lang="en-US" altLang="ja-JP" sz="900" u="sng">
                <a:latin typeface="HG丸ｺﾞｼｯｸM-PRO" pitchFamily="50" charset="-128"/>
                <a:ea typeface="HG丸ｺﾞｼｯｸM-PRO" pitchFamily="50" charset="-128"/>
              </a:rPr>
              <a:t>902</a:t>
            </a:r>
            <a:r>
              <a:rPr lang="ja-JP" altLang="en-US" sz="900" u="sng">
                <a:latin typeface="HG丸ｺﾞｼｯｸM-PRO" pitchFamily="50" charset="-128"/>
                <a:ea typeface="HG丸ｺﾞｼｯｸM-PRO" pitchFamily="50" charset="-128"/>
              </a:rPr>
              <a:t>㎡）</a:t>
            </a:r>
            <a:endParaRPr lang="en-US" altLang="ja-JP" sz="900" u="sng">
              <a:latin typeface="HG丸ｺﾞｼｯｸM-PRO" pitchFamily="50" charset="-128"/>
              <a:ea typeface="HG丸ｺﾞｼｯｸM-PRO" pitchFamily="50" charset="-128"/>
            </a:endParaRPr>
          </a:p>
        </p:txBody>
      </p:sp>
      <p:sp>
        <p:nvSpPr>
          <p:cNvPr id="2065" name="Text Box 16"/>
          <p:cNvSpPr txBox="1">
            <a:spLocks noChangeArrowheads="1"/>
          </p:cNvSpPr>
          <p:nvPr/>
        </p:nvSpPr>
        <p:spPr bwMode="auto">
          <a:xfrm>
            <a:off x="588963" y="8081963"/>
            <a:ext cx="56261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ts val="1400"/>
              </a:lnSpc>
            </a:pPr>
            <a:r>
              <a:rPr lang="ja-JP" altLang="en-US" sz="1200" dirty="0" smtClean="0">
                <a:latin typeface="HG丸ｺﾞｼｯｸM-PRO" pitchFamily="50" charset="-128"/>
                <a:ea typeface="HG丸ｺﾞｼｯｸM-PRO" pitchFamily="50" charset="-128"/>
              </a:rPr>
              <a:t>この他、カーシェアリング</a:t>
            </a:r>
            <a:r>
              <a:rPr lang="ja-JP" altLang="en-US" sz="1200" dirty="0">
                <a:latin typeface="HG丸ｺﾞｼｯｸM-PRO" pitchFamily="50" charset="-128"/>
                <a:ea typeface="HG丸ｺﾞｼｯｸM-PRO" pitchFamily="50" charset="-128"/>
              </a:rPr>
              <a:t>事業に活用中</a:t>
            </a:r>
            <a:endParaRPr lang="en-US" altLang="ja-JP" sz="1200" dirty="0">
              <a:latin typeface="HG丸ｺﾞｼｯｸM-PRO" pitchFamily="50" charset="-128"/>
              <a:ea typeface="HG丸ｺﾞｼｯｸM-PRO" pitchFamily="50" charset="-128"/>
            </a:endParaRPr>
          </a:p>
        </p:txBody>
      </p:sp>
      <p:pic>
        <p:nvPicPr>
          <p:cNvPr id="2066" name="Picture 18"/>
          <p:cNvPicPr>
            <a:picLocks noChangeAspect="1" noChangeArrowheads="1"/>
          </p:cNvPicPr>
          <p:nvPr/>
        </p:nvPicPr>
        <p:blipFill>
          <a:blip r:embed="rId3">
            <a:extLst>
              <a:ext uri="{28A0092B-C50C-407E-A947-70E740481C1C}">
                <a14:useLocalDpi xmlns:a14="http://schemas.microsoft.com/office/drawing/2010/main" val="0"/>
              </a:ext>
            </a:extLst>
          </a:blip>
          <a:srcRect b="8598"/>
          <a:stretch>
            <a:fillRect/>
          </a:stretch>
        </p:blipFill>
        <p:spPr bwMode="auto">
          <a:xfrm>
            <a:off x="3548063" y="6110288"/>
            <a:ext cx="2690812" cy="173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7" name="Picture 19"/>
          <p:cNvPicPr>
            <a:picLocks noChangeAspect="1" noChangeArrowheads="1"/>
          </p:cNvPicPr>
          <p:nvPr/>
        </p:nvPicPr>
        <p:blipFill>
          <a:blip r:embed="rId4">
            <a:extLst>
              <a:ext uri="{28A0092B-C50C-407E-A947-70E740481C1C}">
                <a14:useLocalDpi xmlns:a14="http://schemas.microsoft.com/office/drawing/2010/main" val="0"/>
              </a:ext>
            </a:extLst>
          </a:blip>
          <a:srcRect t="11920" b="2364"/>
          <a:stretch>
            <a:fillRect/>
          </a:stretch>
        </p:blipFill>
        <p:spPr bwMode="auto">
          <a:xfrm>
            <a:off x="631825" y="6110288"/>
            <a:ext cx="2695575" cy="173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68" name="Text Box 16"/>
          <p:cNvSpPr txBox="1">
            <a:spLocks noChangeArrowheads="1"/>
          </p:cNvSpPr>
          <p:nvPr/>
        </p:nvSpPr>
        <p:spPr bwMode="auto">
          <a:xfrm>
            <a:off x="214313" y="5087938"/>
            <a:ext cx="64293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ts val="1400"/>
              </a:lnSpc>
            </a:pPr>
            <a:r>
              <a:rPr lang="ja-JP" altLang="en-US" sz="1400">
                <a:latin typeface="HG丸ｺﾞｼｯｸM-PRO" pitchFamily="50" charset="-128"/>
                <a:ea typeface="HG丸ｺﾞｼｯｸM-PRO" pitchFamily="50" charset="-128"/>
              </a:rPr>
              <a:t>　◆駐車場の用途での活用：月極駐車場、駅前駐輪場など</a:t>
            </a:r>
            <a:endParaRPr lang="en-US" altLang="ja-JP" sz="1400">
              <a:latin typeface="HG丸ｺﾞｼｯｸM-PRO" pitchFamily="50" charset="-128"/>
              <a:ea typeface="HG丸ｺﾞｼｯｸM-PRO" pitchFamily="50" charset="-128"/>
            </a:endParaRPr>
          </a:p>
          <a:p>
            <a:pPr eaLnBrk="1" hangingPunct="1">
              <a:lnSpc>
                <a:spcPts val="600"/>
              </a:lnSpc>
            </a:pPr>
            <a:endParaRPr lang="ja-JP" altLang="en-US" sz="1400" u="sng">
              <a:latin typeface="HG丸ｺﾞｼｯｸM-PRO" pitchFamily="50" charset="-128"/>
              <a:ea typeface="HG丸ｺﾞｼｯｸM-PRO" pitchFamily="50" charset="-128"/>
            </a:endParaRPr>
          </a:p>
          <a:p>
            <a:pPr eaLnBrk="1" hangingPunct="1">
              <a:lnSpc>
                <a:spcPts val="1400"/>
              </a:lnSpc>
            </a:pPr>
            <a:r>
              <a:rPr lang="ja-JP" altLang="en-US" sz="1400">
                <a:latin typeface="HG丸ｺﾞｼｯｸM-PRO" pitchFamily="50" charset="-128"/>
                <a:ea typeface="HG丸ｺﾞｼｯｸM-PRO" pitchFamily="50" charset="-128"/>
              </a:rPr>
              <a:t>　◆駐車場利用以外の用途への活用：高齢者施設、物販施設、広告看板など</a:t>
            </a:r>
            <a:endParaRPr lang="en-US" altLang="ja-JP" sz="1100">
              <a:latin typeface="HG丸ｺﾞｼｯｸM-PRO" pitchFamily="50" charset="-128"/>
              <a:ea typeface="HG丸ｺﾞｼｯｸM-PRO" pitchFamily="50" charset="-128"/>
            </a:endParaRPr>
          </a:p>
        </p:txBody>
      </p:sp>
      <p:grpSp>
        <p:nvGrpSpPr>
          <p:cNvPr id="2069" name="グループ化 3"/>
          <p:cNvGrpSpPr>
            <a:grpSpLocks/>
          </p:cNvGrpSpPr>
          <p:nvPr/>
        </p:nvGrpSpPr>
        <p:grpSpPr bwMode="auto">
          <a:xfrm>
            <a:off x="171450" y="3197225"/>
            <a:ext cx="6400800" cy="990600"/>
            <a:chOff x="171450" y="3197225"/>
            <a:chExt cx="6400800" cy="990600"/>
          </a:xfrm>
        </p:grpSpPr>
        <p:sp>
          <p:nvSpPr>
            <p:cNvPr id="36" name="正方形/長方形 35"/>
            <p:cNvSpPr/>
            <p:nvPr/>
          </p:nvSpPr>
          <p:spPr>
            <a:xfrm>
              <a:off x="285750" y="3246438"/>
              <a:ext cx="6286500" cy="941387"/>
            </a:xfrm>
            <a:prstGeom prst="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2071" name="グループ化 2"/>
            <p:cNvGrpSpPr>
              <a:grpSpLocks/>
            </p:cNvGrpSpPr>
            <p:nvPr/>
          </p:nvGrpSpPr>
          <p:grpSpPr bwMode="auto">
            <a:xfrm>
              <a:off x="333375" y="3444875"/>
              <a:ext cx="6191250" cy="731838"/>
              <a:chOff x="333375" y="3444875"/>
              <a:chExt cx="6191250" cy="731838"/>
            </a:xfrm>
          </p:grpSpPr>
          <p:sp>
            <p:nvSpPr>
              <p:cNvPr id="25" name="正方形/長方形 24"/>
              <p:cNvSpPr/>
              <p:nvPr/>
            </p:nvSpPr>
            <p:spPr bwMode="auto">
              <a:xfrm>
                <a:off x="333375" y="3448050"/>
                <a:ext cx="869950" cy="701675"/>
              </a:xfrm>
              <a:prstGeom prst="rect">
                <a:avLst/>
              </a:prstGeom>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6" name="右矢印 25"/>
              <p:cNvSpPr/>
              <p:nvPr/>
            </p:nvSpPr>
            <p:spPr bwMode="auto">
              <a:xfrm>
                <a:off x="1231900" y="3444875"/>
                <a:ext cx="287338" cy="728663"/>
              </a:xfrm>
              <a:prstGeom prst="rightArrow">
                <a:avLst>
                  <a:gd name="adj1" fmla="val 64891"/>
                  <a:gd name="adj2" fmla="val 63228"/>
                </a:avLst>
              </a:prstGeom>
              <a:solidFill>
                <a:srgbClr val="0070C0"/>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80" name="テキスト ボックス 3"/>
              <p:cNvSpPr txBox="1">
                <a:spLocks noChangeArrowheads="1"/>
              </p:cNvSpPr>
              <p:nvPr/>
            </p:nvSpPr>
            <p:spPr bwMode="auto">
              <a:xfrm>
                <a:off x="333375" y="3527425"/>
                <a:ext cx="8763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50" dirty="0" smtClean="0">
                    <a:latin typeface="HG丸ｺﾞｼｯｸM-PRO" pitchFamily="50" charset="-128"/>
                    <a:ea typeface="HG丸ｺﾞｼｯｸM-PRO" pitchFamily="50" charset="-128"/>
                  </a:rPr>
                  <a:t>電話及び</a:t>
                </a:r>
                <a:endParaRPr lang="en-US" altLang="ja-JP" sz="1050" dirty="0" smtClean="0">
                  <a:latin typeface="HG丸ｺﾞｼｯｸM-PRO" pitchFamily="50" charset="-128"/>
                  <a:ea typeface="HG丸ｺﾞｼｯｸM-PRO" pitchFamily="50" charset="-128"/>
                </a:endParaRPr>
              </a:p>
              <a:p>
                <a:pPr algn="ctr" eaLnBrk="1" hangingPunct="1">
                  <a:defRPr/>
                </a:pPr>
                <a:r>
                  <a:rPr lang="ja-JP" altLang="en-US" sz="1050" dirty="0" smtClean="0">
                    <a:latin typeface="HG丸ｺﾞｼｯｸM-PRO" pitchFamily="50" charset="-128"/>
                    <a:ea typeface="HG丸ｺﾞｼｯｸM-PRO" pitchFamily="50" charset="-128"/>
                  </a:rPr>
                  <a:t>面談による</a:t>
                </a:r>
                <a:endParaRPr lang="en-US" altLang="ja-JP" sz="1050" dirty="0" smtClean="0">
                  <a:latin typeface="HG丸ｺﾞｼｯｸM-PRO" pitchFamily="50" charset="-128"/>
                  <a:ea typeface="HG丸ｺﾞｼｯｸM-PRO" pitchFamily="50" charset="-128"/>
                </a:endParaRPr>
              </a:p>
              <a:p>
                <a:pPr algn="ctr" eaLnBrk="1" hangingPunct="1">
                  <a:defRPr/>
                </a:pPr>
                <a:r>
                  <a:rPr lang="ja-JP" altLang="en-US" sz="1050" dirty="0" smtClean="0">
                    <a:latin typeface="HG丸ｺﾞｼｯｸM-PRO" pitchFamily="50" charset="-128"/>
                    <a:ea typeface="HG丸ｺﾞｼｯｸM-PRO" pitchFamily="50" charset="-128"/>
                  </a:rPr>
                  <a:t>相談受付</a:t>
                </a:r>
                <a:endParaRPr lang="en-US" altLang="ja-JP" sz="1050" dirty="0" smtClean="0">
                  <a:latin typeface="HG丸ｺﾞｼｯｸM-PRO" pitchFamily="50" charset="-128"/>
                  <a:ea typeface="HG丸ｺﾞｼｯｸM-PRO" pitchFamily="50" charset="-128"/>
                </a:endParaRPr>
              </a:p>
            </p:txBody>
          </p:sp>
          <p:sp>
            <p:nvSpPr>
              <p:cNvPr id="43" name="正方形/長方形 42"/>
              <p:cNvSpPr/>
              <p:nvPr/>
            </p:nvSpPr>
            <p:spPr bwMode="auto">
              <a:xfrm>
                <a:off x="1557338" y="3448050"/>
                <a:ext cx="869950" cy="701675"/>
              </a:xfrm>
              <a:prstGeom prst="rect">
                <a:avLst/>
              </a:prstGeom>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テキスト ボックス 3"/>
              <p:cNvSpPr txBox="1">
                <a:spLocks noChangeArrowheads="1"/>
              </p:cNvSpPr>
              <p:nvPr/>
            </p:nvSpPr>
            <p:spPr bwMode="auto">
              <a:xfrm>
                <a:off x="1557338" y="3590925"/>
                <a:ext cx="8699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50" dirty="0" smtClean="0">
                    <a:latin typeface="HG丸ｺﾞｼｯｸM-PRO" pitchFamily="50" charset="-128"/>
                    <a:ea typeface="HG丸ｺﾞｼｯｸM-PRO" pitchFamily="50" charset="-128"/>
                  </a:rPr>
                  <a:t>具体的な</a:t>
                </a:r>
                <a:endParaRPr lang="en-US" altLang="ja-JP" sz="1050" dirty="0" smtClean="0">
                  <a:latin typeface="HG丸ｺﾞｼｯｸM-PRO" pitchFamily="50" charset="-128"/>
                  <a:ea typeface="HG丸ｺﾞｼｯｸM-PRO" pitchFamily="50" charset="-128"/>
                </a:endParaRPr>
              </a:p>
              <a:p>
                <a:pPr algn="ctr" eaLnBrk="1" hangingPunct="1">
                  <a:defRPr/>
                </a:pPr>
                <a:r>
                  <a:rPr lang="ja-JP" altLang="en-US" sz="1050" dirty="0" smtClean="0">
                    <a:latin typeface="HG丸ｺﾞｼｯｸM-PRO" pitchFamily="50" charset="-128"/>
                    <a:ea typeface="HG丸ｺﾞｼｯｸM-PRO" pitchFamily="50" charset="-128"/>
                  </a:rPr>
                  <a:t>提案の受付</a:t>
                </a:r>
                <a:endParaRPr lang="en-US" altLang="ja-JP" sz="1050" dirty="0" smtClean="0">
                  <a:latin typeface="HG丸ｺﾞｼｯｸM-PRO" pitchFamily="50" charset="-128"/>
                  <a:ea typeface="HG丸ｺﾞｼｯｸM-PRO" pitchFamily="50" charset="-128"/>
                </a:endParaRPr>
              </a:p>
            </p:txBody>
          </p:sp>
          <p:sp>
            <p:nvSpPr>
              <p:cNvPr id="44" name="正方形/長方形 43"/>
              <p:cNvSpPr/>
              <p:nvPr/>
            </p:nvSpPr>
            <p:spPr bwMode="auto">
              <a:xfrm>
                <a:off x="2773363" y="3448050"/>
                <a:ext cx="1376362" cy="701675"/>
              </a:xfrm>
              <a:prstGeom prst="rect">
                <a:avLst/>
              </a:prstGeom>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6" name="正方形/長方形 45"/>
              <p:cNvSpPr/>
              <p:nvPr/>
            </p:nvSpPr>
            <p:spPr bwMode="auto">
              <a:xfrm>
                <a:off x="5834063" y="3448050"/>
                <a:ext cx="690562" cy="701675"/>
              </a:xfrm>
              <a:prstGeom prst="rect">
                <a:avLst/>
              </a:prstGeom>
              <a:ln w="12700">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 name="正方形/長方形 46"/>
              <p:cNvSpPr/>
              <p:nvPr/>
            </p:nvSpPr>
            <p:spPr bwMode="auto">
              <a:xfrm>
                <a:off x="4514850" y="3448050"/>
                <a:ext cx="968375" cy="701675"/>
              </a:xfrm>
              <a:prstGeom prst="rect">
                <a:avLst/>
              </a:prstGeom>
              <a:ln w="12700">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8" name="右矢印 47"/>
              <p:cNvSpPr/>
              <p:nvPr/>
            </p:nvSpPr>
            <p:spPr bwMode="auto">
              <a:xfrm>
                <a:off x="2454275" y="3448050"/>
                <a:ext cx="287338" cy="728663"/>
              </a:xfrm>
              <a:prstGeom prst="rightArrow">
                <a:avLst>
                  <a:gd name="adj1" fmla="val 64891"/>
                  <a:gd name="adj2" fmla="val 63228"/>
                </a:avLst>
              </a:prstGeom>
              <a:solidFill>
                <a:srgbClr val="0070C0"/>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 name="右矢印 48"/>
              <p:cNvSpPr/>
              <p:nvPr/>
            </p:nvSpPr>
            <p:spPr bwMode="auto">
              <a:xfrm>
                <a:off x="5516563" y="3448050"/>
                <a:ext cx="288925" cy="728663"/>
              </a:xfrm>
              <a:prstGeom prst="rightArrow">
                <a:avLst>
                  <a:gd name="adj1" fmla="val 64891"/>
                  <a:gd name="adj2" fmla="val 63228"/>
                </a:avLst>
              </a:prstGeom>
              <a:solidFill>
                <a:srgbClr val="0070C0"/>
              </a:solidFill>
              <a:ln w="127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 name="右矢印 49"/>
              <p:cNvSpPr/>
              <p:nvPr/>
            </p:nvSpPr>
            <p:spPr bwMode="auto">
              <a:xfrm>
                <a:off x="4187825" y="3444875"/>
                <a:ext cx="287338" cy="728663"/>
              </a:xfrm>
              <a:prstGeom prst="rightArrow">
                <a:avLst>
                  <a:gd name="adj1" fmla="val 64891"/>
                  <a:gd name="adj2" fmla="val 63228"/>
                </a:avLst>
              </a:prstGeom>
              <a:solidFill>
                <a:srgbClr val="0070C0"/>
              </a:solidFill>
              <a:ln w="127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 name="テキスト ボックス 3"/>
              <p:cNvSpPr txBox="1">
                <a:spLocks noChangeArrowheads="1"/>
              </p:cNvSpPr>
              <p:nvPr/>
            </p:nvSpPr>
            <p:spPr bwMode="auto">
              <a:xfrm>
                <a:off x="2852738" y="3490913"/>
                <a:ext cx="1192212"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50" dirty="0" smtClean="0">
                    <a:latin typeface="HG丸ｺﾞｼｯｸM-PRO" pitchFamily="50" charset="-128"/>
                    <a:ea typeface="HG丸ｺﾞｼｯｸM-PRO" pitchFamily="50" charset="-128"/>
                  </a:rPr>
                  <a:t>事業化の検討</a:t>
                </a:r>
                <a:endParaRPr lang="en-US" altLang="ja-JP" sz="1050" dirty="0" smtClean="0">
                  <a:latin typeface="HG丸ｺﾞｼｯｸM-PRO" pitchFamily="50" charset="-128"/>
                  <a:ea typeface="HG丸ｺﾞｼｯｸM-PRO" pitchFamily="50" charset="-128"/>
                </a:endParaRPr>
              </a:p>
            </p:txBody>
          </p:sp>
          <p:sp>
            <p:nvSpPr>
              <p:cNvPr id="2085" name="テキスト ボックス 3"/>
              <p:cNvSpPr txBox="1">
                <a:spLocks noChangeArrowheads="1"/>
              </p:cNvSpPr>
              <p:nvPr/>
            </p:nvSpPr>
            <p:spPr bwMode="auto">
              <a:xfrm>
                <a:off x="2708275" y="3694113"/>
                <a:ext cx="16240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900">
                    <a:latin typeface="HG丸ｺﾞｼｯｸM-PRO" pitchFamily="50" charset="-128"/>
                    <a:ea typeface="HG丸ｺﾞｼｯｸM-PRO" pitchFamily="50" charset="-128"/>
                  </a:rPr>
                  <a:t>＊関係法令等との整合</a:t>
                </a:r>
                <a:endParaRPr lang="en-US" altLang="ja-JP" sz="900">
                  <a:latin typeface="HG丸ｺﾞｼｯｸM-PRO" pitchFamily="50" charset="-128"/>
                  <a:ea typeface="HG丸ｺﾞｼｯｸM-PRO" pitchFamily="50" charset="-128"/>
                </a:endParaRPr>
              </a:p>
              <a:p>
                <a:pPr eaLnBrk="1" hangingPunct="1"/>
                <a:r>
                  <a:rPr lang="ja-JP" altLang="en-US" sz="900">
                    <a:latin typeface="HG丸ｺﾞｼｯｸM-PRO" pitchFamily="50" charset="-128"/>
                    <a:ea typeface="HG丸ｺﾞｼｯｸM-PRO" pitchFamily="50" charset="-128"/>
                  </a:rPr>
                  <a:t>＊自治会等との調整　他</a:t>
                </a:r>
                <a:endParaRPr lang="en-US" altLang="ja-JP" sz="900">
                  <a:latin typeface="HG丸ｺﾞｼｯｸM-PRO" pitchFamily="50" charset="-128"/>
                  <a:ea typeface="HG丸ｺﾞｼｯｸM-PRO" pitchFamily="50" charset="-128"/>
                </a:endParaRPr>
              </a:p>
            </p:txBody>
          </p:sp>
          <p:sp>
            <p:nvSpPr>
              <p:cNvPr id="52" name="テキスト ボックス 3"/>
              <p:cNvSpPr txBox="1">
                <a:spLocks noChangeArrowheads="1"/>
              </p:cNvSpPr>
              <p:nvPr/>
            </p:nvSpPr>
            <p:spPr bwMode="auto">
              <a:xfrm>
                <a:off x="4475163" y="3484563"/>
                <a:ext cx="969962"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50" dirty="0" smtClean="0">
                    <a:latin typeface="HG丸ｺﾞｼｯｸM-PRO" pitchFamily="50" charset="-128"/>
                    <a:ea typeface="HG丸ｺﾞｼｯｸM-PRO" pitchFamily="50" charset="-128"/>
                  </a:rPr>
                  <a:t>公募の実施</a:t>
                </a:r>
                <a:endParaRPr lang="en-US" altLang="ja-JP" sz="1050" dirty="0" smtClean="0">
                  <a:latin typeface="HG丸ｺﾞｼｯｸM-PRO" pitchFamily="50" charset="-128"/>
                  <a:ea typeface="HG丸ｺﾞｼｯｸM-PRO" pitchFamily="50" charset="-128"/>
                </a:endParaRPr>
              </a:p>
            </p:txBody>
          </p:sp>
          <p:sp>
            <p:nvSpPr>
              <p:cNvPr id="53" name="テキスト ボックス 3"/>
              <p:cNvSpPr txBox="1">
                <a:spLocks noChangeArrowheads="1"/>
              </p:cNvSpPr>
              <p:nvPr/>
            </p:nvSpPr>
            <p:spPr bwMode="auto">
              <a:xfrm>
                <a:off x="5805488" y="3605213"/>
                <a:ext cx="7112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50" dirty="0" smtClean="0">
                    <a:latin typeface="HG丸ｺﾞｼｯｸM-PRO" pitchFamily="50" charset="-128"/>
                    <a:ea typeface="HG丸ｺﾞｼｯｸM-PRO" pitchFamily="50" charset="-128"/>
                  </a:rPr>
                  <a:t>事業者</a:t>
                </a:r>
                <a:endParaRPr lang="en-US" altLang="ja-JP" sz="1050" dirty="0" smtClean="0">
                  <a:latin typeface="HG丸ｺﾞｼｯｸM-PRO" pitchFamily="50" charset="-128"/>
                  <a:ea typeface="HG丸ｺﾞｼｯｸM-PRO" pitchFamily="50" charset="-128"/>
                </a:endParaRPr>
              </a:p>
              <a:p>
                <a:pPr algn="ctr" eaLnBrk="1" hangingPunct="1">
                  <a:defRPr/>
                </a:pPr>
                <a:r>
                  <a:rPr lang="ja-JP" altLang="en-US" sz="1050" dirty="0" smtClean="0">
                    <a:latin typeface="HG丸ｺﾞｼｯｸM-PRO" pitchFamily="50" charset="-128"/>
                    <a:ea typeface="HG丸ｺﾞｼｯｸM-PRO" pitchFamily="50" charset="-128"/>
                  </a:rPr>
                  <a:t>の決定</a:t>
                </a:r>
                <a:endParaRPr lang="en-US" altLang="ja-JP" sz="1050" dirty="0" smtClean="0">
                  <a:latin typeface="HG丸ｺﾞｼｯｸM-PRO" pitchFamily="50" charset="-128"/>
                  <a:ea typeface="HG丸ｺﾞｼｯｸM-PRO" pitchFamily="50" charset="-128"/>
                </a:endParaRPr>
              </a:p>
            </p:txBody>
          </p:sp>
          <p:sp>
            <p:nvSpPr>
              <p:cNvPr id="2088" name="テキスト ボックス 3"/>
              <p:cNvSpPr txBox="1">
                <a:spLocks noChangeArrowheads="1"/>
              </p:cNvSpPr>
              <p:nvPr/>
            </p:nvSpPr>
            <p:spPr bwMode="auto">
              <a:xfrm>
                <a:off x="4437063" y="3694113"/>
                <a:ext cx="1622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900">
                    <a:latin typeface="HG丸ｺﾞｼｯｸM-PRO" pitchFamily="50" charset="-128"/>
                    <a:ea typeface="HG丸ｺﾞｼｯｸM-PRO" pitchFamily="50" charset="-128"/>
                  </a:rPr>
                  <a:t>＊公募方法の検討</a:t>
                </a:r>
                <a:endParaRPr lang="en-US" altLang="ja-JP" sz="900">
                  <a:latin typeface="HG丸ｺﾞｼｯｸM-PRO" pitchFamily="50" charset="-128"/>
                  <a:ea typeface="HG丸ｺﾞｼｯｸM-PRO" pitchFamily="50" charset="-128"/>
                </a:endParaRPr>
              </a:p>
              <a:p>
                <a:pPr eaLnBrk="1" hangingPunct="1"/>
                <a:r>
                  <a:rPr lang="ja-JP" altLang="en-US" sz="900">
                    <a:latin typeface="HG丸ｺﾞｼｯｸM-PRO" pitchFamily="50" charset="-128"/>
                    <a:ea typeface="HG丸ｺﾞｼｯｸM-PRO" pitchFamily="50" charset="-128"/>
                  </a:rPr>
                  <a:t>＊団地の選定</a:t>
                </a:r>
                <a:endParaRPr lang="en-US" altLang="ja-JP" sz="900">
                  <a:latin typeface="HG丸ｺﾞｼｯｸM-PRO" pitchFamily="50" charset="-128"/>
                  <a:ea typeface="HG丸ｺﾞｼｯｸM-PRO" pitchFamily="50" charset="-128"/>
                </a:endParaRPr>
              </a:p>
            </p:txBody>
          </p:sp>
        </p:grpSp>
        <p:sp>
          <p:nvSpPr>
            <p:cNvPr id="2072" name="テキスト ボックス 3"/>
            <p:cNvSpPr txBox="1">
              <a:spLocks noChangeArrowheads="1"/>
            </p:cNvSpPr>
            <p:nvPr/>
          </p:nvSpPr>
          <p:spPr bwMode="auto">
            <a:xfrm>
              <a:off x="171450" y="3197225"/>
              <a:ext cx="18891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sz="1100" b="1">
                  <a:latin typeface="HG丸ｺﾞｼｯｸM-PRO" pitchFamily="50" charset="-128"/>
                  <a:ea typeface="HG丸ｺﾞｼｯｸM-PRO" pitchFamily="50" charset="-128"/>
                </a:rPr>
                <a:t>【</a:t>
              </a:r>
              <a:r>
                <a:rPr lang="ja-JP" altLang="en-US" sz="1100" b="1">
                  <a:latin typeface="HG丸ｺﾞｼｯｸM-PRO" pitchFamily="50" charset="-128"/>
                  <a:ea typeface="HG丸ｺﾞｼｯｸM-PRO" pitchFamily="50" charset="-128"/>
                </a:rPr>
                <a:t>事業化までのながれ</a:t>
              </a:r>
              <a:r>
                <a:rPr lang="en-US" altLang="ja-JP" sz="1100" b="1">
                  <a:latin typeface="HG丸ｺﾞｼｯｸM-PRO" pitchFamily="50" charset="-128"/>
                  <a:ea typeface="HG丸ｺﾞｼｯｸM-PRO" pitchFamily="50" charset="-128"/>
                </a:rPr>
                <a:t>】</a:t>
              </a:r>
              <a:endParaRPr lang="ja-JP" altLang="en-US" sz="1100" b="1">
                <a:latin typeface="HG丸ｺﾞｼｯｸM-PRO" pitchFamily="50" charset="-128"/>
                <a:ea typeface="HG丸ｺﾞｼｯｸM-PRO" pitchFamily="50" charset="-128"/>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4301</TotalTime>
  <Words>342</Words>
  <Application>Microsoft Office PowerPoint</Application>
  <PresentationFormat>ユーザー設定</PresentationFormat>
  <Paragraphs>47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Arial</vt:lpstr>
      <vt:lpstr>Calibri</vt:lpstr>
      <vt:lpstr>標準デザイン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隅野　耕造</cp:lastModifiedBy>
  <cp:revision>262</cp:revision>
  <cp:lastPrinted>2014-03-28T10:14:13Z</cp:lastPrinted>
  <dcterms:created xsi:type="dcterms:W3CDTF">2009-06-24T04:26:01Z</dcterms:created>
  <dcterms:modified xsi:type="dcterms:W3CDTF">2022-09-07T07:09:59Z</dcterms:modified>
</cp:coreProperties>
</file>