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8" r:id="rId1"/>
  </p:sldMasterIdLst>
  <p:handoutMasterIdLst>
    <p:handoutMasterId r:id="rId20"/>
  </p:handoutMasterIdLst>
  <p:sldIdLst>
    <p:sldId id="276" r:id="rId2"/>
    <p:sldId id="259" r:id="rId3"/>
    <p:sldId id="263" r:id="rId4"/>
    <p:sldId id="264" r:id="rId5"/>
    <p:sldId id="265" r:id="rId6"/>
    <p:sldId id="266" r:id="rId7"/>
    <p:sldId id="267" r:id="rId8"/>
    <p:sldId id="268" r:id="rId9"/>
    <p:sldId id="269" r:id="rId10"/>
    <p:sldId id="270" r:id="rId11"/>
    <p:sldId id="271" r:id="rId12"/>
    <p:sldId id="272" r:id="rId13"/>
    <p:sldId id="273" r:id="rId14"/>
    <p:sldId id="277" r:id="rId15"/>
    <p:sldId id="278" r:id="rId16"/>
    <p:sldId id="279" r:id="rId17"/>
    <p:sldId id="280" r:id="rId18"/>
    <p:sldId id="281" r:id="rId19"/>
  </p:sldIdLst>
  <p:sldSz cx="11772900" cy="6661150"/>
  <p:notesSz cx="6807200" cy="9939338"/>
  <p:defaultTextStyle>
    <a:defPPr>
      <a:defRPr lang="en-US"/>
    </a:defPPr>
    <a:lvl1pPr marL="0" algn="l" defTabSz="442387" rtl="0" eaLnBrk="1" latinLnBrk="0" hangingPunct="1">
      <a:defRPr sz="1700" kern="1200">
        <a:solidFill>
          <a:schemeClr val="tx1"/>
        </a:solidFill>
        <a:latin typeface="+mn-lt"/>
        <a:ea typeface="+mn-ea"/>
        <a:cs typeface="+mn-cs"/>
      </a:defRPr>
    </a:lvl1pPr>
    <a:lvl2pPr marL="442387" algn="l" defTabSz="442387" rtl="0" eaLnBrk="1" latinLnBrk="0" hangingPunct="1">
      <a:defRPr sz="1700" kern="1200">
        <a:solidFill>
          <a:schemeClr val="tx1"/>
        </a:solidFill>
        <a:latin typeface="+mn-lt"/>
        <a:ea typeface="+mn-ea"/>
        <a:cs typeface="+mn-cs"/>
      </a:defRPr>
    </a:lvl2pPr>
    <a:lvl3pPr marL="884773" algn="l" defTabSz="442387" rtl="0" eaLnBrk="1" latinLnBrk="0" hangingPunct="1">
      <a:defRPr sz="1700" kern="1200">
        <a:solidFill>
          <a:schemeClr val="tx1"/>
        </a:solidFill>
        <a:latin typeface="+mn-lt"/>
        <a:ea typeface="+mn-ea"/>
        <a:cs typeface="+mn-cs"/>
      </a:defRPr>
    </a:lvl3pPr>
    <a:lvl4pPr marL="1327160" algn="l" defTabSz="442387" rtl="0" eaLnBrk="1" latinLnBrk="0" hangingPunct="1">
      <a:defRPr sz="1700" kern="1200">
        <a:solidFill>
          <a:schemeClr val="tx1"/>
        </a:solidFill>
        <a:latin typeface="+mn-lt"/>
        <a:ea typeface="+mn-ea"/>
        <a:cs typeface="+mn-cs"/>
      </a:defRPr>
    </a:lvl4pPr>
    <a:lvl5pPr marL="1769547" algn="l" defTabSz="442387" rtl="0" eaLnBrk="1" latinLnBrk="0" hangingPunct="1">
      <a:defRPr sz="1700" kern="1200">
        <a:solidFill>
          <a:schemeClr val="tx1"/>
        </a:solidFill>
        <a:latin typeface="+mn-lt"/>
        <a:ea typeface="+mn-ea"/>
        <a:cs typeface="+mn-cs"/>
      </a:defRPr>
    </a:lvl5pPr>
    <a:lvl6pPr marL="2211934" algn="l" defTabSz="442387" rtl="0" eaLnBrk="1" latinLnBrk="0" hangingPunct="1">
      <a:defRPr sz="1700" kern="1200">
        <a:solidFill>
          <a:schemeClr val="tx1"/>
        </a:solidFill>
        <a:latin typeface="+mn-lt"/>
        <a:ea typeface="+mn-ea"/>
        <a:cs typeface="+mn-cs"/>
      </a:defRPr>
    </a:lvl6pPr>
    <a:lvl7pPr marL="2654320" algn="l" defTabSz="442387" rtl="0" eaLnBrk="1" latinLnBrk="0" hangingPunct="1">
      <a:defRPr sz="1700" kern="1200">
        <a:solidFill>
          <a:schemeClr val="tx1"/>
        </a:solidFill>
        <a:latin typeface="+mn-lt"/>
        <a:ea typeface="+mn-ea"/>
        <a:cs typeface="+mn-cs"/>
      </a:defRPr>
    </a:lvl7pPr>
    <a:lvl8pPr marL="3096707" algn="l" defTabSz="442387" rtl="0" eaLnBrk="1" latinLnBrk="0" hangingPunct="1">
      <a:defRPr sz="1700" kern="1200">
        <a:solidFill>
          <a:schemeClr val="tx1"/>
        </a:solidFill>
        <a:latin typeface="+mn-lt"/>
        <a:ea typeface="+mn-ea"/>
        <a:cs typeface="+mn-cs"/>
      </a:defRPr>
    </a:lvl8pPr>
    <a:lvl9pPr marL="3539094" algn="l" defTabSz="442387" rtl="0" eaLnBrk="1" latinLnBrk="0" hangingPunct="1">
      <a:defRPr sz="17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320D483-9BE1-4D65-89EF-5A529C17AE9D}">
          <p14:sldIdLst>
            <p14:sldId id="276"/>
            <p14:sldId id="259"/>
            <p14:sldId id="263"/>
            <p14:sldId id="264"/>
            <p14:sldId id="265"/>
            <p14:sldId id="266"/>
            <p14:sldId id="267"/>
          </p14:sldIdLst>
        </p14:section>
        <p14:section name="タイトルなしのセクション" id="{D86A9F45-B9D1-4ACD-98CA-AC43809F7931}">
          <p14:sldIdLst>
            <p14:sldId id="268"/>
            <p14:sldId id="269"/>
            <p14:sldId id="270"/>
            <p14:sldId id="271"/>
            <p14:sldId id="272"/>
            <p14:sldId id="273"/>
            <p14:sldId id="277"/>
            <p14:sldId id="278"/>
            <p14:sldId id="279"/>
            <p14:sldId id="280"/>
            <p14:sldId id="28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82" d="100"/>
          <a:sy n="82" d="100"/>
        </p:scale>
        <p:origin x="-288" y="126"/>
      </p:cViewPr>
      <p:guideLst>
        <p:guide orient="horz" pos="2098"/>
        <p:guide pos="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68DB75D1-C68F-46B9-866D-D458C2911711}" type="datetimeFigureOut">
              <a:rPr kumimoji="1" lang="ja-JP" altLang="en-US" smtClean="0"/>
              <a:t>2017/7/18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FFD59874-948B-4DE3-8509-FCDADD5422D3}" type="slidenum">
              <a:rPr kumimoji="1" lang="ja-JP" altLang="en-US" smtClean="0"/>
              <a:t>‹#›</a:t>
            </a:fld>
            <a:endParaRPr kumimoji="1" lang="ja-JP" altLang="en-US"/>
          </a:p>
        </p:txBody>
      </p:sp>
    </p:spTree>
    <p:extLst>
      <p:ext uri="{BB962C8B-B14F-4D97-AF65-F5344CB8AC3E}">
        <p14:creationId xmlns:p14="http://schemas.microsoft.com/office/powerpoint/2010/main" val="14543965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2970" y="2069279"/>
            <a:ext cx="10006965" cy="142783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765935" y="3774652"/>
            <a:ext cx="8241030" cy="1702294"/>
          </a:xfrm>
        </p:spPr>
        <p:txBody>
          <a:bodyPr/>
          <a:lstStyle>
            <a:lvl1pPr marL="0" indent="0" algn="ctr">
              <a:buNone/>
              <a:defRPr>
                <a:solidFill>
                  <a:schemeClr val="tx1">
                    <a:tint val="75000"/>
                  </a:schemeClr>
                </a:solidFill>
              </a:defRPr>
            </a:lvl1pPr>
            <a:lvl2pPr marL="442387" indent="0" algn="ctr">
              <a:buNone/>
              <a:defRPr>
                <a:solidFill>
                  <a:schemeClr val="tx1">
                    <a:tint val="75000"/>
                  </a:schemeClr>
                </a:solidFill>
              </a:defRPr>
            </a:lvl2pPr>
            <a:lvl3pPr marL="884773" indent="0" algn="ctr">
              <a:buNone/>
              <a:defRPr>
                <a:solidFill>
                  <a:schemeClr val="tx1">
                    <a:tint val="75000"/>
                  </a:schemeClr>
                </a:solidFill>
              </a:defRPr>
            </a:lvl3pPr>
            <a:lvl4pPr marL="1327160" indent="0" algn="ctr">
              <a:buNone/>
              <a:defRPr>
                <a:solidFill>
                  <a:schemeClr val="tx1">
                    <a:tint val="75000"/>
                  </a:schemeClr>
                </a:solidFill>
              </a:defRPr>
            </a:lvl4pPr>
            <a:lvl5pPr marL="1769547" indent="0" algn="ctr">
              <a:buNone/>
              <a:defRPr>
                <a:solidFill>
                  <a:schemeClr val="tx1">
                    <a:tint val="75000"/>
                  </a:schemeClr>
                </a:solidFill>
              </a:defRPr>
            </a:lvl5pPr>
            <a:lvl6pPr marL="2211934" indent="0" algn="ctr">
              <a:buNone/>
              <a:defRPr>
                <a:solidFill>
                  <a:schemeClr val="tx1">
                    <a:tint val="75000"/>
                  </a:schemeClr>
                </a:solidFill>
              </a:defRPr>
            </a:lvl6pPr>
            <a:lvl7pPr marL="2654320" indent="0" algn="ctr">
              <a:buNone/>
              <a:defRPr>
                <a:solidFill>
                  <a:schemeClr val="tx1">
                    <a:tint val="75000"/>
                  </a:schemeClr>
                </a:solidFill>
              </a:defRPr>
            </a:lvl7pPr>
            <a:lvl8pPr marL="3096707" indent="0" algn="ctr">
              <a:buNone/>
              <a:defRPr>
                <a:solidFill>
                  <a:schemeClr val="tx1">
                    <a:tint val="75000"/>
                  </a:schemeClr>
                </a:solidFill>
              </a:defRPr>
            </a:lvl8pPr>
            <a:lvl9pPr marL="353909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595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386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380470" y="266762"/>
            <a:ext cx="3531870" cy="568356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84860" y="266762"/>
            <a:ext cx="10399395" cy="568356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13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3651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29978" y="4280411"/>
            <a:ext cx="10006965" cy="1322978"/>
          </a:xfrm>
        </p:spPr>
        <p:txBody>
          <a:bodyPr anchor="t"/>
          <a:lstStyle>
            <a:lvl1pPr algn="l">
              <a:defRPr sz="39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29978" y="2823280"/>
            <a:ext cx="10006965" cy="1457126"/>
          </a:xfrm>
        </p:spPr>
        <p:txBody>
          <a:bodyPr anchor="b"/>
          <a:lstStyle>
            <a:lvl1pPr marL="0" indent="0">
              <a:buNone/>
              <a:defRPr sz="1900">
                <a:solidFill>
                  <a:schemeClr val="tx1">
                    <a:tint val="75000"/>
                  </a:schemeClr>
                </a:solidFill>
              </a:defRPr>
            </a:lvl1pPr>
            <a:lvl2pPr marL="442387" indent="0">
              <a:buNone/>
              <a:defRPr sz="1700">
                <a:solidFill>
                  <a:schemeClr val="tx1">
                    <a:tint val="75000"/>
                  </a:schemeClr>
                </a:solidFill>
              </a:defRPr>
            </a:lvl2pPr>
            <a:lvl3pPr marL="884773" indent="0">
              <a:buNone/>
              <a:defRPr sz="1500">
                <a:solidFill>
                  <a:schemeClr val="tx1">
                    <a:tint val="75000"/>
                  </a:schemeClr>
                </a:solidFill>
              </a:defRPr>
            </a:lvl3pPr>
            <a:lvl4pPr marL="1327160" indent="0">
              <a:buNone/>
              <a:defRPr sz="1400">
                <a:solidFill>
                  <a:schemeClr val="tx1">
                    <a:tint val="75000"/>
                  </a:schemeClr>
                </a:solidFill>
              </a:defRPr>
            </a:lvl4pPr>
            <a:lvl5pPr marL="1769547" indent="0">
              <a:buNone/>
              <a:defRPr sz="1400">
                <a:solidFill>
                  <a:schemeClr val="tx1">
                    <a:tint val="75000"/>
                  </a:schemeClr>
                </a:solidFill>
              </a:defRPr>
            </a:lvl5pPr>
            <a:lvl6pPr marL="2211934" indent="0">
              <a:buNone/>
              <a:defRPr sz="1400">
                <a:solidFill>
                  <a:schemeClr val="tx1">
                    <a:tint val="75000"/>
                  </a:schemeClr>
                </a:solidFill>
              </a:defRPr>
            </a:lvl6pPr>
            <a:lvl7pPr marL="2654320" indent="0">
              <a:buNone/>
              <a:defRPr sz="1400">
                <a:solidFill>
                  <a:schemeClr val="tx1">
                    <a:tint val="75000"/>
                  </a:schemeClr>
                </a:solidFill>
              </a:defRPr>
            </a:lvl7pPr>
            <a:lvl8pPr marL="3096707" indent="0">
              <a:buNone/>
              <a:defRPr sz="1400">
                <a:solidFill>
                  <a:schemeClr val="tx1">
                    <a:tint val="75000"/>
                  </a:schemeClr>
                </a:solidFill>
              </a:defRPr>
            </a:lvl8pPr>
            <a:lvl9pPr marL="353909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9353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84861" y="1554276"/>
            <a:ext cx="6965633" cy="439605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946707" y="1554276"/>
            <a:ext cx="6965633" cy="4396051"/>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0694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88645" y="266755"/>
            <a:ext cx="10595610" cy="1110192"/>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88645" y="1491050"/>
            <a:ext cx="5201742" cy="621398"/>
          </a:xfrm>
        </p:spPr>
        <p:txBody>
          <a:bodyPr anchor="b"/>
          <a:lstStyle>
            <a:lvl1pPr marL="0" indent="0">
              <a:buNone/>
              <a:defRPr sz="2300" b="1"/>
            </a:lvl1pPr>
            <a:lvl2pPr marL="442387" indent="0">
              <a:buNone/>
              <a:defRPr sz="1900" b="1"/>
            </a:lvl2pPr>
            <a:lvl3pPr marL="884773" indent="0">
              <a:buNone/>
              <a:defRPr sz="1700" b="1"/>
            </a:lvl3pPr>
            <a:lvl4pPr marL="1327160" indent="0">
              <a:buNone/>
              <a:defRPr sz="1500" b="1"/>
            </a:lvl4pPr>
            <a:lvl5pPr marL="1769547" indent="0">
              <a:buNone/>
              <a:defRPr sz="1500" b="1"/>
            </a:lvl5pPr>
            <a:lvl6pPr marL="2211934" indent="0">
              <a:buNone/>
              <a:defRPr sz="1500" b="1"/>
            </a:lvl6pPr>
            <a:lvl7pPr marL="2654320" indent="0">
              <a:buNone/>
              <a:defRPr sz="1500" b="1"/>
            </a:lvl7pPr>
            <a:lvl8pPr marL="3096707" indent="0">
              <a:buNone/>
              <a:defRPr sz="1500" b="1"/>
            </a:lvl8pPr>
            <a:lvl9pPr marL="3539094" indent="0">
              <a:buNone/>
              <a:defRPr sz="1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88645" y="2112448"/>
            <a:ext cx="5201742" cy="3837871"/>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980476" y="1491050"/>
            <a:ext cx="5203785" cy="621398"/>
          </a:xfrm>
        </p:spPr>
        <p:txBody>
          <a:bodyPr anchor="b"/>
          <a:lstStyle>
            <a:lvl1pPr marL="0" indent="0">
              <a:buNone/>
              <a:defRPr sz="2300" b="1"/>
            </a:lvl1pPr>
            <a:lvl2pPr marL="442387" indent="0">
              <a:buNone/>
              <a:defRPr sz="1900" b="1"/>
            </a:lvl2pPr>
            <a:lvl3pPr marL="884773" indent="0">
              <a:buNone/>
              <a:defRPr sz="1700" b="1"/>
            </a:lvl3pPr>
            <a:lvl4pPr marL="1327160" indent="0">
              <a:buNone/>
              <a:defRPr sz="1500" b="1"/>
            </a:lvl4pPr>
            <a:lvl5pPr marL="1769547" indent="0">
              <a:buNone/>
              <a:defRPr sz="1500" b="1"/>
            </a:lvl5pPr>
            <a:lvl6pPr marL="2211934" indent="0">
              <a:buNone/>
              <a:defRPr sz="1500" b="1"/>
            </a:lvl6pPr>
            <a:lvl7pPr marL="2654320" indent="0">
              <a:buNone/>
              <a:defRPr sz="1500" b="1"/>
            </a:lvl7pPr>
            <a:lvl8pPr marL="3096707" indent="0">
              <a:buNone/>
              <a:defRPr sz="1500" b="1"/>
            </a:lvl8pPr>
            <a:lvl9pPr marL="3539094" indent="0">
              <a:buNone/>
              <a:defRPr sz="1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980476" y="2112448"/>
            <a:ext cx="5203785" cy="3837871"/>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91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9962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096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8651" y="265212"/>
            <a:ext cx="3873203" cy="1128695"/>
          </a:xfrm>
        </p:spPr>
        <p:txBody>
          <a:bodyPr anchor="b"/>
          <a:lstStyle>
            <a:lvl1pPr algn="l">
              <a:defRPr sz="19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602878" y="265220"/>
            <a:ext cx="6581378" cy="5685107"/>
          </a:xfrm>
        </p:spPr>
        <p:txBody>
          <a:bodyPr/>
          <a:lstStyle>
            <a:lvl1pPr>
              <a:defRPr sz="31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88651" y="1393913"/>
            <a:ext cx="3873203" cy="4556412"/>
          </a:xfrm>
        </p:spPr>
        <p:txBody>
          <a:bodyPr/>
          <a:lstStyle>
            <a:lvl1pPr marL="0" indent="0">
              <a:buNone/>
              <a:defRPr sz="1400"/>
            </a:lvl1pPr>
            <a:lvl2pPr marL="442387" indent="0">
              <a:buNone/>
              <a:defRPr sz="1200"/>
            </a:lvl2pPr>
            <a:lvl3pPr marL="884773" indent="0">
              <a:buNone/>
              <a:defRPr sz="1000"/>
            </a:lvl3pPr>
            <a:lvl4pPr marL="1327160" indent="0">
              <a:buNone/>
              <a:defRPr sz="900"/>
            </a:lvl4pPr>
            <a:lvl5pPr marL="1769547" indent="0">
              <a:buNone/>
              <a:defRPr sz="900"/>
            </a:lvl5pPr>
            <a:lvl6pPr marL="2211934" indent="0">
              <a:buNone/>
              <a:defRPr sz="900"/>
            </a:lvl6pPr>
            <a:lvl7pPr marL="2654320" indent="0">
              <a:buNone/>
              <a:defRPr sz="900"/>
            </a:lvl7pPr>
            <a:lvl8pPr marL="3096707" indent="0">
              <a:buNone/>
              <a:defRPr sz="900"/>
            </a:lvl8pPr>
            <a:lvl9pPr marL="353909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2100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07570" y="4662807"/>
            <a:ext cx="7063740" cy="550471"/>
          </a:xfrm>
        </p:spPr>
        <p:txBody>
          <a:bodyPr anchor="b"/>
          <a:lstStyle>
            <a:lvl1pPr algn="l">
              <a:defRPr sz="19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07570" y="595186"/>
            <a:ext cx="7063740" cy="3996690"/>
          </a:xfrm>
        </p:spPr>
        <p:txBody>
          <a:bodyPr/>
          <a:lstStyle>
            <a:lvl1pPr marL="0" indent="0">
              <a:buNone/>
              <a:defRPr sz="3100"/>
            </a:lvl1pPr>
            <a:lvl2pPr marL="442387" indent="0">
              <a:buNone/>
              <a:defRPr sz="2700"/>
            </a:lvl2pPr>
            <a:lvl3pPr marL="884773" indent="0">
              <a:buNone/>
              <a:defRPr sz="2300"/>
            </a:lvl3pPr>
            <a:lvl4pPr marL="1327160" indent="0">
              <a:buNone/>
              <a:defRPr sz="1900"/>
            </a:lvl4pPr>
            <a:lvl5pPr marL="1769547" indent="0">
              <a:buNone/>
              <a:defRPr sz="1900"/>
            </a:lvl5pPr>
            <a:lvl6pPr marL="2211934" indent="0">
              <a:buNone/>
              <a:defRPr sz="1900"/>
            </a:lvl6pPr>
            <a:lvl7pPr marL="2654320" indent="0">
              <a:buNone/>
              <a:defRPr sz="1900"/>
            </a:lvl7pPr>
            <a:lvl8pPr marL="3096707" indent="0">
              <a:buNone/>
              <a:defRPr sz="1900"/>
            </a:lvl8pPr>
            <a:lvl9pPr marL="3539094" indent="0">
              <a:buNone/>
              <a:defRPr sz="1900"/>
            </a:lvl9pPr>
          </a:lstStyle>
          <a:p>
            <a:endParaRPr kumimoji="1" lang="ja-JP" altLang="en-US"/>
          </a:p>
        </p:txBody>
      </p:sp>
      <p:sp>
        <p:nvSpPr>
          <p:cNvPr id="4" name="テキスト プレースホルダー 3"/>
          <p:cNvSpPr>
            <a:spLocks noGrp="1"/>
          </p:cNvSpPr>
          <p:nvPr>
            <p:ph type="body" sz="half" idx="2"/>
          </p:nvPr>
        </p:nvSpPr>
        <p:spPr>
          <a:xfrm>
            <a:off x="2307570" y="5213278"/>
            <a:ext cx="7063740" cy="781759"/>
          </a:xfrm>
        </p:spPr>
        <p:txBody>
          <a:bodyPr/>
          <a:lstStyle>
            <a:lvl1pPr marL="0" indent="0">
              <a:buNone/>
              <a:defRPr sz="1400"/>
            </a:lvl1pPr>
            <a:lvl2pPr marL="442387" indent="0">
              <a:buNone/>
              <a:defRPr sz="1200"/>
            </a:lvl2pPr>
            <a:lvl3pPr marL="884773" indent="0">
              <a:buNone/>
              <a:defRPr sz="1000"/>
            </a:lvl3pPr>
            <a:lvl4pPr marL="1327160" indent="0">
              <a:buNone/>
              <a:defRPr sz="900"/>
            </a:lvl4pPr>
            <a:lvl5pPr marL="1769547" indent="0">
              <a:buNone/>
              <a:defRPr sz="900"/>
            </a:lvl5pPr>
            <a:lvl6pPr marL="2211934" indent="0">
              <a:buNone/>
              <a:defRPr sz="900"/>
            </a:lvl6pPr>
            <a:lvl7pPr marL="2654320" indent="0">
              <a:buNone/>
              <a:defRPr sz="900"/>
            </a:lvl7pPr>
            <a:lvl8pPr marL="3096707" indent="0">
              <a:buNone/>
              <a:defRPr sz="900"/>
            </a:lvl8pPr>
            <a:lvl9pPr marL="353909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86B75A-687E-405C-8A0B-8D00578BA2C3}" type="datetimeFigureOut">
              <a:rPr lang="en-US" smtClean="0"/>
              <a:pPr/>
              <a:t>7/18/2017</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1103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88645" y="266755"/>
            <a:ext cx="10595610" cy="1110192"/>
          </a:xfrm>
          <a:prstGeom prst="rect">
            <a:avLst/>
          </a:prstGeom>
        </p:spPr>
        <p:txBody>
          <a:bodyPr vert="horz" lIns="88477" tIns="44239" rIns="88477" bIns="44239"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88645" y="1554276"/>
            <a:ext cx="10595610" cy="4396051"/>
          </a:xfrm>
          <a:prstGeom prst="rect">
            <a:avLst/>
          </a:prstGeom>
        </p:spPr>
        <p:txBody>
          <a:bodyPr vert="horz" lIns="88477" tIns="44239" rIns="88477" bIns="4423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88645" y="6173906"/>
            <a:ext cx="2747010" cy="354645"/>
          </a:xfrm>
          <a:prstGeom prst="rect">
            <a:avLst/>
          </a:prstGeom>
        </p:spPr>
        <p:txBody>
          <a:bodyPr vert="horz" lIns="88477" tIns="44239" rIns="88477" bIns="44239" rtlCol="0" anchor="ctr"/>
          <a:lstStyle>
            <a:lvl1pPr algn="l">
              <a:defRPr sz="1200">
                <a:solidFill>
                  <a:schemeClr val="tx1">
                    <a:tint val="75000"/>
                  </a:schemeClr>
                </a:solidFill>
              </a:defRPr>
            </a:lvl1pPr>
          </a:lstStyle>
          <a:p>
            <a:fld id="{5586B75A-687E-405C-8A0B-8D00578BA2C3}" type="datetimeFigureOut">
              <a:rPr lang="en-US" smtClean="0"/>
              <a:pPr/>
              <a:t>7/18/2017</a:t>
            </a:fld>
            <a:endParaRPr lang="en-US" dirty="0"/>
          </a:p>
        </p:txBody>
      </p:sp>
      <p:sp>
        <p:nvSpPr>
          <p:cNvPr id="5" name="フッター プレースホルダー 4"/>
          <p:cNvSpPr>
            <a:spLocks noGrp="1"/>
          </p:cNvSpPr>
          <p:nvPr>
            <p:ph type="ftr" sz="quarter" idx="3"/>
          </p:nvPr>
        </p:nvSpPr>
        <p:spPr>
          <a:xfrm>
            <a:off x="4022410" y="6173906"/>
            <a:ext cx="3728085" cy="354645"/>
          </a:xfrm>
          <a:prstGeom prst="rect">
            <a:avLst/>
          </a:prstGeom>
        </p:spPr>
        <p:txBody>
          <a:bodyPr vert="horz" lIns="88477" tIns="44239" rIns="88477" bIns="44239" rtlCol="0" anchor="ctr"/>
          <a:lstStyle>
            <a:lvl1pPr algn="ctr">
              <a:defRPr sz="1200">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8437245" y="6173906"/>
            <a:ext cx="2747010" cy="354645"/>
          </a:xfrm>
          <a:prstGeom prst="rect">
            <a:avLst/>
          </a:prstGeom>
        </p:spPr>
        <p:txBody>
          <a:bodyPr vert="horz" lIns="88477" tIns="44239" rIns="88477" bIns="44239"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3365391"/>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ftr="0" dt="0"/>
  <p:txStyles>
    <p:titleStyle>
      <a:lvl1pPr algn="ctr" defTabSz="884773" rtl="0" eaLnBrk="1" latinLnBrk="0" hangingPunct="1">
        <a:spcBef>
          <a:spcPct val="0"/>
        </a:spcBef>
        <a:buNone/>
        <a:defRPr kumimoji="1" sz="4300" kern="1200">
          <a:solidFill>
            <a:schemeClr val="tx1"/>
          </a:solidFill>
          <a:latin typeface="+mj-lt"/>
          <a:ea typeface="+mj-ea"/>
          <a:cs typeface="+mj-cs"/>
        </a:defRPr>
      </a:lvl1pPr>
    </p:titleStyle>
    <p:bodyStyle>
      <a:lvl1pPr marL="331790" indent="-331790" algn="l" defTabSz="884773"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1pPr>
      <a:lvl2pPr marL="718878" indent="-276492" algn="l" defTabSz="88477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2pPr>
      <a:lvl3pPr marL="1105967" indent="-221193" algn="l" defTabSz="88477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3pPr>
      <a:lvl4pPr marL="1548354" indent="-221193" algn="l" defTabSz="884773"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4pPr>
      <a:lvl5pPr marL="1990740" indent="-221193" algn="l" defTabSz="884773"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5pPr>
      <a:lvl6pPr marL="2433127" indent="-221193" algn="l" defTabSz="884773"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6pPr>
      <a:lvl7pPr marL="2875514" indent="-221193" algn="l" defTabSz="884773"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7pPr>
      <a:lvl8pPr marL="3317900" indent="-221193" algn="l" defTabSz="884773"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8pPr>
      <a:lvl9pPr marL="3760287" indent="-221193" algn="l" defTabSz="884773"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9pPr>
    </p:bodyStyle>
    <p:otherStyle>
      <a:defPPr>
        <a:defRPr lang="ja-JP"/>
      </a:defPPr>
      <a:lvl1pPr marL="0" algn="l" defTabSz="884773" rtl="0" eaLnBrk="1" latinLnBrk="0" hangingPunct="1">
        <a:defRPr kumimoji="1" sz="1700" kern="1200">
          <a:solidFill>
            <a:schemeClr val="tx1"/>
          </a:solidFill>
          <a:latin typeface="+mn-lt"/>
          <a:ea typeface="+mn-ea"/>
          <a:cs typeface="+mn-cs"/>
        </a:defRPr>
      </a:lvl1pPr>
      <a:lvl2pPr marL="442387" algn="l" defTabSz="884773" rtl="0" eaLnBrk="1" latinLnBrk="0" hangingPunct="1">
        <a:defRPr kumimoji="1" sz="1700" kern="1200">
          <a:solidFill>
            <a:schemeClr val="tx1"/>
          </a:solidFill>
          <a:latin typeface="+mn-lt"/>
          <a:ea typeface="+mn-ea"/>
          <a:cs typeface="+mn-cs"/>
        </a:defRPr>
      </a:lvl2pPr>
      <a:lvl3pPr marL="884773" algn="l" defTabSz="884773" rtl="0" eaLnBrk="1" latinLnBrk="0" hangingPunct="1">
        <a:defRPr kumimoji="1" sz="1700" kern="1200">
          <a:solidFill>
            <a:schemeClr val="tx1"/>
          </a:solidFill>
          <a:latin typeface="+mn-lt"/>
          <a:ea typeface="+mn-ea"/>
          <a:cs typeface="+mn-cs"/>
        </a:defRPr>
      </a:lvl3pPr>
      <a:lvl4pPr marL="1327160" algn="l" defTabSz="884773" rtl="0" eaLnBrk="1" latinLnBrk="0" hangingPunct="1">
        <a:defRPr kumimoji="1" sz="1700" kern="1200">
          <a:solidFill>
            <a:schemeClr val="tx1"/>
          </a:solidFill>
          <a:latin typeface="+mn-lt"/>
          <a:ea typeface="+mn-ea"/>
          <a:cs typeface="+mn-cs"/>
        </a:defRPr>
      </a:lvl4pPr>
      <a:lvl5pPr marL="1769547" algn="l" defTabSz="884773" rtl="0" eaLnBrk="1" latinLnBrk="0" hangingPunct="1">
        <a:defRPr kumimoji="1" sz="1700" kern="1200">
          <a:solidFill>
            <a:schemeClr val="tx1"/>
          </a:solidFill>
          <a:latin typeface="+mn-lt"/>
          <a:ea typeface="+mn-ea"/>
          <a:cs typeface="+mn-cs"/>
        </a:defRPr>
      </a:lvl5pPr>
      <a:lvl6pPr marL="2211934" algn="l" defTabSz="884773" rtl="0" eaLnBrk="1" latinLnBrk="0" hangingPunct="1">
        <a:defRPr kumimoji="1" sz="1700" kern="1200">
          <a:solidFill>
            <a:schemeClr val="tx1"/>
          </a:solidFill>
          <a:latin typeface="+mn-lt"/>
          <a:ea typeface="+mn-ea"/>
          <a:cs typeface="+mn-cs"/>
        </a:defRPr>
      </a:lvl6pPr>
      <a:lvl7pPr marL="2654320" algn="l" defTabSz="884773" rtl="0" eaLnBrk="1" latinLnBrk="0" hangingPunct="1">
        <a:defRPr kumimoji="1" sz="1700" kern="1200">
          <a:solidFill>
            <a:schemeClr val="tx1"/>
          </a:solidFill>
          <a:latin typeface="+mn-lt"/>
          <a:ea typeface="+mn-ea"/>
          <a:cs typeface="+mn-cs"/>
        </a:defRPr>
      </a:lvl7pPr>
      <a:lvl8pPr marL="3096707" algn="l" defTabSz="884773" rtl="0" eaLnBrk="1" latinLnBrk="0" hangingPunct="1">
        <a:defRPr kumimoji="1" sz="1700" kern="1200">
          <a:solidFill>
            <a:schemeClr val="tx1"/>
          </a:solidFill>
          <a:latin typeface="+mn-lt"/>
          <a:ea typeface="+mn-ea"/>
          <a:cs typeface="+mn-cs"/>
        </a:defRPr>
      </a:lvl8pPr>
      <a:lvl9pPr marL="3539094" algn="l" defTabSz="884773" rtl="0" eaLnBrk="1" latinLnBrk="0" hangingPunct="1">
        <a:defRPr kumimoji="1"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29036" y="579233"/>
            <a:ext cx="10042796" cy="575368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r>
              <a:rPr kumimoji="1" lang="en-US" altLang="ja-JP" sz="3500" dirty="0">
                <a:solidFill>
                  <a:schemeClr val="tx1"/>
                </a:solidFill>
              </a:rPr>
              <a:t/>
            </a:r>
            <a:br>
              <a:rPr kumimoji="1" lang="en-US" altLang="ja-JP" sz="3500" dirty="0">
                <a:solidFill>
                  <a:schemeClr val="tx1"/>
                </a:solidFill>
              </a:rPr>
            </a:br>
            <a:r>
              <a:rPr kumimoji="1" lang="ja-JP" altLang="en-US" sz="3500" dirty="0" smtClean="0">
                <a:solidFill>
                  <a:schemeClr val="tx1"/>
                </a:solidFill>
              </a:rPr>
              <a:t>　</a:t>
            </a:r>
            <a:r>
              <a:rPr kumimoji="1" lang="ja-JP" altLang="en-US" sz="3500" dirty="0">
                <a:solidFill>
                  <a:schemeClr val="tx1"/>
                </a:solidFill>
              </a:rPr>
              <a:t> </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en-US" altLang="ja-JP" sz="3500" dirty="0" smtClean="0">
                <a:solidFill>
                  <a:schemeClr val="tx1"/>
                </a:solidFill>
              </a:rPr>
              <a:t>        </a:t>
            </a:r>
            <a:r>
              <a:rPr kumimoji="1" lang="ja-JP" altLang="en-US" sz="3000" dirty="0" smtClean="0">
                <a:solidFill>
                  <a:schemeClr val="tx1"/>
                </a:solidFill>
              </a:rPr>
              <a:t>婦人保護事業関係検討会・ワーキングについて</a:t>
            </a:r>
            <a:r>
              <a:rPr kumimoji="1" lang="en-US" altLang="ja-JP" sz="2400" dirty="0" smtClean="0">
                <a:solidFill>
                  <a:schemeClr val="tx1"/>
                </a:solidFill>
              </a:rPr>
              <a:t/>
            </a:r>
            <a:br>
              <a:rPr kumimoji="1" lang="en-US" altLang="ja-JP" sz="2400" dirty="0" smtClean="0">
                <a:solidFill>
                  <a:schemeClr val="tx1"/>
                </a:solidFill>
              </a:rPr>
            </a:br>
            <a:r>
              <a:rPr kumimoji="1" lang="en-US" altLang="ja-JP" sz="2400" dirty="0">
                <a:solidFill>
                  <a:schemeClr val="tx1"/>
                </a:solidFill>
              </a:rPr>
              <a:t/>
            </a:r>
            <a:br>
              <a:rPr kumimoji="1" lang="en-US" altLang="ja-JP" sz="2400" dirty="0">
                <a:solidFill>
                  <a:schemeClr val="tx1"/>
                </a:solidFill>
              </a:rPr>
            </a:br>
            <a:r>
              <a:rPr kumimoji="1" lang="en-US" altLang="ja-JP" sz="2400" dirty="0" smtClean="0">
                <a:solidFill>
                  <a:schemeClr val="tx1"/>
                </a:solidFill>
              </a:rPr>
              <a:t>     </a:t>
            </a:r>
            <a:br>
              <a:rPr kumimoji="1" lang="en-US" altLang="ja-JP" sz="2400" dirty="0" smtClean="0">
                <a:solidFill>
                  <a:schemeClr val="tx1"/>
                </a:solidFill>
              </a:rPr>
            </a:br>
            <a:r>
              <a:rPr kumimoji="1" lang="en-US" altLang="ja-JP" sz="2400" dirty="0" smtClean="0">
                <a:solidFill>
                  <a:schemeClr val="tx1"/>
                </a:solidFill>
              </a:rPr>
              <a:t>     </a:t>
            </a:r>
            <a:r>
              <a:rPr kumimoji="1" lang="ja-JP" altLang="en-US" sz="2400" dirty="0" smtClean="0">
                <a:solidFill>
                  <a:schemeClr val="tx1"/>
                </a:solidFill>
              </a:rPr>
              <a:t>１　婦人</a:t>
            </a:r>
            <a:r>
              <a:rPr kumimoji="1" lang="ja-JP" altLang="en-US" sz="2400" dirty="0">
                <a:solidFill>
                  <a:schemeClr val="tx1"/>
                </a:solidFill>
              </a:rPr>
              <a:t>保護事業等の課題に関する検討会</a:t>
            </a:r>
            <a:r>
              <a:rPr kumimoji="1" lang="ja-JP" altLang="en-US" sz="2400" dirty="0" smtClean="0">
                <a:solidFill>
                  <a:schemeClr val="tx1"/>
                </a:solidFill>
              </a:rPr>
              <a:t>のこれ</a:t>
            </a:r>
            <a:r>
              <a:rPr kumimoji="1" lang="ja-JP" altLang="en-US" sz="2400" dirty="0">
                <a:solidFill>
                  <a:schemeClr val="tx1"/>
                </a:solidFill>
              </a:rPr>
              <a:t>までの</a:t>
            </a:r>
            <a:r>
              <a:rPr kumimoji="1" lang="ja-JP" altLang="en-US" sz="2400" dirty="0" smtClean="0">
                <a:solidFill>
                  <a:schemeClr val="tx1"/>
                </a:solidFill>
              </a:rPr>
              <a:t>議論の</a:t>
            </a:r>
            <a:r>
              <a:rPr kumimoji="1" lang="ja-JP" altLang="en-US" sz="2400" dirty="0" smtClean="0">
                <a:solidFill>
                  <a:schemeClr val="tx1"/>
                </a:solidFill>
              </a:rPr>
              <a:t>整理</a:t>
            </a:r>
            <a:endParaRPr kumimoji="1" lang="en-US" altLang="ja-JP" sz="2400" dirty="0" smtClean="0">
              <a:solidFill>
                <a:schemeClr val="tx1"/>
              </a:solidFill>
            </a:endParaRPr>
          </a:p>
          <a:p>
            <a:pPr algn="ctr"/>
            <a:endParaRPr kumimoji="1" lang="en-US" altLang="ja-JP" sz="2400" dirty="0">
              <a:solidFill>
                <a:schemeClr val="tx1"/>
              </a:solidFill>
            </a:endParaRPr>
          </a:p>
          <a:p>
            <a:r>
              <a:rPr kumimoji="1" lang="ja-JP" altLang="en-US" sz="2400" dirty="0" smtClean="0">
                <a:solidFill>
                  <a:schemeClr val="tx1"/>
                </a:solidFill>
              </a:rPr>
              <a:t>　   ２</a:t>
            </a:r>
            <a:r>
              <a:rPr kumimoji="1" lang="ja-JP" altLang="en-US" sz="2400" dirty="0">
                <a:solidFill>
                  <a:schemeClr val="tx1"/>
                </a:solidFill>
              </a:rPr>
              <a:t>　婦人相談所と関係機関との連携体制</a:t>
            </a:r>
            <a:r>
              <a:rPr kumimoji="1" lang="ja-JP" altLang="en-US" sz="2400" dirty="0" smtClean="0">
                <a:solidFill>
                  <a:schemeClr val="tx1"/>
                </a:solidFill>
              </a:rPr>
              <a:t>に関する</a:t>
            </a:r>
            <a:r>
              <a:rPr kumimoji="1" lang="ja-JP" altLang="en-US" sz="2400" dirty="0">
                <a:solidFill>
                  <a:schemeClr val="tx1"/>
                </a:solidFill>
              </a:rPr>
              <a:t>調査</a:t>
            </a:r>
            <a:r>
              <a:rPr kumimoji="1" lang="ja-JP" altLang="en-US" sz="2400" dirty="0" smtClean="0">
                <a:solidFill>
                  <a:schemeClr val="tx1"/>
                </a:solidFill>
              </a:rPr>
              <a:t>報告書　</a:t>
            </a:r>
            <a:r>
              <a:rPr kumimoji="1" lang="en-US" altLang="ja-JP" sz="2400" dirty="0" smtClean="0">
                <a:solidFill>
                  <a:schemeClr val="tx1"/>
                </a:solidFill>
              </a:rPr>
              <a:t/>
            </a:r>
            <a:br>
              <a:rPr kumimoji="1" lang="en-US" altLang="ja-JP" sz="2400" dirty="0" smtClean="0">
                <a:solidFill>
                  <a:schemeClr val="tx1"/>
                </a:solidFill>
              </a:rPr>
            </a:br>
            <a:endParaRPr kumimoji="1" lang="en-US" altLang="ja-JP" sz="2400" dirty="0" smtClean="0">
              <a:solidFill>
                <a:schemeClr val="tx1"/>
              </a:solidFill>
            </a:endParaRPr>
          </a:p>
          <a:p>
            <a:r>
              <a:rPr kumimoji="1" lang="en-US" altLang="ja-JP" sz="2400" dirty="0">
                <a:solidFill>
                  <a:schemeClr val="tx1"/>
                </a:solidFill>
              </a:rPr>
              <a:t> </a:t>
            </a:r>
            <a:r>
              <a:rPr kumimoji="1" lang="en-US" altLang="ja-JP" sz="2400" dirty="0" smtClean="0">
                <a:solidFill>
                  <a:schemeClr val="tx1"/>
                </a:solidFill>
              </a:rPr>
              <a:t>     </a:t>
            </a:r>
            <a:r>
              <a:rPr kumimoji="1" lang="ja-JP" altLang="en-US" sz="2400" dirty="0" smtClean="0">
                <a:solidFill>
                  <a:schemeClr val="tx1"/>
                </a:solidFill>
              </a:rPr>
              <a:t>３</a:t>
            </a:r>
            <a:r>
              <a:rPr kumimoji="1" lang="ja-JP" altLang="en-US" sz="2400" dirty="0">
                <a:solidFill>
                  <a:schemeClr val="tx1"/>
                </a:solidFill>
              </a:rPr>
              <a:t>　婦人保護施設の役割と</a:t>
            </a:r>
            <a:r>
              <a:rPr kumimoji="1" lang="ja-JP" altLang="en-US" sz="2400" dirty="0" smtClean="0">
                <a:solidFill>
                  <a:schemeClr val="tx1"/>
                </a:solidFill>
              </a:rPr>
              <a:t>機能に</a:t>
            </a:r>
            <a:r>
              <a:rPr kumimoji="1" lang="ja-JP" altLang="en-US" sz="2400" dirty="0">
                <a:solidFill>
                  <a:schemeClr val="tx1"/>
                </a:solidFill>
              </a:rPr>
              <a:t>関する調査</a:t>
            </a:r>
            <a:r>
              <a:rPr kumimoji="1" lang="ja-JP" altLang="en-US" sz="2400" dirty="0" smtClean="0">
                <a:solidFill>
                  <a:schemeClr val="tx1"/>
                </a:solidFill>
              </a:rPr>
              <a:t>報告書</a:t>
            </a:r>
            <a:r>
              <a:rPr kumimoji="1" lang="en-US" altLang="ja-JP" sz="2400" smtClean="0">
                <a:solidFill>
                  <a:schemeClr val="tx1"/>
                </a:solidFill>
              </a:rPr>
              <a:t/>
            </a:r>
            <a:br>
              <a:rPr kumimoji="1" lang="en-US" altLang="ja-JP" sz="2400" smtClean="0">
                <a:solidFill>
                  <a:schemeClr val="tx1"/>
                </a:solidFill>
              </a:rPr>
            </a:br>
            <a:endParaRPr kumimoji="1" lang="en-US" altLang="ja-JP" sz="2400" dirty="0" smtClean="0">
              <a:solidFill>
                <a:schemeClr val="tx1"/>
              </a:solidFill>
            </a:endParaRPr>
          </a:p>
          <a:p>
            <a:pPr algn="ctr"/>
            <a:endParaRPr kumimoji="1" lang="en-US" altLang="ja-JP" sz="2400" dirty="0">
              <a:solidFill>
                <a:schemeClr val="tx1"/>
              </a:solidFill>
            </a:endParaRPr>
          </a:p>
          <a:p>
            <a:pPr algn="ctr"/>
            <a:endParaRPr kumimoji="1" lang="en-US" altLang="ja-JP" sz="2400" dirty="0" smtClean="0">
              <a:solidFill>
                <a:schemeClr val="tx1"/>
              </a:solidFill>
            </a:endParaRPr>
          </a:p>
          <a:p>
            <a:pPr algn="ctr"/>
            <a:endParaRPr kumimoji="1" lang="en-US" altLang="ja-JP" sz="2400" dirty="0">
              <a:solidFill>
                <a:schemeClr val="tx1"/>
              </a:solidFill>
            </a:endParaRPr>
          </a:p>
          <a:p>
            <a:pPr algn="ctr"/>
            <a:endParaRPr kumimoji="1" lang="en-US" altLang="ja-JP" sz="2400" dirty="0" smtClean="0">
              <a:solidFill>
                <a:schemeClr val="tx1"/>
              </a:solidFill>
            </a:endParaRPr>
          </a:p>
          <a:p>
            <a:pPr algn="ctr"/>
            <a:r>
              <a:rPr kumimoji="1" lang="ja-JP" altLang="en-US" sz="2400" dirty="0">
                <a:solidFill>
                  <a:schemeClr val="tx1"/>
                </a:solidFill>
              </a:rPr>
              <a:t>　</a:t>
            </a:r>
            <a:r>
              <a:rPr kumimoji="1" lang="ja-JP" altLang="en-US" sz="2400" dirty="0" smtClean="0">
                <a:solidFill>
                  <a:schemeClr val="tx1"/>
                </a:solidFill>
              </a:rPr>
              <a:t>　　　　</a:t>
            </a:r>
            <a:r>
              <a:rPr kumimoji="1" lang="ja-JP" altLang="en-US" dirty="0" smtClean="0">
                <a:solidFill>
                  <a:schemeClr val="tx1"/>
                </a:solidFill>
              </a:rPr>
              <a:t>　　　　　　　　　　　　　　　　　　　　　　　</a:t>
            </a:r>
            <a:endParaRPr kumimoji="1" lang="en-US" altLang="ja-JP" dirty="0">
              <a:solidFill>
                <a:schemeClr val="tx1"/>
              </a:solidFill>
            </a:endParaRPr>
          </a:p>
        </p:txBody>
      </p:sp>
      <p:sp>
        <p:nvSpPr>
          <p:cNvPr id="2" name="正方形/長方形 1"/>
          <p:cNvSpPr/>
          <p:nvPr/>
        </p:nvSpPr>
        <p:spPr>
          <a:xfrm>
            <a:off x="10046825" y="92349"/>
            <a:ext cx="1539433" cy="4053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資料４</a:t>
            </a:r>
            <a:endParaRPr kumimoji="1" lang="ja-JP" altLang="en-US" dirty="0">
              <a:solidFill>
                <a:schemeClr val="tx1"/>
              </a:solidFill>
            </a:endParaRPr>
          </a:p>
        </p:txBody>
      </p:sp>
      <p:sp>
        <p:nvSpPr>
          <p:cNvPr id="4" name="正方形/長方形 3"/>
          <p:cNvSpPr/>
          <p:nvPr/>
        </p:nvSpPr>
        <p:spPr>
          <a:xfrm>
            <a:off x="7379829" y="5254907"/>
            <a:ext cx="3436713" cy="9606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rPr>
              <a:t>平成</a:t>
            </a:r>
            <a:r>
              <a:rPr kumimoji="1" lang="en-US" altLang="ja-JP" dirty="0" smtClean="0">
                <a:solidFill>
                  <a:schemeClr val="tx1"/>
                </a:solidFill>
              </a:rPr>
              <a:t>29</a:t>
            </a:r>
            <a:r>
              <a:rPr kumimoji="1" lang="ja-JP" altLang="en-US" dirty="0" smtClean="0">
                <a:solidFill>
                  <a:schemeClr val="tx1"/>
                </a:solidFill>
              </a:rPr>
              <a:t>年</a:t>
            </a:r>
            <a:r>
              <a:rPr kumimoji="1" lang="en-US" altLang="ja-JP" dirty="0" smtClean="0">
                <a:solidFill>
                  <a:schemeClr val="tx1"/>
                </a:solidFill>
              </a:rPr>
              <a:t>7</a:t>
            </a:r>
            <a:r>
              <a:rPr kumimoji="1" lang="ja-JP" altLang="en-US" dirty="0" smtClean="0">
                <a:solidFill>
                  <a:schemeClr val="tx1"/>
                </a:solidFill>
              </a:rPr>
              <a:t>月</a:t>
            </a:r>
            <a:r>
              <a:rPr kumimoji="1" lang="en-US" altLang="ja-JP" dirty="0" smtClean="0">
                <a:solidFill>
                  <a:schemeClr val="tx1"/>
                </a:solidFill>
              </a:rPr>
              <a:t>7</a:t>
            </a:r>
            <a:r>
              <a:rPr kumimoji="1" lang="ja-JP" altLang="en-US" dirty="0" smtClean="0">
                <a:solidFill>
                  <a:schemeClr val="tx1"/>
                </a:solidFill>
              </a:rPr>
              <a:t>日</a:t>
            </a:r>
            <a:endParaRPr kumimoji="1" lang="en-US" altLang="ja-JP" dirty="0" smtClean="0">
              <a:solidFill>
                <a:schemeClr val="tx1"/>
              </a:solidFill>
            </a:endParaRPr>
          </a:p>
          <a:p>
            <a:pPr algn="r"/>
            <a:r>
              <a:rPr kumimoji="1" lang="ja-JP" altLang="en-US" dirty="0" smtClean="0">
                <a:solidFill>
                  <a:schemeClr val="tx1"/>
                </a:solidFill>
              </a:rPr>
              <a:t>大阪府福祉部子ども室家庭支援課</a:t>
            </a:r>
            <a:endParaRPr kumimoji="1" lang="en-US" altLang="ja-JP" dirty="0" smtClean="0">
              <a:solidFill>
                <a:schemeClr val="tx1"/>
              </a:solidFill>
            </a:endParaRPr>
          </a:p>
          <a:p>
            <a:pPr algn="r"/>
            <a:r>
              <a:rPr kumimoji="1" lang="ja-JP" altLang="en-US" sz="1400" dirty="0" smtClean="0">
                <a:solidFill>
                  <a:schemeClr val="tx1"/>
                </a:solidFill>
              </a:rPr>
              <a:t>（女性保護支援等検討専門部会資料）</a:t>
            </a:r>
            <a:endParaRPr kumimoji="1" lang="ja-JP" altLang="en-US" sz="1400" dirty="0">
              <a:solidFill>
                <a:schemeClr val="tx1"/>
              </a:solidFill>
            </a:endParaRPr>
          </a:p>
        </p:txBody>
      </p:sp>
    </p:spTree>
    <p:extLst>
      <p:ext uri="{BB962C8B-B14F-4D97-AF65-F5344CB8AC3E}">
        <p14:creationId xmlns:p14="http://schemas.microsoft.com/office/powerpoint/2010/main" val="3286649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90363" y="228325"/>
            <a:ext cx="10964402" cy="696065"/>
            <a:chOff x="-4012398" y="1738281"/>
            <a:chExt cx="9190926" cy="1019342"/>
          </a:xfrm>
        </p:grpSpPr>
        <p:sp>
          <p:nvSpPr>
            <p:cNvPr id="7" name="角丸四角形 6"/>
            <p:cNvSpPr/>
            <p:nvPr/>
          </p:nvSpPr>
          <p:spPr>
            <a:xfrm>
              <a:off x="-4012398" y="1738281"/>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012398" y="1775438"/>
              <a:ext cx="9153766" cy="982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defTabSz="1822450">
                <a:lnSpc>
                  <a:spcPct val="90000"/>
                </a:lnSpc>
                <a:spcBef>
                  <a:spcPct val="0"/>
                </a:spcBef>
                <a:spcAft>
                  <a:spcPct val="35000"/>
                </a:spcAft>
              </a:pPr>
              <a:r>
                <a:rPr kumimoji="1" lang="ja-JP" altLang="en-US" sz="2400" dirty="0"/>
                <a:t>２</a:t>
              </a:r>
              <a:r>
                <a:rPr kumimoji="1" lang="en-US" altLang="ja-JP" sz="2400" kern="1200" dirty="0" smtClean="0"/>
                <a:t> </a:t>
              </a:r>
              <a:r>
                <a:rPr kumimoji="1" lang="ja-JP" altLang="en-US" sz="2400" dirty="0"/>
                <a:t>　連携の課題解決に向けた取組の方向性について</a:t>
              </a:r>
              <a:endParaRPr kumimoji="1" lang="ja-JP" altLang="en-US" sz="1600" kern="1200" dirty="0"/>
            </a:p>
          </p:txBody>
        </p:sp>
      </p:grpSp>
      <p:sp>
        <p:nvSpPr>
          <p:cNvPr id="15" name="テキスト プレースホルダー 14"/>
          <p:cNvSpPr>
            <a:spLocks noGrp="1"/>
          </p:cNvSpPr>
          <p:nvPr>
            <p:ph type="body" idx="1"/>
          </p:nvPr>
        </p:nvSpPr>
        <p:spPr>
          <a:xfrm>
            <a:off x="373002" y="1030146"/>
            <a:ext cx="10999125" cy="798654"/>
          </a:xfrm>
          <a:ln>
            <a:solidFill>
              <a:schemeClr val="accent1"/>
            </a:solidFill>
          </a:ln>
        </p:spPr>
        <p:txBody>
          <a:bodyPr>
            <a:normAutofit/>
          </a:bodyPr>
          <a:lstStyle/>
          <a:p>
            <a:r>
              <a:rPr lang="ja-JP" altLang="en-US" sz="2000" dirty="0" smtClean="0"/>
              <a:t>（１）個別</a:t>
            </a:r>
            <a:r>
              <a:rPr lang="ja-JP" altLang="en-US" sz="2000" dirty="0"/>
              <a:t>の関係機関との連携強化の</a:t>
            </a:r>
            <a:r>
              <a:rPr lang="ja-JP" altLang="en-US" sz="2000" dirty="0" smtClean="0"/>
              <a:t>方向性</a:t>
            </a:r>
            <a:r>
              <a:rPr lang="ja-JP" altLang="en-US" sz="2000" dirty="0"/>
              <a:t>　</a:t>
            </a:r>
            <a:endParaRPr lang="en-US" altLang="ja-JP" sz="2000" dirty="0" smtClean="0"/>
          </a:p>
          <a:p>
            <a:r>
              <a:rPr lang="ja-JP" altLang="en-US" sz="2000" dirty="0" smtClean="0"/>
              <a:t>（２）対象者</a:t>
            </a:r>
            <a:r>
              <a:rPr lang="ja-JP" altLang="en-US" sz="2000" dirty="0"/>
              <a:t>属性を踏まえた支援のための連携</a:t>
            </a:r>
            <a:endParaRPr lang="en-US" altLang="ja-JP" sz="2000" dirty="0" smtClean="0"/>
          </a:p>
        </p:txBody>
      </p:sp>
      <p:sp>
        <p:nvSpPr>
          <p:cNvPr id="16" name="コンテンツ プレースホルダー 15"/>
          <p:cNvSpPr>
            <a:spLocks noGrp="1"/>
          </p:cNvSpPr>
          <p:nvPr>
            <p:ph sz="half" idx="2"/>
          </p:nvPr>
        </p:nvSpPr>
        <p:spPr>
          <a:xfrm>
            <a:off x="378791" y="1932973"/>
            <a:ext cx="2225515" cy="4548851"/>
          </a:xfrm>
          <a:ln w="12700" cmpd="thickThin">
            <a:solidFill>
              <a:schemeClr val="accent1"/>
            </a:solidFill>
          </a:ln>
        </p:spPr>
        <p:txBody>
          <a:bodyPr>
            <a:normAutofit/>
          </a:bodyPr>
          <a:lstStyle/>
          <a:p>
            <a:pPr marL="0" indent="0">
              <a:buNone/>
            </a:pPr>
            <a:r>
              <a:rPr lang="en-US" altLang="ja-JP" sz="1600" dirty="0" smtClean="0"/>
              <a:t>【</a:t>
            </a:r>
            <a:r>
              <a:rPr lang="ja-JP" altLang="en-US" sz="1600" b="1" dirty="0" smtClean="0"/>
              <a:t>（１）</a:t>
            </a:r>
            <a:r>
              <a:rPr lang="ja-JP" altLang="en-US" sz="1600" dirty="0" smtClean="0"/>
              <a:t>機関名</a:t>
            </a:r>
            <a:r>
              <a:rPr lang="en-US" altLang="ja-JP" sz="1600" dirty="0" smtClean="0"/>
              <a:t>】</a:t>
            </a:r>
          </a:p>
          <a:p>
            <a:pPr marL="0" indent="0">
              <a:buNone/>
            </a:pPr>
            <a:r>
              <a:rPr lang="ja-JP" altLang="en-US" sz="1600" b="1" dirty="0" smtClean="0"/>
              <a:t>①</a:t>
            </a:r>
            <a:r>
              <a:rPr lang="ja-JP" altLang="en-US" sz="1600" dirty="0"/>
              <a:t>市区</a:t>
            </a:r>
            <a:r>
              <a:rPr lang="ja-JP" altLang="en-US" sz="1600" dirty="0" smtClean="0"/>
              <a:t>町村</a:t>
            </a:r>
            <a:endParaRPr lang="en-US" altLang="ja-JP" sz="1600" dirty="0" smtClean="0"/>
          </a:p>
          <a:p>
            <a:pPr marL="0" indent="0">
              <a:buNone/>
            </a:pPr>
            <a:endParaRPr kumimoji="1" lang="en-US" altLang="ja-JP" sz="1600" dirty="0" smtClean="0"/>
          </a:p>
          <a:p>
            <a:pPr marL="0" indent="0">
              <a:buNone/>
            </a:pPr>
            <a:r>
              <a:rPr kumimoji="1" lang="ja-JP" altLang="en-US" sz="1600" b="1" dirty="0" smtClean="0"/>
              <a:t>②</a:t>
            </a:r>
            <a:r>
              <a:rPr kumimoji="1" lang="ja-JP" altLang="en-US" sz="1600" dirty="0" smtClean="0"/>
              <a:t>警察</a:t>
            </a:r>
            <a:endParaRPr kumimoji="1" lang="en-US" altLang="ja-JP" sz="1600" dirty="0" smtClean="0"/>
          </a:p>
          <a:p>
            <a:pPr marL="0" indent="0">
              <a:buNone/>
            </a:pPr>
            <a:endParaRPr lang="en-US" altLang="ja-JP" sz="1600" dirty="0" smtClean="0"/>
          </a:p>
          <a:p>
            <a:pPr marL="0" indent="0">
              <a:buNone/>
            </a:pPr>
            <a:r>
              <a:rPr lang="ja-JP" altLang="en-US" sz="1600" b="1" dirty="0"/>
              <a:t>③</a:t>
            </a:r>
            <a:r>
              <a:rPr lang="ja-JP" altLang="en-US" sz="1600" dirty="0"/>
              <a:t>児童相談所</a:t>
            </a:r>
            <a:endParaRPr lang="en-US" altLang="ja-JP" sz="1600" dirty="0" smtClean="0"/>
          </a:p>
          <a:p>
            <a:pPr marL="0" indent="0">
              <a:buNone/>
            </a:pPr>
            <a:r>
              <a:rPr lang="en-US" altLang="ja-JP" sz="1600" dirty="0"/>
              <a:t/>
            </a:r>
            <a:br>
              <a:rPr lang="en-US" altLang="ja-JP" sz="1600" dirty="0"/>
            </a:br>
            <a:r>
              <a:rPr kumimoji="1" lang="ja-JP" altLang="en-US" sz="1600" b="1" dirty="0" smtClean="0"/>
              <a:t>④</a:t>
            </a:r>
            <a:r>
              <a:rPr kumimoji="1" lang="ja-JP" altLang="en-US" sz="1600" dirty="0" smtClean="0"/>
              <a:t>一時保護委託先</a:t>
            </a:r>
            <a:endParaRPr lang="en-US" altLang="ja-JP" sz="1600" dirty="0" smtClean="0">
              <a:latin typeface="HGSｺﾞｼｯｸM" panose="020B0600000000000000" pitchFamily="50" charset="-128"/>
              <a:ea typeface="HGSｺﾞｼｯｸM" panose="020B0600000000000000" pitchFamily="50" charset="-128"/>
            </a:endParaRPr>
          </a:p>
          <a:p>
            <a:pPr marL="0" indent="0">
              <a:buNone/>
            </a:pPr>
            <a:endParaRPr lang="en-US" altLang="ja-JP" sz="1600" dirty="0" smtClean="0"/>
          </a:p>
          <a:p>
            <a:pPr marL="0" indent="0">
              <a:buNone/>
            </a:pPr>
            <a:r>
              <a:rPr lang="ja-JP" altLang="en-US" sz="1600" b="1" smtClean="0"/>
              <a:t>⑤</a:t>
            </a:r>
            <a:r>
              <a:rPr lang="ja-JP" altLang="en-US" sz="1600" smtClean="0"/>
              <a:t>保健医療</a:t>
            </a:r>
            <a:r>
              <a:rPr lang="ja-JP" altLang="en-US" sz="1600"/>
              <a:t>機関</a:t>
            </a:r>
            <a:endParaRPr lang="en-US" altLang="ja-JP" sz="1600" dirty="0" smtClean="0"/>
          </a:p>
          <a:p>
            <a:pPr marL="0" indent="0">
              <a:buNone/>
            </a:pPr>
            <a:r>
              <a:rPr kumimoji="1" lang="en-US" altLang="ja-JP" sz="1600" dirty="0" smtClean="0"/>
              <a:t/>
            </a:r>
            <a:br>
              <a:rPr kumimoji="1" lang="en-US" altLang="ja-JP" sz="1600" dirty="0" smtClean="0"/>
            </a:br>
            <a:r>
              <a:rPr kumimoji="1" lang="en-US" altLang="ja-JP" sz="1600" dirty="0" smtClean="0"/>
              <a:t>【</a:t>
            </a:r>
            <a:r>
              <a:rPr kumimoji="1" lang="ja-JP" altLang="en-US" sz="1600" b="1" dirty="0" smtClean="0"/>
              <a:t>（２）</a:t>
            </a:r>
            <a:r>
              <a:rPr kumimoji="1" lang="ja-JP" altLang="en-US" sz="1600" dirty="0" smtClean="0"/>
              <a:t>属性</a:t>
            </a:r>
            <a:r>
              <a:rPr kumimoji="1" lang="en-US" altLang="ja-JP" sz="1600" dirty="0" smtClean="0"/>
              <a:t>】</a:t>
            </a:r>
          </a:p>
          <a:p>
            <a:pPr marL="0" indent="0">
              <a:buNone/>
            </a:pPr>
            <a:r>
              <a:rPr lang="ja-JP" altLang="en-US" sz="1600" b="1" dirty="0" smtClean="0"/>
              <a:t>⑥</a:t>
            </a:r>
            <a:r>
              <a:rPr lang="ja-JP" altLang="en-US" sz="1400" dirty="0"/>
              <a:t>若年</a:t>
            </a:r>
            <a:r>
              <a:rPr lang="ja-JP" altLang="en-US" sz="1400" dirty="0" smtClean="0"/>
              <a:t>女性</a:t>
            </a:r>
            <a:r>
              <a:rPr lang="ja-JP" altLang="en-US" sz="1400" dirty="0"/>
              <a:t>　</a:t>
            </a:r>
            <a:r>
              <a:rPr lang="ja-JP" altLang="en-US" sz="1400" dirty="0" smtClean="0"/>
              <a:t>（</a:t>
            </a:r>
            <a:r>
              <a:rPr lang="en-US" altLang="ja-JP" sz="1400" dirty="0"/>
              <a:t>18</a:t>
            </a:r>
            <a:r>
              <a:rPr lang="ja-JP" altLang="en-US" sz="1400" dirty="0"/>
              <a:t>～</a:t>
            </a:r>
            <a:r>
              <a:rPr lang="en-US" altLang="ja-JP" sz="1400" dirty="0"/>
              <a:t>20 </a:t>
            </a:r>
            <a:r>
              <a:rPr lang="ja-JP" altLang="en-US" sz="1400" dirty="0" smtClean="0"/>
              <a:t>　歳）へ</a:t>
            </a:r>
            <a:r>
              <a:rPr lang="ja-JP" altLang="en-US" sz="1400" dirty="0"/>
              <a:t>の支援</a:t>
            </a:r>
            <a:endParaRPr kumimoji="1" lang="en-US" altLang="ja-JP" sz="1400" dirty="0" smtClean="0"/>
          </a:p>
          <a:p>
            <a:pPr marL="0" indent="0">
              <a:buNone/>
            </a:pPr>
            <a:r>
              <a:rPr lang="ja-JP" altLang="en-US" sz="1600" b="1" dirty="0" smtClean="0"/>
              <a:t>⑦</a:t>
            </a:r>
            <a:r>
              <a:rPr lang="ja-JP" altLang="en-US" sz="1600" dirty="0"/>
              <a:t>同伴児童への支援</a:t>
            </a:r>
            <a:endParaRPr lang="en-US" altLang="ja-JP" sz="1600" dirty="0" smtClean="0"/>
          </a:p>
        </p:txBody>
      </p:sp>
      <p:sp>
        <p:nvSpPr>
          <p:cNvPr id="18" name="コンテンツ プレースホルダー 17"/>
          <p:cNvSpPr>
            <a:spLocks noGrp="1"/>
          </p:cNvSpPr>
          <p:nvPr>
            <p:ph sz="quarter" idx="4"/>
          </p:nvPr>
        </p:nvSpPr>
        <p:spPr>
          <a:xfrm>
            <a:off x="2731625" y="1921397"/>
            <a:ext cx="8738886" cy="4560426"/>
          </a:xfrm>
          <a:ln>
            <a:solidFill>
              <a:schemeClr val="tx1"/>
            </a:solidFill>
            <a:prstDash val="sysDash"/>
          </a:ln>
        </p:spPr>
        <p:txBody>
          <a:bodyPr>
            <a:noAutofit/>
          </a:bodyPr>
          <a:lstStyle/>
          <a:p>
            <a:pPr marL="0" indent="0">
              <a:buNone/>
            </a:pPr>
            <a:r>
              <a:rPr kumimoji="1" lang="en-US" altLang="ja-JP" sz="1600" b="1" dirty="0" smtClean="0"/>
              <a:t>【</a:t>
            </a:r>
            <a:r>
              <a:rPr lang="ja-JP" altLang="en-US" sz="1600" b="1" dirty="0" smtClean="0"/>
              <a:t>内容</a:t>
            </a:r>
            <a:r>
              <a:rPr kumimoji="1" lang="en-US" altLang="ja-JP" sz="1600" b="1" dirty="0" smtClean="0"/>
              <a:t>】</a:t>
            </a:r>
          </a:p>
          <a:p>
            <a:pPr marL="0" indent="0">
              <a:buNone/>
            </a:pPr>
            <a:r>
              <a:rPr lang="ja-JP" altLang="en-US" sz="1600" b="1" dirty="0"/>
              <a:t>＜個別の関係機関との連携強化の方向性＞</a:t>
            </a:r>
            <a:r>
              <a:rPr lang="en-US" altLang="ja-JP" sz="1600" b="1" dirty="0" smtClean="0"/>
              <a:t/>
            </a:r>
            <a:br>
              <a:rPr lang="en-US" altLang="ja-JP" sz="1600" b="1" dirty="0" smtClean="0"/>
            </a:br>
            <a:r>
              <a:rPr lang="ja-JP" altLang="en-US" sz="1600" b="1" dirty="0" smtClean="0"/>
              <a:t>①</a:t>
            </a:r>
            <a:r>
              <a:rPr lang="ja-JP" altLang="en-US" sz="1600" dirty="0"/>
              <a:t>婦人保護事業に関する理解の推進、そのための職員の研修</a:t>
            </a:r>
            <a:r>
              <a:rPr lang="ja-JP" altLang="en-US" sz="1600" dirty="0" smtClean="0"/>
              <a:t>、</a:t>
            </a:r>
            <a:r>
              <a:rPr lang="en-US" altLang="ja-JP" sz="1600" dirty="0" smtClean="0"/>
              <a:t/>
            </a:r>
            <a:br>
              <a:rPr lang="en-US" altLang="ja-JP" sz="1600" dirty="0" smtClean="0"/>
            </a:br>
            <a:r>
              <a:rPr lang="ja-JP" altLang="en-US" sz="1600" dirty="0" smtClean="0"/>
              <a:t>　 市区</a:t>
            </a:r>
            <a:r>
              <a:rPr lang="ja-JP" altLang="en-US" sz="1600" dirty="0"/>
              <a:t>町村における</a:t>
            </a:r>
            <a:r>
              <a:rPr lang="ja-JP" altLang="en-US" sz="1600" dirty="0" smtClean="0"/>
              <a:t>福祉施策</a:t>
            </a:r>
            <a:r>
              <a:rPr lang="ja-JP" altLang="en-US" sz="1600" dirty="0"/>
              <a:t>の活用を推進・促進するための施策が</a:t>
            </a:r>
            <a:r>
              <a:rPr lang="ja-JP" altLang="en-US" sz="1600" dirty="0" smtClean="0"/>
              <a:t>必要</a:t>
            </a:r>
            <a:endParaRPr lang="en-US" altLang="ja-JP" sz="1600" dirty="0" smtClean="0"/>
          </a:p>
          <a:p>
            <a:pPr marL="0" indent="0">
              <a:buNone/>
            </a:pPr>
            <a:r>
              <a:rPr lang="ja-JP" altLang="en-US" sz="1600" b="1" dirty="0"/>
              <a:t>②</a:t>
            </a:r>
            <a:r>
              <a:rPr lang="ja-JP" altLang="en-US" sz="1600" dirty="0"/>
              <a:t>互いの業務や役割について</a:t>
            </a:r>
            <a:r>
              <a:rPr lang="ja-JP" altLang="en-US" sz="1600" dirty="0" smtClean="0"/>
              <a:t>、所轄</a:t>
            </a:r>
            <a:r>
              <a:rPr lang="ja-JP" altLang="en-US" sz="1600" dirty="0"/>
              <a:t>署との共通</a:t>
            </a:r>
            <a:r>
              <a:rPr lang="ja-JP" altLang="en-US" sz="1600" dirty="0" smtClean="0"/>
              <a:t>理解を推進、また保護</a:t>
            </a:r>
            <a:r>
              <a:rPr lang="ja-JP" altLang="en-US" sz="1600" dirty="0"/>
              <a:t>の要件・必要性、本人の意思確認</a:t>
            </a:r>
            <a:r>
              <a:rPr lang="ja-JP" altLang="en-US" sz="1600" dirty="0" smtClean="0"/>
              <a:t>に ついて</a:t>
            </a:r>
            <a:r>
              <a:rPr lang="ja-JP" altLang="en-US" sz="1600" dirty="0"/>
              <a:t>、互いの</a:t>
            </a:r>
            <a:r>
              <a:rPr lang="ja-JP" altLang="en-US" sz="1600" dirty="0" smtClean="0"/>
              <a:t>認識</a:t>
            </a:r>
            <a:r>
              <a:rPr lang="ja-JP" altLang="en-US" sz="1600" dirty="0"/>
              <a:t>共有</a:t>
            </a:r>
            <a:r>
              <a:rPr lang="ja-JP" altLang="en-US" sz="1600" dirty="0" smtClean="0"/>
              <a:t>。</a:t>
            </a:r>
            <a:endParaRPr lang="en-US" altLang="ja-JP" sz="1600" dirty="0" smtClean="0"/>
          </a:p>
          <a:p>
            <a:pPr marL="0" indent="0">
              <a:buNone/>
            </a:pPr>
            <a:r>
              <a:rPr lang="ja-JP" altLang="en-US" sz="1600" b="1" dirty="0"/>
              <a:t>③</a:t>
            </a:r>
            <a:r>
              <a:rPr lang="ja-JP" altLang="en-US" sz="1600" dirty="0"/>
              <a:t>児童の心理的なケア、児童虐待の可能性等を含め、必要な情報を共有し</a:t>
            </a:r>
            <a:r>
              <a:rPr lang="ja-JP" altLang="en-US" sz="1600" dirty="0" smtClean="0"/>
              <a:t>対処。また退所後</a:t>
            </a:r>
            <a:r>
              <a:rPr lang="ja-JP" altLang="en-US" sz="1600" dirty="0"/>
              <a:t>の地域での支援依頼、情報の</a:t>
            </a:r>
            <a:r>
              <a:rPr lang="ja-JP" altLang="en-US" sz="1600" dirty="0" smtClean="0"/>
              <a:t>引き継ぎに</a:t>
            </a:r>
            <a:r>
              <a:rPr lang="ja-JP" altLang="en-US" sz="1600" dirty="0"/>
              <a:t>関わる児童相談所との連携体制の</a:t>
            </a:r>
            <a:r>
              <a:rPr lang="ja-JP" altLang="en-US" sz="1600" dirty="0" smtClean="0"/>
              <a:t>整備</a:t>
            </a:r>
            <a:endParaRPr lang="en-US" altLang="ja-JP" sz="1600" dirty="0" smtClean="0"/>
          </a:p>
          <a:p>
            <a:pPr marL="0" indent="0">
              <a:buNone/>
            </a:pPr>
            <a:r>
              <a:rPr lang="ja-JP" altLang="en-US" sz="1600" b="1" dirty="0" smtClean="0"/>
              <a:t>④</a:t>
            </a:r>
            <a:r>
              <a:rPr lang="ja-JP" altLang="en-US" sz="1600" dirty="0" smtClean="0"/>
              <a:t>相談者</a:t>
            </a:r>
            <a:r>
              <a:rPr lang="ja-JP" altLang="en-US" sz="1600" dirty="0"/>
              <a:t>の状況に応じた適切な保護・支援が出来るような情報の提供・共有を</a:t>
            </a:r>
            <a:r>
              <a:rPr lang="ja-JP" altLang="en-US" sz="1600" dirty="0" smtClean="0"/>
              <a:t>充実</a:t>
            </a:r>
            <a:r>
              <a:rPr lang="en-US" altLang="ja-JP" sz="1600" dirty="0" smtClean="0"/>
              <a:t/>
            </a:r>
            <a:br>
              <a:rPr lang="en-US" altLang="ja-JP" sz="1600" dirty="0" smtClean="0"/>
            </a:br>
            <a:r>
              <a:rPr lang="ja-JP" altLang="en-US" sz="1600" b="1" dirty="0" smtClean="0"/>
              <a:t>⑤</a:t>
            </a:r>
            <a:r>
              <a:rPr lang="ja-JP" altLang="en-US" sz="1600" dirty="0" smtClean="0"/>
              <a:t>一時</a:t>
            </a:r>
            <a:r>
              <a:rPr lang="ja-JP" altLang="en-US" sz="1600" dirty="0"/>
              <a:t>保護への入所中や退所後のケアにおいても、保健医療面での</a:t>
            </a:r>
            <a:r>
              <a:rPr lang="ja-JP" altLang="en-US" sz="1600" dirty="0" smtClean="0"/>
              <a:t>サポート、また　地域</a:t>
            </a:r>
            <a:r>
              <a:rPr lang="ja-JP" altLang="en-US" sz="1600" dirty="0"/>
              <a:t>で受け止める相談・発見から対応・支援</a:t>
            </a:r>
            <a:r>
              <a:rPr lang="ja-JP" altLang="en-US" sz="1600" dirty="0" smtClean="0"/>
              <a:t>の流れ</a:t>
            </a:r>
            <a:r>
              <a:rPr lang="ja-JP" altLang="en-US" sz="1600" dirty="0"/>
              <a:t>を共有する</a:t>
            </a:r>
            <a:r>
              <a:rPr lang="ja-JP" altLang="en-US" sz="1600" dirty="0" smtClean="0"/>
              <a:t>ことが重要。</a:t>
            </a:r>
            <a:endParaRPr lang="en-US" altLang="ja-JP" sz="1600" dirty="0" smtClean="0"/>
          </a:p>
          <a:p>
            <a:pPr marL="0" indent="0">
              <a:buNone/>
            </a:pPr>
            <a:r>
              <a:rPr lang="en-US" altLang="ja-JP" sz="1600" b="1" dirty="0" smtClean="0"/>
              <a:t/>
            </a:r>
            <a:br>
              <a:rPr lang="en-US" altLang="ja-JP" sz="1600" b="1" dirty="0" smtClean="0"/>
            </a:br>
            <a:r>
              <a:rPr lang="ja-JP" altLang="en-US" sz="1600" b="1" dirty="0" smtClean="0"/>
              <a:t>＜</a:t>
            </a:r>
            <a:r>
              <a:rPr lang="ja-JP" altLang="en-US" sz="1600" b="1" dirty="0"/>
              <a:t>対象者属性を踏まえた支援のための連携＞</a:t>
            </a:r>
            <a:r>
              <a:rPr lang="en-US" altLang="ja-JP" sz="1600" dirty="0" smtClean="0"/>
              <a:t/>
            </a:r>
            <a:br>
              <a:rPr lang="en-US" altLang="ja-JP" sz="1600" dirty="0" smtClean="0"/>
            </a:br>
            <a:r>
              <a:rPr lang="ja-JP" altLang="en-US" sz="1600" b="1" dirty="0"/>
              <a:t>⑥</a:t>
            </a:r>
            <a:r>
              <a:rPr lang="ja-JP" altLang="en-US" sz="1600" dirty="0"/>
              <a:t>「住居」「学習環境」「安全な生活」「職業訓練」を提供ができる場所の確保、適切な保護・支援環境の整備、多面的かつ中長期的な</a:t>
            </a:r>
            <a:r>
              <a:rPr lang="ja-JP" altLang="en-US" sz="1600" dirty="0" smtClean="0"/>
              <a:t>支援を</a:t>
            </a:r>
            <a:r>
              <a:rPr lang="ja-JP" altLang="en-US" sz="1600" dirty="0"/>
              <a:t>見据えた連携</a:t>
            </a:r>
            <a:r>
              <a:rPr lang="ja-JP" altLang="en-US" sz="1600" dirty="0" smtClean="0"/>
              <a:t>体制</a:t>
            </a:r>
            <a:r>
              <a:rPr lang="en-US" altLang="ja-JP" sz="1600" dirty="0" smtClean="0"/>
              <a:t/>
            </a:r>
            <a:br>
              <a:rPr lang="en-US" altLang="ja-JP" sz="1600" dirty="0" smtClean="0"/>
            </a:br>
            <a:r>
              <a:rPr lang="ja-JP" altLang="en-US" sz="1600" b="1" dirty="0"/>
              <a:t>⑦</a:t>
            </a:r>
            <a:r>
              <a:rPr lang="ja-JP" altLang="en-US" sz="1600" dirty="0"/>
              <a:t>同伴児童が多い現状から、子どもの権利保障を重視した、一時保護時の環境整備や支援の</a:t>
            </a:r>
          </a:p>
          <a:p>
            <a:pPr marL="0" indent="0">
              <a:buNone/>
            </a:pPr>
            <a:r>
              <a:rPr lang="ja-JP" altLang="en-US" sz="1600" dirty="0"/>
              <a:t>関わりが求められる（保育、学習環境の確保等）</a:t>
            </a:r>
            <a:endParaRPr kumimoji="1" lang="en-US" altLang="ja-JP" sz="1600" b="1" dirty="0" smtClean="0"/>
          </a:p>
        </p:txBody>
      </p:sp>
    </p:spTree>
    <p:extLst>
      <p:ext uri="{BB962C8B-B14F-4D97-AF65-F5344CB8AC3E}">
        <p14:creationId xmlns:p14="http://schemas.microsoft.com/office/powerpoint/2010/main" val="3962050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90363" y="228325"/>
            <a:ext cx="10964402" cy="696065"/>
            <a:chOff x="-4012398" y="1738281"/>
            <a:chExt cx="9190926" cy="1019342"/>
          </a:xfrm>
        </p:grpSpPr>
        <p:sp>
          <p:nvSpPr>
            <p:cNvPr id="7" name="角丸四角形 6"/>
            <p:cNvSpPr/>
            <p:nvPr/>
          </p:nvSpPr>
          <p:spPr>
            <a:xfrm>
              <a:off x="-4012398" y="1738281"/>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012398" y="1775438"/>
              <a:ext cx="9153766" cy="982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defTabSz="1822450">
                <a:lnSpc>
                  <a:spcPct val="90000"/>
                </a:lnSpc>
                <a:spcBef>
                  <a:spcPct val="0"/>
                </a:spcBef>
                <a:spcAft>
                  <a:spcPct val="35000"/>
                </a:spcAft>
              </a:pPr>
              <a:r>
                <a:rPr kumimoji="1" lang="ja-JP" altLang="en-US" sz="2400" dirty="0"/>
                <a:t>２</a:t>
              </a:r>
              <a:r>
                <a:rPr kumimoji="1" lang="en-US" altLang="ja-JP" sz="2400" kern="1200" dirty="0" smtClean="0"/>
                <a:t> </a:t>
              </a:r>
              <a:r>
                <a:rPr kumimoji="1" lang="ja-JP" altLang="en-US" sz="2400" dirty="0"/>
                <a:t>　連携の課題解決に向けた取組の方向性について</a:t>
              </a:r>
              <a:endParaRPr kumimoji="1" lang="ja-JP" altLang="en-US" sz="1600" kern="1200" dirty="0"/>
            </a:p>
          </p:txBody>
        </p:sp>
      </p:grpSp>
      <p:sp>
        <p:nvSpPr>
          <p:cNvPr id="15" name="テキスト プレースホルダー 14"/>
          <p:cNvSpPr>
            <a:spLocks noGrp="1"/>
          </p:cNvSpPr>
          <p:nvPr>
            <p:ph type="body" idx="1"/>
          </p:nvPr>
        </p:nvSpPr>
        <p:spPr>
          <a:xfrm>
            <a:off x="373002" y="1030146"/>
            <a:ext cx="10999125" cy="1342664"/>
          </a:xfrm>
          <a:ln>
            <a:solidFill>
              <a:schemeClr val="accent1"/>
            </a:solidFill>
          </a:ln>
        </p:spPr>
        <p:txBody>
          <a:bodyPr>
            <a:normAutofit/>
          </a:bodyPr>
          <a:lstStyle/>
          <a:p>
            <a:r>
              <a:rPr lang="ja-JP" altLang="en-US" sz="2000" dirty="0"/>
              <a:t>　</a:t>
            </a:r>
            <a:r>
              <a:rPr lang="ja-JP" altLang="en-US" sz="2000" dirty="0" smtClean="0"/>
              <a:t>（３）</a:t>
            </a:r>
            <a:r>
              <a:rPr lang="ja-JP" altLang="en-US" sz="2000" dirty="0"/>
              <a:t>　関係機関間での連携内容に関する「取り決め」の促進</a:t>
            </a:r>
            <a:r>
              <a:rPr lang="en-US" altLang="ja-JP" sz="2000" dirty="0" smtClean="0"/>
              <a:t/>
            </a:r>
            <a:br>
              <a:rPr lang="en-US" altLang="ja-JP" sz="2000" dirty="0" smtClean="0"/>
            </a:br>
            <a:r>
              <a:rPr lang="ja-JP" altLang="en-US" sz="2000" dirty="0" smtClean="0"/>
              <a:t>　（４）</a:t>
            </a:r>
            <a:r>
              <a:rPr lang="ja-JP" altLang="en-US" sz="2000" dirty="0"/>
              <a:t>　他法他施策の活用に関する「取り決め」の</a:t>
            </a:r>
            <a:r>
              <a:rPr lang="ja-JP" altLang="en-US" sz="2000" dirty="0" smtClean="0"/>
              <a:t>促進</a:t>
            </a:r>
            <a:endParaRPr lang="en-US" altLang="ja-JP" sz="2000" dirty="0" smtClean="0"/>
          </a:p>
          <a:p>
            <a:r>
              <a:rPr lang="ja-JP" altLang="en-US" sz="2000" dirty="0"/>
              <a:t>　</a:t>
            </a:r>
            <a:r>
              <a:rPr lang="ja-JP" altLang="en-US" sz="2000" dirty="0" smtClean="0"/>
              <a:t>（５）</a:t>
            </a:r>
            <a:r>
              <a:rPr lang="ja-JP" altLang="en-US" sz="2000" dirty="0"/>
              <a:t>　連携の「取り決め」に関する広域的な調整・基準の</a:t>
            </a:r>
            <a:r>
              <a:rPr lang="ja-JP" altLang="en-US" sz="2000" dirty="0" smtClean="0"/>
              <a:t>整理</a:t>
            </a:r>
            <a:r>
              <a:rPr lang="ja-JP" altLang="en-US" sz="2000" dirty="0"/>
              <a:t>　</a:t>
            </a:r>
            <a:endParaRPr lang="en-US" altLang="ja-JP" sz="2000" dirty="0" smtClean="0"/>
          </a:p>
        </p:txBody>
      </p:sp>
      <p:sp>
        <p:nvSpPr>
          <p:cNvPr id="16" name="コンテンツ プレースホルダー 15"/>
          <p:cNvSpPr>
            <a:spLocks noGrp="1"/>
          </p:cNvSpPr>
          <p:nvPr>
            <p:ph sz="half" idx="2"/>
          </p:nvPr>
        </p:nvSpPr>
        <p:spPr>
          <a:xfrm>
            <a:off x="378792" y="2523282"/>
            <a:ext cx="4297381" cy="3877519"/>
          </a:xfrm>
          <a:ln w="12700" cmpd="thickThin">
            <a:solidFill>
              <a:schemeClr val="accent1"/>
            </a:solidFill>
          </a:ln>
        </p:spPr>
        <p:txBody>
          <a:bodyPr>
            <a:normAutofit/>
          </a:bodyPr>
          <a:lstStyle/>
          <a:p>
            <a:pPr marL="0" indent="0">
              <a:buNone/>
            </a:pPr>
            <a:r>
              <a:rPr lang="en-US" altLang="ja-JP" sz="1600" dirty="0" smtClean="0"/>
              <a:t>【</a:t>
            </a:r>
            <a:r>
              <a:rPr lang="ja-JP" altLang="en-US" sz="1600" dirty="0" smtClean="0"/>
              <a:t>具体的な内容</a:t>
            </a:r>
            <a:r>
              <a:rPr lang="en-US" altLang="ja-JP" sz="1600" dirty="0" smtClean="0"/>
              <a:t>】</a:t>
            </a:r>
          </a:p>
          <a:p>
            <a:pPr marL="0" indent="0">
              <a:buNone/>
            </a:pPr>
            <a:r>
              <a:rPr lang="ja-JP" altLang="en-US" sz="1600" b="1" dirty="0" smtClean="0"/>
              <a:t>（３）</a:t>
            </a:r>
            <a:r>
              <a:rPr lang="ja-JP" altLang="en-US" sz="1600" dirty="0" smtClean="0"/>
              <a:t>　市区</a:t>
            </a:r>
            <a:r>
              <a:rPr lang="ja-JP" altLang="en-US" sz="1600" dirty="0"/>
              <a:t>町村、警察（特に所轄庁）、一時保護委託先との間で、婦人相談所として、より</a:t>
            </a:r>
            <a:r>
              <a:rPr lang="ja-JP" altLang="en-US" sz="1600" dirty="0" smtClean="0"/>
              <a:t>積極的に</a:t>
            </a:r>
            <a:r>
              <a:rPr lang="ja-JP" altLang="en-US" sz="1600" dirty="0"/>
              <a:t>「組織レベルでの連携に関する仕組みや取り決めを話し合う場の</a:t>
            </a:r>
            <a:r>
              <a:rPr lang="ja-JP" altLang="en-US" sz="1600" dirty="0" smtClean="0"/>
              <a:t>確保」</a:t>
            </a:r>
            <a:endParaRPr lang="en-US" altLang="ja-JP" sz="1600" dirty="0" smtClean="0"/>
          </a:p>
          <a:p>
            <a:pPr marL="0" indent="0">
              <a:buNone/>
            </a:pPr>
            <a:r>
              <a:rPr lang="ja-JP" altLang="en-US" sz="1600" dirty="0"/>
              <a:t>調査票に挙げられている市区町村、警察、児童相談所、一時保護委託先</a:t>
            </a:r>
            <a:r>
              <a:rPr lang="ja-JP" altLang="en-US" sz="1600" dirty="0" smtClean="0"/>
              <a:t>、保健</a:t>
            </a:r>
            <a:r>
              <a:rPr lang="ja-JP" altLang="en-US" sz="1600" dirty="0"/>
              <a:t>医療機関と、具体的な連携</a:t>
            </a:r>
            <a:r>
              <a:rPr lang="ja-JP" altLang="en-US" sz="1600" dirty="0" smtClean="0"/>
              <a:t>内容</a:t>
            </a:r>
            <a:endParaRPr lang="en-US" altLang="ja-JP" sz="1600" dirty="0" smtClean="0"/>
          </a:p>
          <a:p>
            <a:pPr marL="0" indent="0">
              <a:buNone/>
            </a:pPr>
            <a:r>
              <a:rPr lang="ja-JP" altLang="en-US" sz="1600" b="1" dirty="0"/>
              <a:t>（４）</a:t>
            </a:r>
            <a:r>
              <a:rPr lang="ja-JP" altLang="en-US" sz="1600" dirty="0"/>
              <a:t>関係諸機関との間で、特に混乱が生じる</a:t>
            </a:r>
          </a:p>
          <a:p>
            <a:pPr marL="0" indent="0">
              <a:buNone/>
            </a:pPr>
            <a:r>
              <a:rPr lang="ja-JP" altLang="en-US" sz="1600" dirty="0"/>
              <a:t>ケースについては、支援方針の取り決めが</a:t>
            </a:r>
            <a:r>
              <a:rPr lang="ja-JP" altLang="en-US" sz="1600" dirty="0" smtClean="0"/>
              <a:t>必要</a:t>
            </a:r>
            <a:r>
              <a:rPr lang="en-US" altLang="ja-JP" sz="1600" dirty="0" smtClean="0"/>
              <a:t/>
            </a:r>
            <a:br>
              <a:rPr lang="en-US" altLang="ja-JP" sz="1600" dirty="0" smtClean="0"/>
            </a:br>
            <a:r>
              <a:rPr lang="ja-JP" altLang="en-US" sz="1600" b="1" dirty="0" smtClean="0"/>
              <a:t>（５）</a:t>
            </a:r>
            <a:r>
              <a:rPr lang="ja-JP" altLang="en-US" sz="1600" dirty="0"/>
              <a:t>連携の「取り決め」に関する広域的な調整・基準の整理</a:t>
            </a:r>
            <a:endParaRPr lang="en-US" altLang="ja-JP" sz="1600" dirty="0" smtClean="0"/>
          </a:p>
          <a:p>
            <a:pPr marL="0" indent="0">
              <a:buNone/>
            </a:pPr>
            <a:endParaRPr lang="en-US" altLang="ja-JP" sz="1600" dirty="0"/>
          </a:p>
          <a:p>
            <a:pPr marL="0" indent="0">
              <a:buNone/>
            </a:pPr>
            <a:endParaRPr kumimoji="1" lang="en-US" altLang="ja-JP" sz="1600" dirty="0"/>
          </a:p>
        </p:txBody>
      </p:sp>
      <p:sp>
        <p:nvSpPr>
          <p:cNvPr id="18" name="コンテンツ プレースホルダー 17"/>
          <p:cNvSpPr>
            <a:spLocks noGrp="1"/>
          </p:cNvSpPr>
          <p:nvPr>
            <p:ph sz="quarter" idx="4"/>
          </p:nvPr>
        </p:nvSpPr>
        <p:spPr>
          <a:xfrm>
            <a:off x="4907668" y="2523281"/>
            <a:ext cx="6562845" cy="3923818"/>
          </a:xfrm>
          <a:ln>
            <a:solidFill>
              <a:schemeClr val="tx1"/>
            </a:solidFill>
            <a:prstDash val="sysDash"/>
          </a:ln>
        </p:spPr>
        <p:txBody>
          <a:bodyPr>
            <a:noAutofit/>
          </a:bodyPr>
          <a:lstStyle/>
          <a:p>
            <a:pPr marL="0" indent="0">
              <a:buNone/>
            </a:pPr>
            <a:r>
              <a:rPr kumimoji="1" lang="en-US" altLang="ja-JP" sz="1600" b="1" dirty="0" smtClean="0"/>
              <a:t>【</a:t>
            </a:r>
            <a:r>
              <a:rPr lang="ja-JP" altLang="en-US" sz="1600" b="1" dirty="0" smtClean="0"/>
              <a:t>背景・方向性</a:t>
            </a:r>
            <a:r>
              <a:rPr kumimoji="1" lang="en-US" altLang="ja-JP" sz="1600" b="1" dirty="0" smtClean="0"/>
              <a:t>】</a:t>
            </a:r>
          </a:p>
          <a:p>
            <a:pPr marL="0" indent="0">
              <a:buNone/>
            </a:pPr>
            <a:r>
              <a:rPr lang="ja-JP" altLang="en-US" sz="1600" b="1" dirty="0" smtClean="0"/>
              <a:t>（</a:t>
            </a:r>
            <a:r>
              <a:rPr lang="ja-JP" altLang="en-US" sz="1600" b="1" dirty="0"/>
              <a:t>３）</a:t>
            </a:r>
            <a:r>
              <a:rPr lang="ja-JP" altLang="en-US" sz="1600" dirty="0"/>
              <a:t>「担当者と顔の見える</a:t>
            </a:r>
            <a:r>
              <a:rPr lang="ja-JP" altLang="en-US" sz="1600" dirty="0" smtClean="0"/>
              <a:t>関係づくり</a:t>
            </a:r>
            <a:r>
              <a:rPr lang="ja-JP" altLang="en-US" sz="1600" dirty="0"/>
              <a:t>」に加えて「組織レベルでの連携に関する仕組みや取り決めを話し合う場の確保</a:t>
            </a:r>
            <a:r>
              <a:rPr lang="ja-JP" altLang="en-US" sz="1600" dirty="0" smtClean="0"/>
              <a:t>」が重要。</a:t>
            </a:r>
            <a:r>
              <a:rPr lang="en-US" altLang="ja-JP" sz="1600" dirty="0" smtClean="0"/>
              <a:t/>
            </a:r>
            <a:br>
              <a:rPr lang="en-US" altLang="ja-JP" sz="1600" dirty="0" smtClean="0"/>
            </a:br>
            <a:r>
              <a:rPr lang="ja-JP" altLang="en-US" sz="1600" dirty="0" smtClean="0"/>
              <a:t>　「取り決め」により、</a:t>
            </a:r>
            <a:r>
              <a:rPr lang="ja-JP" altLang="en-US" sz="1600" dirty="0"/>
              <a:t>関係機関との間で良好な連携を達成しているところも多く</a:t>
            </a:r>
            <a:r>
              <a:rPr lang="ja-JP" altLang="en-US" sz="1600" dirty="0" smtClean="0"/>
              <a:t>ある</a:t>
            </a:r>
            <a:r>
              <a:rPr lang="ja-JP" altLang="en-US" sz="1600" dirty="0"/>
              <a:t>こと</a:t>
            </a:r>
            <a:r>
              <a:rPr lang="ja-JP" altLang="en-US" sz="1600" dirty="0" smtClean="0"/>
              <a:t>から、組織的</a:t>
            </a:r>
            <a:r>
              <a:rPr lang="ja-JP" altLang="en-US" sz="1600" dirty="0"/>
              <a:t>取り決めが普及していくことで、「</a:t>
            </a:r>
            <a:r>
              <a:rPr lang="ja-JP" altLang="en-US" sz="1600" dirty="0" smtClean="0"/>
              <a:t>連携</a:t>
            </a:r>
            <a:r>
              <a:rPr lang="ja-JP" altLang="en-US" sz="1600" dirty="0"/>
              <a:t>の課題」のうち一定のものを、現状から</a:t>
            </a:r>
            <a:r>
              <a:rPr lang="ja-JP" altLang="en-US" sz="1600" dirty="0" smtClean="0"/>
              <a:t>改善する可能性あり。</a:t>
            </a:r>
            <a:endParaRPr lang="en-US" altLang="ja-JP" sz="1600" dirty="0" smtClean="0"/>
          </a:p>
          <a:p>
            <a:pPr marL="0" indent="0">
              <a:buNone/>
            </a:pPr>
            <a:r>
              <a:rPr lang="ja-JP" altLang="en-US" sz="1600" b="1" dirty="0"/>
              <a:t>（４）</a:t>
            </a:r>
            <a:r>
              <a:rPr lang="ja-JP" altLang="en-US" sz="1600" dirty="0"/>
              <a:t>児童（若年女子）、高齢者、</a:t>
            </a:r>
            <a:r>
              <a:rPr lang="ja-JP" altLang="en-US" sz="1600" dirty="0" err="1"/>
              <a:t>障がい</a:t>
            </a:r>
            <a:r>
              <a:rPr lang="ja-JP" altLang="en-US" sz="1600" dirty="0"/>
              <a:t>者、生活困窮者</a:t>
            </a:r>
            <a:r>
              <a:rPr lang="ja-JP" altLang="en-US" sz="1600" dirty="0" smtClean="0"/>
              <a:t>などで</a:t>
            </a:r>
            <a:r>
              <a:rPr lang="ja-JP" altLang="en-US" sz="1600" dirty="0"/>
              <a:t>ある場合、他法他施策による支援と婦人保護事業による支援の利用が優先されるのか</a:t>
            </a:r>
            <a:r>
              <a:rPr lang="ja-JP" altLang="en-US" sz="1600" dirty="0" smtClean="0"/>
              <a:t>が曖昧</a:t>
            </a:r>
            <a:r>
              <a:rPr lang="ja-JP" altLang="en-US" sz="1600" dirty="0"/>
              <a:t>なために、混乱が生じていることから、地域の社会資源等の実態に応じた地域</a:t>
            </a:r>
            <a:r>
              <a:rPr lang="ja-JP" altLang="en-US" sz="1600" dirty="0" smtClean="0"/>
              <a:t>レベルで</a:t>
            </a:r>
            <a:r>
              <a:rPr lang="ja-JP" altLang="en-US" sz="1600" dirty="0"/>
              <a:t>の取り決めが</a:t>
            </a:r>
            <a:r>
              <a:rPr lang="ja-JP" altLang="en-US" sz="1600" dirty="0" smtClean="0"/>
              <a:t>必要</a:t>
            </a:r>
            <a:r>
              <a:rPr lang="en-US" altLang="ja-JP" sz="1600" dirty="0" smtClean="0"/>
              <a:t/>
            </a:r>
            <a:br>
              <a:rPr lang="en-US" altLang="ja-JP" sz="1600" dirty="0" smtClean="0"/>
            </a:br>
            <a:r>
              <a:rPr lang="ja-JP" altLang="en-US" sz="1600" b="1" dirty="0"/>
              <a:t>（５）</a:t>
            </a:r>
            <a:r>
              <a:rPr lang="ja-JP" altLang="en-US" sz="1600" dirty="0"/>
              <a:t>地域資源に違いがあることから、取り決めの</a:t>
            </a:r>
            <a:r>
              <a:rPr lang="ja-JP" altLang="en-US" sz="1600" dirty="0" smtClean="0"/>
              <a:t>単位</a:t>
            </a:r>
            <a:r>
              <a:rPr lang="ja-JP" altLang="en-US" sz="1600" dirty="0"/>
              <a:t>は、必ずしも都道府県単位ではなく、複数都道府県を集めたブロック単位での取り決め</a:t>
            </a:r>
            <a:r>
              <a:rPr lang="ja-JP" altLang="en-US" sz="1600" dirty="0" smtClean="0"/>
              <a:t>。</a:t>
            </a:r>
            <a:endParaRPr lang="en-US" altLang="ja-JP" sz="1600" dirty="0" smtClean="0"/>
          </a:p>
          <a:p>
            <a:pPr marL="0" indent="0">
              <a:buNone/>
            </a:pPr>
            <a:r>
              <a:rPr lang="ja-JP" altLang="en-US" sz="1600" dirty="0"/>
              <a:t>「取り決め」の内容を整理し、より広域的な運用基準、国と</a:t>
            </a:r>
            <a:r>
              <a:rPr lang="ja-JP" altLang="en-US" sz="1600" dirty="0" smtClean="0"/>
              <a:t>して</a:t>
            </a:r>
            <a:r>
              <a:rPr lang="ja-JP" altLang="en-US" sz="1600" dirty="0"/>
              <a:t>の基準の整備をしていく</a:t>
            </a:r>
            <a:r>
              <a:rPr lang="ja-JP" altLang="en-US" sz="1600" dirty="0" smtClean="0"/>
              <a:t>必要性</a:t>
            </a:r>
            <a:endParaRPr lang="en-US" altLang="ja-JP" sz="1600" b="1" dirty="0"/>
          </a:p>
        </p:txBody>
      </p:sp>
    </p:spTree>
    <p:extLst>
      <p:ext uri="{BB962C8B-B14F-4D97-AF65-F5344CB8AC3E}">
        <p14:creationId xmlns:p14="http://schemas.microsoft.com/office/powerpoint/2010/main" val="1922965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90363" y="228325"/>
            <a:ext cx="10964402" cy="696065"/>
            <a:chOff x="-4012398" y="1738281"/>
            <a:chExt cx="9190926" cy="1019342"/>
          </a:xfrm>
        </p:grpSpPr>
        <p:sp>
          <p:nvSpPr>
            <p:cNvPr id="7" name="角丸四角形 6"/>
            <p:cNvSpPr/>
            <p:nvPr/>
          </p:nvSpPr>
          <p:spPr>
            <a:xfrm>
              <a:off x="-4012398" y="1738281"/>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012398" y="1775438"/>
              <a:ext cx="9153766" cy="982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defTabSz="1822450">
                <a:lnSpc>
                  <a:spcPct val="90000"/>
                </a:lnSpc>
                <a:spcBef>
                  <a:spcPct val="0"/>
                </a:spcBef>
                <a:spcAft>
                  <a:spcPct val="35000"/>
                </a:spcAft>
              </a:pPr>
              <a:r>
                <a:rPr kumimoji="1" lang="ja-JP" altLang="en-US" sz="2400" dirty="0"/>
                <a:t>２</a:t>
              </a:r>
              <a:r>
                <a:rPr kumimoji="1" lang="en-US" altLang="ja-JP" sz="2400" kern="1200" dirty="0" smtClean="0"/>
                <a:t> </a:t>
              </a:r>
              <a:r>
                <a:rPr kumimoji="1" lang="ja-JP" altLang="en-US" sz="2400" dirty="0"/>
                <a:t>　連携の課題解決に向けた取組の方向性について</a:t>
              </a:r>
              <a:endParaRPr kumimoji="1" lang="ja-JP" altLang="en-US" sz="1600" kern="1200" dirty="0"/>
            </a:p>
          </p:txBody>
        </p:sp>
      </p:grpSp>
      <p:sp>
        <p:nvSpPr>
          <p:cNvPr id="15" name="テキスト プレースホルダー 14"/>
          <p:cNvSpPr>
            <a:spLocks noGrp="1"/>
          </p:cNvSpPr>
          <p:nvPr>
            <p:ph type="body" idx="1"/>
          </p:nvPr>
        </p:nvSpPr>
        <p:spPr>
          <a:xfrm>
            <a:off x="373002" y="1030146"/>
            <a:ext cx="10999125" cy="1122745"/>
          </a:xfrm>
          <a:ln>
            <a:solidFill>
              <a:schemeClr val="accent1"/>
            </a:solidFill>
          </a:ln>
        </p:spPr>
        <p:txBody>
          <a:bodyPr>
            <a:normAutofit/>
          </a:bodyPr>
          <a:lstStyle/>
          <a:p>
            <a:r>
              <a:rPr lang="ja-JP" altLang="en-US" sz="2000" dirty="0"/>
              <a:t>　</a:t>
            </a:r>
            <a:r>
              <a:rPr lang="ja-JP" altLang="en-US" sz="2000" dirty="0" smtClean="0"/>
              <a:t>（６）</a:t>
            </a:r>
            <a:r>
              <a:rPr lang="ja-JP" altLang="en-US" sz="2000" dirty="0"/>
              <a:t>　女性支援に関する横断的な検討組織の設置</a:t>
            </a:r>
            <a:r>
              <a:rPr lang="en-US" altLang="ja-JP" sz="2000" dirty="0" smtClean="0"/>
              <a:t/>
            </a:r>
            <a:br>
              <a:rPr lang="en-US" altLang="ja-JP" sz="2000" dirty="0" smtClean="0"/>
            </a:br>
            <a:r>
              <a:rPr lang="ja-JP" altLang="en-US" sz="2000" dirty="0" smtClean="0"/>
              <a:t>　（７）</a:t>
            </a:r>
            <a:r>
              <a:rPr lang="ja-JP" altLang="en-US" sz="2000" dirty="0"/>
              <a:t>　共通様式を用いた関係機関間の情報</a:t>
            </a:r>
            <a:r>
              <a:rPr lang="ja-JP" altLang="en-US" sz="2000" dirty="0" smtClean="0"/>
              <a:t>共有</a:t>
            </a:r>
            <a:endParaRPr lang="en-US" altLang="ja-JP" sz="2000" dirty="0" smtClean="0"/>
          </a:p>
          <a:p>
            <a:r>
              <a:rPr lang="ja-JP" altLang="en-US" sz="2000" dirty="0" smtClean="0"/>
              <a:t>　（８）</a:t>
            </a:r>
            <a:r>
              <a:rPr lang="ja-JP" altLang="en-US" sz="2000" dirty="0"/>
              <a:t>　女性支援・婦人保護の理解に向けた研修・人材育成</a:t>
            </a:r>
            <a:endParaRPr lang="en-US" altLang="ja-JP" sz="2000" dirty="0" smtClean="0"/>
          </a:p>
        </p:txBody>
      </p:sp>
      <p:sp>
        <p:nvSpPr>
          <p:cNvPr id="16" name="コンテンツ プレースホルダー 15"/>
          <p:cNvSpPr>
            <a:spLocks noGrp="1"/>
          </p:cNvSpPr>
          <p:nvPr>
            <p:ph sz="half" idx="2"/>
          </p:nvPr>
        </p:nvSpPr>
        <p:spPr>
          <a:xfrm>
            <a:off x="378792" y="2187615"/>
            <a:ext cx="4297381" cy="4305782"/>
          </a:xfrm>
          <a:ln w="12700" cmpd="thickThin">
            <a:solidFill>
              <a:schemeClr val="accent1"/>
            </a:solidFill>
          </a:ln>
        </p:spPr>
        <p:txBody>
          <a:bodyPr>
            <a:normAutofit/>
          </a:bodyPr>
          <a:lstStyle/>
          <a:p>
            <a:pPr marL="0" indent="0">
              <a:buNone/>
            </a:pPr>
            <a:r>
              <a:rPr lang="en-US" altLang="ja-JP" sz="1600" dirty="0" smtClean="0"/>
              <a:t>【</a:t>
            </a:r>
            <a:r>
              <a:rPr lang="ja-JP" altLang="en-US" sz="1600" dirty="0" smtClean="0"/>
              <a:t>具体的な内容</a:t>
            </a:r>
            <a:r>
              <a:rPr lang="en-US" altLang="ja-JP" sz="1600" dirty="0" smtClean="0"/>
              <a:t>】</a:t>
            </a:r>
          </a:p>
          <a:p>
            <a:pPr marL="0" indent="0">
              <a:buNone/>
            </a:pPr>
            <a:r>
              <a:rPr lang="ja-JP" altLang="en-US" sz="1600" b="1" dirty="0" smtClean="0"/>
              <a:t>（６）</a:t>
            </a:r>
            <a:r>
              <a:rPr lang="ja-JP" altLang="en-US" sz="1600" dirty="0"/>
              <a:t>　地域での連携協議会等での多機関多職種のネットワークによる支援ケースの蓄積・分析を</a:t>
            </a:r>
          </a:p>
          <a:p>
            <a:pPr marL="0" indent="0">
              <a:buNone/>
            </a:pPr>
            <a:r>
              <a:rPr lang="ja-JP" altLang="en-US" sz="1600" dirty="0"/>
              <a:t>積み上げ、関係機関と婦人相談所・婦人相談員との連携モデルを築いていく</a:t>
            </a:r>
            <a:r>
              <a:rPr lang="ja-JP" altLang="en-US" sz="1600" dirty="0" smtClean="0"/>
              <a:t>必要。</a:t>
            </a:r>
            <a:endParaRPr lang="en-US" altLang="ja-JP" sz="1600" dirty="0" smtClean="0"/>
          </a:p>
          <a:p>
            <a:pPr marL="0" indent="0">
              <a:buNone/>
            </a:pPr>
            <a:r>
              <a:rPr lang="ja-JP" altLang="en-US" sz="1600" b="1" dirty="0" smtClean="0"/>
              <a:t>（７）</a:t>
            </a:r>
            <a:r>
              <a:rPr lang="ja-JP" altLang="en-US" sz="1600" dirty="0" smtClean="0"/>
              <a:t>連携先</a:t>
            </a:r>
            <a:r>
              <a:rPr lang="ja-JP" altLang="en-US" sz="1600" dirty="0"/>
              <a:t>と課題や支援方針を共有しながら支援対応策を検討・協議していく上で</a:t>
            </a:r>
            <a:r>
              <a:rPr lang="ja-JP" altLang="en-US" sz="1600" dirty="0" smtClean="0"/>
              <a:t>、共通</a:t>
            </a:r>
            <a:r>
              <a:rPr lang="ja-JP" altLang="en-US" sz="1600" dirty="0"/>
              <a:t>様式の活用</a:t>
            </a:r>
            <a:r>
              <a:rPr lang="ja-JP" altLang="en-US" sz="1600" dirty="0" smtClean="0"/>
              <a:t>などを検討。施設においても一時</a:t>
            </a:r>
            <a:r>
              <a:rPr lang="ja-JP" altLang="en-US" sz="1600" dirty="0"/>
              <a:t>保護の退所後のフォロー体制が</a:t>
            </a:r>
            <a:r>
              <a:rPr lang="ja-JP" altLang="en-US" sz="1600" dirty="0" smtClean="0"/>
              <a:t>手薄であることから、共通様式の活用は重要。</a:t>
            </a:r>
            <a:r>
              <a:rPr lang="en-US" altLang="ja-JP" sz="1600" dirty="0" smtClean="0"/>
              <a:t/>
            </a:r>
            <a:br>
              <a:rPr lang="en-US" altLang="ja-JP" sz="1600" dirty="0" smtClean="0"/>
            </a:br>
            <a:r>
              <a:rPr lang="ja-JP" altLang="en-US" sz="1600" b="1" dirty="0" smtClean="0"/>
              <a:t>（８）</a:t>
            </a:r>
            <a:r>
              <a:rPr lang="ja-JP" altLang="en-US" sz="1600" dirty="0"/>
              <a:t>女性支援・婦人保護事業の理解・取組について周知するためには、職員の異動を考慮すれば、年ごとの研修体制が必要、婦人相談所自体にも、専門職の配置や研修体制の強化、専門的知見に関する教育、および学術的研究・統計調査等の強化が必要</a:t>
            </a:r>
          </a:p>
          <a:p>
            <a:pPr marL="0" indent="0">
              <a:buNone/>
            </a:pPr>
            <a:endParaRPr lang="en-US" altLang="ja-JP" sz="1600" dirty="0"/>
          </a:p>
          <a:p>
            <a:pPr marL="0" indent="0">
              <a:buNone/>
            </a:pPr>
            <a:endParaRPr kumimoji="1" lang="en-US" altLang="ja-JP" sz="1600" dirty="0"/>
          </a:p>
        </p:txBody>
      </p:sp>
      <p:sp>
        <p:nvSpPr>
          <p:cNvPr id="18" name="コンテンツ プレースホルダー 17"/>
          <p:cNvSpPr>
            <a:spLocks noGrp="1"/>
          </p:cNvSpPr>
          <p:nvPr>
            <p:ph sz="quarter" idx="4"/>
          </p:nvPr>
        </p:nvSpPr>
        <p:spPr>
          <a:xfrm>
            <a:off x="4907668" y="2187617"/>
            <a:ext cx="6562845" cy="4317357"/>
          </a:xfrm>
          <a:ln>
            <a:solidFill>
              <a:schemeClr val="tx1"/>
            </a:solidFill>
            <a:prstDash val="sysDash"/>
          </a:ln>
        </p:spPr>
        <p:txBody>
          <a:bodyPr>
            <a:noAutofit/>
          </a:bodyPr>
          <a:lstStyle/>
          <a:p>
            <a:pPr marL="0" indent="0">
              <a:buNone/>
            </a:pPr>
            <a:r>
              <a:rPr kumimoji="1" lang="en-US" altLang="ja-JP" sz="1600" b="1" dirty="0" smtClean="0"/>
              <a:t>【</a:t>
            </a:r>
            <a:r>
              <a:rPr lang="ja-JP" altLang="en-US" sz="1600" b="1" dirty="0" smtClean="0"/>
              <a:t>背景</a:t>
            </a:r>
            <a:r>
              <a:rPr kumimoji="1" lang="en-US" altLang="ja-JP" sz="1600" b="1" dirty="0" smtClean="0"/>
              <a:t>】</a:t>
            </a:r>
          </a:p>
          <a:p>
            <a:pPr marL="0" indent="0">
              <a:buNone/>
            </a:pPr>
            <a:r>
              <a:rPr lang="ja-JP" altLang="en-US" sz="1600" b="1" dirty="0" smtClean="0"/>
              <a:t>（６）</a:t>
            </a:r>
            <a:r>
              <a:rPr lang="ja-JP" altLang="en-US" sz="1600" dirty="0"/>
              <a:t>相談内容の複雑化や重篤化に伴い、関係機関の連携の必要性はさらに</a:t>
            </a:r>
            <a:r>
              <a:rPr lang="ja-JP" altLang="en-US" sz="1600" dirty="0" smtClean="0"/>
              <a:t>高まって</a:t>
            </a:r>
            <a:r>
              <a:rPr lang="ja-JP" altLang="en-US" sz="1600" dirty="0"/>
              <a:t>いる</a:t>
            </a:r>
            <a:r>
              <a:rPr lang="ja-JP" altLang="en-US" sz="1600" dirty="0" smtClean="0"/>
              <a:t>。</a:t>
            </a:r>
            <a:r>
              <a:rPr lang="en-US" altLang="ja-JP" sz="1600" dirty="0" smtClean="0"/>
              <a:t/>
            </a:r>
            <a:br>
              <a:rPr lang="en-US" altLang="ja-JP" sz="1600" dirty="0" smtClean="0"/>
            </a:br>
            <a:r>
              <a:rPr lang="ja-JP" altLang="en-US" sz="1600" dirty="0" smtClean="0"/>
              <a:t>・組織</a:t>
            </a:r>
            <a:r>
              <a:rPr lang="ja-JP" altLang="en-US" sz="1600" dirty="0"/>
              <a:t>としてのスタンス（それぞれの機関の法制度の問題）が</a:t>
            </a:r>
            <a:r>
              <a:rPr lang="ja-JP" altLang="en-US" sz="1600" dirty="0" smtClean="0"/>
              <a:t>異なる</a:t>
            </a:r>
            <a:r>
              <a:rPr lang="ja-JP" altLang="en-US" sz="1600" dirty="0"/>
              <a:t>ため、支援方針もそれぞれに</a:t>
            </a:r>
            <a:r>
              <a:rPr lang="ja-JP" altLang="en-US" sz="1600" dirty="0" smtClean="0"/>
              <a:t>異なりやすい。</a:t>
            </a:r>
            <a:endParaRPr lang="en-US" altLang="ja-JP" sz="1600" b="1" dirty="0"/>
          </a:p>
          <a:p>
            <a:pPr marL="0" indent="0">
              <a:buNone/>
            </a:pPr>
            <a:r>
              <a:rPr lang="ja-JP" altLang="en-US" sz="1600" dirty="0"/>
              <a:t>・保健医療福祉の様々な分野で多職種連携のチームアプローチや</a:t>
            </a:r>
            <a:r>
              <a:rPr lang="ja-JP" altLang="en-US" sz="1600" dirty="0" smtClean="0"/>
              <a:t>ネット</a:t>
            </a:r>
            <a:endParaRPr lang="ja-JP" altLang="en-US" sz="1600" dirty="0"/>
          </a:p>
          <a:p>
            <a:pPr marL="0" indent="0">
              <a:buNone/>
            </a:pPr>
            <a:r>
              <a:rPr lang="ja-JP" altLang="en-US" sz="1600" dirty="0" smtClean="0"/>
              <a:t>ワーク</a:t>
            </a:r>
            <a:r>
              <a:rPr lang="ja-JP" altLang="en-US" sz="1600" dirty="0"/>
              <a:t>の構築が</a:t>
            </a:r>
            <a:r>
              <a:rPr lang="ja-JP" altLang="en-US" sz="1600" dirty="0" smtClean="0"/>
              <a:t>進められて</a:t>
            </a:r>
            <a:r>
              <a:rPr lang="ja-JP" altLang="en-US" sz="1600" dirty="0"/>
              <a:t>いるが</a:t>
            </a:r>
            <a:r>
              <a:rPr lang="ja-JP" altLang="en-US" sz="1600" dirty="0" smtClean="0"/>
              <a:t>、こういった既存の</a:t>
            </a:r>
            <a:r>
              <a:rPr lang="ja-JP" altLang="en-US" sz="1600" dirty="0"/>
              <a:t>ネットワークへの婦人相談所・婦人</a:t>
            </a:r>
            <a:r>
              <a:rPr lang="ja-JP" altLang="en-US" sz="1600" smtClean="0"/>
              <a:t>相談員が、参画</a:t>
            </a:r>
            <a:r>
              <a:rPr lang="ja-JP" altLang="en-US" sz="1600" dirty="0" smtClean="0"/>
              <a:t>する選択肢</a:t>
            </a:r>
            <a:r>
              <a:rPr lang="ja-JP" altLang="en-US" sz="1600" smtClean="0"/>
              <a:t>もある。</a:t>
            </a:r>
            <a:r>
              <a:rPr lang="en-US" altLang="ja-JP" sz="1600" dirty="0" smtClean="0"/>
              <a:t/>
            </a:r>
            <a:br>
              <a:rPr lang="en-US" altLang="ja-JP" sz="1600" dirty="0" smtClean="0"/>
            </a:br>
            <a:r>
              <a:rPr lang="ja-JP" altLang="en-US" sz="1600" b="1" dirty="0" smtClean="0"/>
              <a:t>（７）</a:t>
            </a:r>
            <a:r>
              <a:rPr lang="ja-JP" altLang="en-US" sz="1600" dirty="0"/>
              <a:t>一時保護時における共通様式の利用はある程度なされていたが、退所時に関する共通様式の使用は多くの婦人相談所では</a:t>
            </a:r>
            <a:r>
              <a:rPr lang="ja-JP" altLang="en-US" sz="1600" dirty="0" smtClean="0"/>
              <a:t>活用率が低い。関係</a:t>
            </a:r>
            <a:r>
              <a:rPr lang="ja-JP" altLang="en-US" sz="1600" dirty="0"/>
              <a:t>機関と共有することは、退所後のフォロー、継続的</a:t>
            </a:r>
            <a:r>
              <a:rPr lang="ja-JP" altLang="en-US" sz="1600" dirty="0" smtClean="0"/>
              <a:t>支援</a:t>
            </a:r>
            <a:r>
              <a:rPr lang="ja-JP" altLang="en-US" sz="1600" dirty="0"/>
              <a:t>においても役に立つ</a:t>
            </a:r>
            <a:r>
              <a:rPr lang="ja-JP" altLang="en-US" sz="1600" dirty="0" smtClean="0"/>
              <a:t>と</a:t>
            </a:r>
            <a:r>
              <a:rPr lang="ja-JP" altLang="en-US" sz="1600" dirty="0"/>
              <a:t>考えられる</a:t>
            </a:r>
            <a:r>
              <a:rPr lang="ja-JP" altLang="en-US" sz="1600" dirty="0" smtClean="0"/>
              <a:t>。</a:t>
            </a:r>
            <a:endParaRPr lang="en-US" altLang="ja-JP" sz="1600" dirty="0" smtClean="0"/>
          </a:p>
          <a:p>
            <a:pPr marL="0" indent="0">
              <a:buNone/>
            </a:pPr>
            <a:r>
              <a:rPr lang="ja-JP" altLang="en-US" sz="1600" b="1" dirty="0" smtClean="0"/>
              <a:t>（８）</a:t>
            </a:r>
            <a:r>
              <a:rPr lang="ja-JP" altLang="en-US" sz="1600" dirty="0"/>
              <a:t>「連携上の課題がある」場合の理由として「婦人相談所</a:t>
            </a:r>
            <a:r>
              <a:rPr lang="ja-JP" altLang="en-US" sz="1600" dirty="0" smtClean="0"/>
              <a:t>の業務</a:t>
            </a:r>
            <a:r>
              <a:rPr lang="ja-JP" altLang="en-US" sz="1600" dirty="0"/>
              <a:t>や役割に対する共通理解の不足」「地域・担当者によるばらつき</a:t>
            </a:r>
            <a:r>
              <a:rPr lang="ja-JP" altLang="en-US" sz="1600" dirty="0" smtClean="0"/>
              <a:t>」があるなど。</a:t>
            </a:r>
            <a:endParaRPr lang="en-US" altLang="ja-JP" sz="1600" dirty="0" smtClean="0"/>
          </a:p>
          <a:p>
            <a:pPr marL="0" indent="0">
              <a:buNone/>
            </a:pPr>
            <a:r>
              <a:rPr lang="ja-JP" altLang="en-US" sz="1600" dirty="0"/>
              <a:t>２～３年サイクルでの職員異動が多く、事業の理解に基づき知識や取組等を積み重ねること、連携の力をつけていくことが難しい</a:t>
            </a:r>
            <a:r>
              <a:rPr lang="ja-JP" altLang="en-US" sz="1600" dirty="0" smtClean="0"/>
              <a:t>現状。</a:t>
            </a:r>
            <a:endParaRPr lang="en-US" altLang="ja-JP" sz="1600" dirty="0"/>
          </a:p>
          <a:p>
            <a:pPr marL="0" indent="0">
              <a:buNone/>
            </a:pPr>
            <a:endParaRPr lang="en-US" altLang="ja-JP" sz="1600" b="1" dirty="0"/>
          </a:p>
        </p:txBody>
      </p:sp>
    </p:spTree>
    <p:extLst>
      <p:ext uri="{BB962C8B-B14F-4D97-AF65-F5344CB8AC3E}">
        <p14:creationId xmlns:p14="http://schemas.microsoft.com/office/powerpoint/2010/main" val="536541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90363" y="112575"/>
            <a:ext cx="10964402" cy="696065"/>
            <a:chOff x="-4012398" y="1738281"/>
            <a:chExt cx="9190926" cy="1019342"/>
          </a:xfrm>
        </p:grpSpPr>
        <p:sp>
          <p:nvSpPr>
            <p:cNvPr id="7" name="角丸四角形 6"/>
            <p:cNvSpPr/>
            <p:nvPr/>
          </p:nvSpPr>
          <p:spPr>
            <a:xfrm>
              <a:off x="-4012398" y="1738281"/>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012398" y="1775438"/>
              <a:ext cx="9153766" cy="982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defTabSz="1822450">
                <a:lnSpc>
                  <a:spcPct val="90000"/>
                </a:lnSpc>
                <a:spcBef>
                  <a:spcPct val="0"/>
                </a:spcBef>
                <a:spcAft>
                  <a:spcPct val="35000"/>
                </a:spcAft>
              </a:pPr>
              <a:r>
                <a:rPr kumimoji="1" lang="ja-JP" altLang="en-US" sz="2400" dirty="0"/>
                <a:t>２</a:t>
              </a:r>
              <a:r>
                <a:rPr kumimoji="1" lang="en-US" altLang="ja-JP" sz="2400" kern="1200" dirty="0" smtClean="0"/>
                <a:t> </a:t>
              </a:r>
              <a:r>
                <a:rPr kumimoji="1" lang="ja-JP" altLang="en-US" sz="2400" dirty="0"/>
                <a:t>　連携の課題解決に向けた取組の方向性について</a:t>
              </a:r>
              <a:endParaRPr kumimoji="1" lang="ja-JP" altLang="en-US" sz="1600" kern="1200" dirty="0"/>
            </a:p>
          </p:txBody>
        </p:sp>
      </p:grpSp>
      <p:sp>
        <p:nvSpPr>
          <p:cNvPr id="15" name="テキスト プレースホルダー 14"/>
          <p:cNvSpPr>
            <a:spLocks noGrp="1"/>
          </p:cNvSpPr>
          <p:nvPr>
            <p:ph type="body" idx="1"/>
          </p:nvPr>
        </p:nvSpPr>
        <p:spPr>
          <a:xfrm>
            <a:off x="373002" y="856522"/>
            <a:ext cx="10999125" cy="729206"/>
          </a:xfrm>
          <a:ln>
            <a:solidFill>
              <a:schemeClr val="accent1"/>
            </a:solidFill>
          </a:ln>
        </p:spPr>
        <p:txBody>
          <a:bodyPr>
            <a:normAutofit/>
          </a:bodyPr>
          <a:lstStyle/>
          <a:p>
            <a:r>
              <a:rPr lang="ja-JP" altLang="en-US" sz="2000" dirty="0"/>
              <a:t>　　</a:t>
            </a:r>
            <a:r>
              <a:rPr lang="ja-JP" altLang="en-US" sz="2000" dirty="0" smtClean="0"/>
              <a:t>（９）</a:t>
            </a:r>
            <a:r>
              <a:rPr lang="ja-JP" altLang="en-US" sz="2000" dirty="0"/>
              <a:t>　</a:t>
            </a:r>
            <a:r>
              <a:rPr lang="ja-JP" altLang="en-US" sz="2000" dirty="0" smtClean="0"/>
              <a:t>婦人</a:t>
            </a:r>
            <a:r>
              <a:rPr lang="ja-JP" altLang="en-US" sz="2000" dirty="0"/>
              <a:t>相談員の体制</a:t>
            </a:r>
            <a:r>
              <a:rPr lang="ja-JP" altLang="en-US" sz="2000" dirty="0" smtClean="0"/>
              <a:t>強化</a:t>
            </a:r>
            <a:r>
              <a:rPr lang="en-US" altLang="ja-JP" sz="2000" dirty="0" smtClean="0"/>
              <a:t/>
            </a:r>
            <a:br>
              <a:rPr lang="en-US" altLang="ja-JP" sz="2000" dirty="0" smtClean="0"/>
            </a:br>
            <a:r>
              <a:rPr lang="ja-JP" altLang="en-US" sz="2000" dirty="0" smtClean="0"/>
              <a:t>　（</a:t>
            </a:r>
            <a:r>
              <a:rPr lang="ja-JP" altLang="en-US" sz="2000" dirty="0"/>
              <a:t>１０</a:t>
            </a:r>
            <a:r>
              <a:rPr lang="ja-JP" altLang="en-US" sz="2000" dirty="0" smtClean="0"/>
              <a:t>）</a:t>
            </a:r>
            <a:r>
              <a:rPr lang="ja-JP" altLang="en-US" sz="2000" dirty="0"/>
              <a:t>　社会資源の広域利用の促進</a:t>
            </a:r>
            <a:endParaRPr lang="en-US" altLang="ja-JP" sz="2000" dirty="0" smtClean="0"/>
          </a:p>
        </p:txBody>
      </p:sp>
      <p:sp>
        <p:nvSpPr>
          <p:cNvPr id="16" name="コンテンツ プレースホルダー 15"/>
          <p:cNvSpPr>
            <a:spLocks noGrp="1"/>
          </p:cNvSpPr>
          <p:nvPr>
            <p:ph sz="half" idx="2"/>
          </p:nvPr>
        </p:nvSpPr>
        <p:spPr>
          <a:xfrm>
            <a:off x="378792" y="1632027"/>
            <a:ext cx="4297381" cy="2534855"/>
          </a:xfrm>
          <a:ln w="12700" cmpd="thickThin">
            <a:solidFill>
              <a:schemeClr val="accent1"/>
            </a:solidFill>
          </a:ln>
        </p:spPr>
        <p:txBody>
          <a:bodyPr>
            <a:normAutofit lnSpcReduction="10000"/>
          </a:bodyPr>
          <a:lstStyle/>
          <a:p>
            <a:pPr marL="0" indent="0">
              <a:buNone/>
            </a:pPr>
            <a:r>
              <a:rPr lang="en-US" altLang="ja-JP" sz="1600" b="1" dirty="0" smtClean="0"/>
              <a:t>【</a:t>
            </a:r>
            <a:r>
              <a:rPr lang="ja-JP" altLang="en-US" sz="1600" b="1" dirty="0" smtClean="0"/>
              <a:t>具体的な内容</a:t>
            </a:r>
            <a:r>
              <a:rPr lang="en-US" altLang="ja-JP" sz="1600" b="1" dirty="0" smtClean="0"/>
              <a:t>】</a:t>
            </a:r>
          </a:p>
          <a:p>
            <a:pPr marL="0" indent="0">
              <a:buNone/>
            </a:pPr>
            <a:r>
              <a:rPr lang="ja-JP" altLang="en-US" sz="1600" b="1" dirty="0" smtClean="0"/>
              <a:t>（９）</a:t>
            </a:r>
            <a:r>
              <a:rPr lang="ja-JP" altLang="en-US" sz="1600" dirty="0"/>
              <a:t>婦人相談員の専門職としての位置づけや増員、市への設置拡大と義務設置の</a:t>
            </a:r>
            <a:r>
              <a:rPr lang="ja-JP" altLang="en-US" sz="1600" dirty="0" smtClean="0"/>
              <a:t>必要</a:t>
            </a:r>
            <a:endParaRPr lang="en-US" altLang="ja-JP" sz="1600" dirty="0" smtClean="0"/>
          </a:p>
          <a:p>
            <a:pPr marL="0" indent="0">
              <a:buNone/>
            </a:pPr>
            <a:r>
              <a:rPr lang="ja-JP" altLang="en-US" sz="1600" b="1" dirty="0" smtClean="0"/>
              <a:t>（１０）</a:t>
            </a:r>
            <a:r>
              <a:rPr lang="ja-JP" altLang="en-US" sz="1600" dirty="0"/>
              <a:t>地域の大きな移動を伴う資源の利活用、支援</a:t>
            </a:r>
            <a:r>
              <a:rPr lang="ja-JP" altLang="en-US" sz="1600" dirty="0" smtClean="0"/>
              <a:t>体制</a:t>
            </a:r>
            <a:r>
              <a:rPr lang="ja-JP" altLang="en-US" sz="1600" dirty="0"/>
              <a:t>への</a:t>
            </a:r>
            <a:r>
              <a:rPr lang="ja-JP" altLang="en-US" sz="1600" dirty="0" smtClean="0"/>
              <a:t>対応が重要</a:t>
            </a:r>
            <a:endParaRPr lang="en-US" altLang="ja-JP" sz="1600" b="1" dirty="0"/>
          </a:p>
          <a:p>
            <a:pPr marL="0" indent="0">
              <a:buNone/>
            </a:pPr>
            <a:r>
              <a:rPr lang="ja-JP" altLang="en-US" sz="1600" dirty="0" smtClean="0"/>
              <a:t>・</a:t>
            </a:r>
            <a:r>
              <a:rPr lang="en-US" altLang="ja-JP" sz="1600" dirty="0" smtClean="0"/>
              <a:t>DV </a:t>
            </a:r>
            <a:r>
              <a:rPr lang="ja-JP" altLang="en-US" sz="1600" dirty="0" smtClean="0"/>
              <a:t>被害者の危険から身を守るために施設の広域利用のニーズ、移動先でのきめ細かなケースワークの体制づくり</a:t>
            </a:r>
            <a:r>
              <a:rPr lang="ja-JP" altLang="en-US" sz="1600" dirty="0"/>
              <a:t>について、</a:t>
            </a:r>
            <a:r>
              <a:rPr lang="ja-JP" altLang="en-US" sz="1600" dirty="0" smtClean="0"/>
              <a:t>措置</a:t>
            </a:r>
            <a:r>
              <a:rPr lang="ja-JP" altLang="en-US" sz="1600" dirty="0"/>
              <a:t>およびケースワークを措置元から移動先に移管することについても、検討が</a:t>
            </a:r>
            <a:r>
              <a:rPr lang="ja-JP" altLang="en-US" sz="1600" dirty="0" smtClean="0"/>
              <a:t>必要。</a:t>
            </a:r>
            <a:endParaRPr lang="en-US" altLang="ja-JP" sz="1600" dirty="0" smtClean="0"/>
          </a:p>
          <a:p>
            <a:pPr marL="0" indent="0">
              <a:buNone/>
            </a:pPr>
            <a:endParaRPr lang="en-US" altLang="ja-JP" sz="1600" dirty="0" smtClean="0"/>
          </a:p>
          <a:p>
            <a:pPr marL="0" indent="0">
              <a:buNone/>
            </a:pPr>
            <a:endParaRPr kumimoji="1" lang="en-US" altLang="ja-JP" sz="1600" dirty="0"/>
          </a:p>
        </p:txBody>
      </p:sp>
      <p:sp>
        <p:nvSpPr>
          <p:cNvPr id="18" name="コンテンツ プレースホルダー 17"/>
          <p:cNvSpPr>
            <a:spLocks noGrp="1"/>
          </p:cNvSpPr>
          <p:nvPr>
            <p:ph sz="quarter" idx="4"/>
          </p:nvPr>
        </p:nvSpPr>
        <p:spPr>
          <a:xfrm>
            <a:off x="4907668" y="1655177"/>
            <a:ext cx="6562845" cy="2476981"/>
          </a:xfrm>
          <a:ln>
            <a:solidFill>
              <a:schemeClr val="tx1"/>
            </a:solidFill>
            <a:prstDash val="sysDash"/>
          </a:ln>
        </p:spPr>
        <p:txBody>
          <a:bodyPr>
            <a:noAutofit/>
          </a:bodyPr>
          <a:lstStyle/>
          <a:p>
            <a:pPr marL="0" indent="0">
              <a:buNone/>
            </a:pPr>
            <a:r>
              <a:rPr kumimoji="1" lang="en-US" altLang="ja-JP" sz="1600" b="1" dirty="0" smtClean="0"/>
              <a:t>【</a:t>
            </a:r>
            <a:r>
              <a:rPr lang="ja-JP" altLang="en-US" sz="1600" b="1" dirty="0" smtClean="0"/>
              <a:t>背景</a:t>
            </a:r>
            <a:r>
              <a:rPr kumimoji="1" lang="en-US" altLang="ja-JP" sz="1600" b="1" dirty="0" smtClean="0"/>
              <a:t>】</a:t>
            </a:r>
          </a:p>
          <a:p>
            <a:pPr marL="0" indent="0">
              <a:buNone/>
            </a:pPr>
            <a:r>
              <a:rPr lang="ja-JP" altLang="en-US" sz="1600" b="1" dirty="0" smtClean="0"/>
              <a:t>（９）</a:t>
            </a:r>
            <a:r>
              <a:rPr lang="ja-JP" altLang="en-US" sz="1600" dirty="0"/>
              <a:t>「婦人相談員は非常勤とする</a:t>
            </a:r>
            <a:r>
              <a:rPr lang="ja-JP" altLang="en-US" sz="1600" dirty="0" smtClean="0"/>
              <a:t>」と</a:t>
            </a:r>
            <a:r>
              <a:rPr lang="ja-JP" altLang="en-US" sz="1600" dirty="0"/>
              <a:t>なっているが、業務内容は専門的なスキルを必要とするもので、専門職として</a:t>
            </a:r>
            <a:r>
              <a:rPr lang="ja-JP" altLang="en-US" sz="1600" dirty="0" smtClean="0"/>
              <a:t>位置づける必要（Ｈ２９．４．１以降、常勤でも可能となった</a:t>
            </a:r>
            <a:r>
              <a:rPr lang="ja-JP" altLang="en-US" sz="1600" dirty="0"/>
              <a:t>。</a:t>
            </a:r>
            <a:r>
              <a:rPr lang="ja-JP" altLang="en-US" sz="1600" dirty="0" smtClean="0"/>
              <a:t>）</a:t>
            </a:r>
            <a:endParaRPr lang="en-US" altLang="ja-JP" sz="1600" dirty="0" smtClean="0"/>
          </a:p>
          <a:p>
            <a:pPr marL="0" indent="0">
              <a:buNone/>
            </a:pPr>
            <a:r>
              <a:rPr lang="ja-JP" altLang="en-US" sz="1600" b="1" dirty="0" smtClean="0"/>
              <a:t>（１０）</a:t>
            </a:r>
            <a:r>
              <a:rPr lang="ja-JP" altLang="en-US" sz="1600" dirty="0"/>
              <a:t>母子生活支援施設では広域利用が進んでいる一方で、婦人保護施設では</a:t>
            </a:r>
            <a:r>
              <a:rPr lang="ja-JP" altLang="en-US" sz="1600" dirty="0" smtClean="0"/>
              <a:t>ほとんどその</a:t>
            </a:r>
            <a:r>
              <a:rPr lang="ja-JP" altLang="en-US" sz="1600" dirty="0"/>
              <a:t>ような調整が行われて</a:t>
            </a:r>
            <a:r>
              <a:rPr lang="ja-JP" altLang="en-US" sz="1600" dirty="0" smtClean="0"/>
              <a:t>いない。</a:t>
            </a:r>
            <a:endParaRPr lang="en-US" altLang="ja-JP" sz="1600" dirty="0" smtClean="0"/>
          </a:p>
          <a:p>
            <a:pPr marL="0" indent="0">
              <a:buNone/>
            </a:pPr>
            <a:r>
              <a:rPr lang="ja-JP" altLang="en-US" sz="1600" dirty="0" smtClean="0"/>
              <a:t>現行では、措置元</a:t>
            </a:r>
            <a:r>
              <a:rPr lang="ja-JP" altLang="en-US" sz="1600" dirty="0"/>
              <a:t>が費用を負担し、ケースワークも行うことになって</a:t>
            </a:r>
            <a:r>
              <a:rPr lang="ja-JP" altLang="en-US" sz="1600" dirty="0" smtClean="0"/>
              <a:t>いるが加害者の追及</a:t>
            </a:r>
            <a:r>
              <a:rPr lang="ja-JP" altLang="en-US" sz="1600" dirty="0"/>
              <a:t>を逃れて遠方へ行った場合には、措置元によるケースワークが困難となっている。</a:t>
            </a:r>
            <a:endParaRPr lang="en-US" altLang="ja-JP" sz="1600" dirty="0"/>
          </a:p>
          <a:p>
            <a:pPr marL="0" indent="0">
              <a:buNone/>
            </a:pPr>
            <a:endParaRPr lang="en-US" altLang="ja-JP" sz="1600" b="1" dirty="0"/>
          </a:p>
        </p:txBody>
      </p:sp>
      <p:grpSp>
        <p:nvGrpSpPr>
          <p:cNvPr id="11" name="グループ化 10"/>
          <p:cNvGrpSpPr/>
          <p:nvPr/>
        </p:nvGrpSpPr>
        <p:grpSpPr>
          <a:xfrm>
            <a:off x="390363" y="4211935"/>
            <a:ext cx="10964402" cy="591560"/>
            <a:chOff x="-4012398" y="1738281"/>
            <a:chExt cx="9190926" cy="1019342"/>
          </a:xfrm>
        </p:grpSpPr>
        <p:sp>
          <p:nvSpPr>
            <p:cNvPr id="12" name="角丸四角形 11"/>
            <p:cNvSpPr/>
            <p:nvPr/>
          </p:nvSpPr>
          <p:spPr>
            <a:xfrm>
              <a:off x="-4012398" y="1738281"/>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角丸四角形 4"/>
            <p:cNvSpPr/>
            <p:nvPr/>
          </p:nvSpPr>
          <p:spPr>
            <a:xfrm>
              <a:off x="-4012398" y="1775438"/>
              <a:ext cx="9153766" cy="982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defTabSz="1822450">
                <a:lnSpc>
                  <a:spcPct val="90000"/>
                </a:lnSpc>
                <a:spcBef>
                  <a:spcPct val="0"/>
                </a:spcBef>
                <a:spcAft>
                  <a:spcPct val="35000"/>
                </a:spcAft>
              </a:pPr>
              <a:r>
                <a:rPr kumimoji="1" lang="ja-JP" altLang="en-US" sz="2400" dirty="0"/>
                <a:t>３　</a:t>
              </a:r>
              <a:r>
                <a:rPr kumimoji="1" lang="ja-JP" altLang="en-US" sz="2400" dirty="0" smtClean="0"/>
                <a:t>提言</a:t>
              </a:r>
              <a:endParaRPr kumimoji="1" lang="ja-JP" altLang="en-US" sz="1600" kern="1200" dirty="0"/>
            </a:p>
          </p:txBody>
        </p:sp>
      </p:grpSp>
      <p:sp>
        <p:nvSpPr>
          <p:cNvPr id="14" name="テキスト プレースホルダー 14"/>
          <p:cNvSpPr>
            <a:spLocks noGrp="1"/>
          </p:cNvSpPr>
          <p:nvPr>
            <p:ph type="body" idx="1"/>
          </p:nvPr>
        </p:nvSpPr>
        <p:spPr>
          <a:xfrm>
            <a:off x="390365" y="4886447"/>
            <a:ext cx="10999125" cy="1664826"/>
          </a:xfrm>
          <a:ln>
            <a:solidFill>
              <a:schemeClr val="accent1"/>
            </a:solidFill>
          </a:ln>
        </p:spPr>
        <p:txBody>
          <a:bodyPr>
            <a:normAutofit fontScale="92500" lnSpcReduction="10000"/>
          </a:bodyPr>
          <a:lstStyle/>
          <a:p>
            <a:r>
              <a:rPr lang="ja-JP" altLang="en-US" sz="2000" dirty="0"/>
              <a:t>○関係機関間、および他法他施策の活用に関する「取り決め」策定の</a:t>
            </a:r>
            <a:r>
              <a:rPr lang="ja-JP" altLang="en-US" sz="2000" dirty="0" smtClean="0"/>
              <a:t>支援</a:t>
            </a:r>
            <a:r>
              <a:rPr lang="en-US" altLang="ja-JP" sz="2000" dirty="0" smtClean="0"/>
              <a:t/>
            </a:r>
            <a:br>
              <a:rPr lang="en-US" altLang="ja-JP" sz="2000" dirty="0" smtClean="0"/>
            </a:br>
            <a:r>
              <a:rPr lang="ja-JP" altLang="en-US" sz="2000" dirty="0"/>
              <a:t>○女性支援に関する横断的な検討組織の設置への</a:t>
            </a:r>
            <a:r>
              <a:rPr lang="ja-JP" altLang="en-US" sz="2000" dirty="0" smtClean="0"/>
              <a:t>支援</a:t>
            </a:r>
            <a:endParaRPr lang="en-US" altLang="ja-JP" sz="2000" dirty="0" smtClean="0"/>
          </a:p>
          <a:p>
            <a:r>
              <a:rPr lang="ja-JP" altLang="en-US" sz="2000" dirty="0"/>
              <a:t>○今後の連携促進に資する調査への</a:t>
            </a:r>
            <a:r>
              <a:rPr lang="ja-JP" altLang="en-US" sz="2000" dirty="0" smtClean="0"/>
              <a:t>支援</a:t>
            </a:r>
            <a:endParaRPr lang="en-US" altLang="ja-JP" sz="2000" dirty="0" smtClean="0"/>
          </a:p>
          <a:p>
            <a:r>
              <a:rPr lang="ja-JP" altLang="en-US" sz="2000" dirty="0"/>
              <a:t>○女性支援・婦人保護の理解に向けた研修・人材育成、関係機関・専門職等への</a:t>
            </a:r>
            <a:r>
              <a:rPr lang="ja-JP" altLang="en-US" sz="2000" dirty="0" smtClean="0"/>
              <a:t>普及啓発</a:t>
            </a:r>
            <a:r>
              <a:rPr lang="ja-JP" altLang="en-US" sz="2000" dirty="0"/>
              <a:t>への支援</a:t>
            </a:r>
            <a:endParaRPr lang="en-US" altLang="ja-JP" sz="2000" dirty="0" smtClean="0"/>
          </a:p>
          <a:p>
            <a:r>
              <a:rPr lang="ja-JP" altLang="en-US" sz="2000" dirty="0"/>
              <a:t>○婦人相談員の体制強化の支援</a:t>
            </a:r>
            <a:endParaRPr lang="en-US" altLang="ja-JP" sz="2000" dirty="0" smtClean="0"/>
          </a:p>
        </p:txBody>
      </p:sp>
    </p:spTree>
    <p:extLst>
      <p:ext uri="{BB962C8B-B14F-4D97-AF65-F5344CB8AC3E}">
        <p14:creationId xmlns:p14="http://schemas.microsoft.com/office/powerpoint/2010/main" val="2733773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4740" y="1090147"/>
            <a:ext cx="9455577" cy="1898682"/>
          </a:xfrm>
        </p:spPr>
        <p:txBody>
          <a:bodyPr>
            <a:normAutofit/>
          </a:bodyPr>
          <a:lstStyle/>
          <a:p>
            <a:r>
              <a:rPr lang="ja-JP" altLang="en-US" sz="3900" dirty="0"/>
              <a:t>平成</a:t>
            </a:r>
            <a:r>
              <a:rPr lang="en-US" altLang="ja-JP" sz="3900" dirty="0"/>
              <a:t>27</a:t>
            </a:r>
            <a:r>
              <a:rPr lang="ja-JP" altLang="en-US" sz="3900" dirty="0"/>
              <a:t>年度　婦人保護施設の役割と機能</a:t>
            </a:r>
            <a:r>
              <a:rPr lang="en-US" altLang="ja-JP" sz="3900" dirty="0"/>
              <a:t/>
            </a:r>
            <a:br>
              <a:rPr lang="en-US" altLang="ja-JP" sz="3900" dirty="0"/>
            </a:br>
            <a:r>
              <a:rPr lang="ja-JP" altLang="en-US" sz="3900" dirty="0"/>
              <a:t>に関する調査報告書</a:t>
            </a:r>
          </a:p>
        </p:txBody>
      </p:sp>
      <p:sp>
        <p:nvSpPr>
          <p:cNvPr id="3" name="サブタイトル 2"/>
          <p:cNvSpPr>
            <a:spLocks noGrp="1"/>
          </p:cNvSpPr>
          <p:nvPr>
            <p:ph type="subTitle" idx="1"/>
          </p:nvPr>
        </p:nvSpPr>
        <p:spPr>
          <a:xfrm>
            <a:off x="1471613" y="3498647"/>
            <a:ext cx="7788029" cy="949843"/>
          </a:xfrm>
        </p:spPr>
        <p:txBody>
          <a:bodyPr>
            <a:normAutofit fontScale="92500" lnSpcReduction="20000"/>
          </a:bodyPr>
          <a:lstStyle/>
          <a:p>
            <a:pPr algn="r"/>
            <a:r>
              <a:rPr kumimoji="1" lang="ja-JP" altLang="en-US" dirty="0" smtClean="0"/>
              <a:t>婦人保護施設調査研究ワーキングチーム</a:t>
            </a:r>
            <a:endParaRPr kumimoji="1" lang="en-US" altLang="ja-JP" dirty="0" smtClean="0"/>
          </a:p>
          <a:p>
            <a:pPr algn="r"/>
            <a:r>
              <a:rPr lang="ja-JP" altLang="en-US" dirty="0" smtClean="0"/>
              <a:t>平成</a:t>
            </a:r>
            <a:r>
              <a:rPr lang="en-US" altLang="ja-JP" dirty="0"/>
              <a:t>28</a:t>
            </a:r>
            <a:r>
              <a:rPr lang="ja-JP" altLang="en-US" dirty="0" smtClean="0"/>
              <a:t>年</a:t>
            </a:r>
            <a:r>
              <a:rPr lang="en-US" altLang="ja-JP" dirty="0"/>
              <a:t>3</a:t>
            </a:r>
            <a:r>
              <a:rPr lang="ja-JP" altLang="en-US" dirty="0"/>
              <a:t>月</a:t>
            </a:r>
            <a:endParaRPr kumimoji="1" lang="ja-JP" altLang="en-US" dirty="0"/>
          </a:p>
        </p:txBody>
      </p:sp>
      <p:sp>
        <p:nvSpPr>
          <p:cNvPr id="4" name="サブタイトル 2"/>
          <p:cNvSpPr txBox="1">
            <a:spLocks/>
          </p:cNvSpPr>
          <p:nvPr/>
        </p:nvSpPr>
        <p:spPr>
          <a:xfrm>
            <a:off x="1992436" y="4610769"/>
            <a:ext cx="7788029" cy="949843"/>
          </a:xfrm>
          <a:prstGeom prst="rect">
            <a:avLst/>
          </a:prstGeom>
        </p:spPr>
        <p:txBody>
          <a:bodyPr vert="horz" lIns="88477" tIns="44239" rIns="88477" bIns="44239"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r>
              <a:rPr lang="en-US" altLang="ja-JP" sz="1500" dirty="0"/>
              <a:t>※</a:t>
            </a:r>
            <a:r>
              <a:rPr lang="ja-JP" altLang="en-US" sz="1500" dirty="0"/>
              <a:t>平成</a:t>
            </a:r>
            <a:r>
              <a:rPr lang="en-US" altLang="ja-JP" sz="1500" dirty="0"/>
              <a:t>27</a:t>
            </a:r>
            <a:r>
              <a:rPr lang="ja-JP" altLang="en-US" sz="1500" dirty="0"/>
              <a:t>年度　みずほ情報総研株式会社</a:t>
            </a:r>
            <a:endParaRPr lang="en-US" altLang="ja-JP" sz="1500" dirty="0"/>
          </a:p>
          <a:p>
            <a:pPr algn="r"/>
            <a:r>
              <a:rPr lang="ja-JP" altLang="en-US" sz="1500" dirty="0"/>
              <a:t>（先駆的ケア策定・検証調査事業）</a:t>
            </a:r>
          </a:p>
        </p:txBody>
      </p:sp>
      <p:sp>
        <p:nvSpPr>
          <p:cNvPr id="5" name="正方形/長方形 4"/>
          <p:cNvSpPr/>
          <p:nvPr/>
        </p:nvSpPr>
        <p:spPr>
          <a:xfrm>
            <a:off x="7678465" y="5328920"/>
            <a:ext cx="3520693" cy="1056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pPr algn="r"/>
            <a:r>
              <a:rPr kumimoji="1" lang="ja-JP" altLang="en-US" dirty="0" smtClean="0">
                <a:solidFill>
                  <a:schemeClr val="tx1"/>
                </a:solidFill>
              </a:rPr>
              <a:t>平成</a:t>
            </a:r>
            <a:r>
              <a:rPr kumimoji="1" lang="en-US" altLang="ja-JP" dirty="0" smtClean="0">
                <a:solidFill>
                  <a:schemeClr val="tx1"/>
                </a:solidFill>
              </a:rPr>
              <a:t>29</a:t>
            </a:r>
            <a:r>
              <a:rPr kumimoji="1" lang="ja-JP" altLang="en-US" dirty="0" smtClean="0">
                <a:solidFill>
                  <a:schemeClr val="tx1"/>
                </a:solidFill>
              </a:rPr>
              <a:t>年</a:t>
            </a:r>
            <a:r>
              <a:rPr kumimoji="1" lang="en-US" altLang="ja-JP" dirty="0" smtClean="0">
                <a:solidFill>
                  <a:schemeClr val="tx1"/>
                </a:solidFill>
              </a:rPr>
              <a:t>7</a:t>
            </a:r>
            <a:r>
              <a:rPr kumimoji="1" lang="ja-JP" altLang="en-US" dirty="0" smtClean="0">
                <a:solidFill>
                  <a:schemeClr val="tx1"/>
                </a:solidFill>
              </a:rPr>
              <a:t>月</a:t>
            </a:r>
            <a:r>
              <a:rPr kumimoji="1" lang="en-US" altLang="ja-JP" dirty="0" smtClean="0">
                <a:solidFill>
                  <a:schemeClr val="tx1"/>
                </a:solidFill>
              </a:rPr>
              <a:t>7</a:t>
            </a:r>
            <a:r>
              <a:rPr kumimoji="1" lang="ja-JP" altLang="en-US" dirty="0" smtClean="0">
                <a:solidFill>
                  <a:schemeClr val="tx1"/>
                </a:solidFill>
              </a:rPr>
              <a:t>日</a:t>
            </a:r>
            <a:endParaRPr kumimoji="1" lang="en-US" altLang="ja-JP" dirty="0" smtClean="0">
              <a:solidFill>
                <a:schemeClr val="tx1"/>
              </a:solidFill>
            </a:endParaRPr>
          </a:p>
          <a:p>
            <a:pPr algn="r"/>
            <a:r>
              <a:rPr kumimoji="1" lang="ja-JP" altLang="en-US" dirty="0" smtClean="0">
                <a:solidFill>
                  <a:schemeClr val="tx1"/>
                </a:solidFill>
              </a:rPr>
              <a:t>大阪府福祉部子ども室家庭支援課</a:t>
            </a:r>
            <a:endParaRPr kumimoji="1" lang="en-US" altLang="ja-JP" dirty="0" smtClean="0">
              <a:solidFill>
                <a:schemeClr val="tx1"/>
              </a:solidFill>
            </a:endParaRPr>
          </a:p>
          <a:p>
            <a:pPr algn="r"/>
            <a:r>
              <a:rPr kumimoji="1" lang="ja-JP" altLang="en-US" sz="1400" dirty="0">
                <a:solidFill>
                  <a:schemeClr val="tx1"/>
                </a:solidFill>
              </a:rPr>
              <a:t>（女性保護支援等検討専門部会資料）</a:t>
            </a:r>
          </a:p>
        </p:txBody>
      </p:sp>
    </p:spTree>
    <p:extLst>
      <p:ext uri="{BB962C8B-B14F-4D97-AF65-F5344CB8AC3E}">
        <p14:creationId xmlns:p14="http://schemas.microsoft.com/office/powerpoint/2010/main" val="1937103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9387" y="2503837"/>
            <a:ext cx="5578038" cy="3495824"/>
          </a:xfrm>
          <a:ln>
            <a:solidFill>
              <a:schemeClr val="accent1"/>
            </a:solidFill>
          </a:ln>
        </p:spPr>
        <p:txBody>
          <a:bodyPr/>
          <a:lstStyle/>
          <a:p>
            <a:pPr marL="0" indent="0">
              <a:buNone/>
            </a:pPr>
            <a:r>
              <a:rPr lang="en-US" altLang="ja-JP" sz="2300" dirty="0"/>
              <a:t>【</a:t>
            </a:r>
            <a:r>
              <a:rPr lang="ja-JP" altLang="en-US" sz="2300" dirty="0"/>
              <a:t>今後の展望</a:t>
            </a:r>
            <a:r>
              <a:rPr lang="en-US" altLang="ja-JP" sz="2300" dirty="0"/>
              <a:t>】</a:t>
            </a:r>
          </a:p>
          <a:p>
            <a:r>
              <a:rPr lang="ja-JP" altLang="en-US" sz="2300" dirty="0"/>
              <a:t>対象者の範囲（定義）の明確化、客観的・統一的な入所基準の策定、入所判断・プロセスの透明化。</a:t>
            </a:r>
            <a:endParaRPr lang="en-US" altLang="ja-JP" sz="2300" dirty="0"/>
          </a:p>
          <a:p>
            <a:r>
              <a:rPr lang="ja-JP" altLang="en-US" sz="2300" dirty="0"/>
              <a:t>経営主体別に見た意義・課題の精査と機能分化の検討。</a:t>
            </a:r>
            <a:endParaRPr lang="en-US" altLang="ja-JP" sz="2300" dirty="0"/>
          </a:p>
          <a:p>
            <a:r>
              <a:rPr lang="ja-JP" altLang="en-US" sz="2300" dirty="0"/>
              <a:t>多様な支援ニーズに対し、果たす役割・機能の明確化。</a:t>
            </a:r>
            <a:endParaRPr lang="en-US" altLang="ja-JP" sz="2300" dirty="0"/>
          </a:p>
        </p:txBody>
      </p:sp>
      <p:sp>
        <p:nvSpPr>
          <p:cNvPr id="4" name="角丸四角形 3"/>
          <p:cNvSpPr/>
          <p:nvPr/>
        </p:nvSpPr>
        <p:spPr>
          <a:xfrm>
            <a:off x="809387" y="548340"/>
            <a:ext cx="10147088" cy="5637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r>
              <a:rPr lang="en-US" altLang="ja-JP"/>
              <a:t>(1)</a:t>
            </a:r>
            <a:r>
              <a:rPr lang="ja-JP" altLang="en-US"/>
              <a:t>入所対象規定・基準の策定、利用率の改善、設置経営主体別の意義・課題の検討、施設役割の明確化と支援策の充実</a:t>
            </a:r>
            <a:endParaRPr lang="ja-JP" altLang="en-US" dirty="0"/>
          </a:p>
        </p:txBody>
      </p:sp>
      <p:sp>
        <p:nvSpPr>
          <p:cNvPr id="5" name="コンテンツ プレースホルダー 2"/>
          <p:cNvSpPr txBox="1">
            <a:spLocks/>
          </p:cNvSpPr>
          <p:nvPr/>
        </p:nvSpPr>
        <p:spPr>
          <a:xfrm>
            <a:off x="6387425" y="2503837"/>
            <a:ext cx="4569050" cy="3495824"/>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報告書の論点</a:t>
            </a:r>
            <a:r>
              <a:rPr lang="en-US" altLang="ja-JP" sz="2300" dirty="0"/>
              <a:t>】</a:t>
            </a:r>
          </a:p>
          <a:p>
            <a:r>
              <a:rPr lang="ja-JP" altLang="en-US" sz="2300" dirty="0"/>
              <a:t>婦人保護施設を規定する根拠法・制度施策と、実態の乖離。</a:t>
            </a:r>
            <a:endParaRPr lang="en-US" altLang="ja-JP" sz="2300" dirty="0"/>
          </a:p>
          <a:p>
            <a:r>
              <a:rPr lang="ja-JP" altLang="en-US" sz="2300" dirty="0"/>
              <a:t>要保護女子の減少と、多様な生活困難・ニーズを抱えた女性の受入れの結果として、専門性や存在意義が不明確化。</a:t>
            </a:r>
            <a:endParaRPr lang="en-US" altLang="ja-JP" sz="2300" dirty="0"/>
          </a:p>
          <a:p>
            <a:r>
              <a:rPr lang="ja-JP" altLang="en-US" sz="2300" dirty="0"/>
              <a:t>社会から見えにくい存在であることによる、検討の少なさ。</a:t>
            </a:r>
            <a:endParaRPr lang="en-US" altLang="ja-JP" sz="2300" dirty="0"/>
          </a:p>
        </p:txBody>
      </p:sp>
      <p:sp>
        <p:nvSpPr>
          <p:cNvPr id="6" name="コンテンツ プレースホルダー 2"/>
          <p:cNvSpPr txBox="1">
            <a:spLocks/>
          </p:cNvSpPr>
          <p:nvPr/>
        </p:nvSpPr>
        <p:spPr>
          <a:xfrm>
            <a:off x="809387" y="1228297"/>
            <a:ext cx="10147088" cy="1275540"/>
          </a:xfrm>
          <a:prstGeom prst="rect">
            <a:avLst/>
          </a:prstGeom>
          <a:ln>
            <a:solidFill>
              <a:schemeClr val="accent1"/>
            </a:solidFill>
          </a:ln>
        </p:spPr>
        <p:txBody>
          <a:bodyPr vert="horz" lIns="88477" tIns="44239" rIns="88477" bIns="44239"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現状と課題</a:t>
            </a:r>
            <a:r>
              <a:rPr lang="en-US" altLang="ja-JP" sz="2300" dirty="0"/>
              <a:t>】</a:t>
            </a:r>
          </a:p>
          <a:p>
            <a:r>
              <a:rPr lang="ja-JP" altLang="en-US" sz="2300" dirty="0"/>
              <a:t>多岐にわたる入所支援ニーズと、明確でない入所基準。</a:t>
            </a:r>
            <a:endParaRPr lang="en-US" altLang="ja-JP" sz="2300" dirty="0"/>
          </a:p>
          <a:p>
            <a:r>
              <a:rPr lang="ja-JP" altLang="en-US" sz="2300" dirty="0"/>
              <a:t>公共性が高く、蓄積された実践を有する社会資源であるが、利用率が低い。</a:t>
            </a:r>
            <a:endParaRPr lang="en-US" altLang="ja-JP" sz="2300" dirty="0"/>
          </a:p>
        </p:txBody>
      </p:sp>
    </p:spTree>
    <p:extLst>
      <p:ext uri="{BB962C8B-B14F-4D97-AF65-F5344CB8AC3E}">
        <p14:creationId xmlns:p14="http://schemas.microsoft.com/office/powerpoint/2010/main" val="2977956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9387" y="2503837"/>
            <a:ext cx="5578038" cy="3495824"/>
          </a:xfrm>
          <a:ln>
            <a:solidFill>
              <a:schemeClr val="accent1"/>
            </a:solidFill>
          </a:ln>
        </p:spPr>
        <p:txBody>
          <a:bodyPr/>
          <a:lstStyle/>
          <a:p>
            <a:pPr marL="0" indent="0">
              <a:buNone/>
            </a:pPr>
            <a:r>
              <a:rPr lang="en-US" altLang="ja-JP" sz="2300" dirty="0"/>
              <a:t>【</a:t>
            </a:r>
            <a:r>
              <a:rPr lang="ja-JP" altLang="en-US" sz="2300" dirty="0"/>
              <a:t>今後の展望</a:t>
            </a:r>
            <a:r>
              <a:rPr lang="en-US" altLang="ja-JP" sz="2300" dirty="0"/>
              <a:t>】</a:t>
            </a:r>
          </a:p>
          <a:p>
            <a:r>
              <a:rPr lang="ja-JP" altLang="en-US" sz="2300" dirty="0"/>
              <a:t>一時保護と中長期支援のニーズの相違に対応した機能の分離・すみわけを徹底。</a:t>
            </a:r>
            <a:endParaRPr lang="en-US" altLang="ja-JP" sz="2300" dirty="0"/>
          </a:p>
          <a:p>
            <a:r>
              <a:rPr lang="ja-JP" altLang="en-US" sz="2300" dirty="0"/>
              <a:t>心理職員と育児支援専門職員の配置職員化。</a:t>
            </a:r>
            <a:endParaRPr lang="en-US" altLang="ja-JP" sz="2300" dirty="0"/>
          </a:p>
          <a:p>
            <a:r>
              <a:rPr lang="ja-JP" altLang="en-US" sz="2300" dirty="0"/>
              <a:t>入所する被害者の生命と秘密保持を守りつつ、婦人保護施設の有用性を発信。</a:t>
            </a:r>
            <a:endParaRPr lang="en-US" altLang="ja-JP" sz="2300" dirty="0"/>
          </a:p>
          <a:p>
            <a:r>
              <a:rPr lang="ja-JP" altLang="en-US" sz="2300" dirty="0"/>
              <a:t>地域の理解と協力を得た、退所後支援。</a:t>
            </a:r>
            <a:endParaRPr lang="en-US" altLang="ja-JP" sz="2300" dirty="0"/>
          </a:p>
          <a:p>
            <a:endParaRPr lang="en-US" altLang="ja-JP" sz="2300" dirty="0"/>
          </a:p>
        </p:txBody>
      </p:sp>
      <p:sp>
        <p:nvSpPr>
          <p:cNvPr id="4" name="角丸四角形 3"/>
          <p:cNvSpPr/>
          <p:nvPr/>
        </p:nvSpPr>
        <p:spPr>
          <a:xfrm>
            <a:off x="809387" y="548340"/>
            <a:ext cx="10147088" cy="5637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r>
              <a:rPr lang="en-US" altLang="ja-JP" dirty="0" smtClean="0"/>
              <a:t>(2)</a:t>
            </a:r>
            <a:r>
              <a:rPr lang="ja-JP" altLang="en-US" dirty="0" smtClean="0"/>
              <a:t>設置</a:t>
            </a:r>
            <a:r>
              <a:rPr lang="ja-JP" altLang="en-US" dirty="0"/>
              <a:t>・</a:t>
            </a:r>
            <a:r>
              <a:rPr lang="ja-JP" altLang="en-US" dirty="0" smtClean="0"/>
              <a:t>運営形態、職員配置、情報発信</a:t>
            </a:r>
            <a:endParaRPr lang="ja-JP" altLang="en-US" dirty="0"/>
          </a:p>
        </p:txBody>
      </p:sp>
      <p:sp>
        <p:nvSpPr>
          <p:cNvPr id="5" name="コンテンツ プレースホルダー 2"/>
          <p:cNvSpPr txBox="1">
            <a:spLocks/>
          </p:cNvSpPr>
          <p:nvPr/>
        </p:nvSpPr>
        <p:spPr>
          <a:xfrm>
            <a:off x="6387425" y="2503837"/>
            <a:ext cx="4569050" cy="3495824"/>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報告書の論点</a:t>
            </a:r>
            <a:r>
              <a:rPr lang="en-US" altLang="ja-JP" sz="2300" dirty="0"/>
              <a:t>】</a:t>
            </a:r>
          </a:p>
          <a:p>
            <a:r>
              <a:rPr lang="en-US" altLang="ja-JP" sz="2300" dirty="0"/>
              <a:t>DV</a:t>
            </a:r>
            <a:r>
              <a:rPr lang="ja-JP" altLang="en-US" sz="2300" dirty="0"/>
              <a:t>被害者の安全を優先せざるを得ず、複合的課題を抱えた入所者への対応に、支援現場は苦慮。</a:t>
            </a:r>
            <a:endParaRPr lang="en-US" altLang="ja-JP" sz="2300" dirty="0"/>
          </a:p>
          <a:p>
            <a:r>
              <a:rPr lang="en-US" altLang="ja-JP" sz="2300" dirty="0"/>
              <a:t>DV</a:t>
            </a:r>
            <a:r>
              <a:rPr lang="ja-JP" altLang="en-US" sz="2300" dirty="0"/>
              <a:t>中心の運用により、</a:t>
            </a:r>
            <a:r>
              <a:rPr lang="en-US" altLang="ja-JP" sz="2300" dirty="0"/>
              <a:t>DV</a:t>
            </a:r>
            <a:r>
              <a:rPr lang="ja-JP" altLang="en-US" sz="2300" dirty="0"/>
              <a:t>以外の中長期的支援を要する女性が一時保護から排除され、その結果、婦人保護施設の対象とならず、利用率低下の要因ともなっている。</a:t>
            </a:r>
            <a:endParaRPr lang="en-US" altLang="ja-JP" sz="2300" dirty="0"/>
          </a:p>
        </p:txBody>
      </p:sp>
      <p:sp>
        <p:nvSpPr>
          <p:cNvPr id="6" name="コンテンツ プレースホルダー 2"/>
          <p:cNvSpPr txBox="1">
            <a:spLocks/>
          </p:cNvSpPr>
          <p:nvPr/>
        </p:nvSpPr>
        <p:spPr>
          <a:xfrm>
            <a:off x="809387" y="1228297"/>
            <a:ext cx="10147088" cy="1275540"/>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現状と課題</a:t>
            </a:r>
            <a:r>
              <a:rPr lang="en-US" altLang="ja-JP" sz="2300" dirty="0"/>
              <a:t>】</a:t>
            </a:r>
          </a:p>
          <a:p>
            <a:r>
              <a:rPr lang="ja-JP" altLang="en-US" sz="2300" dirty="0"/>
              <a:t>一時保護機能の併存により、秘匿性を優先せざるを得ず、本来の中長期支援に支障。</a:t>
            </a:r>
            <a:endParaRPr lang="en-US" altLang="ja-JP" sz="2300" dirty="0"/>
          </a:p>
        </p:txBody>
      </p:sp>
    </p:spTree>
    <p:extLst>
      <p:ext uri="{BB962C8B-B14F-4D97-AF65-F5344CB8AC3E}">
        <p14:creationId xmlns:p14="http://schemas.microsoft.com/office/powerpoint/2010/main" val="1220784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9387" y="3294036"/>
            <a:ext cx="5578038" cy="2705625"/>
          </a:xfrm>
          <a:ln>
            <a:solidFill>
              <a:schemeClr val="accent1"/>
            </a:solidFill>
          </a:ln>
        </p:spPr>
        <p:txBody>
          <a:bodyPr/>
          <a:lstStyle/>
          <a:p>
            <a:pPr marL="0" indent="0">
              <a:buNone/>
            </a:pPr>
            <a:r>
              <a:rPr lang="en-US" altLang="ja-JP" sz="2300" dirty="0"/>
              <a:t>【</a:t>
            </a:r>
            <a:r>
              <a:rPr lang="ja-JP" altLang="en-US" sz="2300" dirty="0"/>
              <a:t>今後の展望</a:t>
            </a:r>
            <a:r>
              <a:rPr lang="en-US" altLang="ja-JP" sz="2300" dirty="0"/>
              <a:t>】</a:t>
            </a:r>
          </a:p>
          <a:p>
            <a:r>
              <a:rPr lang="ja-JP" altLang="en-US" sz="2300" dirty="0"/>
              <a:t>広域措置を進めることが必要。</a:t>
            </a:r>
            <a:endParaRPr lang="en-US" altLang="ja-JP" sz="2300" dirty="0"/>
          </a:p>
          <a:p>
            <a:r>
              <a:rPr lang="ja-JP" altLang="en-US" sz="2300" dirty="0"/>
              <a:t>全国的な基準を策定、徹底。</a:t>
            </a:r>
            <a:endParaRPr lang="en-US" altLang="ja-JP" sz="2300" dirty="0"/>
          </a:p>
          <a:p>
            <a:r>
              <a:rPr lang="ja-JP" altLang="en-US" sz="2300" dirty="0"/>
              <a:t>現在の未設置県においても設置の検討が求められる。</a:t>
            </a:r>
            <a:endParaRPr lang="en-US" altLang="ja-JP" sz="2300" dirty="0"/>
          </a:p>
        </p:txBody>
      </p:sp>
      <p:sp>
        <p:nvSpPr>
          <p:cNvPr id="4" name="角丸四角形 3"/>
          <p:cNvSpPr/>
          <p:nvPr/>
        </p:nvSpPr>
        <p:spPr>
          <a:xfrm>
            <a:off x="809387" y="548340"/>
            <a:ext cx="10147088" cy="5637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r>
              <a:rPr lang="en-US" altLang="ja-JP" dirty="0" smtClean="0"/>
              <a:t>(</a:t>
            </a:r>
            <a:r>
              <a:rPr lang="en-US" altLang="ja-JP" dirty="0"/>
              <a:t>3</a:t>
            </a:r>
            <a:r>
              <a:rPr lang="en-US" altLang="ja-JP" dirty="0" smtClean="0"/>
              <a:t>)</a:t>
            </a:r>
            <a:r>
              <a:rPr lang="ja-JP" altLang="en-US" dirty="0" smtClean="0"/>
              <a:t>婦人保護施設未設置県の状況と課題</a:t>
            </a:r>
            <a:endParaRPr lang="ja-JP" altLang="en-US" dirty="0"/>
          </a:p>
        </p:txBody>
      </p:sp>
      <p:sp>
        <p:nvSpPr>
          <p:cNvPr id="5" name="コンテンツ プレースホルダー 2"/>
          <p:cNvSpPr txBox="1">
            <a:spLocks/>
          </p:cNvSpPr>
          <p:nvPr/>
        </p:nvSpPr>
        <p:spPr>
          <a:xfrm>
            <a:off x="6387425" y="3294036"/>
            <a:ext cx="4569050" cy="2705625"/>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報告書の論点</a:t>
            </a:r>
            <a:r>
              <a:rPr lang="en-US" altLang="ja-JP" sz="2300" dirty="0"/>
              <a:t>】</a:t>
            </a:r>
          </a:p>
          <a:p>
            <a:r>
              <a:rPr lang="ja-JP" altLang="en-US" sz="2300" dirty="0"/>
              <a:t>売春防止法に規定される本来的な対象者の減少。</a:t>
            </a:r>
            <a:endParaRPr lang="en-US" altLang="ja-JP" sz="2300" dirty="0"/>
          </a:p>
          <a:p>
            <a:r>
              <a:rPr lang="ja-JP" altLang="en-US" sz="2300" dirty="0"/>
              <a:t>複合的な課題を有する、中長期支援を必要とする多様な対象者の存在。</a:t>
            </a:r>
            <a:endParaRPr lang="en-US" altLang="ja-JP" sz="2300" dirty="0"/>
          </a:p>
        </p:txBody>
      </p:sp>
      <p:sp>
        <p:nvSpPr>
          <p:cNvPr id="6" name="コンテンツ プレースホルダー 2"/>
          <p:cNvSpPr txBox="1">
            <a:spLocks/>
          </p:cNvSpPr>
          <p:nvPr/>
        </p:nvSpPr>
        <p:spPr>
          <a:xfrm>
            <a:off x="809387" y="1228296"/>
            <a:ext cx="10147088" cy="2065740"/>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現状と課題</a:t>
            </a:r>
            <a:r>
              <a:rPr lang="en-US" altLang="ja-JP" sz="2300" dirty="0"/>
              <a:t>】</a:t>
            </a:r>
          </a:p>
          <a:p>
            <a:r>
              <a:rPr lang="ja-JP" altLang="en-US" sz="2300" dirty="0"/>
              <a:t>全国において施設を廃止した県は</a:t>
            </a:r>
            <a:r>
              <a:rPr lang="en-US" altLang="ja-JP" sz="2300" dirty="0"/>
              <a:t>7</a:t>
            </a:r>
            <a:r>
              <a:rPr lang="ja-JP" altLang="en-US" sz="2300" dirty="0"/>
              <a:t>県あり、現在の施設利用者が抱える複合的な支援ニーズを対象とすることができなかったとうかがえる。</a:t>
            </a:r>
            <a:endParaRPr lang="en-US" altLang="ja-JP" sz="2300" dirty="0"/>
          </a:p>
          <a:p>
            <a:r>
              <a:rPr lang="ja-JP" altLang="en-US" sz="2300" dirty="0"/>
              <a:t>未設置県においても、中長期支援の必要性とともに、一時保護と退所後の支援では限界があると指摘。</a:t>
            </a:r>
            <a:endParaRPr lang="en-US" altLang="ja-JP" sz="2300" dirty="0"/>
          </a:p>
        </p:txBody>
      </p:sp>
    </p:spTree>
    <p:extLst>
      <p:ext uri="{BB962C8B-B14F-4D97-AF65-F5344CB8AC3E}">
        <p14:creationId xmlns:p14="http://schemas.microsoft.com/office/powerpoint/2010/main" val="4077158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9387" y="3024219"/>
            <a:ext cx="5578038" cy="2975441"/>
          </a:xfrm>
          <a:ln>
            <a:solidFill>
              <a:schemeClr val="accent1"/>
            </a:solidFill>
          </a:ln>
        </p:spPr>
        <p:txBody>
          <a:bodyPr>
            <a:normAutofit/>
          </a:bodyPr>
          <a:lstStyle/>
          <a:p>
            <a:pPr marL="0" indent="0">
              <a:buNone/>
            </a:pPr>
            <a:r>
              <a:rPr lang="en-US" altLang="ja-JP" sz="2300" dirty="0"/>
              <a:t>【</a:t>
            </a:r>
            <a:r>
              <a:rPr lang="ja-JP" altLang="en-US" sz="2300" dirty="0"/>
              <a:t>今後の展望</a:t>
            </a:r>
            <a:r>
              <a:rPr lang="en-US" altLang="ja-JP" sz="2300" dirty="0"/>
              <a:t>】</a:t>
            </a:r>
          </a:p>
          <a:p>
            <a:r>
              <a:rPr lang="ja-JP" altLang="en-US" sz="2300" dirty="0"/>
              <a:t>婦人保護施設について、売春防止法に基づく「保護更生」から、「女性の人権」を尊重する社会福祉事業へ転換。</a:t>
            </a:r>
            <a:endParaRPr lang="en-US" altLang="ja-JP" sz="2300" dirty="0"/>
          </a:p>
          <a:p>
            <a:r>
              <a:rPr lang="ja-JP" altLang="en-US" sz="2300" dirty="0"/>
              <a:t>地域に開かれた社会福祉施設としての機能強化と、情報発信。</a:t>
            </a:r>
            <a:endParaRPr lang="en-US" altLang="ja-JP" sz="2300" dirty="0"/>
          </a:p>
          <a:p>
            <a:r>
              <a:rPr lang="ja-JP" altLang="en-US" sz="2300" dirty="0"/>
              <a:t>施設の設置義務化と根拠法の見直し。</a:t>
            </a:r>
            <a:endParaRPr lang="en-US" altLang="ja-JP" sz="2300" dirty="0"/>
          </a:p>
        </p:txBody>
      </p:sp>
      <p:sp>
        <p:nvSpPr>
          <p:cNvPr id="4" name="角丸四角形 3"/>
          <p:cNvSpPr/>
          <p:nvPr/>
        </p:nvSpPr>
        <p:spPr>
          <a:xfrm>
            <a:off x="809387" y="548340"/>
            <a:ext cx="10147088" cy="5637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r>
              <a:rPr lang="en-US" altLang="ja-JP" dirty="0" smtClean="0"/>
              <a:t>(4)</a:t>
            </a:r>
            <a:r>
              <a:rPr lang="ja-JP" altLang="en-US" dirty="0" smtClean="0"/>
              <a:t>今後の展望</a:t>
            </a:r>
            <a:endParaRPr lang="ja-JP" altLang="en-US" dirty="0"/>
          </a:p>
        </p:txBody>
      </p:sp>
      <p:sp>
        <p:nvSpPr>
          <p:cNvPr id="5" name="コンテンツ プレースホルダー 2"/>
          <p:cNvSpPr txBox="1">
            <a:spLocks/>
          </p:cNvSpPr>
          <p:nvPr/>
        </p:nvSpPr>
        <p:spPr>
          <a:xfrm>
            <a:off x="6387425" y="3024218"/>
            <a:ext cx="4569050" cy="2975442"/>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報告書の論点</a:t>
            </a:r>
            <a:r>
              <a:rPr lang="en-US" altLang="ja-JP" sz="2300" dirty="0"/>
              <a:t>】</a:t>
            </a:r>
          </a:p>
          <a:p>
            <a:r>
              <a:rPr lang="ja-JP" altLang="en-US" sz="2300" dirty="0"/>
              <a:t>婦人保護施設を、保護収容から、制度のはざまにある女性を包摂する社会福祉施設として、総合的・包括的なソーシャルワーク実践の場に転換。</a:t>
            </a:r>
            <a:endParaRPr lang="en-US" altLang="ja-JP" sz="2300" dirty="0"/>
          </a:p>
          <a:p>
            <a:r>
              <a:rPr lang="ja-JP" altLang="en-US" sz="2300" dirty="0"/>
              <a:t>ジェンダー不平等な社会構造があることを理解した支援。</a:t>
            </a:r>
            <a:endParaRPr lang="en-US" altLang="ja-JP" sz="2300" dirty="0"/>
          </a:p>
        </p:txBody>
      </p:sp>
      <p:sp>
        <p:nvSpPr>
          <p:cNvPr id="6" name="コンテンツ プレースホルダー 2"/>
          <p:cNvSpPr txBox="1">
            <a:spLocks/>
          </p:cNvSpPr>
          <p:nvPr/>
        </p:nvSpPr>
        <p:spPr>
          <a:xfrm>
            <a:off x="809387" y="1228297"/>
            <a:ext cx="10147088" cy="1795922"/>
          </a:xfrm>
          <a:prstGeom prst="rect">
            <a:avLst/>
          </a:prstGeom>
          <a:ln>
            <a:solidFill>
              <a:schemeClr val="accent1"/>
            </a:solidFill>
          </a:ln>
        </p:spPr>
        <p:txBody>
          <a:bodyPr vert="horz" lIns="88477" tIns="44239" rIns="88477" bIns="4423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300" dirty="0"/>
              <a:t>【</a:t>
            </a:r>
            <a:r>
              <a:rPr lang="ja-JP" altLang="en-US" sz="2300" dirty="0"/>
              <a:t>現状と課題</a:t>
            </a:r>
            <a:r>
              <a:rPr lang="en-US" altLang="ja-JP" sz="2300" dirty="0"/>
              <a:t>】</a:t>
            </a:r>
          </a:p>
          <a:p>
            <a:r>
              <a:rPr lang="ja-JP" altLang="en-US" sz="2300" dirty="0"/>
              <a:t>ジェンダー不平等な社会における女性たちの生活困難は、社会問題であり政策として取り組むべき課題。</a:t>
            </a:r>
            <a:endParaRPr lang="en-US" altLang="ja-JP" sz="2300" dirty="0"/>
          </a:p>
          <a:p>
            <a:r>
              <a:rPr lang="ja-JP" altLang="en-US" sz="2300" dirty="0"/>
              <a:t>婦人保護施設における、理念の明確化と専門性の強化。</a:t>
            </a:r>
            <a:endParaRPr lang="en-US" altLang="ja-JP" sz="2300" dirty="0"/>
          </a:p>
        </p:txBody>
      </p:sp>
    </p:spTree>
    <p:extLst>
      <p:ext uri="{BB962C8B-B14F-4D97-AF65-F5344CB8AC3E}">
        <p14:creationId xmlns:p14="http://schemas.microsoft.com/office/powerpoint/2010/main" val="2709723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29036" y="579233"/>
            <a:ext cx="10042796" cy="575368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pPr algn="ctr"/>
            <a:r>
              <a:rPr kumimoji="1" lang="en-US" altLang="ja-JP" sz="3500" dirty="0">
                <a:solidFill>
                  <a:schemeClr val="tx1"/>
                </a:solidFill>
              </a:rPr>
              <a:t/>
            </a:r>
            <a:br>
              <a:rPr kumimoji="1" lang="en-US" altLang="ja-JP" sz="3500" dirty="0">
                <a:solidFill>
                  <a:schemeClr val="tx1"/>
                </a:solidFill>
              </a:rPr>
            </a:br>
            <a:r>
              <a:rPr kumimoji="1" lang="ja-JP" altLang="en-US" sz="2400" dirty="0" smtClean="0">
                <a:solidFill>
                  <a:schemeClr val="tx1"/>
                </a:solidFill>
              </a:rPr>
              <a:t>＜婦人</a:t>
            </a:r>
            <a:r>
              <a:rPr kumimoji="1" lang="ja-JP" altLang="en-US" sz="2400" dirty="0">
                <a:solidFill>
                  <a:schemeClr val="tx1"/>
                </a:solidFill>
              </a:rPr>
              <a:t>保護事業等の課題に関する検討会</a:t>
            </a:r>
            <a:r>
              <a:rPr kumimoji="1" lang="ja-JP" altLang="en-US" sz="2400" dirty="0" smtClean="0">
                <a:solidFill>
                  <a:schemeClr val="tx1"/>
                </a:solidFill>
              </a:rPr>
              <a:t>のこれ</a:t>
            </a:r>
            <a:r>
              <a:rPr kumimoji="1" lang="ja-JP" altLang="en-US" sz="2400" dirty="0">
                <a:solidFill>
                  <a:schemeClr val="tx1"/>
                </a:solidFill>
              </a:rPr>
              <a:t>までの議論</a:t>
            </a:r>
            <a:r>
              <a:rPr kumimoji="1" lang="ja-JP" altLang="en-US" sz="2400" dirty="0" smtClean="0">
                <a:solidFill>
                  <a:schemeClr val="tx1"/>
                </a:solidFill>
              </a:rPr>
              <a:t>の整理＞</a:t>
            </a:r>
            <a:endParaRPr kumimoji="1" lang="en-US" altLang="ja-JP" sz="2400" dirty="0">
              <a:solidFill>
                <a:schemeClr val="tx1"/>
              </a:solidFill>
            </a:endParaRPr>
          </a:p>
          <a:p>
            <a:pPr algn="ctr"/>
            <a:endParaRPr kumimoji="1" lang="en-US" altLang="ja-JP" sz="2400" dirty="0" smtClean="0">
              <a:solidFill>
                <a:schemeClr val="tx1"/>
              </a:solidFill>
            </a:endParaRPr>
          </a:p>
          <a:p>
            <a:pPr algn="ctr"/>
            <a:r>
              <a:rPr kumimoji="1" lang="ja-JP" altLang="en-US" sz="2400" dirty="0">
                <a:solidFill>
                  <a:schemeClr val="tx1"/>
                </a:solidFill>
              </a:rPr>
              <a:t>　</a:t>
            </a:r>
            <a:r>
              <a:rPr kumimoji="1" lang="ja-JP" altLang="en-US" sz="2400" dirty="0" smtClean="0">
                <a:solidFill>
                  <a:schemeClr val="tx1"/>
                </a:solidFill>
              </a:rPr>
              <a:t>　　　　婦人</a:t>
            </a:r>
            <a:r>
              <a:rPr kumimoji="1" lang="ja-JP" altLang="en-US" sz="2400" dirty="0">
                <a:solidFill>
                  <a:schemeClr val="tx1"/>
                </a:solidFill>
              </a:rPr>
              <a:t>保護事業等の課題に関する</a:t>
            </a:r>
            <a:r>
              <a:rPr kumimoji="1" lang="ja-JP" altLang="en-US" sz="2400" dirty="0" smtClean="0">
                <a:solidFill>
                  <a:schemeClr val="tx1"/>
                </a:solidFill>
              </a:rPr>
              <a:t>検討会</a:t>
            </a:r>
            <a:endParaRPr kumimoji="1" lang="en-US" altLang="ja-JP" sz="2400" dirty="0" smtClean="0">
              <a:solidFill>
                <a:schemeClr val="tx1"/>
              </a:solidFill>
            </a:endParaRPr>
          </a:p>
          <a:p>
            <a:pPr algn="ctr"/>
            <a:r>
              <a:rPr kumimoji="1" lang="ja-JP" altLang="en-US" sz="2400" dirty="0" smtClean="0">
                <a:solidFill>
                  <a:schemeClr val="tx1"/>
                </a:solidFill>
              </a:rPr>
              <a:t>　　　                                         平成</a:t>
            </a:r>
            <a:r>
              <a:rPr kumimoji="1" lang="en-US" altLang="ja-JP" sz="2400" dirty="0" smtClean="0">
                <a:solidFill>
                  <a:schemeClr val="tx1"/>
                </a:solidFill>
              </a:rPr>
              <a:t>25</a:t>
            </a:r>
            <a:r>
              <a:rPr kumimoji="1" lang="ja-JP" altLang="en-US" sz="2400" dirty="0" smtClean="0">
                <a:solidFill>
                  <a:schemeClr val="tx1"/>
                </a:solidFill>
              </a:rPr>
              <a:t>年</a:t>
            </a:r>
            <a:r>
              <a:rPr kumimoji="1" lang="en-US" altLang="ja-JP" sz="2400" dirty="0" smtClean="0">
                <a:solidFill>
                  <a:schemeClr val="tx1"/>
                </a:solidFill>
              </a:rPr>
              <a:t>3</a:t>
            </a:r>
            <a:r>
              <a:rPr kumimoji="1" lang="ja-JP" altLang="en-US" sz="2400" dirty="0" smtClean="0">
                <a:solidFill>
                  <a:schemeClr val="tx1"/>
                </a:solidFill>
              </a:rPr>
              <a:t>月</a:t>
            </a:r>
            <a:r>
              <a:rPr kumimoji="1" lang="en-US" altLang="ja-JP" sz="1600" dirty="0" smtClean="0">
                <a:solidFill>
                  <a:schemeClr val="tx1"/>
                </a:solidFill>
              </a:rPr>
              <a:t/>
            </a:r>
            <a:br>
              <a:rPr kumimoji="1" lang="en-US" altLang="ja-JP" sz="1600" dirty="0" smtClean="0">
                <a:solidFill>
                  <a:schemeClr val="tx1"/>
                </a:solidFill>
              </a:rPr>
            </a:br>
            <a:r>
              <a:rPr kumimoji="1" lang="ja-JP" altLang="en-US" dirty="0" smtClean="0">
                <a:solidFill>
                  <a:schemeClr val="tx1"/>
                </a:solidFill>
              </a:rPr>
              <a:t>　　　　　　　　　　　　　　　　　　　　　　　</a:t>
            </a:r>
            <a:r>
              <a:rPr kumimoji="1" lang="en-US" altLang="ja-JP" dirty="0" smtClean="0">
                <a:solidFill>
                  <a:schemeClr val="tx1"/>
                </a:solidFill>
              </a:rPr>
              <a:t>※</a:t>
            </a:r>
            <a:r>
              <a:rPr kumimoji="1" lang="ja-JP" altLang="en-US" dirty="0" smtClean="0">
                <a:solidFill>
                  <a:schemeClr val="tx1"/>
                </a:solidFill>
              </a:rPr>
              <a:t>平成２４年度保健福祉調査委託費</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　　　　　　　　　　　　　　　　　　　　　　　　　（先駆的ケア策定・検証調査事業）</a:t>
            </a:r>
            <a:endParaRPr kumimoji="1" lang="en-US" altLang="ja-JP" dirty="0" smtClean="0">
              <a:solidFill>
                <a:schemeClr val="tx1"/>
              </a:solidFill>
            </a:endParaRPr>
          </a:p>
          <a:p>
            <a:pPr algn="r"/>
            <a:endParaRPr kumimoji="1" lang="en-US" altLang="ja-JP" dirty="0">
              <a:solidFill>
                <a:schemeClr val="tx1"/>
              </a:solidFill>
            </a:endParaRPr>
          </a:p>
        </p:txBody>
      </p:sp>
      <p:sp>
        <p:nvSpPr>
          <p:cNvPr id="4" name="正方形/長方形 3"/>
          <p:cNvSpPr/>
          <p:nvPr/>
        </p:nvSpPr>
        <p:spPr>
          <a:xfrm>
            <a:off x="7379829" y="5254907"/>
            <a:ext cx="3436713" cy="9606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rPr>
              <a:t>平成</a:t>
            </a:r>
            <a:r>
              <a:rPr kumimoji="1" lang="en-US" altLang="ja-JP" dirty="0" smtClean="0">
                <a:solidFill>
                  <a:schemeClr val="tx1"/>
                </a:solidFill>
              </a:rPr>
              <a:t>29</a:t>
            </a:r>
            <a:r>
              <a:rPr kumimoji="1" lang="ja-JP" altLang="en-US" dirty="0" smtClean="0">
                <a:solidFill>
                  <a:schemeClr val="tx1"/>
                </a:solidFill>
              </a:rPr>
              <a:t>年</a:t>
            </a:r>
            <a:r>
              <a:rPr kumimoji="1" lang="en-US" altLang="ja-JP" dirty="0" smtClean="0">
                <a:solidFill>
                  <a:schemeClr val="tx1"/>
                </a:solidFill>
              </a:rPr>
              <a:t>7</a:t>
            </a:r>
            <a:r>
              <a:rPr kumimoji="1" lang="ja-JP" altLang="en-US" dirty="0" smtClean="0">
                <a:solidFill>
                  <a:schemeClr val="tx1"/>
                </a:solidFill>
              </a:rPr>
              <a:t>月</a:t>
            </a:r>
            <a:r>
              <a:rPr kumimoji="1" lang="en-US" altLang="ja-JP" dirty="0" smtClean="0">
                <a:solidFill>
                  <a:schemeClr val="tx1"/>
                </a:solidFill>
              </a:rPr>
              <a:t>7</a:t>
            </a:r>
            <a:r>
              <a:rPr kumimoji="1" lang="ja-JP" altLang="en-US" dirty="0" smtClean="0">
                <a:solidFill>
                  <a:schemeClr val="tx1"/>
                </a:solidFill>
              </a:rPr>
              <a:t>日</a:t>
            </a:r>
            <a:endParaRPr kumimoji="1" lang="en-US" altLang="ja-JP" dirty="0" smtClean="0">
              <a:solidFill>
                <a:schemeClr val="tx1"/>
              </a:solidFill>
            </a:endParaRPr>
          </a:p>
          <a:p>
            <a:pPr algn="r"/>
            <a:r>
              <a:rPr kumimoji="1" lang="ja-JP" altLang="en-US" dirty="0" smtClean="0">
                <a:solidFill>
                  <a:schemeClr val="tx1"/>
                </a:solidFill>
              </a:rPr>
              <a:t>大阪府福祉部子ども室家庭支援課</a:t>
            </a:r>
            <a:endParaRPr kumimoji="1" lang="en-US" altLang="ja-JP" dirty="0" smtClean="0">
              <a:solidFill>
                <a:schemeClr val="tx1"/>
              </a:solidFill>
            </a:endParaRPr>
          </a:p>
          <a:p>
            <a:pPr algn="r"/>
            <a:r>
              <a:rPr kumimoji="1" lang="ja-JP" altLang="en-US" sz="1400" dirty="0">
                <a:solidFill>
                  <a:schemeClr val="tx1"/>
                </a:solidFill>
              </a:rPr>
              <a:t>（女性保護支援等検討専門部会資料）</a:t>
            </a:r>
          </a:p>
        </p:txBody>
      </p:sp>
    </p:spTree>
    <p:extLst>
      <p:ext uri="{BB962C8B-B14F-4D97-AF65-F5344CB8AC3E}">
        <p14:creationId xmlns:p14="http://schemas.microsoft.com/office/powerpoint/2010/main" val="1317064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78791" y="253059"/>
            <a:ext cx="8568443" cy="696066"/>
            <a:chOff x="10244" y="1517926"/>
            <a:chExt cx="9190926" cy="1019342"/>
          </a:xfrm>
        </p:grpSpPr>
        <p:sp>
          <p:nvSpPr>
            <p:cNvPr id="7" name="角丸四角形 6"/>
            <p:cNvSpPr/>
            <p:nvPr/>
          </p:nvSpPr>
          <p:spPr>
            <a:xfrm>
              <a:off x="10244" y="1517926"/>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7404" y="1555085"/>
              <a:ext cx="9153766" cy="98218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algn="l" defTabSz="1822450">
                <a:lnSpc>
                  <a:spcPct val="90000"/>
                </a:lnSpc>
                <a:spcBef>
                  <a:spcPct val="0"/>
                </a:spcBef>
                <a:spcAft>
                  <a:spcPct val="35000"/>
                </a:spcAft>
              </a:pPr>
              <a:r>
                <a:rPr kumimoji="1" lang="ja-JP" altLang="en-US" sz="3600" kern="1200" dirty="0" smtClean="0"/>
                <a:t>課題１．用語の見直しについて</a:t>
              </a:r>
              <a:r>
                <a:rPr kumimoji="1" lang="ja-JP" altLang="en-US" sz="4100" kern="1200" dirty="0" smtClean="0"/>
                <a:t>　</a:t>
              </a:r>
              <a:endParaRPr kumimoji="1" lang="ja-JP" altLang="en-US" sz="4100" kern="1200" dirty="0"/>
            </a:p>
          </p:txBody>
        </p:sp>
      </p:grpSp>
      <p:sp>
        <p:nvSpPr>
          <p:cNvPr id="15" name="テキスト プレースホルダー 14"/>
          <p:cNvSpPr>
            <a:spLocks noGrp="1"/>
          </p:cNvSpPr>
          <p:nvPr>
            <p:ph type="body" idx="1"/>
          </p:nvPr>
        </p:nvSpPr>
        <p:spPr>
          <a:xfrm>
            <a:off x="378792" y="1004914"/>
            <a:ext cx="9216623" cy="1726712"/>
          </a:xfrm>
          <a:ln>
            <a:solidFill>
              <a:schemeClr val="accent1"/>
            </a:solidFill>
          </a:ln>
        </p:spPr>
        <p:txBody>
          <a:bodyPr>
            <a:normAutofit fontScale="85000" lnSpcReduction="20000"/>
          </a:bodyPr>
          <a:lstStyle/>
          <a:p>
            <a:endParaRPr kumimoji="1" lang="en-US" altLang="ja-JP" dirty="0" smtClean="0"/>
          </a:p>
          <a:p>
            <a:endParaRPr lang="en-US" altLang="ja-JP" dirty="0"/>
          </a:p>
          <a:p>
            <a:endParaRPr kumimoji="1" lang="en-US" altLang="ja-JP" dirty="0" smtClean="0"/>
          </a:p>
          <a:p>
            <a:r>
              <a:rPr kumimoji="1" lang="en-US" altLang="ja-JP" sz="2600" dirty="0" smtClean="0"/>
              <a:t>【</a:t>
            </a:r>
            <a:r>
              <a:rPr kumimoji="1" lang="ja-JP" altLang="en-US" sz="2600" dirty="0" smtClean="0"/>
              <a:t>現状と課題</a:t>
            </a:r>
            <a:r>
              <a:rPr kumimoji="1" lang="en-US" altLang="ja-JP" sz="2600" dirty="0" smtClean="0"/>
              <a:t>】</a:t>
            </a:r>
          </a:p>
          <a:p>
            <a:r>
              <a:rPr lang="ja-JP" altLang="en-US" sz="2400" b="0" dirty="0" smtClean="0">
                <a:latin typeface="+mn-ea"/>
              </a:rPr>
              <a:t>昭和</a:t>
            </a:r>
            <a:r>
              <a:rPr lang="en-US" altLang="ja-JP" sz="2400" b="0" dirty="0" smtClean="0">
                <a:latin typeface="+mn-ea"/>
              </a:rPr>
              <a:t>31</a:t>
            </a:r>
            <a:r>
              <a:rPr lang="ja-JP" altLang="en-US" sz="2400" b="0" dirty="0" smtClean="0">
                <a:latin typeface="+mn-ea"/>
              </a:rPr>
              <a:t>年制定以来、基本的な見直しのない婦人保護事業である売春防止法</a:t>
            </a:r>
            <a:endParaRPr kumimoji="1" lang="en-US" altLang="ja-JP" sz="2400" b="0" dirty="0" smtClean="0">
              <a:latin typeface="+mn-ea"/>
            </a:endParaRPr>
          </a:p>
          <a:p>
            <a:endParaRPr kumimoji="1" lang="en-US" altLang="ja-JP" dirty="0" smtClean="0"/>
          </a:p>
          <a:p>
            <a:endParaRPr lang="en-US" altLang="ja-JP" dirty="0"/>
          </a:p>
          <a:p>
            <a:endParaRPr kumimoji="1" lang="en-US" altLang="ja-JP" dirty="0" smtClean="0"/>
          </a:p>
        </p:txBody>
      </p:sp>
      <p:sp>
        <p:nvSpPr>
          <p:cNvPr id="16" name="コンテンツ プレースホルダー 15"/>
          <p:cNvSpPr>
            <a:spLocks noGrp="1"/>
          </p:cNvSpPr>
          <p:nvPr>
            <p:ph sz="half" idx="2"/>
          </p:nvPr>
        </p:nvSpPr>
        <p:spPr>
          <a:xfrm>
            <a:off x="378790" y="3020993"/>
            <a:ext cx="5004970" cy="3229336"/>
          </a:xfrm>
          <a:ln w="12700" cmpd="thickThin">
            <a:solidFill>
              <a:schemeClr val="accent1"/>
            </a:solidFill>
          </a:ln>
        </p:spPr>
        <p:txBody>
          <a:bodyPr/>
          <a:lstStyle/>
          <a:p>
            <a:pPr marL="0" indent="0">
              <a:buNone/>
            </a:pPr>
            <a:r>
              <a:rPr kumimoji="1" lang="en-US" altLang="ja-JP" dirty="0" smtClean="0"/>
              <a:t>【</a:t>
            </a:r>
            <a:r>
              <a:rPr kumimoji="1" lang="ja-JP" altLang="en-US" dirty="0" smtClean="0"/>
              <a:t>検討案</a:t>
            </a:r>
            <a:r>
              <a:rPr kumimoji="1" lang="en-US" altLang="ja-JP" dirty="0" smtClean="0"/>
              <a:t>】</a:t>
            </a:r>
          </a:p>
          <a:p>
            <a:pPr marL="0" indent="0">
              <a:buNone/>
            </a:pPr>
            <a:r>
              <a:rPr kumimoji="1" lang="ja-JP" altLang="en-US" sz="2000" dirty="0" smtClean="0"/>
              <a:t>婦人→女性</a:t>
            </a:r>
            <a:endParaRPr kumimoji="1" lang="en-US" altLang="ja-JP" sz="2000" dirty="0" smtClean="0"/>
          </a:p>
          <a:p>
            <a:pPr marL="0" indent="0">
              <a:buNone/>
            </a:pPr>
            <a:r>
              <a:rPr lang="ja-JP" altLang="en-US" sz="2000" dirty="0" smtClean="0"/>
              <a:t>収容→入所</a:t>
            </a:r>
            <a:endParaRPr lang="en-US" altLang="ja-JP" sz="2000" dirty="0" smtClean="0"/>
          </a:p>
          <a:p>
            <a:pPr marL="0" indent="0">
              <a:buNone/>
            </a:pPr>
            <a:r>
              <a:rPr kumimoji="1" lang="ja-JP" altLang="en-US" sz="2000" dirty="0"/>
              <a:t>婦人</a:t>
            </a:r>
            <a:r>
              <a:rPr kumimoji="1" lang="ja-JP" altLang="en-US" sz="2000" dirty="0" smtClean="0"/>
              <a:t>相談所→女性相談所</a:t>
            </a:r>
            <a:endParaRPr kumimoji="1" lang="en-US" altLang="ja-JP" sz="2000" dirty="0" smtClean="0"/>
          </a:p>
          <a:p>
            <a:pPr marL="0" indent="0">
              <a:buNone/>
            </a:pPr>
            <a:r>
              <a:rPr lang="ja-JP" altLang="en-US" sz="2000" dirty="0" smtClean="0"/>
              <a:t>婦人</a:t>
            </a:r>
            <a:r>
              <a:rPr lang="ja-JP" altLang="en-US" sz="2000" dirty="0"/>
              <a:t>保護</a:t>
            </a:r>
            <a:r>
              <a:rPr lang="ja-JP" altLang="en-US" sz="2000" dirty="0" smtClean="0"/>
              <a:t>施設→女性支援施設</a:t>
            </a:r>
            <a:r>
              <a:rPr lang="en-US" altLang="ja-JP" sz="2000" dirty="0" smtClean="0"/>
              <a:t>or</a:t>
            </a:r>
          </a:p>
          <a:p>
            <a:pPr marL="0" indent="0">
              <a:buNone/>
            </a:pPr>
            <a:r>
              <a:rPr lang="ja-JP" altLang="en-US" sz="2000" dirty="0"/>
              <a:t>　</a:t>
            </a:r>
            <a:r>
              <a:rPr lang="ja-JP" altLang="en-US" sz="2000" dirty="0" smtClean="0"/>
              <a:t>　　　　　　　　　女性保護施設　　　　など</a:t>
            </a:r>
            <a:endParaRPr kumimoji="1" lang="ja-JP" altLang="en-US" sz="2000" dirty="0"/>
          </a:p>
        </p:txBody>
      </p:sp>
      <p:sp>
        <p:nvSpPr>
          <p:cNvPr id="18" name="コンテンツ プレースホルダー 17"/>
          <p:cNvSpPr>
            <a:spLocks noGrp="1"/>
          </p:cNvSpPr>
          <p:nvPr>
            <p:ph sz="quarter" idx="4"/>
          </p:nvPr>
        </p:nvSpPr>
        <p:spPr>
          <a:xfrm>
            <a:off x="5463251" y="3044144"/>
            <a:ext cx="6007261" cy="3206187"/>
          </a:xfrm>
          <a:ln>
            <a:solidFill>
              <a:schemeClr val="tx1"/>
            </a:solidFill>
            <a:prstDash val="sysDash"/>
          </a:ln>
        </p:spPr>
        <p:txBody>
          <a:bodyPr/>
          <a:lstStyle/>
          <a:p>
            <a:pPr marL="0" indent="0">
              <a:buNone/>
            </a:pPr>
            <a:r>
              <a:rPr kumimoji="1" lang="en-US" altLang="ja-JP" dirty="0" smtClean="0"/>
              <a:t>【</a:t>
            </a:r>
            <a:r>
              <a:rPr kumimoji="1" lang="ja-JP" altLang="en-US" dirty="0" smtClean="0"/>
              <a:t>検討案の論点</a:t>
            </a:r>
            <a:r>
              <a:rPr kumimoji="1" lang="en-US" altLang="ja-JP" dirty="0" smtClean="0"/>
              <a:t>】</a:t>
            </a:r>
          </a:p>
          <a:p>
            <a:pPr marL="0" indent="0">
              <a:buNone/>
            </a:pPr>
            <a:r>
              <a:rPr lang="ja-JP" altLang="en-US" sz="2000" dirty="0" smtClean="0"/>
              <a:t>○　法律改正を行う場合、売春防止法の他章と</a:t>
            </a:r>
            <a:endParaRPr lang="en-US" altLang="ja-JP" sz="2000" dirty="0" smtClean="0"/>
          </a:p>
          <a:p>
            <a:pPr marL="0" indent="0">
              <a:buNone/>
            </a:pPr>
            <a:r>
              <a:rPr lang="ja-JP" altLang="en-US" sz="2000" dirty="0"/>
              <a:t>　</a:t>
            </a:r>
            <a:r>
              <a:rPr lang="ja-JP" altLang="en-US" sz="2000" dirty="0" smtClean="0"/>
              <a:t>の関係、他法令での用語との整合性等の法</a:t>
            </a:r>
            <a:endParaRPr lang="en-US" altLang="ja-JP" sz="2000" dirty="0" smtClean="0"/>
          </a:p>
          <a:p>
            <a:pPr marL="0" indent="0">
              <a:buNone/>
            </a:pPr>
            <a:r>
              <a:rPr lang="ja-JP" altLang="en-US" sz="2000" dirty="0"/>
              <a:t>　</a:t>
            </a:r>
            <a:r>
              <a:rPr lang="ja-JP" altLang="en-US" sz="2000" dirty="0" smtClean="0"/>
              <a:t>制面の課題についての検討</a:t>
            </a:r>
            <a:endParaRPr kumimoji="1" lang="ja-JP" altLang="en-US" sz="2000" dirty="0"/>
          </a:p>
        </p:txBody>
      </p:sp>
    </p:spTree>
    <p:extLst>
      <p:ext uri="{BB962C8B-B14F-4D97-AF65-F5344CB8AC3E}">
        <p14:creationId xmlns:p14="http://schemas.microsoft.com/office/powerpoint/2010/main" val="269292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16663" y="104813"/>
            <a:ext cx="8672695" cy="739349"/>
            <a:chOff x="47404" y="1555085"/>
            <a:chExt cx="9302753" cy="1082727"/>
          </a:xfrm>
        </p:grpSpPr>
        <p:sp>
          <p:nvSpPr>
            <p:cNvPr id="7" name="角丸四角形 6"/>
            <p:cNvSpPr/>
            <p:nvPr/>
          </p:nvSpPr>
          <p:spPr>
            <a:xfrm>
              <a:off x="159231" y="1618470"/>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7404" y="1555085"/>
              <a:ext cx="9153766" cy="98218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algn="l" defTabSz="1822450">
                <a:lnSpc>
                  <a:spcPct val="90000"/>
                </a:lnSpc>
                <a:spcBef>
                  <a:spcPct val="0"/>
                </a:spcBef>
                <a:spcAft>
                  <a:spcPct val="35000"/>
                </a:spcAft>
              </a:pPr>
              <a:r>
                <a:rPr kumimoji="1" lang="ja-JP" altLang="en-US" sz="2400" kern="1200" dirty="0" smtClean="0"/>
                <a:t>課題</a:t>
              </a:r>
              <a:r>
                <a:rPr kumimoji="1" lang="ja-JP" altLang="en-US" sz="2400" dirty="0"/>
                <a:t>２</a:t>
              </a:r>
              <a:r>
                <a:rPr kumimoji="1" lang="ja-JP" altLang="en-US" sz="2400" dirty="0" smtClean="0"/>
                <a:t>．婦人保護事業の対象となる女性の範囲について</a:t>
              </a:r>
              <a:r>
                <a:rPr kumimoji="1" lang="ja-JP" altLang="en-US" sz="3600" kern="1200" dirty="0" smtClean="0"/>
                <a:t>　</a:t>
              </a:r>
              <a:endParaRPr kumimoji="1" lang="ja-JP" altLang="en-US" sz="3600" kern="1200" dirty="0"/>
            </a:p>
          </p:txBody>
        </p:sp>
      </p:grpSp>
      <p:sp>
        <p:nvSpPr>
          <p:cNvPr id="16" name="コンテンツ プレースホルダー 15"/>
          <p:cNvSpPr>
            <a:spLocks noGrp="1"/>
          </p:cNvSpPr>
          <p:nvPr>
            <p:ph sz="half" idx="2"/>
          </p:nvPr>
        </p:nvSpPr>
        <p:spPr>
          <a:xfrm>
            <a:off x="320915" y="3020993"/>
            <a:ext cx="5062847" cy="3229336"/>
          </a:xfrm>
          <a:ln w="12700" cmpd="thickThin">
            <a:solidFill>
              <a:schemeClr val="accent1"/>
            </a:solidFill>
          </a:ln>
        </p:spPr>
        <p:txBody>
          <a:bodyPr/>
          <a:lstStyle/>
          <a:p>
            <a:pPr marL="0" indent="0">
              <a:buNone/>
            </a:pPr>
            <a:r>
              <a:rPr kumimoji="1" lang="en-US" altLang="ja-JP" dirty="0" smtClean="0"/>
              <a:t>【</a:t>
            </a:r>
            <a:r>
              <a:rPr kumimoji="1" lang="ja-JP" altLang="en-US" dirty="0" smtClean="0"/>
              <a:t>検討案</a:t>
            </a:r>
            <a:r>
              <a:rPr kumimoji="1" lang="en-US" altLang="ja-JP" dirty="0" smtClean="0"/>
              <a:t>】</a:t>
            </a:r>
          </a:p>
          <a:p>
            <a:pPr marL="0" indent="0">
              <a:buNone/>
            </a:pPr>
            <a:r>
              <a:rPr lang="ja-JP" altLang="en-US" sz="2000" dirty="0" smtClean="0"/>
              <a:t>婦人保護事業の対象者の規定の実態を踏まえての見直し</a:t>
            </a:r>
            <a:endParaRPr lang="en-US" altLang="ja-JP" sz="2000" dirty="0" smtClean="0"/>
          </a:p>
          <a:p>
            <a:pPr marL="0" indent="0">
              <a:buNone/>
            </a:pPr>
            <a:r>
              <a:rPr lang="ja-JP" altLang="en-US" sz="2000" dirty="0" smtClean="0"/>
              <a:t>↓</a:t>
            </a:r>
            <a:endParaRPr lang="en-US" altLang="ja-JP" sz="2000" dirty="0" smtClean="0"/>
          </a:p>
          <a:p>
            <a:pPr marL="0" indent="0">
              <a:buNone/>
            </a:pPr>
            <a:r>
              <a:rPr kumimoji="1" lang="ja-JP" altLang="en-US" sz="2000" dirty="0" smtClean="0"/>
              <a:t>「家族関係の破綻、生活困窮、売春等性暴力被害等、困難な問題を有し、保護及び支援を必要とする女性」</a:t>
            </a:r>
            <a:endParaRPr kumimoji="1" lang="en-US" altLang="ja-JP" sz="2000" dirty="0" smtClean="0"/>
          </a:p>
          <a:p>
            <a:pPr marL="0" indent="0">
              <a:buNone/>
            </a:pPr>
            <a:endParaRPr kumimoji="1" lang="en-US" altLang="ja-JP" dirty="0" smtClean="0"/>
          </a:p>
        </p:txBody>
      </p:sp>
      <p:sp>
        <p:nvSpPr>
          <p:cNvPr id="18" name="コンテンツ プレースホルダー 17"/>
          <p:cNvSpPr>
            <a:spLocks noGrp="1"/>
          </p:cNvSpPr>
          <p:nvPr>
            <p:ph sz="quarter" idx="4"/>
          </p:nvPr>
        </p:nvSpPr>
        <p:spPr>
          <a:xfrm>
            <a:off x="5463251" y="3044144"/>
            <a:ext cx="6007261" cy="3206187"/>
          </a:xfrm>
          <a:ln>
            <a:solidFill>
              <a:schemeClr val="tx1"/>
            </a:solidFill>
            <a:prstDash val="sysDash"/>
          </a:ln>
        </p:spPr>
        <p:txBody>
          <a:bodyPr>
            <a:normAutofit/>
          </a:bodyPr>
          <a:lstStyle/>
          <a:p>
            <a:pPr marL="0" indent="0">
              <a:buNone/>
            </a:pPr>
            <a:r>
              <a:rPr kumimoji="1" lang="en-US" altLang="ja-JP" dirty="0" smtClean="0"/>
              <a:t>【</a:t>
            </a:r>
            <a:r>
              <a:rPr kumimoji="1" lang="ja-JP" altLang="en-US" dirty="0" smtClean="0"/>
              <a:t>検討案の論点</a:t>
            </a:r>
            <a:r>
              <a:rPr kumimoji="1" lang="en-US" altLang="ja-JP" dirty="0" smtClean="0"/>
              <a:t>】</a:t>
            </a:r>
          </a:p>
          <a:p>
            <a:pPr marL="0" indent="0">
              <a:buNone/>
            </a:pPr>
            <a:r>
              <a:rPr lang="ja-JP" altLang="en-US" sz="2000" dirty="0" smtClean="0"/>
              <a:t>○　法律上の事業の対象者の規定を改正する場合、</a:t>
            </a:r>
            <a:endParaRPr lang="en-US" altLang="ja-JP" sz="2000" dirty="0" smtClean="0"/>
          </a:p>
          <a:p>
            <a:pPr marL="0" indent="0">
              <a:buNone/>
            </a:pPr>
            <a:r>
              <a:rPr lang="ja-JP" altLang="en-US" sz="2000" dirty="0"/>
              <a:t>　</a:t>
            </a:r>
            <a:r>
              <a:rPr lang="ja-JP" altLang="en-US" sz="2000" dirty="0" smtClean="0"/>
              <a:t>定義の文言、範囲等の法制上の課題、他施策（生活　</a:t>
            </a:r>
            <a:endParaRPr lang="en-US" altLang="ja-JP" sz="2000" dirty="0" smtClean="0"/>
          </a:p>
          <a:p>
            <a:pPr marL="0" indent="0">
              <a:buNone/>
            </a:pPr>
            <a:r>
              <a:rPr lang="ja-JP" altLang="en-US" sz="2000" dirty="0"/>
              <a:t>　</a:t>
            </a:r>
            <a:r>
              <a:rPr lang="ja-JP" altLang="en-US" sz="2000" dirty="0" smtClean="0"/>
              <a:t>困窮者支援、性暴力被害者支援等）との関係整理を</a:t>
            </a:r>
            <a:endParaRPr lang="en-US" altLang="ja-JP" sz="2000" dirty="0" smtClean="0"/>
          </a:p>
          <a:p>
            <a:pPr marL="0" indent="0">
              <a:buNone/>
            </a:pPr>
            <a:r>
              <a:rPr lang="ja-JP" altLang="en-US" sz="2000" dirty="0"/>
              <a:t>　</a:t>
            </a:r>
            <a:r>
              <a:rPr lang="ja-JP" altLang="en-US" sz="2000" dirty="0" smtClean="0"/>
              <a:t>どうするか。</a:t>
            </a:r>
            <a:endParaRPr lang="en-US" altLang="ja-JP" sz="2000" dirty="0" smtClean="0"/>
          </a:p>
          <a:p>
            <a:pPr marL="0" indent="0">
              <a:buNone/>
            </a:pPr>
            <a:endParaRPr kumimoji="1" lang="en-US" altLang="ja-JP" sz="2000" dirty="0"/>
          </a:p>
          <a:p>
            <a:pPr marL="0" indent="0">
              <a:buNone/>
            </a:pPr>
            <a:r>
              <a:rPr lang="ja-JP" altLang="en-US" sz="2000" dirty="0" smtClean="0"/>
              <a:t>○　国と地方の役割分担、財政負担等をどう考えるか</a:t>
            </a:r>
            <a:endParaRPr lang="en-US" altLang="ja-JP" sz="2000" dirty="0" smtClean="0"/>
          </a:p>
          <a:p>
            <a:pPr marL="0" indent="0">
              <a:buNone/>
            </a:pPr>
            <a:r>
              <a:rPr lang="ja-JP" altLang="en-US" sz="2000" dirty="0"/>
              <a:t>　</a:t>
            </a:r>
            <a:r>
              <a:rPr lang="ja-JP" altLang="en-US" sz="2000" dirty="0" smtClean="0"/>
              <a:t>等、多岐にわたる課題の検討。</a:t>
            </a:r>
            <a:endParaRPr kumimoji="1" lang="ja-JP" altLang="en-US" sz="2000" dirty="0"/>
          </a:p>
        </p:txBody>
      </p:sp>
      <p:sp>
        <p:nvSpPr>
          <p:cNvPr id="10" name="テキスト プレースホルダー 14"/>
          <p:cNvSpPr>
            <a:spLocks noGrp="1"/>
          </p:cNvSpPr>
          <p:nvPr>
            <p:ph type="body" idx="1"/>
          </p:nvPr>
        </p:nvSpPr>
        <p:spPr>
          <a:xfrm>
            <a:off x="320916" y="868103"/>
            <a:ext cx="10975976" cy="2037145"/>
          </a:xfrm>
          <a:ln w="12700" cmpd="thickThin">
            <a:solidFill>
              <a:schemeClr val="accent1"/>
            </a:solidFill>
          </a:ln>
        </p:spPr>
        <p:txBody>
          <a:bodyPr>
            <a:normAutofit fontScale="70000" lnSpcReduction="20000"/>
          </a:bodyPr>
          <a:lstStyle/>
          <a:p>
            <a:r>
              <a:rPr kumimoji="1" lang="en-US" altLang="ja-JP" sz="2600" dirty="0" smtClean="0"/>
              <a:t>【</a:t>
            </a:r>
            <a:r>
              <a:rPr kumimoji="1" lang="ja-JP" altLang="en-US" sz="2600" dirty="0" smtClean="0"/>
              <a:t>現状と課題</a:t>
            </a:r>
            <a:r>
              <a:rPr kumimoji="1" lang="en-US" altLang="ja-JP" sz="2600" dirty="0" smtClean="0"/>
              <a:t>】</a:t>
            </a:r>
          </a:p>
          <a:p>
            <a:r>
              <a:rPr lang="ja-JP" altLang="en-US" sz="2600" b="0" dirty="0" smtClean="0"/>
              <a:t>婦人保護事業の対象者：売春防止法、</a:t>
            </a:r>
            <a:r>
              <a:rPr lang="en-US" altLang="ja-JP" sz="2600" b="0" dirty="0" smtClean="0"/>
              <a:t>DV</a:t>
            </a:r>
            <a:r>
              <a:rPr lang="ja-JP" altLang="en-US" sz="2600" b="0" dirty="0"/>
              <a:t>防止法</a:t>
            </a:r>
            <a:endParaRPr kumimoji="1" lang="en-US" altLang="ja-JP" sz="2600" b="0" dirty="0" smtClean="0"/>
          </a:p>
          <a:p>
            <a:r>
              <a:rPr lang="ja-JP" altLang="en-US" sz="2600" b="0" dirty="0" smtClean="0"/>
              <a:t>ア：売春経歴を有する者。保護、援助を必要とする者。</a:t>
            </a:r>
            <a:endParaRPr lang="en-US" altLang="ja-JP" sz="2600" b="0" dirty="0" smtClean="0"/>
          </a:p>
          <a:p>
            <a:r>
              <a:rPr kumimoji="1" lang="ja-JP" altLang="en-US" sz="2600" b="0" dirty="0" smtClean="0"/>
              <a:t>イ：売春経歴は有しないが、売春を行うおそれがある</a:t>
            </a:r>
            <a:r>
              <a:rPr lang="ja-JP" altLang="en-US" sz="2600" b="0" dirty="0" smtClean="0"/>
              <a:t>と認められる者</a:t>
            </a:r>
            <a:r>
              <a:rPr kumimoji="1" lang="ja-JP" altLang="en-US" sz="2600" b="0" dirty="0" smtClean="0"/>
              <a:t>。</a:t>
            </a:r>
            <a:endParaRPr kumimoji="1" lang="en-US" altLang="ja-JP" sz="2600" b="0" dirty="0" smtClean="0"/>
          </a:p>
          <a:p>
            <a:r>
              <a:rPr lang="ja-JP" altLang="en-US" sz="2600" b="0" dirty="0" smtClean="0"/>
              <a:t>ウ：配偶者（事実婚含む）からの暴力をうけた者。</a:t>
            </a:r>
            <a:endParaRPr lang="en-US" altLang="ja-JP" sz="2600" b="0" dirty="0" smtClean="0"/>
          </a:p>
          <a:p>
            <a:r>
              <a:rPr kumimoji="1" lang="ja-JP" altLang="en-US" sz="2600" b="0" dirty="0" smtClean="0"/>
              <a:t>エ：生活を営む上で困難を有し、その問題を解決すべき機関が他にないため保護、援助を必要とする者。</a:t>
            </a:r>
            <a:endParaRPr kumimoji="1" lang="en-US" altLang="ja-JP" sz="2600" b="0" dirty="0" smtClean="0"/>
          </a:p>
          <a:p>
            <a:r>
              <a:rPr lang="ja-JP" altLang="en-US" sz="2600" b="0" dirty="0" smtClean="0"/>
              <a:t>他：人身取引被害者</a:t>
            </a:r>
            <a:endParaRPr kumimoji="1" lang="en-US" altLang="ja-JP" b="0" dirty="0" smtClean="0"/>
          </a:p>
        </p:txBody>
      </p:sp>
    </p:spTree>
    <p:extLst>
      <p:ext uri="{BB962C8B-B14F-4D97-AF65-F5344CB8AC3E}">
        <p14:creationId xmlns:p14="http://schemas.microsoft.com/office/powerpoint/2010/main" val="3239673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16663" y="92126"/>
            <a:ext cx="8672695" cy="696066"/>
            <a:chOff x="47404" y="1536505"/>
            <a:chExt cx="9302753" cy="1019342"/>
          </a:xfrm>
        </p:grpSpPr>
        <p:sp>
          <p:nvSpPr>
            <p:cNvPr id="7" name="角丸四角形 6"/>
            <p:cNvSpPr/>
            <p:nvPr/>
          </p:nvSpPr>
          <p:spPr>
            <a:xfrm>
              <a:off x="159231" y="1536505"/>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7404" y="1555085"/>
              <a:ext cx="9153766" cy="98218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algn="l" defTabSz="1822450">
                <a:lnSpc>
                  <a:spcPct val="90000"/>
                </a:lnSpc>
                <a:spcBef>
                  <a:spcPct val="0"/>
                </a:spcBef>
                <a:spcAft>
                  <a:spcPct val="35000"/>
                </a:spcAft>
              </a:pPr>
              <a:r>
                <a:rPr kumimoji="1" lang="ja-JP" altLang="en-US" sz="2000" kern="1200" dirty="0" smtClean="0"/>
                <a:t>課題３</a:t>
              </a:r>
              <a:r>
                <a:rPr kumimoji="1" lang="ja-JP" altLang="en-US" sz="2000" dirty="0" smtClean="0"/>
                <a:t>．婦人保護事業における施設等に関する役割や機能について</a:t>
              </a:r>
              <a:endParaRPr kumimoji="1" lang="ja-JP" altLang="en-US" sz="3200" kern="1200" dirty="0"/>
            </a:p>
          </p:txBody>
        </p:sp>
      </p:grpSp>
      <p:sp>
        <p:nvSpPr>
          <p:cNvPr id="16" name="コンテンツ プレースホルダー 15"/>
          <p:cNvSpPr>
            <a:spLocks noGrp="1"/>
          </p:cNvSpPr>
          <p:nvPr>
            <p:ph sz="half" idx="2"/>
          </p:nvPr>
        </p:nvSpPr>
        <p:spPr>
          <a:xfrm>
            <a:off x="320914" y="3310358"/>
            <a:ext cx="5755795" cy="3194613"/>
          </a:xfrm>
          <a:ln w="12700" cmpd="thickThin">
            <a:solidFill>
              <a:schemeClr val="accent1"/>
            </a:solidFill>
          </a:ln>
        </p:spPr>
        <p:txBody>
          <a:bodyPr/>
          <a:lstStyle/>
          <a:p>
            <a:pPr marL="0" indent="0">
              <a:buNone/>
            </a:pPr>
            <a:r>
              <a:rPr kumimoji="1" lang="en-US" altLang="ja-JP" dirty="0" smtClean="0"/>
              <a:t>【</a:t>
            </a:r>
            <a:r>
              <a:rPr kumimoji="1" lang="ja-JP" altLang="en-US" dirty="0" smtClean="0"/>
              <a:t>検討案</a:t>
            </a:r>
            <a:r>
              <a:rPr kumimoji="1" lang="en-US" altLang="ja-JP" dirty="0" smtClean="0"/>
              <a:t>】</a:t>
            </a:r>
          </a:p>
          <a:p>
            <a:pPr marL="0" indent="0">
              <a:buNone/>
            </a:pPr>
            <a:r>
              <a:rPr kumimoji="1" lang="ja-JP" altLang="en-US" sz="2000" dirty="0" smtClean="0"/>
              <a:t>各施設の役割・機能は、婦人相談所も含めて、相談から自立までの流れに即して果たすべき役割、対象となる女性の範囲、保護や支援の具体的内容の整理が必要。</a:t>
            </a:r>
            <a:endParaRPr kumimoji="1" lang="en-US" altLang="ja-JP" sz="2000" dirty="0" smtClean="0"/>
          </a:p>
          <a:p>
            <a:pPr marL="0" indent="0">
              <a:buNone/>
            </a:pPr>
            <a:r>
              <a:rPr lang="ja-JP" altLang="en-US" sz="2000" dirty="0" smtClean="0"/>
              <a:t>婦人保護施設：自立促進、退所後の援助</a:t>
            </a:r>
            <a:endParaRPr lang="en-US" altLang="ja-JP" sz="2000" dirty="0" smtClean="0"/>
          </a:p>
          <a:p>
            <a:pPr marL="0" indent="0">
              <a:buNone/>
            </a:pPr>
            <a:r>
              <a:rPr kumimoji="1" lang="ja-JP" altLang="en-US" sz="2000" dirty="0"/>
              <a:t>母子</a:t>
            </a:r>
            <a:r>
              <a:rPr kumimoji="1" lang="ja-JP" altLang="en-US" sz="2000" dirty="0" smtClean="0"/>
              <a:t>生活支援施設：婦人保護施設としての機能付加。</a:t>
            </a:r>
            <a:endParaRPr kumimoji="1" lang="en-US" altLang="ja-JP" sz="2000" dirty="0" smtClean="0"/>
          </a:p>
          <a:p>
            <a:pPr marL="0" indent="0">
              <a:buNone/>
            </a:pPr>
            <a:r>
              <a:rPr lang="ja-JP" altLang="en-US" sz="2000" dirty="0" smtClean="0"/>
              <a:t>民間シェルター：婦人保護事業の新たな担い手。第</a:t>
            </a:r>
            <a:r>
              <a:rPr lang="en-US" altLang="ja-JP" sz="2000" dirty="0" smtClean="0"/>
              <a:t>2</a:t>
            </a:r>
            <a:r>
              <a:rPr lang="ja-JP" altLang="en-US" sz="2000" dirty="0" smtClean="0"/>
              <a:t>種社会福祉事業への位置づけ。</a:t>
            </a:r>
            <a:endParaRPr kumimoji="1" lang="en-US" altLang="ja-JP" sz="2000" dirty="0" smtClean="0"/>
          </a:p>
        </p:txBody>
      </p:sp>
      <p:sp>
        <p:nvSpPr>
          <p:cNvPr id="18" name="コンテンツ プレースホルダー 17"/>
          <p:cNvSpPr>
            <a:spLocks noGrp="1"/>
          </p:cNvSpPr>
          <p:nvPr>
            <p:ph sz="quarter" idx="4"/>
          </p:nvPr>
        </p:nvSpPr>
        <p:spPr>
          <a:xfrm>
            <a:off x="6180883" y="3345084"/>
            <a:ext cx="5451675" cy="3148313"/>
          </a:xfrm>
          <a:ln>
            <a:solidFill>
              <a:schemeClr val="tx1"/>
            </a:solidFill>
            <a:prstDash val="sysDash"/>
          </a:ln>
        </p:spPr>
        <p:txBody>
          <a:bodyPr>
            <a:normAutofit/>
          </a:bodyPr>
          <a:lstStyle/>
          <a:p>
            <a:pPr marL="0" indent="0">
              <a:buNone/>
            </a:pPr>
            <a:r>
              <a:rPr kumimoji="1" lang="en-US" altLang="ja-JP" dirty="0" smtClean="0"/>
              <a:t>【</a:t>
            </a:r>
            <a:r>
              <a:rPr kumimoji="1" lang="ja-JP" altLang="en-US" dirty="0" smtClean="0"/>
              <a:t>検討案の論点</a:t>
            </a:r>
            <a:r>
              <a:rPr kumimoji="1" lang="en-US" altLang="ja-JP" dirty="0" smtClean="0"/>
              <a:t>】</a:t>
            </a:r>
          </a:p>
          <a:p>
            <a:pPr marL="0" indent="0">
              <a:buNone/>
            </a:pPr>
            <a:r>
              <a:rPr lang="ja-JP" altLang="en-US" sz="2000" dirty="0" smtClean="0"/>
              <a:t>婦人保護施設：実態把握により着実な検討。変更点を明らかにし、他施策との関係、財政措置の調査検討。</a:t>
            </a:r>
            <a:endParaRPr lang="en-US" altLang="ja-JP" sz="2000" dirty="0" smtClean="0"/>
          </a:p>
          <a:p>
            <a:pPr marL="0" indent="0">
              <a:buNone/>
            </a:pPr>
            <a:r>
              <a:rPr kumimoji="1" lang="ja-JP" altLang="en-US" sz="2000" dirty="0"/>
              <a:t>母子</a:t>
            </a:r>
            <a:r>
              <a:rPr kumimoji="1" lang="ja-JP" altLang="en-US" sz="2000" dirty="0" smtClean="0"/>
              <a:t>生活支援施設：婦人保護施設の役割を担わせるには、役割・入所決定主体・措置費を</a:t>
            </a:r>
            <a:r>
              <a:rPr lang="ja-JP" altLang="en-US" sz="2000" dirty="0" smtClean="0"/>
              <a:t>検討。</a:t>
            </a:r>
            <a:endParaRPr lang="en-US" altLang="ja-JP" sz="2000" dirty="0" smtClean="0"/>
          </a:p>
          <a:p>
            <a:pPr marL="0" indent="0">
              <a:buNone/>
            </a:pPr>
            <a:r>
              <a:rPr kumimoji="1" lang="ja-JP" altLang="en-US" sz="2000" dirty="0" smtClean="0"/>
              <a:t>民間シェルター：予算事業のため事業詳細を検討。婦人相談所・一時保護所・婦人保護施設との役割分担、自治体との役割分担の検討。</a:t>
            </a:r>
            <a:endParaRPr kumimoji="1" lang="ja-JP" altLang="en-US" sz="2000" dirty="0"/>
          </a:p>
        </p:txBody>
      </p:sp>
      <p:sp>
        <p:nvSpPr>
          <p:cNvPr id="10" name="テキスト プレースホルダー 14"/>
          <p:cNvSpPr>
            <a:spLocks noGrp="1"/>
          </p:cNvSpPr>
          <p:nvPr>
            <p:ph type="body" idx="1"/>
          </p:nvPr>
        </p:nvSpPr>
        <p:spPr>
          <a:xfrm>
            <a:off x="320917" y="891252"/>
            <a:ext cx="10941333" cy="2257063"/>
          </a:xfrm>
          <a:ln>
            <a:solidFill>
              <a:schemeClr val="accent1"/>
            </a:solidFill>
          </a:ln>
        </p:spPr>
        <p:txBody>
          <a:bodyPr>
            <a:normAutofit/>
          </a:bodyPr>
          <a:lstStyle/>
          <a:p>
            <a:r>
              <a:rPr kumimoji="1" lang="en-US" altLang="ja-JP" sz="2400" dirty="0" smtClean="0"/>
              <a:t>【</a:t>
            </a:r>
            <a:r>
              <a:rPr kumimoji="1" lang="ja-JP" altLang="en-US" sz="2400" dirty="0" smtClean="0"/>
              <a:t>現状と課題</a:t>
            </a:r>
            <a:r>
              <a:rPr kumimoji="1" lang="en-US" altLang="ja-JP" sz="2400" dirty="0" smtClean="0"/>
              <a:t>】</a:t>
            </a:r>
          </a:p>
          <a:p>
            <a:r>
              <a:rPr lang="ja-JP" altLang="en-US" sz="2000" b="0" dirty="0" smtClean="0"/>
              <a:t>（１）婦人保護施設：利用率減少（</a:t>
            </a:r>
            <a:r>
              <a:rPr lang="en-US" altLang="ja-JP" sz="2000" b="0" dirty="0" smtClean="0"/>
              <a:t>H22)</a:t>
            </a:r>
            <a:r>
              <a:rPr lang="ja-JP" altLang="en-US" sz="2000" b="0" dirty="0" err="1" smtClean="0"/>
              <a:t>。</a:t>
            </a:r>
            <a:r>
              <a:rPr lang="ja-JP" altLang="en-US" sz="2000" b="0" dirty="0" smtClean="0"/>
              <a:t>本人の意向、集団生活の適応を考慮し、婦人相談所の判断で入所に至らない。同伴児童の規定なし。</a:t>
            </a:r>
            <a:endParaRPr lang="en-US" altLang="ja-JP" sz="2000" b="0" dirty="0" smtClean="0"/>
          </a:p>
          <a:p>
            <a:r>
              <a:rPr lang="ja-JP" altLang="en-US" sz="2000" b="0" dirty="0"/>
              <a:t>（２</a:t>
            </a:r>
            <a:r>
              <a:rPr lang="ja-JP" altLang="en-US" sz="2000" b="0" dirty="0" smtClean="0"/>
              <a:t>）母子生活支援施設：</a:t>
            </a:r>
            <a:r>
              <a:rPr lang="en-US" altLang="ja-JP" sz="2000" b="0" dirty="0" smtClean="0"/>
              <a:t>DV</a:t>
            </a:r>
            <a:r>
              <a:rPr lang="ja-JP" altLang="en-US" sz="2000" b="0" dirty="0" smtClean="0"/>
              <a:t>被害者割合</a:t>
            </a:r>
            <a:r>
              <a:rPr lang="en-US" altLang="ja-JP" sz="2000" b="0" dirty="0" smtClean="0"/>
              <a:t>6</a:t>
            </a:r>
            <a:r>
              <a:rPr lang="ja-JP" altLang="en-US" sz="2000" b="0" dirty="0" smtClean="0"/>
              <a:t>割。一時保護委託先にもなっており、シェルターとしての役割。</a:t>
            </a:r>
            <a:endParaRPr lang="en-US" altLang="ja-JP" sz="2000" b="0" dirty="0" smtClean="0"/>
          </a:p>
          <a:p>
            <a:r>
              <a:rPr lang="ja-JP" altLang="en-US" sz="2000" b="0" dirty="0" smtClean="0"/>
              <a:t>（３）民間シェルター：婦人相談所の一時保護委託先。婦人相談所の一時保護委託によらない利用、支援、電話相談等の機能あり。</a:t>
            </a:r>
            <a:endParaRPr kumimoji="1" lang="en-US" altLang="ja-JP" sz="2600" dirty="0" smtClean="0"/>
          </a:p>
        </p:txBody>
      </p:sp>
    </p:spTree>
    <p:extLst>
      <p:ext uri="{BB962C8B-B14F-4D97-AF65-F5344CB8AC3E}">
        <p14:creationId xmlns:p14="http://schemas.microsoft.com/office/powerpoint/2010/main" val="2943504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16663" y="92126"/>
            <a:ext cx="8672695" cy="696066"/>
            <a:chOff x="47404" y="1536505"/>
            <a:chExt cx="9302753" cy="1019342"/>
          </a:xfrm>
        </p:grpSpPr>
        <p:sp>
          <p:nvSpPr>
            <p:cNvPr id="7" name="角丸四角形 6"/>
            <p:cNvSpPr/>
            <p:nvPr/>
          </p:nvSpPr>
          <p:spPr>
            <a:xfrm>
              <a:off x="159231" y="1536505"/>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7404" y="1555085"/>
              <a:ext cx="9153766" cy="98218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algn="l" defTabSz="1822450">
                <a:lnSpc>
                  <a:spcPct val="90000"/>
                </a:lnSpc>
                <a:spcBef>
                  <a:spcPct val="0"/>
                </a:spcBef>
                <a:spcAft>
                  <a:spcPct val="35000"/>
                </a:spcAft>
              </a:pPr>
              <a:r>
                <a:rPr kumimoji="1" lang="ja-JP" altLang="en-US" sz="2000" kern="1200" dirty="0" smtClean="0"/>
                <a:t>課題４</a:t>
              </a:r>
              <a:r>
                <a:rPr kumimoji="1" lang="ja-JP" altLang="en-US" sz="2000" dirty="0" smtClean="0"/>
                <a:t>．婦人相談員のあり方について</a:t>
              </a:r>
              <a:endParaRPr kumimoji="1" lang="ja-JP" altLang="en-US" sz="3200" kern="1200" dirty="0"/>
            </a:p>
          </p:txBody>
        </p:sp>
      </p:grpSp>
      <p:sp>
        <p:nvSpPr>
          <p:cNvPr id="16" name="コンテンツ プレースホルダー 15"/>
          <p:cNvSpPr>
            <a:spLocks noGrp="1"/>
          </p:cNvSpPr>
          <p:nvPr>
            <p:ph sz="half" idx="2"/>
          </p:nvPr>
        </p:nvSpPr>
        <p:spPr>
          <a:xfrm>
            <a:off x="320914" y="2997844"/>
            <a:ext cx="5755795" cy="3507128"/>
          </a:xfrm>
          <a:ln w="12700" cmpd="thickThin">
            <a:solidFill>
              <a:schemeClr val="accent1"/>
            </a:solidFill>
          </a:ln>
        </p:spPr>
        <p:txBody>
          <a:bodyPr/>
          <a:lstStyle/>
          <a:p>
            <a:pPr marL="0" indent="0">
              <a:buNone/>
            </a:pPr>
            <a:r>
              <a:rPr kumimoji="1" lang="en-US" altLang="ja-JP" dirty="0" smtClean="0"/>
              <a:t>【</a:t>
            </a:r>
            <a:r>
              <a:rPr kumimoji="1" lang="ja-JP" altLang="en-US" dirty="0" smtClean="0"/>
              <a:t>検討案</a:t>
            </a:r>
            <a:r>
              <a:rPr kumimoji="1" lang="en-US" altLang="ja-JP" dirty="0" smtClean="0"/>
              <a:t>】</a:t>
            </a:r>
          </a:p>
          <a:p>
            <a:pPr marL="0" indent="0">
              <a:buNone/>
            </a:pPr>
            <a:r>
              <a:rPr lang="ja-JP" altLang="en-US" sz="2000" dirty="0" smtClean="0"/>
              <a:t>○専門性向上のため相談業務指針の策定、研修の充実。</a:t>
            </a:r>
            <a:endParaRPr lang="en-US" altLang="ja-JP" sz="2000" dirty="0" smtClean="0"/>
          </a:p>
          <a:p>
            <a:pPr marL="0" indent="0">
              <a:buNone/>
            </a:pPr>
            <a:endParaRPr kumimoji="1" lang="en-US" altLang="ja-JP" sz="2000" dirty="0"/>
          </a:p>
          <a:p>
            <a:pPr marL="0" indent="0">
              <a:buNone/>
            </a:pPr>
            <a:r>
              <a:rPr kumimoji="1" lang="ja-JP" altLang="en-US" sz="2000" dirty="0" smtClean="0"/>
              <a:t>○任用要件として、一定の資格、能力、経験等を求める、専門職を設けることについて、他制度を踏まえ検討。</a:t>
            </a:r>
            <a:endParaRPr kumimoji="1" lang="en-US" altLang="ja-JP" sz="2000" dirty="0" smtClean="0"/>
          </a:p>
          <a:p>
            <a:pPr marL="0" indent="0">
              <a:buNone/>
            </a:pPr>
            <a:endParaRPr lang="en-US" altLang="ja-JP" sz="2000" dirty="0"/>
          </a:p>
          <a:p>
            <a:pPr marL="0" indent="0">
              <a:buNone/>
            </a:pPr>
            <a:r>
              <a:rPr kumimoji="1" lang="ja-JP" altLang="en-US" sz="2000" dirty="0" smtClean="0"/>
              <a:t>○人口規模に応じた配置基準の設定。</a:t>
            </a:r>
            <a:endParaRPr kumimoji="1" lang="en-US" altLang="ja-JP" dirty="0" smtClean="0"/>
          </a:p>
        </p:txBody>
      </p:sp>
      <p:sp>
        <p:nvSpPr>
          <p:cNvPr id="18" name="コンテンツ プレースホルダー 17"/>
          <p:cNvSpPr>
            <a:spLocks noGrp="1"/>
          </p:cNvSpPr>
          <p:nvPr>
            <p:ph sz="quarter" idx="4"/>
          </p:nvPr>
        </p:nvSpPr>
        <p:spPr>
          <a:xfrm>
            <a:off x="6180883" y="3055718"/>
            <a:ext cx="5451675" cy="3437681"/>
          </a:xfrm>
          <a:ln>
            <a:solidFill>
              <a:schemeClr val="tx1"/>
            </a:solidFill>
            <a:prstDash val="sysDash"/>
          </a:ln>
        </p:spPr>
        <p:txBody>
          <a:bodyPr>
            <a:normAutofit/>
          </a:bodyPr>
          <a:lstStyle/>
          <a:p>
            <a:pPr marL="0" indent="0">
              <a:buNone/>
            </a:pPr>
            <a:r>
              <a:rPr kumimoji="1" lang="en-US" altLang="ja-JP" dirty="0" smtClean="0"/>
              <a:t>【</a:t>
            </a:r>
            <a:r>
              <a:rPr kumimoji="1" lang="ja-JP" altLang="en-US" dirty="0" smtClean="0"/>
              <a:t>検討案の論点</a:t>
            </a:r>
            <a:r>
              <a:rPr kumimoji="1" lang="en-US" altLang="ja-JP" dirty="0" smtClean="0"/>
              <a:t>】</a:t>
            </a:r>
          </a:p>
          <a:p>
            <a:pPr marL="0" indent="0">
              <a:buNone/>
            </a:pPr>
            <a:r>
              <a:rPr lang="ja-JP" altLang="en-US" sz="2000" dirty="0" smtClean="0"/>
              <a:t>指針、研修充実は着実に検討を進める必要。</a:t>
            </a:r>
            <a:endParaRPr lang="en-US" altLang="ja-JP" sz="2000" dirty="0" smtClean="0"/>
          </a:p>
          <a:p>
            <a:pPr marL="0" indent="0">
              <a:buNone/>
            </a:pPr>
            <a:endParaRPr kumimoji="1" lang="en-US" altLang="ja-JP" sz="2000" dirty="0"/>
          </a:p>
          <a:p>
            <a:pPr marL="0" indent="0">
              <a:buNone/>
            </a:pPr>
            <a:r>
              <a:rPr lang="ja-JP" altLang="en-US" sz="2000" dirty="0" smtClean="0"/>
              <a:t>常勤を認める場合、財政上の措置の検討。</a:t>
            </a:r>
            <a:endParaRPr lang="en-US" altLang="ja-JP" sz="2000" dirty="0" smtClean="0"/>
          </a:p>
          <a:p>
            <a:pPr marL="0" indent="0">
              <a:buNone/>
            </a:pPr>
            <a:endParaRPr kumimoji="1" lang="en-US" altLang="ja-JP" sz="2000" dirty="0"/>
          </a:p>
          <a:p>
            <a:pPr marL="0" indent="0">
              <a:buNone/>
            </a:pPr>
            <a:r>
              <a:rPr lang="ja-JP" altLang="en-US" sz="2000" dirty="0" smtClean="0"/>
              <a:t>任用要件・資格制度・配置基準の検討に加え、財政面等についてさらに検討必要。</a:t>
            </a:r>
            <a:endParaRPr kumimoji="1" lang="en-US" altLang="ja-JP" dirty="0" smtClean="0"/>
          </a:p>
        </p:txBody>
      </p:sp>
      <p:sp>
        <p:nvSpPr>
          <p:cNvPr id="10" name="テキスト プレースホルダー 14"/>
          <p:cNvSpPr>
            <a:spLocks noGrp="1"/>
          </p:cNvSpPr>
          <p:nvPr>
            <p:ph type="body" idx="1"/>
          </p:nvPr>
        </p:nvSpPr>
        <p:spPr>
          <a:xfrm>
            <a:off x="320917" y="891252"/>
            <a:ext cx="10941333" cy="1354239"/>
          </a:xfrm>
          <a:ln>
            <a:solidFill>
              <a:schemeClr val="accent1"/>
            </a:solidFill>
          </a:ln>
        </p:spPr>
        <p:txBody>
          <a:bodyPr>
            <a:normAutofit/>
          </a:bodyPr>
          <a:lstStyle/>
          <a:p>
            <a:r>
              <a:rPr kumimoji="1" lang="en-US" altLang="ja-JP" sz="2400" dirty="0" smtClean="0"/>
              <a:t>【</a:t>
            </a:r>
            <a:r>
              <a:rPr kumimoji="1" lang="ja-JP" altLang="en-US" sz="2400" dirty="0" smtClean="0"/>
              <a:t>現状と課題</a:t>
            </a:r>
            <a:r>
              <a:rPr kumimoji="1" lang="en-US" altLang="ja-JP" sz="2400" dirty="0" smtClean="0"/>
              <a:t>】</a:t>
            </a:r>
          </a:p>
          <a:p>
            <a:r>
              <a:rPr kumimoji="1" lang="ja-JP" altLang="en-US" sz="2000" b="0" dirty="0" smtClean="0"/>
              <a:t>婦人相談員：非常勤（→</a:t>
            </a:r>
            <a:r>
              <a:rPr kumimoji="1" lang="en-US" altLang="ja-JP" sz="2000" b="0" dirty="0" smtClean="0"/>
              <a:t>H29.4.1</a:t>
            </a:r>
            <a:r>
              <a:rPr kumimoji="1" lang="ja-JP" altLang="en-US" sz="2000" b="0" dirty="0" smtClean="0"/>
              <a:t>施行　売春防止法において非常勤規定削除）</a:t>
            </a:r>
            <a:endParaRPr kumimoji="1" lang="en-US" altLang="ja-JP" sz="2000" b="0" dirty="0" smtClean="0"/>
          </a:p>
          <a:p>
            <a:r>
              <a:rPr lang="ja-JP" altLang="en-US" sz="2000" b="0" dirty="0" smtClean="0"/>
              <a:t>　　　　　　　　 要件は、社会的信望があり、熱意と見識をもつ者。専門的な資格規定なし。</a:t>
            </a:r>
            <a:endParaRPr kumimoji="1" lang="en-US" altLang="ja-JP" sz="2000" b="0" dirty="0" smtClean="0"/>
          </a:p>
        </p:txBody>
      </p:sp>
    </p:spTree>
    <p:extLst>
      <p:ext uri="{BB962C8B-B14F-4D97-AF65-F5344CB8AC3E}">
        <p14:creationId xmlns:p14="http://schemas.microsoft.com/office/powerpoint/2010/main" val="3493608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16663" y="92127"/>
            <a:ext cx="9853312" cy="1412583"/>
            <a:chOff x="47405" y="1536505"/>
            <a:chExt cx="9302752" cy="1019342"/>
          </a:xfrm>
        </p:grpSpPr>
        <p:sp>
          <p:nvSpPr>
            <p:cNvPr id="7" name="角丸四角形 6"/>
            <p:cNvSpPr/>
            <p:nvPr/>
          </p:nvSpPr>
          <p:spPr>
            <a:xfrm>
              <a:off x="159231" y="1536505"/>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7405" y="1555086"/>
              <a:ext cx="9073266" cy="10007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algn="l" defTabSz="1822450">
                <a:lnSpc>
                  <a:spcPct val="90000"/>
                </a:lnSpc>
                <a:spcBef>
                  <a:spcPct val="0"/>
                </a:spcBef>
                <a:spcAft>
                  <a:spcPct val="35000"/>
                </a:spcAft>
              </a:pPr>
              <a:r>
                <a:rPr kumimoji="1" lang="ja-JP" altLang="en-US" sz="2000" kern="1200" dirty="0" smtClean="0"/>
                <a:t>課題５</a:t>
              </a:r>
              <a:r>
                <a:rPr kumimoji="1" lang="ja-JP" altLang="en-US" sz="2000" dirty="0" smtClean="0"/>
                <a:t>．婦人相談所の役割について　　　</a:t>
              </a:r>
              <a:endParaRPr kumimoji="1" lang="en-US" altLang="ja-JP" sz="2000" dirty="0" smtClean="0"/>
            </a:p>
            <a:p>
              <a:pPr lvl="0" algn="l" defTabSz="1822450">
                <a:lnSpc>
                  <a:spcPct val="90000"/>
                </a:lnSpc>
                <a:spcBef>
                  <a:spcPct val="0"/>
                </a:spcBef>
                <a:spcAft>
                  <a:spcPct val="35000"/>
                </a:spcAft>
              </a:pPr>
              <a:r>
                <a:rPr kumimoji="1" lang="ja-JP" altLang="en-US" sz="2000" dirty="0" smtClean="0"/>
                <a:t>課題６．都道府県と市の役割分担の見直し</a:t>
              </a:r>
              <a:endParaRPr kumimoji="1" lang="en-US" altLang="ja-JP" sz="2000" dirty="0" smtClean="0"/>
            </a:p>
            <a:p>
              <a:pPr lvl="0" algn="l" defTabSz="1822450">
                <a:lnSpc>
                  <a:spcPct val="90000"/>
                </a:lnSpc>
                <a:spcBef>
                  <a:spcPct val="0"/>
                </a:spcBef>
                <a:spcAft>
                  <a:spcPct val="35000"/>
                </a:spcAft>
              </a:pPr>
              <a:r>
                <a:rPr kumimoji="1" lang="ja-JP" altLang="en-US" sz="2000" dirty="0" smtClean="0"/>
                <a:t>課題７．根拠法の見直し　　　</a:t>
              </a:r>
              <a:endParaRPr kumimoji="1" lang="ja-JP" altLang="en-US" sz="3200" kern="1200" dirty="0"/>
            </a:p>
          </p:txBody>
        </p:sp>
      </p:grpSp>
      <p:sp>
        <p:nvSpPr>
          <p:cNvPr id="16" name="コンテンツ プレースホルダー 15"/>
          <p:cNvSpPr>
            <a:spLocks noGrp="1"/>
          </p:cNvSpPr>
          <p:nvPr>
            <p:ph sz="half" idx="2"/>
          </p:nvPr>
        </p:nvSpPr>
        <p:spPr>
          <a:xfrm>
            <a:off x="320914" y="3495554"/>
            <a:ext cx="5755795" cy="3009418"/>
          </a:xfrm>
          <a:ln w="12700" cmpd="thickThin">
            <a:solidFill>
              <a:schemeClr val="accent1"/>
            </a:solidFill>
          </a:ln>
        </p:spPr>
        <p:txBody>
          <a:bodyPr/>
          <a:lstStyle/>
          <a:p>
            <a:pPr marL="0" indent="0">
              <a:buNone/>
            </a:pPr>
            <a:r>
              <a:rPr kumimoji="1" lang="en-US" altLang="ja-JP" dirty="0" smtClean="0"/>
              <a:t>【</a:t>
            </a:r>
            <a:r>
              <a:rPr kumimoji="1" lang="ja-JP" altLang="en-US" dirty="0" smtClean="0"/>
              <a:t>検討案</a:t>
            </a:r>
            <a:r>
              <a:rPr kumimoji="1" lang="en-US" altLang="ja-JP" dirty="0" smtClean="0"/>
              <a:t>】</a:t>
            </a:r>
          </a:p>
          <a:p>
            <a:pPr marL="0" indent="0">
              <a:buNone/>
            </a:pPr>
            <a:r>
              <a:rPr lang="ja-JP" altLang="en-US" sz="2000" b="1" dirty="0" smtClean="0"/>
              <a:t>課題５）</a:t>
            </a:r>
            <a:r>
              <a:rPr lang="ja-JP" altLang="en-US" sz="2000" dirty="0" smtClean="0"/>
              <a:t>婦人相談所の役割や業務内容の明確化。</a:t>
            </a:r>
            <a:endParaRPr lang="en-US" altLang="ja-JP" sz="2000" dirty="0" smtClean="0"/>
          </a:p>
          <a:p>
            <a:pPr marL="0" indent="0">
              <a:buNone/>
            </a:pPr>
            <a:r>
              <a:rPr lang="en-US" altLang="ja-JP" sz="2000" dirty="0"/>
              <a:t> </a:t>
            </a:r>
            <a:r>
              <a:rPr lang="en-US" altLang="ja-JP" sz="2000" dirty="0" smtClean="0"/>
              <a:t>       </a:t>
            </a:r>
            <a:r>
              <a:rPr lang="ja-JP" altLang="en-US" sz="2000" dirty="0" smtClean="0"/>
              <a:t>　　 ガイドラインの策定、研修の充実の検討。</a:t>
            </a:r>
            <a:endParaRPr lang="en-US" altLang="ja-JP" sz="2000" dirty="0" smtClean="0"/>
          </a:p>
          <a:p>
            <a:pPr marL="0" indent="0">
              <a:buNone/>
            </a:pPr>
            <a:endParaRPr lang="en-US" altLang="ja-JP" sz="2000" dirty="0"/>
          </a:p>
          <a:p>
            <a:pPr marL="0" indent="0">
              <a:buNone/>
            </a:pPr>
            <a:r>
              <a:rPr lang="ja-JP" altLang="en-US" sz="2000" b="1" dirty="0" smtClean="0"/>
              <a:t>課題６）</a:t>
            </a:r>
            <a:r>
              <a:rPr lang="ja-JP" altLang="en-US" sz="2000" dirty="0" smtClean="0"/>
              <a:t>都道府県と市の役割について、関係者の</a:t>
            </a:r>
            <a:endParaRPr lang="en-US" altLang="ja-JP" sz="2000" dirty="0" smtClean="0"/>
          </a:p>
          <a:p>
            <a:pPr marL="0" indent="0">
              <a:buNone/>
            </a:pPr>
            <a:r>
              <a:rPr lang="ja-JP" altLang="en-US" sz="2000" dirty="0" smtClean="0"/>
              <a:t>　　　　　意見聴取</a:t>
            </a:r>
            <a:r>
              <a:rPr lang="ja-JP" altLang="en-US" sz="2000" dirty="0"/>
              <a:t>。</a:t>
            </a:r>
            <a:endParaRPr lang="en-US" altLang="ja-JP" sz="2000" dirty="0" smtClean="0"/>
          </a:p>
          <a:p>
            <a:pPr marL="0" indent="0">
              <a:buNone/>
            </a:pPr>
            <a:endParaRPr kumimoji="1" lang="en-US" altLang="ja-JP" sz="2000" b="1" dirty="0" smtClean="0"/>
          </a:p>
          <a:p>
            <a:pPr marL="0" indent="0">
              <a:buNone/>
            </a:pPr>
            <a:r>
              <a:rPr kumimoji="1" lang="ja-JP" altLang="en-US" sz="2000" b="1" dirty="0" smtClean="0"/>
              <a:t>課題７）</a:t>
            </a:r>
            <a:r>
              <a:rPr kumimoji="1" lang="ja-JP" altLang="en-US" sz="2000" dirty="0" smtClean="0"/>
              <a:t>新たな法制度の検討。</a:t>
            </a:r>
            <a:endParaRPr kumimoji="1" lang="en-US" altLang="ja-JP" b="1" dirty="0" smtClean="0"/>
          </a:p>
        </p:txBody>
      </p:sp>
      <p:sp>
        <p:nvSpPr>
          <p:cNvPr id="18" name="コンテンツ プレースホルダー 17"/>
          <p:cNvSpPr>
            <a:spLocks noGrp="1"/>
          </p:cNvSpPr>
          <p:nvPr>
            <p:ph sz="quarter" idx="4"/>
          </p:nvPr>
        </p:nvSpPr>
        <p:spPr>
          <a:xfrm>
            <a:off x="6180883" y="3507129"/>
            <a:ext cx="5451675" cy="2986268"/>
          </a:xfrm>
          <a:ln>
            <a:solidFill>
              <a:schemeClr val="tx1"/>
            </a:solidFill>
            <a:prstDash val="sysDash"/>
          </a:ln>
        </p:spPr>
        <p:txBody>
          <a:bodyPr>
            <a:normAutofit fontScale="92500"/>
          </a:bodyPr>
          <a:lstStyle/>
          <a:p>
            <a:pPr marL="0" indent="0">
              <a:buNone/>
            </a:pPr>
            <a:r>
              <a:rPr kumimoji="1" lang="en-US" altLang="ja-JP" dirty="0" smtClean="0"/>
              <a:t>【</a:t>
            </a:r>
            <a:r>
              <a:rPr kumimoji="1" lang="ja-JP" altLang="en-US" dirty="0" smtClean="0"/>
              <a:t>検討案の論点</a:t>
            </a:r>
            <a:r>
              <a:rPr kumimoji="1" lang="en-US" altLang="ja-JP" dirty="0" smtClean="0"/>
              <a:t>】</a:t>
            </a:r>
          </a:p>
          <a:p>
            <a:pPr marL="0" indent="0">
              <a:buNone/>
            </a:pPr>
            <a:r>
              <a:rPr lang="ja-JP" altLang="en-US" sz="2000" b="1" dirty="0" smtClean="0"/>
              <a:t>課題５）</a:t>
            </a:r>
            <a:r>
              <a:rPr lang="ja-JP" altLang="en-US" sz="2000" dirty="0" smtClean="0"/>
              <a:t>通知</a:t>
            </a:r>
            <a:r>
              <a:rPr lang="ja-JP" altLang="en-US" sz="2000" dirty="0"/>
              <a:t>に</a:t>
            </a:r>
            <a:r>
              <a:rPr lang="ja-JP" altLang="en-US" sz="2000" dirty="0" smtClean="0"/>
              <a:t>よる運用上明確にする場合、着実　　　</a:t>
            </a:r>
            <a:endParaRPr lang="en-US" altLang="ja-JP" sz="2000" dirty="0" smtClean="0"/>
          </a:p>
          <a:p>
            <a:pPr marL="0" indent="0">
              <a:buNone/>
            </a:pPr>
            <a:r>
              <a:rPr lang="ja-JP" altLang="en-US" sz="2000" dirty="0"/>
              <a:t>　</a:t>
            </a:r>
            <a:r>
              <a:rPr lang="ja-JP" altLang="en-US" sz="2000" dirty="0" smtClean="0"/>
              <a:t>　　　　に検討を進める必要。</a:t>
            </a:r>
            <a:endParaRPr lang="en-US" altLang="ja-JP" sz="2000" dirty="0" smtClean="0"/>
          </a:p>
          <a:p>
            <a:pPr marL="0" indent="0">
              <a:buNone/>
            </a:pPr>
            <a:endParaRPr kumimoji="1" lang="en-US" altLang="ja-JP" sz="2000" dirty="0"/>
          </a:p>
          <a:p>
            <a:pPr marL="0" indent="0">
              <a:buNone/>
            </a:pPr>
            <a:r>
              <a:rPr kumimoji="1" lang="ja-JP" altLang="en-US" sz="2000" b="1" dirty="0" smtClean="0"/>
              <a:t>課題６）</a:t>
            </a:r>
            <a:r>
              <a:rPr kumimoji="1" lang="ja-JP" altLang="en-US" sz="2000" dirty="0" smtClean="0"/>
              <a:t>法律改正。業務の範囲、財政上の措置な　　　　</a:t>
            </a:r>
            <a:endParaRPr kumimoji="1" lang="en-US" altLang="ja-JP" sz="2000" dirty="0" smtClean="0"/>
          </a:p>
          <a:p>
            <a:pPr marL="0" indent="0">
              <a:buNone/>
            </a:pPr>
            <a:r>
              <a:rPr lang="ja-JP" altLang="en-US" sz="2000" dirty="0"/>
              <a:t>　</a:t>
            </a:r>
            <a:r>
              <a:rPr lang="ja-JP" altLang="en-US" sz="2000" dirty="0" smtClean="0"/>
              <a:t>　　　　</a:t>
            </a:r>
            <a:r>
              <a:rPr kumimoji="1" lang="ja-JP" altLang="en-US" sz="2000" dirty="0" err="1" smtClean="0"/>
              <a:t>どを</a:t>
            </a:r>
            <a:r>
              <a:rPr kumimoji="1" lang="ja-JP" altLang="en-US" sz="2000" dirty="0" smtClean="0"/>
              <a:t>検討必要。</a:t>
            </a:r>
            <a:endParaRPr kumimoji="1" lang="en-US" altLang="ja-JP" sz="2000" dirty="0" smtClean="0"/>
          </a:p>
          <a:p>
            <a:pPr marL="0" indent="0">
              <a:buNone/>
            </a:pPr>
            <a:endParaRPr lang="en-US" altLang="ja-JP" sz="2000" b="1" dirty="0"/>
          </a:p>
          <a:p>
            <a:pPr marL="0" indent="0">
              <a:buNone/>
            </a:pPr>
            <a:r>
              <a:rPr kumimoji="1" lang="ja-JP" altLang="en-US" sz="2000" b="1" dirty="0" smtClean="0"/>
              <a:t>課題７）</a:t>
            </a:r>
            <a:r>
              <a:rPr kumimoji="1" lang="ja-JP" altLang="en-US" sz="2000" dirty="0" smtClean="0"/>
              <a:t>法改正を行う場合の影響について十分検討。</a:t>
            </a:r>
            <a:endParaRPr kumimoji="1" lang="en-US" altLang="ja-JP" sz="2000" b="1" dirty="0" smtClean="0"/>
          </a:p>
        </p:txBody>
      </p:sp>
      <p:sp>
        <p:nvSpPr>
          <p:cNvPr id="10" name="テキスト プレースホルダー 14"/>
          <p:cNvSpPr>
            <a:spLocks noGrp="1"/>
          </p:cNvSpPr>
          <p:nvPr>
            <p:ph type="body" idx="1"/>
          </p:nvPr>
        </p:nvSpPr>
        <p:spPr>
          <a:xfrm>
            <a:off x="320917" y="1504711"/>
            <a:ext cx="10941333" cy="1886673"/>
          </a:xfrm>
          <a:ln>
            <a:solidFill>
              <a:schemeClr val="accent1"/>
            </a:solidFill>
          </a:ln>
        </p:spPr>
        <p:txBody>
          <a:bodyPr>
            <a:normAutofit fontScale="92500" lnSpcReduction="20000"/>
          </a:bodyPr>
          <a:lstStyle/>
          <a:p>
            <a:r>
              <a:rPr kumimoji="1" lang="en-US" altLang="ja-JP" sz="2400" dirty="0" smtClean="0"/>
              <a:t>【</a:t>
            </a:r>
            <a:r>
              <a:rPr kumimoji="1" lang="ja-JP" altLang="en-US" sz="2400" dirty="0" smtClean="0"/>
              <a:t>現状と課題</a:t>
            </a:r>
            <a:r>
              <a:rPr kumimoji="1" lang="en-US" altLang="ja-JP" sz="2400" dirty="0" smtClean="0"/>
              <a:t>】</a:t>
            </a:r>
          </a:p>
          <a:p>
            <a:r>
              <a:rPr lang="ja-JP" altLang="en-US" sz="2000" dirty="0" smtClean="0"/>
              <a:t>課題５）</a:t>
            </a:r>
            <a:r>
              <a:rPr lang="ja-JP" altLang="en-US" sz="2000" b="0" dirty="0" smtClean="0"/>
              <a:t>婦人相談所の相談業務及び一時保護業務の質の向上。</a:t>
            </a:r>
            <a:r>
              <a:rPr kumimoji="1" lang="ja-JP" altLang="en-US" sz="2000" b="0" dirty="0" smtClean="0"/>
              <a:t>具体的な指針等がない。</a:t>
            </a:r>
            <a:endParaRPr kumimoji="1" lang="en-US" altLang="ja-JP" sz="2000" b="0" dirty="0" smtClean="0"/>
          </a:p>
          <a:p>
            <a:endParaRPr kumimoji="1" lang="en-US" altLang="ja-JP" sz="2000" b="0" dirty="0" smtClean="0"/>
          </a:p>
          <a:p>
            <a:r>
              <a:rPr lang="ja-JP" altLang="en-US" sz="2000" dirty="0"/>
              <a:t>課題６）</a:t>
            </a:r>
            <a:r>
              <a:rPr lang="ja-JP" altLang="en-US" sz="2000" b="0" dirty="0"/>
              <a:t>都道府県：売春防止法上、婦人相談所設置を明記。</a:t>
            </a:r>
          </a:p>
          <a:p>
            <a:r>
              <a:rPr lang="ja-JP" altLang="en-US" sz="2000" b="0" dirty="0" smtClean="0"/>
              <a:t>　　　　　　　　　 市</a:t>
            </a:r>
            <a:r>
              <a:rPr lang="ja-JP" altLang="en-US" sz="2000" b="0" dirty="0"/>
              <a:t>：</a:t>
            </a:r>
            <a:r>
              <a:rPr lang="en-US" altLang="ja-JP" sz="2000" b="0" dirty="0"/>
              <a:t>DV</a:t>
            </a:r>
            <a:r>
              <a:rPr lang="ja-JP" altLang="en-US" sz="2000" b="0" dirty="0"/>
              <a:t>センター設置は努力義務。婦人相談員委嘱任意。法律上の位置づけ不明確</a:t>
            </a:r>
            <a:r>
              <a:rPr lang="ja-JP" altLang="en-US" sz="2000" b="0" dirty="0" smtClean="0"/>
              <a:t>。</a:t>
            </a:r>
            <a:endParaRPr lang="en-US" altLang="ja-JP" sz="2000" b="0" dirty="0" smtClean="0"/>
          </a:p>
          <a:p>
            <a:r>
              <a:rPr kumimoji="1" lang="ja-JP" altLang="en-US" sz="2000" dirty="0" smtClean="0"/>
              <a:t>課題７）</a:t>
            </a:r>
            <a:r>
              <a:rPr kumimoji="1" lang="ja-JP" altLang="en-US" sz="2000" b="0" dirty="0" smtClean="0"/>
              <a:t>婦人保護事業の根拠法である売春防止法は制定以来、基本的見直し行われていない。</a:t>
            </a:r>
            <a:endParaRPr kumimoji="1" lang="en-US" altLang="ja-JP" sz="2600" b="0" dirty="0" smtClean="0"/>
          </a:p>
        </p:txBody>
      </p:sp>
    </p:spTree>
    <p:extLst>
      <p:ext uri="{BB962C8B-B14F-4D97-AF65-F5344CB8AC3E}">
        <p14:creationId xmlns:p14="http://schemas.microsoft.com/office/powerpoint/2010/main" val="3686574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45904" y="636062"/>
            <a:ext cx="10042796" cy="57536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88477" tIns="44239" rIns="88477" bIns="44239" rtlCol="0" anchor="ctr"/>
          <a:lstStyle/>
          <a:p>
            <a:pPr algn="ctr"/>
            <a:endParaRPr kumimoji="1" lang="ja-JP" altLang="en-US" dirty="0">
              <a:solidFill>
                <a:schemeClr val="tx1"/>
              </a:solidFill>
            </a:endParaRPr>
          </a:p>
        </p:txBody>
      </p:sp>
      <p:sp>
        <p:nvSpPr>
          <p:cNvPr id="4" name="正方形/長方形 3"/>
          <p:cNvSpPr/>
          <p:nvPr/>
        </p:nvSpPr>
        <p:spPr>
          <a:xfrm>
            <a:off x="553581" y="1434718"/>
            <a:ext cx="11273742" cy="3631763"/>
          </a:xfrm>
          <a:prstGeom prst="rect">
            <a:avLst/>
          </a:prstGeom>
        </p:spPr>
        <p:txBody>
          <a:bodyPr wrap="square">
            <a:spAutoFit/>
          </a:bodyPr>
          <a:lstStyle/>
          <a:p>
            <a:pPr algn="ctr"/>
            <a:r>
              <a:rPr kumimoji="1" lang="en-US" altLang="ja-JP" sz="3500" dirty="0"/>
              <a:t/>
            </a:r>
            <a:br>
              <a:rPr kumimoji="1" lang="en-US" altLang="ja-JP" sz="3500" dirty="0"/>
            </a:br>
            <a:r>
              <a:rPr kumimoji="1" lang="ja-JP" altLang="en-US" sz="3100" dirty="0"/>
              <a:t>婦人相談所と関係機関との連携体制</a:t>
            </a:r>
            <a:r>
              <a:rPr kumimoji="1" lang="ja-JP" altLang="en-US" sz="3100" dirty="0" smtClean="0"/>
              <a:t>に関する</a:t>
            </a:r>
            <a:r>
              <a:rPr kumimoji="1" lang="ja-JP" altLang="en-US" sz="3100" dirty="0"/>
              <a:t>調査報告書</a:t>
            </a:r>
            <a:r>
              <a:rPr kumimoji="1" lang="en-US" altLang="ja-JP" sz="3200" dirty="0"/>
              <a:t/>
            </a:r>
            <a:br>
              <a:rPr kumimoji="1" lang="en-US" altLang="ja-JP" sz="3200" dirty="0"/>
            </a:br>
            <a:r>
              <a:rPr kumimoji="1" lang="en-US" altLang="ja-JP" sz="2700" dirty="0"/>
              <a:t/>
            </a:r>
            <a:br>
              <a:rPr kumimoji="1" lang="en-US" altLang="ja-JP" sz="2700" dirty="0"/>
            </a:br>
            <a:r>
              <a:rPr kumimoji="1" lang="ja-JP" altLang="en-US" sz="2300" dirty="0"/>
              <a:t>「婦人相談所と関係機関との連携体制に関する調査</a:t>
            </a:r>
            <a:r>
              <a:rPr kumimoji="1" lang="ja-JP" altLang="en-US" sz="2300" dirty="0" smtClean="0"/>
              <a:t>」</a:t>
            </a:r>
            <a:endParaRPr kumimoji="1" lang="en-US" altLang="ja-JP" sz="2300" dirty="0" smtClean="0"/>
          </a:p>
          <a:p>
            <a:pPr algn="ctr"/>
            <a:r>
              <a:rPr kumimoji="1" lang="ja-JP" altLang="en-US" sz="2300" dirty="0" smtClean="0"/>
              <a:t>ワーキングチーム</a:t>
            </a:r>
            <a:endParaRPr kumimoji="1" lang="en-US" altLang="ja-JP" sz="2300" dirty="0"/>
          </a:p>
          <a:p>
            <a:pPr algn="ctr"/>
            <a:r>
              <a:rPr kumimoji="1" lang="en-US" altLang="ja-JP" sz="2300" dirty="0"/>
              <a:t/>
            </a:r>
            <a:br>
              <a:rPr kumimoji="1" lang="en-US" altLang="ja-JP" sz="2300" dirty="0"/>
            </a:br>
            <a:r>
              <a:rPr kumimoji="1" lang="en-US" altLang="ja-JP" dirty="0"/>
              <a:t/>
            </a:r>
            <a:br>
              <a:rPr kumimoji="1" lang="en-US" altLang="ja-JP" dirty="0"/>
            </a:br>
            <a:r>
              <a:rPr kumimoji="1" lang="en-US" altLang="ja-JP" dirty="0"/>
              <a:t/>
            </a:r>
            <a:br>
              <a:rPr kumimoji="1" lang="en-US" altLang="ja-JP" dirty="0"/>
            </a:br>
            <a:r>
              <a:rPr kumimoji="1" lang="ja-JP" altLang="en-US" dirty="0"/>
              <a:t>　　　　　　　　　　　　　　　　　　　　　　</a:t>
            </a:r>
            <a:r>
              <a:rPr kumimoji="1" lang="ja-JP" altLang="en-US" dirty="0" smtClean="0"/>
              <a:t>　　　　　　　</a:t>
            </a:r>
            <a:r>
              <a:rPr kumimoji="1" lang="ja-JP" altLang="en-US" dirty="0"/>
              <a:t>　</a:t>
            </a:r>
            <a:r>
              <a:rPr kumimoji="1" lang="ja-JP" altLang="en-US" dirty="0" smtClean="0"/>
              <a:t>　　　　　　　　　　　　　　　　　　　　　　　　</a:t>
            </a:r>
            <a:r>
              <a:rPr kumimoji="1" lang="ja-JP" altLang="en-US" dirty="0"/>
              <a:t>　</a:t>
            </a:r>
            <a:r>
              <a:rPr kumimoji="1" lang="ja-JP" altLang="en-US" dirty="0" smtClean="0"/>
              <a:t>　　　平成</a:t>
            </a:r>
            <a:r>
              <a:rPr kumimoji="1" lang="ja-JP" altLang="en-US" dirty="0"/>
              <a:t>２７年度</a:t>
            </a:r>
            <a:r>
              <a:rPr kumimoji="1" lang="en-US" altLang="ja-JP" dirty="0"/>
              <a:t/>
            </a:r>
            <a:br>
              <a:rPr kumimoji="1" lang="en-US" altLang="ja-JP" dirty="0"/>
            </a:br>
            <a:r>
              <a:rPr kumimoji="1" lang="ja-JP" altLang="en-US" dirty="0"/>
              <a:t>　　　　　　　　　　　　　　　　　　　　　　　　</a:t>
            </a:r>
            <a:r>
              <a:rPr kumimoji="1" lang="ja-JP" altLang="en-US" dirty="0" smtClean="0"/>
              <a:t>　　　　　　　　　　　　　　　　　　　　　</a:t>
            </a:r>
            <a:r>
              <a:rPr kumimoji="1" lang="ja-JP" altLang="en-US" dirty="0"/>
              <a:t>　（先駆的ケア策定・検証調査事業）</a:t>
            </a:r>
          </a:p>
        </p:txBody>
      </p:sp>
      <p:sp>
        <p:nvSpPr>
          <p:cNvPr id="5" name="正方形/長方形 4"/>
          <p:cNvSpPr/>
          <p:nvPr/>
        </p:nvSpPr>
        <p:spPr>
          <a:xfrm>
            <a:off x="7379829" y="5254907"/>
            <a:ext cx="3436713" cy="9606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rPr>
              <a:t>平成</a:t>
            </a:r>
            <a:r>
              <a:rPr kumimoji="1" lang="en-US" altLang="ja-JP" dirty="0" smtClean="0">
                <a:solidFill>
                  <a:schemeClr val="tx1"/>
                </a:solidFill>
              </a:rPr>
              <a:t>29</a:t>
            </a:r>
            <a:r>
              <a:rPr kumimoji="1" lang="ja-JP" altLang="en-US" dirty="0" smtClean="0">
                <a:solidFill>
                  <a:schemeClr val="tx1"/>
                </a:solidFill>
              </a:rPr>
              <a:t>年</a:t>
            </a:r>
            <a:r>
              <a:rPr kumimoji="1" lang="en-US" altLang="ja-JP" dirty="0" smtClean="0">
                <a:solidFill>
                  <a:schemeClr val="tx1"/>
                </a:solidFill>
              </a:rPr>
              <a:t>7</a:t>
            </a:r>
            <a:r>
              <a:rPr kumimoji="1" lang="ja-JP" altLang="en-US" dirty="0" smtClean="0">
                <a:solidFill>
                  <a:schemeClr val="tx1"/>
                </a:solidFill>
              </a:rPr>
              <a:t>月</a:t>
            </a:r>
            <a:r>
              <a:rPr kumimoji="1" lang="en-US" altLang="ja-JP" dirty="0" smtClean="0">
                <a:solidFill>
                  <a:schemeClr val="tx1"/>
                </a:solidFill>
              </a:rPr>
              <a:t>7</a:t>
            </a:r>
            <a:r>
              <a:rPr kumimoji="1" lang="ja-JP" altLang="en-US" dirty="0" smtClean="0">
                <a:solidFill>
                  <a:schemeClr val="tx1"/>
                </a:solidFill>
              </a:rPr>
              <a:t>日</a:t>
            </a:r>
            <a:endParaRPr kumimoji="1" lang="en-US" altLang="ja-JP" dirty="0" smtClean="0">
              <a:solidFill>
                <a:schemeClr val="tx1"/>
              </a:solidFill>
            </a:endParaRPr>
          </a:p>
          <a:p>
            <a:pPr algn="r"/>
            <a:r>
              <a:rPr kumimoji="1" lang="ja-JP" altLang="en-US" dirty="0" smtClean="0">
                <a:solidFill>
                  <a:schemeClr val="tx1"/>
                </a:solidFill>
              </a:rPr>
              <a:t>大阪府福祉部子ども室家庭支援課</a:t>
            </a:r>
            <a:endParaRPr kumimoji="1" lang="en-US" altLang="ja-JP" dirty="0" smtClean="0">
              <a:solidFill>
                <a:schemeClr val="tx1"/>
              </a:solidFill>
            </a:endParaRPr>
          </a:p>
          <a:p>
            <a:pPr algn="r"/>
            <a:r>
              <a:rPr kumimoji="1" lang="ja-JP" altLang="en-US" sz="1400" dirty="0">
                <a:solidFill>
                  <a:schemeClr val="tx1"/>
                </a:solidFill>
              </a:rPr>
              <a:t>（女性保護支援等検討専門部会資料）</a:t>
            </a:r>
          </a:p>
        </p:txBody>
      </p:sp>
    </p:spTree>
    <p:extLst>
      <p:ext uri="{BB962C8B-B14F-4D97-AF65-F5344CB8AC3E}">
        <p14:creationId xmlns:p14="http://schemas.microsoft.com/office/powerpoint/2010/main" val="2366086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90363" y="101003"/>
            <a:ext cx="10964402" cy="696065"/>
            <a:chOff x="-4012398" y="1738281"/>
            <a:chExt cx="9190926" cy="1019342"/>
          </a:xfrm>
        </p:grpSpPr>
        <p:sp>
          <p:nvSpPr>
            <p:cNvPr id="7" name="角丸四角形 6"/>
            <p:cNvSpPr/>
            <p:nvPr/>
          </p:nvSpPr>
          <p:spPr>
            <a:xfrm>
              <a:off x="-4012398" y="1738281"/>
              <a:ext cx="9190926" cy="10193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角丸四角形 4"/>
            <p:cNvSpPr/>
            <p:nvPr/>
          </p:nvSpPr>
          <p:spPr>
            <a:xfrm>
              <a:off x="-4012398" y="1775438"/>
              <a:ext cx="9153766" cy="982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0026" tIns="0" rIns="280026" bIns="0" numCol="1" spcCol="1270" anchor="ctr" anchorCtr="0">
              <a:noAutofit/>
            </a:bodyPr>
            <a:lstStyle/>
            <a:p>
              <a:pPr lvl="0" defTabSz="1822450">
                <a:lnSpc>
                  <a:spcPct val="90000"/>
                </a:lnSpc>
                <a:spcBef>
                  <a:spcPct val="0"/>
                </a:spcBef>
                <a:spcAft>
                  <a:spcPct val="35000"/>
                </a:spcAft>
              </a:pPr>
              <a:r>
                <a:rPr kumimoji="1" lang="en-US" altLang="ja-JP" sz="2400" kern="1200" dirty="0" smtClean="0"/>
                <a:t>1 </a:t>
              </a:r>
              <a:r>
                <a:rPr kumimoji="1" lang="ja-JP" altLang="en-US" sz="2400" kern="1200" dirty="0" smtClean="0"/>
                <a:t>　</a:t>
              </a:r>
              <a:r>
                <a:rPr kumimoji="1" lang="en-US" altLang="ja-JP" sz="2400" kern="1200" dirty="0" smtClean="0"/>
                <a:t> </a:t>
              </a:r>
              <a:r>
                <a:rPr kumimoji="1" lang="ja-JP" altLang="en-US" sz="2400" kern="1200" dirty="0" smtClean="0"/>
                <a:t>連携の根本的な課題について</a:t>
              </a:r>
              <a:r>
                <a:rPr kumimoji="1" lang="ja-JP" altLang="en-US" sz="1800" kern="1200" dirty="0" smtClean="0"/>
                <a:t>　　</a:t>
              </a:r>
              <a:endParaRPr kumimoji="1" lang="ja-JP" altLang="en-US" sz="1600" kern="1200" dirty="0"/>
            </a:p>
          </p:txBody>
        </p:sp>
      </p:grpSp>
      <p:sp>
        <p:nvSpPr>
          <p:cNvPr id="15" name="テキスト プレースホルダー 14"/>
          <p:cNvSpPr>
            <a:spLocks noGrp="1"/>
          </p:cNvSpPr>
          <p:nvPr>
            <p:ph type="body" idx="1"/>
          </p:nvPr>
        </p:nvSpPr>
        <p:spPr>
          <a:xfrm>
            <a:off x="373002" y="844946"/>
            <a:ext cx="10999125" cy="1238492"/>
          </a:xfrm>
          <a:ln>
            <a:solidFill>
              <a:schemeClr val="accent1"/>
            </a:solidFill>
          </a:ln>
        </p:spPr>
        <p:txBody>
          <a:bodyPr>
            <a:normAutofit/>
          </a:bodyPr>
          <a:lstStyle/>
          <a:p>
            <a:r>
              <a:rPr lang="ja-JP" altLang="en-US" sz="2000" dirty="0" smtClean="0"/>
              <a:t>（１）女性</a:t>
            </a:r>
            <a:r>
              <a:rPr lang="ja-JP" altLang="en-US" sz="2000" dirty="0"/>
              <a:t>の総合的な保護支援のための法的枠組みの整備</a:t>
            </a:r>
            <a:endParaRPr lang="en-US" altLang="ja-JP" sz="2000" dirty="0" smtClean="0"/>
          </a:p>
          <a:p>
            <a:r>
              <a:rPr lang="ja-JP" altLang="en-US" sz="2000" dirty="0" smtClean="0"/>
              <a:t>（２）他法</a:t>
            </a:r>
            <a:r>
              <a:rPr lang="ja-JP" altLang="en-US" sz="2000" dirty="0"/>
              <a:t>・他施策の十分な活用、それらとの関係性の整理</a:t>
            </a:r>
            <a:endParaRPr lang="en-US" altLang="ja-JP" sz="2000" dirty="0" smtClean="0"/>
          </a:p>
          <a:p>
            <a:r>
              <a:rPr lang="ja-JP" altLang="en-US" sz="2000" dirty="0" smtClean="0"/>
              <a:t>（３）生活</a:t>
            </a:r>
            <a:r>
              <a:rPr lang="ja-JP" altLang="en-US" sz="2000" dirty="0"/>
              <a:t>により近い地域をベースとした支援体制・支援モデルの</a:t>
            </a:r>
            <a:r>
              <a:rPr lang="ja-JP" altLang="en-US" sz="2000" dirty="0" smtClean="0"/>
              <a:t>構築</a:t>
            </a:r>
            <a:endParaRPr kumimoji="1" lang="en-US" altLang="ja-JP" sz="2000" dirty="0" smtClean="0"/>
          </a:p>
        </p:txBody>
      </p:sp>
      <p:sp>
        <p:nvSpPr>
          <p:cNvPr id="16" name="コンテンツ プレースホルダー 15"/>
          <p:cNvSpPr>
            <a:spLocks noGrp="1"/>
          </p:cNvSpPr>
          <p:nvPr>
            <p:ph sz="half" idx="2"/>
          </p:nvPr>
        </p:nvSpPr>
        <p:spPr>
          <a:xfrm>
            <a:off x="378792" y="2176041"/>
            <a:ext cx="4968714" cy="4305782"/>
          </a:xfrm>
          <a:ln w="12700" cmpd="thickThin">
            <a:solidFill>
              <a:schemeClr val="accent1"/>
            </a:solidFill>
          </a:ln>
        </p:spPr>
        <p:txBody>
          <a:bodyPr>
            <a:normAutofit/>
          </a:bodyPr>
          <a:lstStyle/>
          <a:p>
            <a:pPr marL="0" indent="0">
              <a:buNone/>
            </a:pPr>
            <a:endParaRPr kumimoji="1" lang="en-US" altLang="ja-JP" sz="1800" dirty="0" smtClean="0"/>
          </a:p>
          <a:p>
            <a:pPr marL="0" indent="0">
              <a:buNone/>
            </a:pPr>
            <a:r>
              <a:rPr kumimoji="1" lang="en-US" altLang="ja-JP" sz="1800" dirty="0" smtClean="0"/>
              <a:t>【</a:t>
            </a:r>
            <a:r>
              <a:rPr kumimoji="1" lang="ja-JP" altLang="en-US" sz="1800" dirty="0" smtClean="0"/>
              <a:t>内容</a:t>
            </a:r>
            <a:r>
              <a:rPr kumimoji="1" lang="en-US" altLang="ja-JP" sz="1800" dirty="0" smtClean="0"/>
              <a:t>】</a:t>
            </a:r>
          </a:p>
          <a:p>
            <a:pPr marL="0" indent="0">
              <a:buNone/>
            </a:pPr>
            <a:r>
              <a:rPr lang="ja-JP" altLang="en-US" sz="1600" b="1" dirty="0" smtClean="0"/>
              <a:t>（１）</a:t>
            </a:r>
            <a:r>
              <a:rPr lang="ja-JP" altLang="en-US" sz="1600" dirty="0" smtClean="0"/>
              <a:t>「</a:t>
            </a:r>
            <a:r>
              <a:rPr lang="ja-JP" altLang="en-US" sz="1600" dirty="0"/>
              <a:t>困難に陥った理由に関わらず生活</a:t>
            </a:r>
            <a:r>
              <a:rPr lang="ja-JP" altLang="en-US" sz="1600" dirty="0" smtClean="0"/>
              <a:t>に困難</a:t>
            </a:r>
            <a:r>
              <a:rPr lang="ja-JP" altLang="en-US" sz="1600" dirty="0"/>
              <a:t>を抱える女性の支援を行うことの明確化」</a:t>
            </a:r>
            <a:r>
              <a:rPr lang="ja-JP" altLang="en-US" sz="1600" dirty="0" smtClean="0"/>
              <a:t>、「</a:t>
            </a:r>
            <a:r>
              <a:rPr lang="ja-JP" altLang="en-US" sz="1600" dirty="0"/>
              <a:t>他法他施策との関連の考え方」、「住民</a:t>
            </a:r>
            <a:r>
              <a:rPr lang="ja-JP" altLang="en-US" sz="1600" dirty="0" smtClean="0"/>
              <a:t>に身近</a:t>
            </a:r>
            <a:r>
              <a:rPr lang="ja-JP" altLang="en-US" sz="1600" dirty="0"/>
              <a:t>な自治体として市区町村における女性支援のあり方（市区町村の責務や婦人相談員</a:t>
            </a:r>
            <a:r>
              <a:rPr lang="ja-JP" altLang="en-US" sz="1600" dirty="0" smtClean="0"/>
              <a:t>の配置</a:t>
            </a:r>
            <a:r>
              <a:rPr lang="ja-JP" altLang="en-US" sz="1600" dirty="0"/>
              <a:t>を含む）」、「地方自治体（都道府県、市区町村）、国のそれぞれの責務の</a:t>
            </a:r>
            <a:r>
              <a:rPr lang="ja-JP" altLang="en-US" sz="1600" dirty="0" smtClean="0"/>
              <a:t>明確化」を含む法整備が必要</a:t>
            </a:r>
            <a:endParaRPr lang="en-US" altLang="ja-JP" sz="1600" dirty="0" smtClean="0"/>
          </a:p>
          <a:p>
            <a:pPr marL="0" indent="0">
              <a:buNone/>
            </a:pPr>
            <a:r>
              <a:rPr lang="ja-JP" altLang="en-US" sz="1600" b="1" dirty="0" smtClean="0"/>
              <a:t>（２）</a:t>
            </a:r>
            <a:r>
              <a:rPr lang="ja-JP" altLang="en-US" sz="1600" dirty="0" smtClean="0"/>
              <a:t>婦人</a:t>
            </a:r>
            <a:r>
              <a:rPr lang="ja-JP" altLang="en-US" sz="1600" dirty="0"/>
              <a:t>保護事業の利用者が、児童（若年女子）、高齢者、</a:t>
            </a:r>
            <a:r>
              <a:rPr lang="ja-JP" altLang="en-US" sz="1600" dirty="0" err="1"/>
              <a:t>障がい</a:t>
            </a:r>
            <a:r>
              <a:rPr lang="ja-JP" altLang="en-US" sz="1600" dirty="0"/>
              <a:t>者、生活困窮者などである</a:t>
            </a:r>
            <a:r>
              <a:rPr lang="ja-JP" altLang="en-US" sz="1600" dirty="0" smtClean="0"/>
              <a:t>場合</a:t>
            </a:r>
            <a:r>
              <a:rPr lang="ja-JP" altLang="en-US" sz="1600" dirty="0"/>
              <a:t>、入所に際して他法他施策による支援と婦人保護事業による支援のどちらが優先</a:t>
            </a:r>
            <a:r>
              <a:rPr lang="ja-JP" altLang="en-US" sz="1600" dirty="0" smtClean="0"/>
              <a:t>されるの</a:t>
            </a:r>
            <a:r>
              <a:rPr lang="ja-JP" altLang="en-US" sz="1600" dirty="0"/>
              <a:t>かがあいまいなために、混乱が</a:t>
            </a:r>
            <a:r>
              <a:rPr lang="ja-JP" altLang="en-US" sz="1600" dirty="0" smtClean="0"/>
              <a:t>生じているため整理が必要</a:t>
            </a:r>
            <a:r>
              <a:rPr lang="en-US" altLang="ja-JP" sz="1600" dirty="0" smtClean="0"/>
              <a:t/>
            </a:r>
            <a:br>
              <a:rPr lang="en-US" altLang="ja-JP" sz="1600" dirty="0" smtClean="0"/>
            </a:br>
            <a:r>
              <a:rPr lang="ja-JP" altLang="en-US" sz="1600" b="1" dirty="0" smtClean="0"/>
              <a:t>（３）</a:t>
            </a:r>
            <a:r>
              <a:rPr lang="ja-JP" altLang="en-US" sz="1600" dirty="0" smtClean="0"/>
              <a:t>利用者</a:t>
            </a:r>
            <a:r>
              <a:rPr lang="ja-JP" altLang="en-US" sz="1600" dirty="0"/>
              <a:t>の保護支援のために活用可能な施策・資源を最大限に</a:t>
            </a:r>
            <a:r>
              <a:rPr lang="ja-JP" altLang="en-US" sz="1600" dirty="0" smtClean="0"/>
              <a:t>動員</a:t>
            </a:r>
            <a:r>
              <a:rPr lang="ja-JP" altLang="en-US" sz="1600" dirty="0"/>
              <a:t>・活用するという観点から、関係性を検討</a:t>
            </a:r>
            <a:endParaRPr lang="en-US" altLang="ja-JP" sz="1600" dirty="0" smtClean="0"/>
          </a:p>
        </p:txBody>
      </p:sp>
      <p:sp>
        <p:nvSpPr>
          <p:cNvPr id="18" name="コンテンツ プレースホルダー 17"/>
          <p:cNvSpPr>
            <a:spLocks noGrp="1"/>
          </p:cNvSpPr>
          <p:nvPr>
            <p:ph sz="quarter" idx="4"/>
          </p:nvPr>
        </p:nvSpPr>
        <p:spPr>
          <a:xfrm>
            <a:off x="5463251" y="2199191"/>
            <a:ext cx="6007261" cy="4282633"/>
          </a:xfrm>
          <a:ln>
            <a:solidFill>
              <a:schemeClr val="tx1"/>
            </a:solidFill>
            <a:prstDash val="sysDash"/>
          </a:ln>
        </p:spPr>
        <p:txBody>
          <a:bodyPr>
            <a:noAutofit/>
          </a:bodyPr>
          <a:lstStyle/>
          <a:p>
            <a:pPr marL="0" indent="0">
              <a:buNone/>
            </a:pPr>
            <a:endParaRPr kumimoji="1" lang="en-US" altLang="ja-JP" sz="1600" b="1" dirty="0" smtClean="0"/>
          </a:p>
          <a:p>
            <a:pPr marL="0" indent="0">
              <a:buNone/>
            </a:pPr>
            <a:r>
              <a:rPr kumimoji="1" lang="en-US" altLang="ja-JP" sz="1600" b="1" dirty="0" smtClean="0"/>
              <a:t>【</a:t>
            </a:r>
            <a:r>
              <a:rPr kumimoji="1" lang="ja-JP" altLang="en-US" sz="1600" b="1" dirty="0" smtClean="0"/>
              <a:t>背景</a:t>
            </a:r>
            <a:r>
              <a:rPr kumimoji="1" lang="en-US" altLang="ja-JP" sz="1600" b="1" dirty="0" smtClean="0"/>
              <a:t>】</a:t>
            </a:r>
          </a:p>
          <a:p>
            <a:pPr marL="0" indent="0">
              <a:buNone/>
            </a:pPr>
            <a:r>
              <a:rPr lang="ja-JP" altLang="en-US" sz="1600" b="1" dirty="0"/>
              <a:t>（１）</a:t>
            </a:r>
            <a:r>
              <a:rPr lang="ja-JP" altLang="en-US" sz="1600" dirty="0" smtClean="0"/>
              <a:t>婦人</a:t>
            </a:r>
            <a:r>
              <a:rPr lang="ja-JP" altLang="en-US" sz="1600" dirty="0"/>
              <a:t>保護事業を根拠づけている</a:t>
            </a:r>
            <a:r>
              <a:rPr lang="ja-JP" altLang="en-US" sz="1600" dirty="0" smtClean="0"/>
              <a:t>法律が売春</a:t>
            </a:r>
            <a:r>
              <a:rPr lang="ja-JP" altLang="en-US" sz="1600" dirty="0"/>
              <a:t>防止法と</a:t>
            </a:r>
            <a:r>
              <a:rPr lang="en-US" altLang="ja-JP" sz="1600" dirty="0"/>
              <a:t>DV </a:t>
            </a:r>
            <a:r>
              <a:rPr lang="ja-JP" altLang="en-US" sz="1600" dirty="0"/>
              <a:t>防止法の両方にまたがって</a:t>
            </a:r>
            <a:r>
              <a:rPr lang="ja-JP" altLang="en-US" sz="1600" dirty="0" smtClean="0"/>
              <a:t>いる</a:t>
            </a:r>
            <a:endParaRPr lang="en-US" altLang="ja-JP" sz="1600" dirty="0"/>
          </a:p>
          <a:p>
            <a:pPr marL="0" indent="0">
              <a:buNone/>
            </a:pPr>
            <a:r>
              <a:rPr lang="ja-JP" altLang="en-US" sz="1600" dirty="0" smtClean="0"/>
              <a:t>→</a:t>
            </a:r>
            <a:r>
              <a:rPr lang="en-US" altLang="ja-JP" sz="1600" dirty="0" smtClean="0"/>
              <a:t>DV </a:t>
            </a:r>
            <a:r>
              <a:rPr lang="ja-JP" altLang="en-US" sz="1600" dirty="0" smtClean="0"/>
              <a:t>被害者の安全を守るための閉鎖的な支援と、その他の女性を地域とつなげるための開放的な自立支援とを両立に矛盾</a:t>
            </a:r>
            <a:endParaRPr lang="en-US" altLang="ja-JP" sz="1600" dirty="0" smtClean="0"/>
          </a:p>
          <a:p>
            <a:pPr marL="0" indent="0">
              <a:buNone/>
            </a:pPr>
            <a:r>
              <a:rPr lang="ja-JP" altLang="en-US" sz="1600" b="1" dirty="0" smtClean="0"/>
              <a:t>（２）</a:t>
            </a:r>
            <a:r>
              <a:rPr lang="ja-JP" altLang="en-US" sz="1600" dirty="0" smtClean="0"/>
              <a:t>高齢者</a:t>
            </a:r>
            <a:r>
              <a:rPr lang="ja-JP" altLang="en-US" sz="1600" dirty="0"/>
              <a:t>、</a:t>
            </a:r>
            <a:r>
              <a:rPr lang="ja-JP" altLang="en-US" sz="1600" dirty="0" err="1"/>
              <a:t>障がい</a:t>
            </a:r>
            <a:r>
              <a:rPr lang="ja-JP" altLang="en-US" sz="1600" dirty="0"/>
              <a:t>者、外国人、生活困窮者等</a:t>
            </a:r>
            <a:r>
              <a:rPr lang="ja-JP" altLang="en-US" sz="1600" dirty="0" smtClean="0"/>
              <a:t>、複数</a:t>
            </a:r>
            <a:r>
              <a:rPr lang="ja-JP" altLang="en-US" sz="1600" dirty="0"/>
              <a:t>の関係施策でそれぞれの機関があること等により、調整が難しくなって</a:t>
            </a:r>
            <a:r>
              <a:rPr lang="ja-JP" altLang="en-US" sz="1600" dirty="0" smtClean="0"/>
              <a:t>いる。</a:t>
            </a:r>
            <a:endParaRPr lang="en-US" altLang="ja-JP" sz="1600" dirty="0" smtClean="0"/>
          </a:p>
          <a:p>
            <a:pPr marL="0" indent="0">
              <a:buNone/>
            </a:pPr>
            <a:r>
              <a:rPr lang="ja-JP" altLang="en-US" sz="1600" dirty="0" smtClean="0"/>
              <a:t>→</a:t>
            </a:r>
            <a:r>
              <a:rPr lang="ja-JP" altLang="en-US" sz="1500" dirty="0" smtClean="0"/>
              <a:t>高齢者福祉は高齢者</a:t>
            </a:r>
            <a:r>
              <a:rPr lang="ja-JP" altLang="en-US" sz="1500" dirty="0"/>
              <a:t>虐待防止法、</a:t>
            </a:r>
            <a:r>
              <a:rPr lang="ja-JP" altLang="en-US" sz="1500" dirty="0" err="1"/>
              <a:t>障がい</a:t>
            </a:r>
            <a:r>
              <a:rPr lang="ja-JP" altLang="en-US" sz="1500" dirty="0" smtClean="0"/>
              <a:t>者は障</a:t>
            </a:r>
            <a:r>
              <a:rPr lang="ja-JP" altLang="en-US" sz="1500" dirty="0"/>
              <a:t>がい者虐待防止法等</a:t>
            </a:r>
            <a:endParaRPr kumimoji="1" lang="en-US" altLang="ja-JP" sz="1500" dirty="0" smtClean="0"/>
          </a:p>
          <a:p>
            <a:pPr marL="0" indent="0">
              <a:buNone/>
            </a:pPr>
            <a:r>
              <a:rPr lang="ja-JP" altLang="en-US" sz="1600" b="1" dirty="0" smtClean="0"/>
              <a:t>（３）</a:t>
            </a:r>
            <a:r>
              <a:rPr lang="ja-JP" altLang="en-US" sz="1600" dirty="0" smtClean="0"/>
              <a:t>福祉</a:t>
            </a:r>
            <a:r>
              <a:rPr lang="ja-JP" altLang="en-US" sz="1600" dirty="0"/>
              <a:t>の他法他施策において、支援の基本的</a:t>
            </a:r>
            <a:r>
              <a:rPr lang="ja-JP" altLang="en-US" sz="1600" dirty="0" smtClean="0"/>
              <a:t>な場</a:t>
            </a:r>
            <a:r>
              <a:rPr lang="ja-JP" altLang="en-US" sz="1600" dirty="0"/>
              <a:t>や実施主体は、市区</a:t>
            </a:r>
            <a:r>
              <a:rPr lang="ja-JP" altLang="en-US" sz="1600" dirty="0" smtClean="0"/>
              <a:t>町村。市町村を中心とした高齢</a:t>
            </a:r>
            <a:r>
              <a:rPr lang="ja-JP" altLang="en-US" sz="1600" dirty="0"/>
              <a:t>、障がい、児童、生活困窮等</a:t>
            </a:r>
            <a:r>
              <a:rPr lang="ja-JP" altLang="en-US" sz="1600" dirty="0" smtClean="0"/>
              <a:t>の分野</a:t>
            </a:r>
            <a:r>
              <a:rPr lang="ja-JP" altLang="en-US" sz="1600" dirty="0"/>
              <a:t>において、市区町村を基本とした多職種多機関の支援ネットワークの</a:t>
            </a:r>
            <a:r>
              <a:rPr lang="ja-JP" altLang="en-US" sz="1600" dirty="0" smtClean="0"/>
              <a:t>構築されているなか、女性</a:t>
            </a:r>
            <a:r>
              <a:rPr lang="ja-JP" altLang="en-US" sz="1600" dirty="0"/>
              <a:t>支援における市区町村の役割や、都道府県との連携について、市区町村側の認識や</a:t>
            </a:r>
            <a:r>
              <a:rPr lang="ja-JP" altLang="en-US" sz="1600" dirty="0" smtClean="0"/>
              <a:t>意向</a:t>
            </a:r>
            <a:r>
              <a:rPr lang="ja-JP" altLang="en-US" sz="1600" dirty="0"/>
              <a:t>も踏まえて、今後の体制を</a:t>
            </a:r>
            <a:r>
              <a:rPr lang="ja-JP" altLang="en-US" sz="1600" dirty="0" smtClean="0"/>
              <a:t>検討する必要がある。</a:t>
            </a:r>
            <a:endParaRPr lang="en-US" altLang="ja-JP" sz="1600" dirty="0"/>
          </a:p>
        </p:txBody>
      </p:sp>
    </p:spTree>
    <p:extLst>
      <p:ext uri="{BB962C8B-B14F-4D97-AF65-F5344CB8AC3E}">
        <p14:creationId xmlns:p14="http://schemas.microsoft.com/office/powerpoint/2010/main" val="899727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1913</TotalTime>
  <Words>2344</Words>
  <Application>Microsoft Office PowerPoint</Application>
  <PresentationFormat>ユーザー設定</PresentationFormat>
  <Paragraphs>248</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平成27年度　婦人保護施設の役割と機能 に関する調査報告書</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大阪府における 保護を必要とする女性への支援のありかたについての検討</dc:title>
  <dc:creator>runta002</dc:creator>
  <cp:lastModifiedBy>HOSTNAME</cp:lastModifiedBy>
  <cp:revision>58</cp:revision>
  <cp:lastPrinted>2017-07-06T12:21:31Z</cp:lastPrinted>
  <dcterms:created xsi:type="dcterms:W3CDTF">2017-07-01T13:18:11Z</dcterms:created>
  <dcterms:modified xsi:type="dcterms:W3CDTF">2017-07-18T08:59:42Z</dcterms:modified>
</cp:coreProperties>
</file>