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DE9390-EEAD-4733-9EDE-A368AE83672F}" type="doc">
      <dgm:prSet loTypeId="urn:microsoft.com/office/officeart/2005/8/layout/chevron1" loCatId="process" qsTypeId="urn:microsoft.com/office/officeart/2005/8/quickstyle/simple3" qsCatId="simple" csTypeId="urn:microsoft.com/office/officeart/2005/8/colors/accent1_2" csCatId="accent1" phldr="1"/>
      <dgm:spPr/>
    </dgm:pt>
    <dgm:pt modelId="{64624850-2B65-4C7F-AF56-A029F680A6A5}">
      <dgm:prSet phldrT="[テキスト]" custT="1"/>
      <dgm:spPr/>
      <dgm:t>
        <a:bodyPr/>
        <a:lstStyle/>
        <a:p>
          <a:pPr algn="l"/>
          <a:r>
            <a:rPr kumimoji="1" lang="ja-JP" altLang="en-US" sz="1600" dirty="0" smtClean="0"/>
            <a:t>　　　　　　   　</a:t>
          </a:r>
          <a:r>
            <a:rPr kumimoji="1" lang="ja-JP" altLang="en-US" sz="1100" b="0" dirty="0" smtClean="0"/>
            <a:t>現</a:t>
          </a:r>
          <a:r>
            <a:rPr kumimoji="1" lang="ja-JP" altLang="en-US" sz="1100" b="0" smtClean="0"/>
            <a:t>　状</a:t>
          </a:r>
          <a:endParaRPr kumimoji="1" lang="ja-JP" altLang="en-US" sz="1100" b="0" dirty="0">
            <a:latin typeface="+mj-ea"/>
            <a:ea typeface="+mj-ea"/>
          </a:endParaRPr>
        </a:p>
      </dgm:t>
    </dgm:pt>
    <dgm:pt modelId="{14B2D6F5-FFDC-461B-B651-B8E6C3D5CC11}" type="parTrans" cxnId="{F7B514E9-6C01-40F6-9EF1-182CD8A222FB}">
      <dgm:prSet/>
      <dgm:spPr/>
      <dgm:t>
        <a:bodyPr/>
        <a:lstStyle/>
        <a:p>
          <a:endParaRPr kumimoji="1" lang="ja-JP" altLang="en-US"/>
        </a:p>
      </dgm:t>
    </dgm:pt>
    <dgm:pt modelId="{801BDA65-8E47-4B0E-B74B-C89599E30A43}" type="sibTrans" cxnId="{F7B514E9-6C01-40F6-9EF1-182CD8A222FB}">
      <dgm:prSet/>
      <dgm:spPr/>
      <dgm:t>
        <a:bodyPr/>
        <a:lstStyle/>
        <a:p>
          <a:endParaRPr kumimoji="1" lang="ja-JP" altLang="en-US"/>
        </a:p>
      </dgm:t>
    </dgm:pt>
    <dgm:pt modelId="{19BC6F94-AED2-452C-A6AE-103CC076C646}">
      <dgm:prSet phldrT="[テキスト]" custT="1"/>
      <dgm:spPr/>
      <dgm:t>
        <a:bodyPr/>
        <a:lstStyle/>
        <a:p>
          <a:r>
            <a:rPr kumimoji="1" lang="ja-JP" altLang="en-US" sz="1100" b="0" dirty="0" smtClean="0">
              <a:latin typeface="+mj-ea"/>
              <a:ea typeface="+mj-ea"/>
            </a:rPr>
            <a:t>検討すべき項目（案）</a:t>
          </a:r>
          <a:endParaRPr kumimoji="1" lang="ja-JP" altLang="en-US" sz="1100" b="0" dirty="0">
            <a:latin typeface="+mj-ea"/>
            <a:ea typeface="+mj-ea"/>
          </a:endParaRPr>
        </a:p>
      </dgm:t>
    </dgm:pt>
    <dgm:pt modelId="{83831F70-2924-47E8-AFB5-6D43C9E4A5B7}" type="parTrans" cxnId="{F0309FE1-59AA-4B16-9108-4314502047F4}">
      <dgm:prSet/>
      <dgm:spPr/>
      <dgm:t>
        <a:bodyPr/>
        <a:lstStyle/>
        <a:p>
          <a:endParaRPr kumimoji="1" lang="ja-JP" altLang="en-US"/>
        </a:p>
      </dgm:t>
    </dgm:pt>
    <dgm:pt modelId="{D5C9CE3A-BA43-4150-973A-EBAD48D75618}" type="sibTrans" cxnId="{F0309FE1-59AA-4B16-9108-4314502047F4}">
      <dgm:prSet/>
      <dgm:spPr/>
      <dgm:t>
        <a:bodyPr/>
        <a:lstStyle/>
        <a:p>
          <a:endParaRPr kumimoji="1" lang="ja-JP" altLang="en-US"/>
        </a:p>
      </dgm:t>
    </dgm:pt>
    <dgm:pt modelId="{555F02A9-B876-4A11-9204-16A3462F6862}">
      <dgm:prSet phldrT="[テキスト]" custT="1"/>
      <dgm:spPr/>
      <dgm:t>
        <a:bodyPr/>
        <a:lstStyle/>
        <a:p>
          <a:pPr algn="ctr"/>
          <a:r>
            <a:rPr kumimoji="1" lang="ja-JP" altLang="en-US" sz="1100" b="0" dirty="0" smtClean="0"/>
            <a:t>課題</a:t>
          </a:r>
          <a:r>
            <a:rPr kumimoji="1" lang="ja-JP" altLang="en-US" sz="1400" b="1" dirty="0" smtClean="0"/>
            <a:t>　</a:t>
          </a:r>
          <a:r>
            <a:rPr kumimoji="1" lang="ja-JP" altLang="en-US" sz="1400" dirty="0" smtClean="0"/>
            <a:t>　</a:t>
          </a:r>
          <a:endParaRPr kumimoji="1" lang="ja-JP" altLang="en-US" sz="2000" b="1" dirty="0">
            <a:latin typeface="+mj-ea"/>
            <a:ea typeface="+mj-ea"/>
          </a:endParaRPr>
        </a:p>
      </dgm:t>
    </dgm:pt>
    <dgm:pt modelId="{3B3B27C8-754A-466C-95B6-D7C7EA7878B1}" type="parTrans" cxnId="{EEC1F74D-8452-46FF-B6D4-74BE6F14DA5F}">
      <dgm:prSet/>
      <dgm:spPr/>
      <dgm:t>
        <a:bodyPr/>
        <a:lstStyle/>
        <a:p>
          <a:endParaRPr kumimoji="1" lang="ja-JP" altLang="en-US"/>
        </a:p>
      </dgm:t>
    </dgm:pt>
    <dgm:pt modelId="{A54D76DB-B056-4FE6-827D-0DF85320FC9D}" type="sibTrans" cxnId="{EEC1F74D-8452-46FF-B6D4-74BE6F14DA5F}">
      <dgm:prSet/>
      <dgm:spPr/>
      <dgm:t>
        <a:bodyPr/>
        <a:lstStyle/>
        <a:p>
          <a:endParaRPr kumimoji="1" lang="ja-JP" altLang="en-US"/>
        </a:p>
      </dgm:t>
    </dgm:pt>
    <dgm:pt modelId="{2B9D9B2A-7D7E-4F9A-A92D-D0E04220AFD5}" type="pres">
      <dgm:prSet presAssocID="{F2DE9390-EEAD-4733-9EDE-A368AE83672F}" presName="Name0" presStyleCnt="0">
        <dgm:presLayoutVars>
          <dgm:dir/>
          <dgm:animLvl val="lvl"/>
          <dgm:resizeHandles val="exact"/>
        </dgm:presLayoutVars>
      </dgm:prSet>
      <dgm:spPr/>
    </dgm:pt>
    <dgm:pt modelId="{F6C11B2E-D39C-4413-9296-EE4FA0A53B9B}" type="pres">
      <dgm:prSet presAssocID="{64624850-2B65-4C7F-AF56-A029F680A6A5}" presName="parTxOnly" presStyleLbl="node1" presStyleIdx="0" presStyleCnt="3" custScaleX="42020" custScaleY="94311" custLinFactNeighborX="-80890">
        <dgm:presLayoutVars>
          <dgm:chMax val="0"/>
          <dgm:chPref val="0"/>
          <dgm:bulletEnabled val="1"/>
        </dgm:presLayoutVars>
      </dgm:prSet>
      <dgm:spPr/>
      <dgm:t>
        <a:bodyPr/>
        <a:lstStyle/>
        <a:p>
          <a:endParaRPr kumimoji="1" lang="ja-JP" altLang="en-US"/>
        </a:p>
      </dgm:t>
    </dgm:pt>
    <dgm:pt modelId="{C72932C6-9F0B-4332-8369-6CA76AD44A86}" type="pres">
      <dgm:prSet presAssocID="{801BDA65-8E47-4B0E-B74B-C89599E30A43}" presName="parTxOnlySpace" presStyleCnt="0"/>
      <dgm:spPr/>
    </dgm:pt>
    <dgm:pt modelId="{170852EF-9404-441D-AEC1-60E49674EC4E}" type="pres">
      <dgm:prSet presAssocID="{555F02A9-B876-4A11-9204-16A3462F6862}" presName="parTxOnly" presStyleLbl="node1" presStyleIdx="1" presStyleCnt="3" custScaleX="11514" custScaleY="94311" custLinFactNeighborX="6763">
        <dgm:presLayoutVars>
          <dgm:chMax val="0"/>
          <dgm:chPref val="0"/>
          <dgm:bulletEnabled val="1"/>
        </dgm:presLayoutVars>
      </dgm:prSet>
      <dgm:spPr/>
      <dgm:t>
        <a:bodyPr/>
        <a:lstStyle/>
        <a:p>
          <a:endParaRPr kumimoji="1" lang="ja-JP" altLang="en-US"/>
        </a:p>
      </dgm:t>
    </dgm:pt>
    <dgm:pt modelId="{0F9EAF33-781C-4F9B-BBF0-B13B38C45A9A}" type="pres">
      <dgm:prSet presAssocID="{A54D76DB-B056-4FE6-827D-0DF85320FC9D}" presName="parTxOnlySpace" presStyleCnt="0"/>
      <dgm:spPr/>
    </dgm:pt>
    <dgm:pt modelId="{5AC1386A-C82B-4439-A92B-F0B3E9680C9E}" type="pres">
      <dgm:prSet presAssocID="{19BC6F94-AED2-452C-A6AE-103CC076C646}" presName="parTxOnly" presStyleLbl="node1" presStyleIdx="2" presStyleCnt="3" custScaleX="47332" custScaleY="91589" custLinFactNeighborX="95077">
        <dgm:presLayoutVars>
          <dgm:chMax val="0"/>
          <dgm:chPref val="0"/>
          <dgm:bulletEnabled val="1"/>
        </dgm:presLayoutVars>
      </dgm:prSet>
      <dgm:spPr/>
      <dgm:t>
        <a:bodyPr/>
        <a:lstStyle/>
        <a:p>
          <a:endParaRPr kumimoji="1" lang="ja-JP" altLang="en-US"/>
        </a:p>
      </dgm:t>
    </dgm:pt>
  </dgm:ptLst>
  <dgm:cxnLst>
    <dgm:cxn modelId="{77F29D7F-7BAD-43DE-958E-8A5EF38EF19E}" type="presOf" srcId="{F2DE9390-EEAD-4733-9EDE-A368AE83672F}" destId="{2B9D9B2A-7D7E-4F9A-A92D-D0E04220AFD5}" srcOrd="0" destOrd="0" presId="urn:microsoft.com/office/officeart/2005/8/layout/chevron1"/>
    <dgm:cxn modelId="{78FAEDC5-9A57-4CE0-92F3-258BF8E35F5D}" type="presOf" srcId="{19BC6F94-AED2-452C-A6AE-103CC076C646}" destId="{5AC1386A-C82B-4439-A92B-F0B3E9680C9E}" srcOrd="0" destOrd="0" presId="urn:microsoft.com/office/officeart/2005/8/layout/chevron1"/>
    <dgm:cxn modelId="{F0309FE1-59AA-4B16-9108-4314502047F4}" srcId="{F2DE9390-EEAD-4733-9EDE-A368AE83672F}" destId="{19BC6F94-AED2-452C-A6AE-103CC076C646}" srcOrd="2" destOrd="0" parTransId="{83831F70-2924-47E8-AFB5-6D43C9E4A5B7}" sibTransId="{D5C9CE3A-BA43-4150-973A-EBAD48D75618}"/>
    <dgm:cxn modelId="{EEC1F74D-8452-46FF-B6D4-74BE6F14DA5F}" srcId="{F2DE9390-EEAD-4733-9EDE-A368AE83672F}" destId="{555F02A9-B876-4A11-9204-16A3462F6862}" srcOrd="1" destOrd="0" parTransId="{3B3B27C8-754A-466C-95B6-D7C7EA7878B1}" sibTransId="{A54D76DB-B056-4FE6-827D-0DF85320FC9D}"/>
    <dgm:cxn modelId="{978DB81B-B630-4EBE-B843-892E087A6A91}" type="presOf" srcId="{555F02A9-B876-4A11-9204-16A3462F6862}" destId="{170852EF-9404-441D-AEC1-60E49674EC4E}" srcOrd="0" destOrd="0" presId="urn:microsoft.com/office/officeart/2005/8/layout/chevron1"/>
    <dgm:cxn modelId="{6E95E813-38C1-4F91-9F70-2A90492D969D}" type="presOf" srcId="{64624850-2B65-4C7F-AF56-A029F680A6A5}" destId="{F6C11B2E-D39C-4413-9296-EE4FA0A53B9B}" srcOrd="0" destOrd="0" presId="urn:microsoft.com/office/officeart/2005/8/layout/chevron1"/>
    <dgm:cxn modelId="{F7B514E9-6C01-40F6-9EF1-182CD8A222FB}" srcId="{F2DE9390-EEAD-4733-9EDE-A368AE83672F}" destId="{64624850-2B65-4C7F-AF56-A029F680A6A5}" srcOrd="0" destOrd="0" parTransId="{14B2D6F5-FFDC-461B-B651-B8E6C3D5CC11}" sibTransId="{801BDA65-8E47-4B0E-B74B-C89599E30A43}"/>
    <dgm:cxn modelId="{0F4B6668-D396-45CE-8E4F-0188CDBC2D23}" type="presParOf" srcId="{2B9D9B2A-7D7E-4F9A-A92D-D0E04220AFD5}" destId="{F6C11B2E-D39C-4413-9296-EE4FA0A53B9B}" srcOrd="0" destOrd="0" presId="urn:microsoft.com/office/officeart/2005/8/layout/chevron1"/>
    <dgm:cxn modelId="{3DBFFEB1-CF90-43D7-8D0F-C624171CDCA2}" type="presParOf" srcId="{2B9D9B2A-7D7E-4F9A-A92D-D0E04220AFD5}" destId="{C72932C6-9F0B-4332-8369-6CA76AD44A86}" srcOrd="1" destOrd="0" presId="urn:microsoft.com/office/officeart/2005/8/layout/chevron1"/>
    <dgm:cxn modelId="{CAE0A96F-183B-407E-9EB8-BA5943FD59A4}" type="presParOf" srcId="{2B9D9B2A-7D7E-4F9A-A92D-D0E04220AFD5}" destId="{170852EF-9404-441D-AEC1-60E49674EC4E}" srcOrd="2" destOrd="0" presId="urn:microsoft.com/office/officeart/2005/8/layout/chevron1"/>
    <dgm:cxn modelId="{3E190378-126A-43E0-9377-465DA4E34906}" type="presParOf" srcId="{2B9D9B2A-7D7E-4F9A-A92D-D0E04220AFD5}" destId="{0F9EAF33-781C-4F9B-BBF0-B13B38C45A9A}" srcOrd="3" destOrd="0" presId="urn:microsoft.com/office/officeart/2005/8/layout/chevron1"/>
    <dgm:cxn modelId="{EFCC0B17-9B92-486D-8814-9C0F6BD932A4}" type="presParOf" srcId="{2B9D9B2A-7D7E-4F9A-A92D-D0E04220AFD5}" destId="{5AC1386A-C82B-4439-A92B-F0B3E9680C9E}"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11B2E-D39C-4413-9296-EE4FA0A53B9B}">
      <dsp:nvSpPr>
        <dsp:cNvPr id="0" name=""/>
        <dsp:cNvSpPr/>
      </dsp:nvSpPr>
      <dsp:spPr>
        <a:xfrm>
          <a:off x="116430" y="0"/>
          <a:ext cx="3204190" cy="288033"/>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l" defTabSz="711200">
            <a:lnSpc>
              <a:spcPct val="90000"/>
            </a:lnSpc>
            <a:spcBef>
              <a:spcPct val="0"/>
            </a:spcBef>
            <a:spcAft>
              <a:spcPct val="35000"/>
            </a:spcAft>
          </a:pPr>
          <a:r>
            <a:rPr kumimoji="1" lang="ja-JP" altLang="en-US" sz="1600" kern="1200" dirty="0" smtClean="0"/>
            <a:t>　　　　　　   　</a:t>
          </a:r>
          <a:r>
            <a:rPr kumimoji="1" lang="ja-JP" altLang="en-US" sz="1100" b="0" kern="1200" dirty="0" smtClean="0"/>
            <a:t>現</a:t>
          </a:r>
          <a:r>
            <a:rPr kumimoji="1" lang="ja-JP" altLang="en-US" sz="1100" b="0" kern="1200" smtClean="0"/>
            <a:t>　状</a:t>
          </a:r>
          <a:endParaRPr kumimoji="1" lang="ja-JP" altLang="en-US" sz="1100" b="0" kern="1200" dirty="0">
            <a:latin typeface="+mj-ea"/>
            <a:ea typeface="+mj-ea"/>
          </a:endParaRPr>
        </a:p>
      </dsp:txBody>
      <dsp:txXfrm>
        <a:off x="260447" y="0"/>
        <a:ext cx="2916157" cy="288033"/>
      </dsp:txXfrm>
    </dsp:sp>
    <dsp:sp modelId="{170852EF-9404-441D-AEC1-60E49674EC4E}">
      <dsp:nvSpPr>
        <dsp:cNvPr id="0" name=""/>
        <dsp:cNvSpPr/>
      </dsp:nvSpPr>
      <dsp:spPr>
        <a:xfrm>
          <a:off x="3226470" y="0"/>
          <a:ext cx="877987" cy="288033"/>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kumimoji="1" lang="ja-JP" altLang="en-US" sz="1100" b="0" kern="1200" dirty="0" smtClean="0"/>
            <a:t>課題</a:t>
          </a:r>
          <a:r>
            <a:rPr kumimoji="1" lang="ja-JP" altLang="en-US" sz="1400" b="1" kern="1200" dirty="0" smtClean="0"/>
            <a:t>　</a:t>
          </a:r>
          <a:r>
            <a:rPr kumimoji="1" lang="ja-JP" altLang="en-US" sz="1400" kern="1200" dirty="0" smtClean="0"/>
            <a:t>　</a:t>
          </a:r>
          <a:endParaRPr kumimoji="1" lang="ja-JP" altLang="en-US" sz="2000" b="1" kern="1200" dirty="0">
            <a:latin typeface="+mj-ea"/>
            <a:ea typeface="+mj-ea"/>
          </a:endParaRPr>
        </a:p>
      </dsp:txBody>
      <dsp:txXfrm>
        <a:off x="3370487" y="0"/>
        <a:ext cx="589954" cy="288033"/>
      </dsp:txXfrm>
    </dsp:sp>
    <dsp:sp modelId="{5AC1386A-C82B-4439-A92B-F0B3E9680C9E}">
      <dsp:nvSpPr>
        <dsp:cNvPr id="0" name=""/>
        <dsp:cNvSpPr/>
      </dsp:nvSpPr>
      <dsp:spPr>
        <a:xfrm>
          <a:off x="4015347" y="4156"/>
          <a:ext cx="3609251" cy="279719"/>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kumimoji="1" lang="ja-JP" altLang="en-US" sz="1100" b="0" kern="1200" dirty="0" smtClean="0">
              <a:latin typeface="+mj-ea"/>
              <a:ea typeface="+mj-ea"/>
            </a:rPr>
            <a:t>検討すべき項目（案）</a:t>
          </a:r>
          <a:endParaRPr kumimoji="1" lang="ja-JP" altLang="en-US" sz="1100" b="0" kern="1200" dirty="0">
            <a:latin typeface="+mj-ea"/>
            <a:ea typeface="+mj-ea"/>
          </a:endParaRPr>
        </a:p>
      </dsp:txBody>
      <dsp:txXfrm>
        <a:off x="4155207" y="4156"/>
        <a:ext cx="3329532" cy="27971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308878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89016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379684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652036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3389680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73566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138546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1391606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53393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313306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1AE85F-9987-4F9D-9BE0-6217EC5FC5D7}" type="datetimeFigureOut">
              <a:rPr kumimoji="1" lang="ja-JP" altLang="en-US" smtClean="0"/>
              <a:t>2017/7/5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147177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AE85F-9987-4F9D-9BE0-6217EC5FC5D7}" type="datetimeFigureOut">
              <a:rPr kumimoji="1" lang="ja-JP" altLang="en-US" smtClean="0"/>
              <a:t>2017/7/5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FEAC01-B749-412B-B5D0-46EAC1E4AF8B}" type="slidenum">
              <a:rPr kumimoji="1" lang="ja-JP" altLang="en-US" smtClean="0"/>
              <a:t>‹#›</a:t>
            </a:fld>
            <a:endParaRPr kumimoji="1" lang="ja-JP" altLang="en-US"/>
          </a:p>
        </p:txBody>
      </p:sp>
    </p:spTree>
    <p:extLst>
      <p:ext uri="{BB962C8B-B14F-4D97-AF65-F5344CB8AC3E}">
        <p14:creationId xmlns:p14="http://schemas.microsoft.com/office/powerpoint/2010/main" val="1621317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23528" y="1844825"/>
            <a:ext cx="3456384" cy="47525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n-US" altLang="ja-JP" sz="1200" dirty="0" smtClean="0">
              <a:solidFill>
                <a:prstClr val="black"/>
              </a:solidFill>
              <a:latin typeface="+mn-ea"/>
            </a:endParaRPr>
          </a:p>
          <a:p>
            <a:r>
              <a:rPr lang="ja-JP" altLang="ja-JP" sz="1100" b="1" u="sng" dirty="0" smtClean="0">
                <a:latin typeface="+mj-ea"/>
                <a:ea typeface="+mj-ea"/>
              </a:rPr>
              <a:t>１　婦人保護事業の実施機関</a:t>
            </a:r>
          </a:p>
          <a:p>
            <a:r>
              <a:rPr lang="ja-JP" altLang="en-US" sz="1100" dirty="0" smtClean="0">
                <a:latin typeface="+mn-ea"/>
              </a:rPr>
              <a:t>（１）</a:t>
            </a:r>
            <a:r>
              <a:rPr lang="ja-JP" altLang="ja-JP" sz="1100" dirty="0" smtClean="0">
                <a:latin typeface="+mn-ea"/>
              </a:rPr>
              <a:t>婦人</a:t>
            </a:r>
            <a:r>
              <a:rPr lang="ja-JP" altLang="ja-JP" sz="1100" dirty="0">
                <a:latin typeface="+mn-ea"/>
              </a:rPr>
              <a:t>相談所：大阪府女性相談センター</a:t>
            </a:r>
          </a:p>
          <a:p>
            <a:r>
              <a:rPr lang="ja-JP" altLang="ja-JP" sz="1100" dirty="0">
                <a:latin typeface="+mn-ea"/>
              </a:rPr>
              <a:t>　・売春防止法に基づき設置。</a:t>
            </a:r>
          </a:p>
          <a:p>
            <a:r>
              <a:rPr lang="ja-JP" altLang="ja-JP" sz="1100" dirty="0">
                <a:latin typeface="+mn-ea"/>
              </a:rPr>
              <a:t>　・配偶者暴力相談支援センター機能、一時保護機能</a:t>
            </a:r>
            <a:r>
              <a:rPr lang="ja-JP" altLang="ja-JP" sz="1100" dirty="0" smtClean="0">
                <a:latin typeface="+mn-ea"/>
              </a:rPr>
              <a:t>、</a:t>
            </a:r>
            <a:endParaRPr lang="en-US" altLang="ja-JP" sz="1100" dirty="0" smtClean="0">
              <a:latin typeface="+mn-ea"/>
            </a:endParaRPr>
          </a:p>
          <a:p>
            <a:r>
              <a:rPr lang="ja-JP" altLang="en-US" sz="1100" dirty="0">
                <a:latin typeface="+mn-ea"/>
              </a:rPr>
              <a:t>　</a:t>
            </a:r>
            <a:r>
              <a:rPr lang="ja-JP" altLang="en-US" sz="1100" dirty="0" smtClean="0">
                <a:latin typeface="+mn-ea"/>
              </a:rPr>
              <a:t>　</a:t>
            </a:r>
            <a:r>
              <a:rPr lang="ja-JP" altLang="ja-JP" sz="1100" dirty="0" smtClean="0">
                <a:latin typeface="+mn-ea"/>
              </a:rPr>
              <a:t>婦人</a:t>
            </a:r>
            <a:r>
              <a:rPr lang="ja-JP" altLang="ja-JP" sz="1100" dirty="0">
                <a:latin typeface="+mn-ea"/>
              </a:rPr>
              <a:t>保護施設への措置機能を有する。</a:t>
            </a:r>
          </a:p>
          <a:p>
            <a:r>
              <a:rPr lang="ja-JP" altLang="en-US" sz="1100" dirty="0" smtClean="0">
                <a:latin typeface="+mn-ea"/>
              </a:rPr>
              <a:t>（２）</a:t>
            </a:r>
            <a:r>
              <a:rPr lang="ja-JP" altLang="ja-JP" sz="1100" dirty="0" smtClean="0">
                <a:latin typeface="+mn-ea"/>
              </a:rPr>
              <a:t>婦人</a:t>
            </a:r>
            <a:r>
              <a:rPr lang="ja-JP" altLang="ja-JP" sz="1100" dirty="0">
                <a:latin typeface="+mn-ea"/>
              </a:rPr>
              <a:t>相談員</a:t>
            </a:r>
          </a:p>
          <a:p>
            <a:r>
              <a:rPr lang="ja-JP" altLang="ja-JP" sz="1100" dirty="0">
                <a:latin typeface="+mn-ea"/>
              </a:rPr>
              <a:t>　・女性相談センターや市福祉事務所に所属。</a:t>
            </a:r>
          </a:p>
          <a:p>
            <a:r>
              <a:rPr lang="ja-JP" altLang="ja-JP" sz="1100" dirty="0">
                <a:latin typeface="+mn-ea"/>
              </a:rPr>
              <a:t>　・要保護女子、ＤＶ被害者の相談支援を行う。</a:t>
            </a:r>
          </a:p>
          <a:p>
            <a:r>
              <a:rPr lang="ja-JP" altLang="en-US" sz="1100" dirty="0" smtClean="0">
                <a:latin typeface="+mn-ea"/>
              </a:rPr>
              <a:t>（３）</a:t>
            </a:r>
            <a:r>
              <a:rPr lang="ja-JP" altLang="ja-JP" sz="1100" dirty="0" smtClean="0">
                <a:latin typeface="+mn-ea"/>
              </a:rPr>
              <a:t>婦人</a:t>
            </a:r>
            <a:r>
              <a:rPr lang="ja-JP" altLang="ja-JP" sz="1100" dirty="0">
                <a:latin typeface="+mn-ea"/>
              </a:rPr>
              <a:t>保護施設（大阪府立女性自立支援センター）</a:t>
            </a:r>
          </a:p>
          <a:p>
            <a:r>
              <a:rPr lang="ja-JP" altLang="ja-JP" sz="1100" dirty="0">
                <a:latin typeface="+mn-ea"/>
              </a:rPr>
              <a:t>　・売春防止法に基づき都道府県等が設置。</a:t>
            </a:r>
          </a:p>
          <a:p>
            <a:r>
              <a:rPr lang="ja-JP" altLang="ja-JP" sz="1100" dirty="0">
                <a:latin typeface="+mn-ea"/>
              </a:rPr>
              <a:t>　・女性の保護、自立支援を行う</a:t>
            </a:r>
            <a:r>
              <a:rPr lang="ja-JP" altLang="ja-JP" sz="1100" dirty="0" smtClean="0">
                <a:latin typeface="+mn-ea"/>
              </a:rPr>
              <a:t>。</a:t>
            </a:r>
            <a:endParaRPr lang="en-US" altLang="ja-JP" sz="1100" dirty="0" smtClean="0">
              <a:latin typeface="+mn-ea"/>
            </a:endParaRPr>
          </a:p>
          <a:p>
            <a:endParaRPr lang="ja-JP" altLang="ja-JP" sz="1100" dirty="0"/>
          </a:p>
          <a:p>
            <a:r>
              <a:rPr lang="ja-JP" altLang="ja-JP" sz="1100" b="1" u="sng" dirty="0">
                <a:latin typeface="+mj-ea"/>
                <a:ea typeface="+mj-ea"/>
              </a:rPr>
              <a:t>２　女性への相談支援</a:t>
            </a:r>
            <a:r>
              <a:rPr lang="ja-JP" altLang="ja-JP" sz="1100" b="1" u="sng" dirty="0" smtClean="0">
                <a:latin typeface="+mj-ea"/>
                <a:ea typeface="+mj-ea"/>
              </a:rPr>
              <a:t>状況</a:t>
            </a:r>
            <a:endParaRPr lang="ja-JP" altLang="ja-JP" sz="1100" b="1" u="sng" dirty="0">
              <a:latin typeface="+mj-ea"/>
              <a:ea typeface="+mj-ea"/>
            </a:endParaRPr>
          </a:p>
          <a:p>
            <a:r>
              <a:rPr lang="ja-JP" altLang="ja-JP" sz="1100" dirty="0" smtClean="0"/>
              <a:t>◎</a:t>
            </a:r>
            <a:r>
              <a:rPr lang="ja-JP" altLang="ja-JP" sz="1100" dirty="0"/>
              <a:t>ＤＶ相談対応件数は増加</a:t>
            </a:r>
            <a:r>
              <a:rPr lang="ja-JP" altLang="ja-JP" sz="1100" dirty="0" smtClean="0"/>
              <a:t>傾向</a:t>
            </a:r>
            <a:endParaRPr lang="en-US" altLang="ja-JP" sz="1100" dirty="0" smtClean="0"/>
          </a:p>
          <a:p>
            <a:endParaRPr lang="ja-JP" altLang="ja-JP" sz="1100" dirty="0"/>
          </a:p>
          <a:p>
            <a:endParaRPr lang="en-US" altLang="ja-JP" sz="1100" dirty="0" smtClean="0"/>
          </a:p>
          <a:p>
            <a:endParaRPr lang="en-US" altLang="ja-JP" sz="1100" dirty="0"/>
          </a:p>
          <a:p>
            <a:endParaRPr lang="ja-JP" altLang="ja-JP" sz="1100" dirty="0"/>
          </a:p>
          <a:p>
            <a:r>
              <a:rPr lang="ja-JP" altLang="ja-JP" sz="1100" dirty="0"/>
              <a:t>◎「子どもの貧困」に</a:t>
            </a:r>
            <a:r>
              <a:rPr lang="ja-JP" altLang="ja-JP" sz="1100" dirty="0" smtClean="0"/>
              <a:t>加え</a:t>
            </a:r>
            <a:r>
              <a:rPr lang="ja-JP" altLang="en-US" sz="1100" dirty="0" smtClean="0"/>
              <a:t>、</a:t>
            </a:r>
            <a:r>
              <a:rPr lang="ja-JP" altLang="ja-JP" sz="1100" dirty="0" smtClean="0"/>
              <a:t>「</a:t>
            </a:r>
            <a:r>
              <a:rPr lang="ja-JP" altLang="ja-JP" sz="1100" dirty="0"/>
              <a:t>女性の貧困」も社会問題に。</a:t>
            </a:r>
          </a:p>
          <a:p>
            <a:r>
              <a:rPr lang="ja-JP" altLang="ja-JP" sz="1100" dirty="0"/>
              <a:t>◎しかし、女性相談Ｃ一時保護件数は減少</a:t>
            </a:r>
            <a:r>
              <a:rPr lang="ja-JP" altLang="ja-JP" sz="1100" dirty="0" smtClean="0"/>
              <a:t>傾向</a:t>
            </a:r>
            <a:endParaRPr lang="en-US" altLang="ja-JP" sz="1100" dirty="0" smtClean="0"/>
          </a:p>
          <a:p>
            <a:endParaRPr lang="ja-JP" altLang="ja-JP" sz="1100" dirty="0"/>
          </a:p>
          <a:p>
            <a:r>
              <a:rPr lang="ja-JP" altLang="en-US" sz="1100" dirty="0" smtClean="0"/>
              <a:t>　　　　　　　　　　</a:t>
            </a:r>
            <a:endParaRPr lang="en-US" altLang="ja-JP" sz="1100" dirty="0" smtClean="0"/>
          </a:p>
          <a:p>
            <a:pPr>
              <a:lnSpc>
                <a:spcPts val="1320"/>
              </a:lnSpc>
            </a:pPr>
            <a:endParaRPr lang="en-US" altLang="ja-JP" sz="1100" dirty="0" smtClean="0"/>
          </a:p>
          <a:p>
            <a:r>
              <a:rPr lang="ja-JP" altLang="ja-JP" sz="1100" dirty="0" smtClean="0"/>
              <a:t>◎</a:t>
            </a:r>
            <a:r>
              <a:rPr lang="ja-JP" altLang="ja-JP" sz="1050" dirty="0" smtClean="0"/>
              <a:t>また、保護を必要とする女性が入所する婦人保護施設、</a:t>
            </a:r>
            <a:r>
              <a:rPr lang="ja-JP" altLang="en-US" sz="1050" dirty="0"/>
              <a:t>　</a:t>
            </a:r>
            <a:endParaRPr lang="en-US" altLang="ja-JP" sz="1050" dirty="0" smtClean="0"/>
          </a:p>
          <a:p>
            <a:r>
              <a:rPr lang="ja-JP" altLang="en-US" sz="1100" dirty="0" smtClean="0"/>
              <a:t>　 </a:t>
            </a:r>
            <a:r>
              <a:rPr lang="ja-JP" altLang="ja-JP" sz="1100" dirty="0" smtClean="0"/>
              <a:t>母子生活支援施設等の入所者数が減少傾向</a:t>
            </a:r>
            <a:endParaRPr lang="en-US" altLang="ja-JP" sz="1200" dirty="0" smtClean="0">
              <a:solidFill>
                <a:prstClr val="black"/>
              </a:solidFill>
              <a:latin typeface="+mn-ea"/>
            </a:endParaRPr>
          </a:p>
          <a:p>
            <a:endParaRPr lang="en-US" altLang="ja-JP" sz="1200" dirty="0">
              <a:solidFill>
                <a:prstClr val="black"/>
              </a:solidFill>
              <a:latin typeface="+mn-ea"/>
            </a:endParaRPr>
          </a:p>
          <a:p>
            <a:endParaRPr lang="ja-JP" altLang="en-US" sz="1200" dirty="0">
              <a:solidFill>
                <a:prstClr val="black"/>
              </a:solidFill>
              <a:latin typeface="+mn-ea"/>
            </a:endParaRPr>
          </a:p>
        </p:txBody>
      </p:sp>
      <p:cxnSp>
        <p:nvCxnSpPr>
          <p:cNvPr id="17" name="直線コネクタ 16"/>
          <p:cNvCxnSpPr>
            <a:stCxn id="10" idx="1"/>
            <a:endCxn id="29" idx="3"/>
          </p:cNvCxnSpPr>
          <p:nvPr/>
        </p:nvCxnSpPr>
        <p:spPr>
          <a:xfrm flipH="1">
            <a:off x="4427984" y="2436107"/>
            <a:ext cx="218410" cy="17849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39" idx="1"/>
            <a:endCxn id="29" idx="3"/>
          </p:cNvCxnSpPr>
          <p:nvPr/>
        </p:nvCxnSpPr>
        <p:spPr>
          <a:xfrm flipH="1">
            <a:off x="4427984" y="3474855"/>
            <a:ext cx="218410" cy="74623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29" idx="3"/>
            <a:endCxn id="41" idx="1"/>
          </p:cNvCxnSpPr>
          <p:nvPr/>
        </p:nvCxnSpPr>
        <p:spPr>
          <a:xfrm>
            <a:off x="4427984" y="4221089"/>
            <a:ext cx="218410" cy="272814"/>
          </a:xfrm>
          <a:prstGeom prst="line">
            <a:avLst/>
          </a:prstGeom>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95536" y="755412"/>
            <a:ext cx="8357702"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ja-JP" altLang="en-US" b="1" dirty="0" smtClean="0">
                <a:latin typeface="+mj-ea"/>
                <a:ea typeface="+mj-ea"/>
                <a:cs typeface="Meiryo UI" panose="020B0604030504040204" pitchFamily="50" charset="-128"/>
              </a:rPr>
              <a:t>大阪府における保護を必要とする女性への支援のあり方についての検討案</a:t>
            </a:r>
            <a:r>
              <a:rPr lang="ja-JP" altLang="en-US" sz="1600" b="1" dirty="0" smtClean="0">
                <a:latin typeface="+mj-ea"/>
                <a:ea typeface="+mj-ea"/>
                <a:cs typeface="Meiryo UI" panose="020B0604030504040204" pitchFamily="50" charset="-128"/>
              </a:rPr>
              <a:t> </a:t>
            </a:r>
            <a:r>
              <a:rPr lang="ja-JP" altLang="en-US" sz="1200" b="1" dirty="0" smtClean="0">
                <a:latin typeface="+mj-ea"/>
                <a:ea typeface="+mj-ea"/>
                <a:cs typeface="Meiryo UI" panose="020B0604030504040204" pitchFamily="50" charset="-128"/>
              </a:rPr>
              <a:t>（イメージ図）</a:t>
            </a:r>
            <a:endParaRPr lang="ja-JP" altLang="en-US" sz="1400" b="1" dirty="0">
              <a:latin typeface="+mj-ea"/>
              <a:ea typeface="+mj-ea"/>
              <a:cs typeface="Meiryo UI" panose="020B0604030504040204" pitchFamily="50" charset="-128"/>
            </a:endParaRPr>
          </a:p>
        </p:txBody>
      </p:sp>
      <p:cxnSp>
        <p:nvCxnSpPr>
          <p:cNvPr id="30" name="直線コネクタ 29"/>
          <p:cNvCxnSpPr>
            <a:stCxn id="29" idx="3"/>
            <a:endCxn id="42" idx="1"/>
          </p:cNvCxnSpPr>
          <p:nvPr/>
        </p:nvCxnSpPr>
        <p:spPr>
          <a:xfrm>
            <a:off x="4427984" y="4221089"/>
            <a:ext cx="218410" cy="1548172"/>
          </a:xfrm>
          <a:prstGeom prst="line">
            <a:avLst/>
          </a:prstGeom>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4646394" y="2019277"/>
            <a:ext cx="2810620" cy="833660"/>
          </a:xfrm>
          <a:prstGeom prst="rect">
            <a:avLst/>
          </a:prstGeom>
          <a:solidFill>
            <a:schemeClr val="accent3">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prstClr val="black"/>
                </a:solidFill>
              </a:rPr>
              <a:t>１施設の入所実態</a:t>
            </a:r>
            <a:endParaRPr lang="en-US" altLang="ja-JP" sz="1200" b="1" u="sng" dirty="0" smtClean="0">
              <a:solidFill>
                <a:prstClr val="black"/>
              </a:solidFill>
            </a:endParaRPr>
          </a:p>
          <a:p>
            <a:r>
              <a:rPr lang="ja-JP" altLang="en-US" sz="1200" b="1" dirty="0">
                <a:solidFill>
                  <a:prstClr val="black"/>
                </a:solidFill>
                <a:latin typeface="+mn-ea"/>
              </a:rPr>
              <a:t>　</a:t>
            </a:r>
            <a:r>
              <a:rPr lang="ja-JP" altLang="en-US" sz="1200" dirty="0" smtClean="0">
                <a:solidFill>
                  <a:prstClr val="black"/>
                </a:solidFill>
                <a:latin typeface="+mn-ea"/>
              </a:rPr>
              <a:t>・女性を保護支援する施設の</a:t>
            </a:r>
            <a:r>
              <a:rPr lang="ja-JP" altLang="en-US" sz="1200" dirty="0">
                <a:solidFill>
                  <a:prstClr val="black"/>
                </a:solidFill>
                <a:latin typeface="+mn-ea"/>
              </a:rPr>
              <a:t>入所者</a:t>
            </a:r>
            <a:r>
              <a:rPr lang="ja-JP" altLang="en-US" sz="1200" dirty="0" smtClean="0">
                <a:solidFill>
                  <a:prstClr val="black"/>
                </a:solidFill>
                <a:latin typeface="+mn-ea"/>
              </a:rPr>
              <a:t>の</a:t>
            </a:r>
            <a:endParaRPr lang="en-US" altLang="ja-JP" sz="1200" dirty="0" smtClean="0">
              <a:solidFill>
                <a:prstClr val="black"/>
              </a:solidFill>
              <a:latin typeface="+mn-ea"/>
            </a:endParaRPr>
          </a:p>
          <a:p>
            <a:r>
              <a:rPr lang="ja-JP" altLang="en-US" sz="1200" dirty="0">
                <a:solidFill>
                  <a:prstClr val="black"/>
                </a:solidFill>
                <a:latin typeface="+mn-ea"/>
              </a:rPr>
              <a:t>　</a:t>
            </a:r>
            <a:r>
              <a:rPr lang="ja-JP" altLang="en-US" sz="1200" dirty="0" smtClean="0">
                <a:solidFill>
                  <a:prstClr val="black"/>
                </a:solidFill>
                <a:latin typeface="+mn-ea"/>
              </a:rPr>
              <a:t>　実態や支援ニーズの把握等</a:t>
            </a:r>
            <a:endParaRPr lang="ja-JP" altLang="en-US" sz="1200" dirty="0">
              <a:solidFill>
                <a:prstClr val="black"/>
              </a:solidFill>
              <a:latin typeface="+mn-ea"/>
            </a:endParaRPr>
          </a:p>
        </p:txBody>
      </p:sp>
      <p:sp>
        <p:nvSpPr>
          <p:cNvPr id="39" name="正方形/長方形 38"/>
          <p:cNvSpPr/>
          <p:nvPr/>
        </p:nvSpPr>
        <p:spPr>
          <a:xfrm>
            <a:off x="4646394" y="3068961"/>
            <a:ext cx="2733917" cy="811787"/>
          </a:xfrm>
          <a:prstGeom prst="rect">
            <a:avLst/>
          </a:prstGeom>
          <a:solidFill>
            <a:schemeClr val="accent3">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prstClr val="black"/>
                </a:solidFill>
              </a:rPr>
              <a:t>２　市区町村の相談体制</a:t>
            </a:r>
            <a:endParaRPr lang="en-US" altLang="ja-JP" sz="1200" b="1" u="sng" dirty="0" smtClean="0">
              <a:solidFill>
                <a:prstClr val="black"/>
              </a:solidFill>
            </a:endParaRPr>
          </a:p>
          <a:p>
            <a:r>
              <a:rPr lang="ja-JP" altLang="en-US" sz="1200" b="1" dirty="0" smtClean="0">
                <a:solidFill>
                  <a:prstClr val="black"/>
                </a:solidFill>
                <a:latin typeface="+mn-ea"/>
              </a:rPr>
              <a:t>　・</a:t>
            </a:r>
            <a:r>
              <a:rPr lang="ja-JP" altLang="en-US" sz="1200" dirty="0">
                <a:solidFill>
                  <a:prstClr val="black"/>
                </a:solidFill>
                <a:latin typeface="+mn-ea"/>
              </a:rPr>
              <a:t>各</a:t>
            </a:r>
            <a:r>
              <a:rPr lang="ja-JP" altLang="en-US" sz="1200" dirty="0" smtClean="0">
                <a:solidFill>
                  <a:prstClr val="black"/>
                </a:solidFill>
                <a:latin typeface="+mn-ea"/>
              </a:rPr>
              <a:t>相談窓口における相談・支援</a:t>
            </a:r>
            <a:endParaRPr lang="en-US" altLang="ja-JP" sz="1200" dirty="0" smtClean="0">
              <a:solidFill>
                <a:prstClr val="black"/>
              </a:solidFill>
              <a:latin typeface="+mn-ea"/>
            </a:endParaRPr>
          </a:p>
          <a:p>
            <a:r>
              <a:rPr lang="ja-JP" altLang="en-US" sz="1200" dirty="0">
                <a:solidFill>
                  <a:prstClr val="black"/>
                </a:solidFill>
                <a:latin typeface="+mn-ea"/>
              </a:rPr>
              <a:t>　</a:t>
            </a:r>
            <a:r>
              <a:rPr lang="ja-JP" altLang="en-US" sz="1200" dirty="0" smtClean="0">
                <a:solidFill>
                  <a:prstClr val="black"/>
                </a:solidFill>
                <a:latin typeface="+mn-ea"/>
              </a:rPr>
              <a:t>　状況及び関係</a:t>
            </a:r>
            <a:r>
              <a:rPr lang="ja-JP" altLang="en-US" sz="1200" dirty="0">
                <a:solidFill>
                  <a:prstClr val="black"/>
                </a:solidFill>
                <a:latin typeface="+mn-ea"/>
              </a:rPr>
              <a:t>機関との</a:t>
            </a:r>
            <a:r>
              <a:rPr lang="ja-JP" altLang="en-US" sz="1200" dirty="0" smtClean="0">
                <a:solidFill>
                  <a:prstClr val="black"/>
                </a:solidFill>
                <a:latin typeface="+mn-ea"/>
              </a:rPr>
              <a:t>連携等</a:t>
            </a:r>
            <a:endParaRPr lang="ja-JP" altLang="en-US" sz="1200" b="1" u="sng" dirty="0">
              <a:solidFill>
                <a:prstClr val="black"/>
              </a:solidFill>
              <a:latin typeface="+mn-ea"/>
            </a:endParaRPr>
          </a:p>
        </p:txBody>
      </p:sp>
      <p:sp>
        <p:nvSpPr>
          <p:cNvPr id="41" name="正方形/長方形 40"/>
          <p:cNvSpPr/>
          <p:nvPr/>
        </p:nvSpPr>
        <p:spPr>
          <a:xfrm>
            <a:off x="4646394" y="4077073"/>
            <a:ext cx="2733918" cy="833660"/>
          </a:xfrm>
          <a:prstGeom prst="rect">
            <a:avLst/>
          </a:prstGeom>
          <a:solidFill>
            <a:schemeClr val="accent3">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prstClr val="black"/>
                </a:solidFill>
              </a:rPr>
              <a:t>３　女性の支援ニーズ</a:t>
            </a:r>
            <a:endParaRPr lang="en-US" altLang="ja-JP" sz="1200" b="1" u="sng" dirty="0" smtClean="0">
              <a:solidFill>
                <a:prstClr val="black"/>
              </a:solidFill>
            </a:endParaRPr>
          </a:p>
          <a:p>
            <a:r>
              <a:rPr lang="ja-JP" altLang="en-US" sz="1200" b="1" dirty="0" smtClean="0">
                <a:solidFill>
                  <a:prstClr val="black"/>
                </a:solidFill>
              </a:rPr>
              <a:t>　</a:t>
            </a:r>
            <a:r>
              <a:rPr lang="ja-JP" altLang="en-US" sz="1200" b="1" dirty="0" smtClean="0">
                <a:solidFill>
                  <a:prstClr val="black"/>
                </a:solidFill>
                <a:latin typeface="+mn-ea"/>
              </a:rPr>
              <a:t>・</a:t>
            </a:r>
            <a:r>
              <a:rPr lang="ja-JP" altLang="en-US" sz="1200" dirty="0" smtClean="0">
                <a:solidFill>
                  <a:prstClr val="black"/>
                </a:solidFill>
                <a:latin typeface="+mn-ea"/>
              </a:rPr>
              <a:t>入所や一時保護に</a:t>
            </a:r>
            <a:r>
              <a:rPr lang="ja-JP" altLang="en-US" sz="1200" dirty="0">
                <a:solidFill>
                  <a:prstClr val="black"/>
                </a:solidFill>
                <a:latin typeface="+mn-ea"/>
              </a:rPr>
              <a:t>至らない</a:t>
            </a:r>
            <a:r>
              <a:rPr lang="ja-JP" altLang="en-US" sz="1200" dirty="0" smtClean="0">
                <a:solidFill>
                  <a:prstClr val="black"/>
                </a:solidFill>
                <a:latin typeface="+mn-ea"/>
              </a:rPr>
              <a:t>理由や</a:t>
            </a:r>
            <a:endParaRPr lang="en-US" altLang="ja-JP" sz="1200" dirty="0" smtClean="0">
              <a:solidFill>
                <a:prstClr val="black"/>
              </a:solidFill>
              <a:latin typeface="+mn-ea"/>
            </a:endParaRPr>
          </a:p>
          <a:p>
            <a:r>
              <a:rPr lang="ja-JP" altLang="en-US" sz="1200" dirty="0">
                <a:solidFill>
                  <a:prstClr val="black"/>
                </a:solidFill>
                <a:latin typeface="+mn-ea"/>
              </a:rPr>
              <a:t>　　</a:t>
            </a:r>
            <a:r>
              <a:rPr lang="ja-JP" altLang="en-US" sz="1200" dirty="0" smtClean="0">
                <a:solidFill>
                  <a:prstClr val="black"/>
                </a:solidFill>
                <a:latin typeface="+mn-ea"/>
              </a:rPr>
              <a:t>施設入所の判断基準の把握等</a:t>
            </a:r>
            <a:endParaRPr lang="en-US" altLang="ja-JP" sz="1200" dirty="0">
              <a:solidFill>
                <a:prstClr val="black"/>
              </a:solidFill>
              <a:latin typeface="+mn-ea"/>
            </a:endParaRPr>
          </a:p>
        </p:txBody>
      </p:sp>
      <p:sp>
        <p:nvSpPr>
          <p:cNvPr id="42" name="正方形/長方形 41"/>
          <p:cNvSpPr/>
          <p:nvPr/>
        </p:nvSpPr>
        <p:spPr>
          <a:xfrm>
            <a:off x="4646394" y="5157193"/>
            <a:ext cx="2810620" cy="1224135"/>
          </a:xfrm>
          <a:prstGeom prst="rect">
            <a:avLst/>
          </a:prstGeom>
          <a:solidFill>
            <a:schemeClr val="accent3">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prstClr val="black"/>
                </a:solidFill>
              </a:rPr>
              <a:t>４　府と市町村・各施設種別の役割分担、</a:t>
            </a:r>
            <a:endParaRPr lang="en-US" altLang="ja-JP" sz="1200" b="1" u="sng" dirty="0" smtClean="0">
              <a:solidFill>
                <a:prstClr val="black"/>
              </a:solidFill>
            </a:endParaRPr>
          </a:p>
          <a:p>
            <a:r>
              <a:rPr lang="ja-JP" altLang="en-US" sz="1200" b="1" dirty="0">
                <a:solidFill>
                  <a:prstClr val="black"/>
                </a:solidFill>
              </a:rPr>
              <a:t>　</a:t>
            </a:r>
            <a:r>
              <a:rPr lang="ja-JP" altLang="en-US" sz="1200" b="1" dirty="0" smtClean="0">
                <a:solidFill>
                  <a:prstClr val="black"/>
                </a:solidFill>
              </a:rPr>
              <a:t>　</a:t>
            </a:r>
            <a:r>
              <a:rPr lang="ja-JP" altLang="en-US" sz="1200" b="1" u="sng" dirty="0" smtClean="0">
                <a:solidFill>
                  <a:prstClr val="black"/>
                </a:solidFill>
              </a:rPr>
              <a:t>連携体制の整理</a:t>
            </a:r>
            <a:endParaRPr lang="en-US" altLang="ja-JP" sz="1200" b="1" u="sng" dirty="0" smtClean="0">
              <a:solidFill>
                <a:prstClr val="black"/>
              </a:solidFill>
            </a:endParaRPr>
          </a:p>
          <a:p>
            <a:r>
              <a:rPr lang="ja-JP" altLang="en-US" sz="1200" b="1" dirty="0">
                <a:solidFill>
                  <a:prstClr val="black"/>
                </a:solidFill>
                <a:latin typeface="+mn-ea"/>
              </a:rPr>
              <a:t>　</a:t>
            </a:r>
            <a:r>
              <a:rPr lang="ja-JP" altLang="en-US" sz="1200" b="1" dirty="0" smtClean="0">
                <a:solidFill>
                  <a:prstClr val="black"/>
                </a:solidFill>
                <a:latin typeface="+mn-ea"/>
              </a:rPr>
              <a:t>・</a:t>
            </a:r>
            <a:r>
              <a:rPr lang="ja-JP" altLang="en-US" sz="1200" dirty="0">
                <a:solidFill>
                  <a:prstClr val="black"/>
                </a:solidFill>
                <a:latin typeface="+mn-ea"/>
              </a:rPr>
              <a:t>府と政令</a:t>
            </a:r>
            <a:r>
              <a:rPr lang="ja-JP" altLang="en-US" sz="1200" dirty="0" smtClean="0">
                <a:solidFill>
                  <a:prstClr val="black"/>
                </a:solidFill>
                <a:latin typeface="+mn-ea"/>
              </a:rPr>
              <a:t>市・市町村</a:t>
            </a:r>
            <a:r>
              <a:rPr lang="ja-JP" altLang="en-US" sz="1200" dirty="0">
                <a:solidFill>
                  <a:prstClr val="black"/>
                </a:solidFill>
                <a:latin typeface="+mn-ea"/>
              </a:rPr>
              <a:t>の</a:t>
            </a:r>
            <a:r>
              <a:rPr lang="ja-JP" altLang="en-US" sz="1200" dirty="0" smtClean="0">
                <a:solidFill>
                  <a:prstClr val="black"/>
                </a:solidFill>
                <a:latin typeface="+mn-ea"/>
              </a:rPr>
              <a:t>役割分担、各施</a:t>
            </a:r>
            <a:endParaRPr lang="en-US" altLang="ja-JP" sz="1200" dirty="0" smtClean="0">
              <a:solidFill>
                <a:prstClr val="black"/>
              </a:solidFill>
              <a:latin typeface="+mn-ea"/>
            </a:endParaRPr>
          </a:p>
          <a:p>
            <a:r>
              <a:rPr lang="ja-JP" altLang="en-US" sz="1200" dirty="0">
                <a:solidFill>
                  <a:prstClr val="black"/>
                </a:solidFill>
                <a:latin typeface="+mn-ea"/>
              </a:rPr>
              <a:t>　</a:t>
            </a:r>
            <a:r>
              <a:rPr lang="ja-JP" altLang="en-US" sz="1200" dirty="0" smtClean="0">
                <a:solidFill>
                  <a:prstClr val="black"/>
                </a:solidFill>
                <a:latin typeface="+mn-ea"/>
              </a:rPr>
              <a:t>　設種別の機能分担の整理、関係機関</a:t>
            </a:r>
            <a:endParaRPr lang="en-US" altLang="ja-JP" sz="1200" dirty="0" smtClean="0">
              <a:solidFill>
                <a:prstClr val="black"/>
              </a:solidFill>
              <a:latin typeface="+mn-ea"/>
            </a:endParaRPr>
          </a:p>
          <a:p>
            <a:r>
              <a:rPr lang="ja-JP" altLang="en-US" sz="1200" dirty="0">
                <a:solidFill>
                  <a:prstClr val="black"/>
                </a:solidFill>
                <a:latin typeface="+mn-ea"/>
              </a:rPr>
              <a:t>　</a:t>
            </a:r>
            <a:r>
              <a:rPr lang="ja-JP" altLang="en-US" sz="1200" dirty="0" smtClean="0">
                <a:solidFill>
                  <a:prstClr val="black"/>
                </a:solidFill>
                <a:latin typeface="+mn-ea"/>
              </a:rPr>
              <a:t>　との連携体制の検討等</a:t>
            </a:r>
            <a:endParaRPr lang="en-US" altLang="ja-JP" sz="1200" dirty="0">
              <a:solidFill>
                <a:prstClr val="black"/>
              </a:solidFill>
              <a:latin typeface="+mn-ea"/>
            </a:endParaRPr>
          </a:p>
        </p:txBody>
      </p:sp>
      <p:sp>
        <p:nvSpPr>
          <p:cNvPr id="25" name="フローチャート : 判断 24"/>
          <p:cNvSpPr/>
          <p:nvPr/>
        </p:nvSpPr>
        <p:spPr>
          <a:xfrm>
            <a:off x="7173677" y="2037121"/>
            <a:ext cx="566675" cy="4344207"/>
          </a:xfrm>
          <a:prstGeom prst="flowChartDecision">
            <a:avLst/>
          </a:prstGeom>
          <a:solidFill>
            <a:schemeClr val="accent6">
              <a:lumMod val="20000"/>
              <a:lumOff val="80000"/>
            </a:schemeClr>
          </a:solidFill>
          <a:ln w="9525" cmpd="thickThi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具体的な検討事項</a:t>
            </a:r>
            <a:endParaRPr kumimoji="1" lang="ja-JP" altLang="en-US" sz="1400" b="1" dirty="0">
              <a:solidFill>
                <a:schemeClr val="tx1"/>
              </a:solidFill>
            </a:endParaRPr>
          </a:p>
        </p:txBody>
      </p:sp>
      <p:sp>
        <p:nvSpPr>
          <p:cNvPr id="88" name="ストライプ矢印 87"/>
          <p:cNvSpPr/>
          <p:nvPr/>
        </p:nvSpPr>
        <p:spPr>
          <a:xfrm>
            <a:off x="7740352" y="4005064"/>
            <a:ext cx="288032" cy="340341"/>
          </a:xfrm>
          <a:prstGeom prst="strip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931109" y="1844825"/>
            <a:ext cx="496875" cy="47525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en-US" altLang="ja-JP" sz="1400" dirty="0" smtClean="0">
              <a:solidFill>
                <a:schemeClr val="bg1"/>
              </a:solidFill>
              <a:latin typeface="+mn-ea"/>
            </a:endParaRPr>
          </a:p>
          <a:p>
            <a:pPr algn="ctr"/>
            <a:r>
              <a:rPr lang="ja-JP" altLang="en-US" sz="1400" b="1" dirty="0" smtClean="0">
                <a:solidFill>
                  <a:schemeClr val="bg1"/>
                </a:solidFill>
                <a:latin typeface="+mn-ea"/>
              </a:rPr>
              <a:t>保護</a:t>
            </a:r>
            <a:r>
              <a:rPr lang="ja-JP" altLang="en-US" sz="1400" b="1" dirty="0">
                <a:solidFill>
                  <a:schemeClr val="bg1"/>
                </a:solidFill>
                <a:latin typeface="+mn-ea"/>
              </a:rPr>
              <a:t>を必要とする女性</a:t>
            </a:r>
            <a:r>
              <a:rPr lang="ja-JP" altLang="en-US" sz="1400" b="1" dirty="0" smtClean="0">
                <a:solidFill>
                  <a:schemeClr val="bg1"/>
                </a:solidFill>
                <a:latin typeface="+mn-ea"/>
              </a:rPr>
              <a:t>に</a:t>
            </a:r>
            <a:r>
              <a:rPr lang="ja-JP" altLang="en-US" sz="1400" b="1" dirty="0">
                <a:solidFill>
                  <a:schemeClr val="bg1"/>
                </a:solidFill>
                <a:latin typeface="+mn-ea"/>
              </a:rPr>
              <a:t>適切な</a:t>
            </a:r>
            <a:r>
              <a:rPr lang="ja-JP" altLang="en-US" sz="1400" b="1" dirty="0" smtClean="0">
                <a:solidFill>
                  <a:schemeClr val="bg1"/>
                </a:solidFill>
                <a:latin typeface="+mn-ea"/>
              </a:rPr>
              <a:t>支援</a:t>
            </a:r>
            <a:r>
              <a:rPr lang="ja-JP" altLang="en-US" sz="1400" b="1" dirty="0">
                <a:solidFill>
                  <a:schemeClr val="bg1"/>
                </a:solidFill>
                <a:latin typeface="+mn-ea"/>
              </a:rPr>
              <a:t>が</a:t>
            </a:r>
            <a:r>
              <a:rPr lang="ja-JP" altLang="en-US" sz="1400" b="1" dirty="0" smtClean="0">
                <a:solidFill>
                  <a:schemeClr val="bg1"/>
                </a:solidFill>
                <a:latin typeface="+mn-ea"/>
              </a:rPr>
              <a:t>提供</a:t>
            </a:r>
            <a:r>
              <a:rPr lang="ja-JP" altLang="en-US" sz="1400" b="1" dirty="0">
                <a:solidFill>
                  <a:schemeClr val="bg1"/>
                </a:solidFill>
                <a:latin typeface="+mn-ea"/>
              </a:rPr>
              <a:t>されている</a:t>
            </a:r>
            <a:r>
              <a:rPr lang="ja-JP" altLang="en-US" sz="1400" b="1" dirty="0" smtClean="0">
                <a:solidFill>
                  <a:schemeClr val="bg1"/>
                </a:solidFill>
                <a:latin typeface="+mn-ea"/>
              </a:rPr>
              <a:t>か</a:t>
            </a:r>
            <a:endParaRPr lang="en-US" altLang="ja-JP" sz="1400" b="1" dirty="0">
              <a:solidFill>
                <a:schemeClr val="bg1"/>
              </a:solidFill>
              <a:latin typeface="+mn-ea"/>
            </a:endParaRPr>
          </a:p>
          <a:p>
            <a:pPr algn="ctr"/>
            <a:endParaRPr kumimoji="1" lang="ja-JP" altLang="en-US" sz="1400" dirty="0"/>
          </a:p>
        </p:txBody>
      </p:sp>
      <p:graphicFrame>
        <p:nvGraphicFramePr>
          <p:cNvPr id="35" name="図表 34"/>
          <p:cNvGraphicFramePr/>
          <p:nvPr>
            <p:extLst>
              <p:ext uri="{D42A27DB-BD31-4B8C-83A1-F6EECF244321}">
                <p14:modId xmlns:p14="http://schemas.microsoft.com/office/powerpoint/2010/main" val="3164812954"/>
              </p:ext>
            </p:extLst>
          </p:nvPr>
        </p:nvGraphicFramePr>
        <p:xfrm>
          <a:off x="395536" y="1412776"/>
          <a:ext cx="7632848" cy="288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9" name="フローチャート : 代替処理 88"/>
          <p:cNvSpPr/>
          <p:nvPr/>
        </p:nvSpPr>
        <p:spPr>
          <a:xfrm>
            <a:off x="8023610" y="1433432"/>
            <a:ext cx="796862" cy="4947896"/>
          </a:xfrm>
          <a:prstGeom prst="flowChartAlternateProcess">
            <a:avLst/>
          </a:prstGeom>
          <a:ln/>
        </p:spPr>
        <p:style>
          <a:lnRef idx="1">
            <a:schemeClr val="accent2"/>
          </a:lnRef>
          <a:fillRef idx="2">
            <a:schemeClr val="accent2"/>
          </a:fillRef>
          <a:effectRef idx="1">
            <a:schemeClr val="accent2"/>
          </a:effectRef>
          <a:fontRef idx="minor">
            <a:schemeClr val="dk1"/>
          </a:fontRef>
        </p:style>
        <p:txBody>
          <a:bodyPr vert="eaVert" rtlCol="0" anchor="ctr"/>
          <a:lstStyle/>
          <a:p>
            <a:r>
              <a:rPr lang="ja-JP" altLang="en-US" sz="1600" b="1" dirty="0" smtClean="0">
                <a:solidFill>
                  <a:schemeClr val="tx1"/>
                </a:solidFill>
                <a:effectLst>
                  <a:outerShdw blurRad="38100" dist="38100" dir="2700000" algn="tl">
                    <a:srgbClr val="000000">
                      <a:alpha val="43137"/>
                    </a:srgbClr>
                  </a:outerShdw>
                </a:effectLst>
              </a:rPr>
              <a:t>　　　</a:t>
            </a:r>
            <a:r>
              <a:rPr lang="ja-JP" altLang="en-US" sz="1400" b="1" dirty="0" smtClean="0">
                <a:solidFill>
                  <a:schemeClr val="tx1"/>
                </a:solidFill>
                <a:latin typeface="+mj-ea"/>
                <a:ea typeface="+mj-ea"/>
              </a:rPr>
              <a:t>大阪府における保護を必要とする</a:t>
            </a:r>
            <a:endParaRPr lang="en-US" altLang="ja-JP" sz="1400" b="1" dirty="0" smtClean="0">
              <a:solidFill>
                <a:schemeClr val="tx1"/>
              </a:solidFill>
              <a:latin typeface="+mj-ea"/>
              <a:ea typeface="+mj-ea"/>
            </a:endParaRPr>
          </a:p>
          <a:p>
            <a:r>
              <a:rPr lang="ja-JP" altLang="en-US" sz="1400" b="1" dirty="0" smtClean="0">
                <a:solidFill>
                  <a:schemeClr val="tx1"/>
                </a:solidFill>
                <a:latin typeface="+mj-ea"/>
                <a:ea typeface="+mj-ea"/>
              </a:rPr>
              <a:t>　　　　　　　　　　　　　　　女性のセーフティーネットの再構築</a:t>
            </a:r>
            <a:endParaRPr kumimoji="1" lang="ja-JP" altLang="en-US" sz="1400" b="1" dirty="0">
              <a:solidFill>
                <a:schemeClr val="tx1"/>
              </a:solidFill>
              <a:latin typeface="+mj-ea"/>
              <a:ea typeface="+mj-ea"/>
            </a:endParaRPr>
          </a:p>
        </p:txBody>
      </p:sp>
      <p:sp>
        <p:nvSpPr>
          <p:cNvPr id="14" name="正方形/長方形 13"/>
          <p:cNvSpPr/>
          <p:nvPr/>
        </p:nvSpPr>
        <p:spPr>
          <a:xfrm>
            <a:off x="539552" y="4429504"/>
            <a:ext cx="3024336" cy="583672"/>
          </a:xfrm>
          <a:prstGeom prst="rect">
            <a:avLst/>
          </a:prstGeom>
          <a:ln w="6350"/>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dirty="0"/>
              <a:t>　</a:t>
            </a:r>
            <a:r>
              <a:rPr lang="ja-JP" altLang="en-US" sz="1000" dirty="0" smtClean="0"/>
              <a:t>　　　　　　　　 </a:t>
            </a:r>
            <a:r>
              <a:rPr lang="ja-JP" altLang="ja-JP" sz="1000" dirty="0" smtClean="0"/>
              <a:t>２３年度</a:t>
            </a:r>
            <a:r>
              <a:rPr lang="ja-JP" altLang="ja-JP" sz="1000" dirty="0"/>
              <a:t>　　　　⇒　　２７年度</a:t>
            </a:r>
          </a:p>
          <a:p>
            <a:r>
              <a:rPr lang="ja-JP" altLang="en-US" sz="1000" dirty="0"/>
              <a:t>　　　</a:t>
            </a:r>
            <a:r>
              <a:rPr lang="ja-JP" altLang="ja-JP" sz="1000" dirty="0"/>
              <a:t>府　　　　　</a:t>
            </a:r>
            <a:r>
              <a:rPr lang="en-US" altLang="ja-JP" sz="1000" dirty="0"/>
              <a:t>4,880</a:t>
            </a:r>
            <a:r>
              <a:rPr lang="ja-JP" altLang="ja-JP" sz="1000" dirty="0"/>
              <a:t>件　　　　　　　　</a:t>
            </a:r>
            <a:r>
              <a:rPr lang="en-US" altLang="ja-JP" sz="1000" dirty="0"/>
              <a:t>4,990</a:t>
            </a:r>
            <a:r>
              <a:rPr lang="ja-JP" altLang="ja-JP" sz="1000" dirty="0"/>
              <a:t>件</a:t>
            </a:r>
          </a:p>
          <a:p>
            <a:r>
              <a:rPr lang="ja-JP" altLang="en-US" sz="1000" dirty="0"/>
              <a:t>　　 </a:t>
            </a:r>
            <a:r>
              <a:rPr lang="ja-JP" altLang="ja-JP" sz="1000" dirty="0"/>
              <a:t>市町村　　</a:t>
            </a:r>
            <a:r>
              <a:rPr lang="en-US" altLang="ja-JP" sz="1000" dirty="0" smtClean="0"/>
              <a:t>10,290</a:t>
            </a:r>
            <a:r>
              <a:rPr lang="ja-JP" altLang="ja-JP" sz="1000" dirty="0" smtClean="0"/>
              <a:t>件</a:t>
            </a:r>
            <a:r>
              <a:rPr lang="ja-JP" altLang="ja-JP" sz="1000" dirty="0"/>
              <a:t>　　　　　 　</a:t>
            </a:r>
            <a:r>
              <a:rPr lang="ja-JP" altLang="en-US" sz="1000" dirty="0"/>
              <a:t>　</a:t>
            </a:r>
            <a:r>
              <a:rPr lang="en-US" altLang="ja-JP" sz="1000" dirty="0"/>
              <a:t>14,569</a:t>
            </a:r>
            <a:r>
              <a:rPr lang="ja-JP" altLang="ja-JP" sz="1000" dirty="0" smtClean="0"/>
              <a:t>件</a:t>
            </a:r>
            <a:endParaRPr kumimoji="1" lang="ja-JP" altLang="en-US" sz="1000" dirty="0"/>
          </a:p>
        </p:txBody>
      </p:sp>
      <p:cxnSp>
        <p:nvCxnSpPr>
          <p:cNvPr id="16" name="直線コネクタ 15"/>
          <p:cNvCxnSpPr/>
          <p:nvPr/>
        </p:nvCxnSpPr>
        <p:spPr>
          <a:xfrm>
            <a:off x="755576" y="4645528"/>
            <a:ext cx="252028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556491" y="5405778"/>
            <a:ext cx="3024336" cy="399486"/>
          </a:xfrm>
          <a:prstGeom prst="rect">
            <a:avLst/>
          </a:prstGeom>
          <a:ln w="6350"/>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dirty="0"/>
              <a:t>　</a:t>
            </a:r>
            <a:r>
              <a:rPr lang="ja-JP" altLang="en-US" sz="1000" dirty="0" smtClean="0"/>
              <a:t>　　　　　　　　   </a:t>
            </a:r>
            <a:r>
              <a:rPr lang="ja-JP" altLang="en-US" sz="1000" dirty="0"/>
              <a:t>２３</a:t>
            </a:r>
            <a:r>
              <a:rPr lang="ja-JP" altLang="ja-JP" sz="1000" dirty="0" smtClean="0"/>
              <a:t>年度</a:t>
            </a:r>
            <a:r>
              <a:rPr lang="ja-JP" altLang="ja-JP" sz="1000" dirty="0"/>
              <a:t>　　　　⇒　　２７年度</a:t>
            </a:r>
          </a:p>
          <a:p>
            <a:r>
              <a:rPr lang="ja-JP" altLang="en-US" sz="1000" dirty="0"/>
              <a:t>　　　</a:t>
            </a:r>
            <a:r>
              <a:rPr lang="ja-JP" altLang="ja-JP" sz="1000" dirty="0"/>
              <a:t>府　　　　　　</a:t>
            </a:r>
            <a:r>
              <a:rPr lang="en-US" altLang="ja-JP" sz="1000" dirty="0" smtClean="0"/>
              <a:t>1,0</a:t>
            </a:r>
            <a:r>
              <a:rPr lang="en-US" altLang="ja-JP" sz="1000" dirty="0"/>
              <a:t>31</a:t>
            </a:r>
            <a:r>
              <a:rPr lang="ja-JP" altLang="ja-JP" sz="1000" dirty="0" smtClean="0"/>
              <a:t>件</a:t>
            </a:r>
            <a:r>
              <a:rPr lang="ja-JP" altLang="ja-JP" sz="1000" dirty="0"/>
              <a:t>　　　　　　</a:t>
            </a:r>
            <a:r>
              <a:rPr lang="en-US" altLang="ja-JP" sz="1000" dirty="0"/>
              <a:t>   </a:t>
            </a:r>
            <a:r>
              <a:rPr lang="ja-JP" altLang="ja-JP" sz="1000" dirty="0"/>
              <a:t>　</a:t>
            </a:r>
            <a:r>
              <a:rPr lang="en-US" altLang="ja-JP" sz="1000" dirty="0"/>
              <a:t>931</a:t>
            </a:r>
            <a:r>
              <a:rPr lang="ja-JP" altLang="ja-JP" sz="1000" dirty="0"/>
              <a:t>件</a:t>
            </a:r>
          </a:p>
        </p:txBody>
      </p:sp>
      <p:cxnSp>
        <p:nvCxnSpPr>
          <p:cNvPr id="32" name="直線コネクタ 31"/>
          <p:cNvCxnSpPr/>
          <p:nvPr/>
        </p:nvCxnSpPr>
        <p:spPr>
          <a:xfrm>
            <a:off x="755576" y="5593823"/>
            <a:ext cx="2520280"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7740352" y="188640"/>
            <a:ext cx="1062589" cy="504056"/>
          </a:xfrm>
          <a:prstGeom prst="rect">
            <a:avLst/>
          </a:prstGeom>
          <a:noFill/>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p>
            <a:pPr algn="r"/>
            <a:r>
              <a:rPr lang="ja-JP" altLang="en-US" sz="2400" dirty="0" smtClean="0"/>
              <a:t>資料２</a:t>
            </a:r>
            <a:r>
              <a:rPr lang="ja-JP" altLang="en-US" sz="1050" dirty="0"/>
              <a:t>　</a:t>
            </a:r>
            <a:r>
              <a:rPr lang="ja-JP" altLang="en-US" sz="1050" dirty="0" smtClean="0"/>
              <a:t>　　</a:t>
            </a:r>
            <a:endParaRPr kumimoji="1" lang="ja-JP" altLang="en-US" sz="1300" dirty="0" smtClean="0"/>
          </a:p>
        </p:txBody>
      </p:sp>
    </p:spTree>
    <p:extLst>
      <p:ext uri="{BB962C8B-B14F-4D97-AF65-F5344CB8AC3E}">
        <p14:creationId xmlns:p14="http://schemas.microsoft.com/office/powerpoint/2010/main" val="1809646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TotalTime>
  <Words>60</Words>
  <Application>Microsoft Office PowerPoint</Application>
  <PresentationFormat>画面に合わせる (4:3)</PresentationFormat>
  <Paragraphs>55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75</cp:revision>
  <cp:lastPrinted>2017-06-19T00:38:38Z</cp:lastPrinted>
  <dcterms:created xsi:type="dcterms:W3CDTF">2016-05-11T08:01:34Z</dcterms:created>
  <dcterms:modified xsi:type="dcterms:W3CDTF">2017-07-05T13:11:58Z</dcterms:modified>
</cp:coreProperties>
</file>