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900" y="-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nako m" userId="d0e1294d04dca5c8" providerId="LiveId" clId="{4E9568AB-19B0-4962-8F06-7346A7F91994}"/>
    <pc:docChg chg="modSld">
      <pc:chgData name="kanako m" userId="d0e1294d04dca5c8" providerId="LiveId" clId="{4E9568AB-19B0-4962-8F06-7346A7F91994}" dt="2018-03-18T15:54:26.713" v="226"/>
      <pc:docMkLst>
        <pc:docMk/>
      </pc:docMkLst>
      <pc:sldChg chg="modSp">
        <pc:chgData name="kanako m" userId="d0e1294d04dca5c8" providerId="LiveId" clId="{4E9568AB-19B0-4962-8F06-7346A7F91994}" dt="2018-03-18T15:54:26.713" v="226"/>
        <pc:sldMkLst>
          <pc:docMk/>
          <pc:sldMk cId="2849073692" sldId="260"/>
        </pc:sldMkLst>
        <pc:spChg chg="mod">
          <ac:chgData name="kanako m" userId="d0e1294d04dca5c8" providerId="LiveId" clId="{4E9568AB-19B0-4962-8F06-7346A7F91994}" dt="2018-03-18T15:49:59.660" v="25"/>
          <ac:spMkLst>
            <pc:docMk/>
            <pc:sldMk cId="2849073692" sldId="260"/>
            <ac:spMk id="11" creationId="{00000000-0000-0000-0000-000000000000}"/>
          </ac:spMkLst>
        </pc:spChg>
        <pc:spChg chg="mod">
          <ac:chgData name="kanako m" userId="d0e1294d04dca5c8" providerId="LiveId" clId="{4E9568AB-19B0-4962-8F06-7346A7F91994}" dt="2018-03-18T15:54:26.713" v="226"/>
          <ac:spMkLst>
            <pc:docMk/>
            <pc:sldMk cId="2849073692" sldId="260"/>
            <ac:spMk id="58" creationId="{00000000-0000-0000-0000-000000000000}"/>
          </ac:spMkLst>
        </pc:spChg>
        <pc:spChg chg="mod">
          <ac:chgData name="kanako m" userId="d0e1294d04dca5c8" providerId="LiveId" clId="{4E9568AB-19B0-4962-8F06-7346A7F91994}" dt="2018-03-18T15:53:13.994" v="142" actId="20577"/>
          <ac:spMkLst>
            <pc:docMk/>
            <pc:sldMk cId="2849073692" sldId="260"/>
            <ac:spMk id="60" creationId="{00000000-0000-0000-0000-000000000000}"/>
          </ac:spMkLst>
        </pc:spChg>
        <pc:spChg chg="mod">
          <ac:chgData name="kanako m" userId="d0e1294d04dca5c8" providerId="LiveId" clId="{4E9568AB-19B0-4962-8F06-7346A7F91994}" dt="2018-03-18T15:51:54.277" v="93" actId="14100"/>
          <ac:spMkLst>
            <pc:docMk/>
            <pc:sldMk cId="2849073692" sldId="260"/>
            <ac:spMk id="79" creationId="{00000000-0000-0000-0000-000000000000}"/>
          </ac:spMkLst>
        </pc:spChg>
        <pc:spChg chg="mod">
          <ac:chgData name="kanako m" userId="d0e1294d04dca5c8" providerId="LiveId" clId="{4E9568AB-19B0-4962-8F06-7346A7F91994}" dt="2018-03-18T15:48:35.698" v="23" actId="1076"/>
          <ac:spMkLst>
            <pc:docMk/>
            <pc:sldMk cId="2849073692" sldId="260"/>
            <ac:spMk id="88" creationId="{00000000-0000-0000-0000-000000000000}"/>
          </ac:spMkLst>
        </pc:spChg>
        <pc:spChg chg="mod">
          <ac:chgData name="kanako m" userId="d0e1294d04dca5c8" providerId="LiveId" clId="{4E9568AB-19B0-4962-8F06-7346A7F91994}" dt="2018-03-18T15:49:39.516" v="24" actId="255"/>
          <ac:spMkLst>
            <pc:docMk/>
            <pc:sldMk cId="2849073692" sldId="260"/>
            <ac:spMk id="10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8A66FA-9D21-4492-B21F-61BF02E2808F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9AE7AD-7CA1-4AFF-99E4-AB523472968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93023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199" cy="497047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399" y="1"/>
            <a:ext cx="2949199" cy="497047"/>
          </a:xfrm>
          <a:prstGeom prst="rect">
            <a:avLst/>
          </a:prstGeom>
        </p:spPr>
        <p:txBody>
          <a:bodyPr vert="horz" lIns="92158" tIns="46079" rIns="92158" bIns="46079" rtlCol="0"/>
          <a:lstStyle>
            <a:lvl1pPr algn="r">
              <a:defRPr sz="1200"/>
            </a:lvl1pPr>
          </a:lstStyle>
          <a:p>
            <a:fld id="{33A1BD06-01A4-4D1E-B02B-F64D4D4F2BA7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7205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58" tIns="46079" rIns="92158" bIns="4607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203" y="4721147"/>
            <a:ext cx="5444797" cy="4473422"/>
          </a:xfrm>
          <a:prstGeom prst="rect">
            <a:avLst/>
          </a:prstGeom>
        </p:spPr>
        <p:txBody>
          <a:bodyPr vert="horz" lIns="92158" tIns="46079" rIns="92158" bIns="46079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93"/>
            <a:ext cx="2949199" cy="497046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399" y="9440693"/>
            <a:ext cx="2949199" cy="497046"/>
          </a:xfrm>
          <a:prstGeom prst="rect">
            <a:avLst/>
          </a:prstGeom>
        </p:spPr>
        <p:txBody>
          <a:bodyPr vert="horz" lIns="92158" tIns="46079" rIns="92158" bIns="46079" rtlCol="0" anchor="b"/>
          <a:lstStyle>
            <a:lvl1pPr algn="r">
              <a:defRPr sz="1200"/>
            </a:lvl1pPr>
          </a:lstStyle>
          <a:p>
            <a:fld id="{6ADF160E-37B4-4D25-B3FF-8857BA1BC69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427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160E-37B4-4D25-B3FF-8857BA1BC69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145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DF160E-37B4-4D25-B3FF-8857BA1BC690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809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0569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2183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296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3419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619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6354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7916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9193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9844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521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178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661FC-1AFF-4B3C-B786-51FF64F90BF3}" type="datetimeFigureOut">
              <a:rPr kumimoji="1" lang="ja-JP" altLang="en-US" smtClean="0"/>
              <a:t>2018/8/22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3697E-8D0B-42DF-9658-E33B1442291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88892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角丸四角形 97"/>
          <p:cNvSpPr/>
          <p:nvPr/>
        </p:nvSpPr>
        <p:spPr>
          <a:xfrm>
            <a:off x="179512" y="548680"/>
            <a:ext cx="4320480" cy="40884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tx1"/>
                </a:solidFill>
              </a:rPr>
              <a:t>つながらない相談・つながりにくい保護・孤軍奮闘の支援</a:t>
            </a:r>
          </a:p>
        </p:txBody>
      </p:sp>
      <p:sp>
        <p:nvSpPr>
          <p:cNvPr id="97" name="角丸四角形 96"/>
          <p:cNvSpPr/>
          <p:nvPr/>
        </p:nvSpPr>
        <p:spPr>
          <a:xfrm>
            <a:off x="4814913" y="548680"/>
            <a:ext cx="4320481" cy="43137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>
                <a:solidFill>
                  <a:schemeClr val="bg1">
                    <a:lumMod val="95000"/>
                  </a:schemeClr>
                </a:solidFill>
              </a:rPr>
              <a:t>つながる相談・つながる保護・連携協働のもとでの支援</a:t>
            </a:r>
          </a:p>
        </p:txBody>
      </p:sp>
      <p:sp>
        <p:nvSpPr>
          <p:cNvPr id="81" name="正方形/長方形 80"/>
          <p:cNvSpPr/>
          <p:nvPr/>
        </p:nvSpPr>
        <p:spPr>
          <a:xfrm>
            <a:off x="4860032" y="260648"/>
            <a:ext cx="322558" cy="45719"/>
          </a:xfrm>
          <a:prstGeom prst="rect">
            <a:avLst/>
          </a:prstGeom>
          <a:pattFill prst="smCheck">
            <a:fgClr>
              <a:schemeClr val="accent3">
                <a:lumMod val="50000"/>
              </a:schemeClr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072841" y="260648"/>
            <a:ext cx="600994" cy="45719"/>
          </a:xfrm>
          <a:prstGeom prst="rect">
            <a:avLst/>
          </a:prstGeom>
          <a:pattFill prst="smCheck">
            <a:fgClr>
              <a:schemeClr val="accent3">
                <a:lumMod val="50000"/>
              </a:schemeClr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下矢印 76"/>
          <p:cNvSpPr/>
          <p:nvPr/>
        </p:nvSpPr>
        <p:spPr>
          <a:xfrm>
            <a:off x="179512" y="2788443"/>
            <a:ext cx="343491" cy="4073855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①一時保護や施設入所を経験せずに避難・転宅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928076" y="2746258"/>
            <a:ext cx="3680835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相談：</a:t>
            </a:r>
            <a:r>
              <a:rPr lang="ja-JP" altLang="en-US" sz="1200" dirty="0">
                <a:latin typeface="+mj-ea"/>
                <a:ea typeface="+mj-ea"/>
              </a:rPr>
              <a:t>相談体制・対応力の違い（力量、庁内連携）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保護：禁止や厳しさが前面に出る</a:t>
            </a:r>
            <a:r>
              <a:rPr lang="ja-JP" altLang="en-US" sz="1200" dirty="0">
                <a:latin typeface="+mj-ea"/>
                <a:ea typeface="+mj-ea"/>
              </a:rPr>
              <a:t>「一時保護」で</a:t>
            </a: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説明</a:t>
            </a:r>
            <a:endParaRPr lang="en-US" altLang="ja-JP" sz="1200" dirty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　　（「安全第一」「携帯</a:t>
            </a:r>
            <a:r>
              <a:rPr lang="en-US" altLang="ja-JP" sz="1200" dirty="0">
                <a:solidFill>
                  <a:schemeClr val="tx1"/>
                </a:solidFill>
                <a:latin typeface="+mj-ea"/>
                <a:ea typeface="+mj-ea"/>
              </a:rPr>
              <a:t>×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」「覚悟を問う」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　　　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 「遠く」 </a:t>
            </a:r>
            <a:r>
              <a:rPr lang="ja-JP" altLang="en-US" sz="1200" dirty="0">
                <a:latin typeface="+mj-ea"/>
                <a:ea typeface="+mj-ea"/>
              </a:rPr>
              <a:t>「二度と帰ってこれない」）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968303" y="4586178"/>
            <a:ext cx="3390421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・強い「一時保護」枠組み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（障がい、年齢（高齢）、薬など）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・利用者には丁寧なＣＷ</a:t>
            </a:r>
            <a:r>
              <a:rPr lang="ja-JP" altLang="en-US" sz="1200" dirty="0"/>
              <a:t>（孤軍奮闘）</a:t>
            </a:r>
            <a:endParaRPr lang="en-US" altLang="ja-JP" sz="1200" dirty="0"/>
          </a:p>
        </p:txBody>
      </p:sp>
      <p:sp>
        <p:nvSpPr>
          <p:cNvPr id="14" name="角丸四角形 13"/>
          <p:cNvSpPr/>
          <p:nvPr/>
        </p:nvSpPr>
        <p:spPr>
          <a:xfrm>
            <a:off x="968304" y="4520050"/>
            <a:ext cx="1083219" cy="284005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bg1">
                    <a:lumMod val="95000"/>
                  </a:schemeClr>
                </a:solidFill>
              </a:rPr>
              <a:t>女性相談</a:t>
            </a:r>
            <a:r>
              <a:rPr lang="ja-JP" altLang="en-US" sz="1300" b="1" dirty="0">
                <a:solidFill>
                  <a:schemeClr val="bg1">
                    <a:lumMod val="95000"/>
                  </a:schemeClr>
                </a:solidFill>
              </a:rPr>
              <a:t>Ｃ</a:t>
            </a:r>
            <a:endParaRPr kumimoji="1" lang="en-US" altLang="ja-JP" sz="13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1600" y="6023446"/>
            <a:ext cx="3392904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・困難ケースに対する抵抗感・規則（携帯不可等）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・利用者には丁寧な支援</a:t>
            </a:r>
            <a:r>
              <a:rPr lang="ja-JP" altLang="en-US" sz="1200" dirty="0"/>
              <a:t>（孤軍奮闘）</a:t>
            </a:r>
            <a:endParaRPr lang="en-US" altLang="ja-JP" sz="1200" dirty="0"/>
          </a:p>
        </p:txBody>
      </p:sp>
      <p:sp>
        <p:nvSpPr>
          <p:cNvPr id="16" name="角丸四角形 15"/>
          <p:cNvSpPr/>
          <p:nvPr/>
        </p:nvSpPr>
        <p:spPr>
          <a:xfrm>
            <a:off x="971600" y="5939988"/>
            <a:ext cx="1430728" cy="300226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（一保、短期）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591540" y="1892712"/>
            <a:ext cx="2052468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本人ニーズとのミスマッチ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ポジティブなイメージが描けない保護のプレゼン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815360" y="2041982"/>
            <a:ext cx="1513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相談窓口に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つながっていない</a:t>
            </a: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591540" y="3734232"/>
            <a:ext cx="192660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多くの条件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882633" y="4107494"/>
            <a:ext cx="1446359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依頼のしにくさ</a:t>
            </a: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187138" y="5454041"/>
            <a:ext cx="2576143" cy="451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困難ケースへの抵抗感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>
              <a:lnSpc>
                <a:spcPts val="1400"/>
              </a:lnSpc>
            </a:pPr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（精神障がい・養育不安のある母等）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32" name="上矢印 31"/>
          <p:cNvSpPr/>
          <p:nvPr/>
        </p:nvSpPr>
        <p:spPr>
          <a:xfrm>
            <a:off x="1084820" y="5444603"/>
            <a:ext cx="181337" cy="47001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星 8 46"/>
          <p:cNvSpPr/>
          <p:nvPr/>
        </p:nvSpPr>
        <p:spPr>
          <a:xfrm>
            <a:off x="2288288" y="5779901"/>
            <a:ext cx="2675965" cy="481346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市町村の協力が得にくい</a:t>
            </a:r>
            <a:r>
              <a:rPr kumimoji="1" lang="ja-JP" altLang="en-US" sz="1050" i="1" dirty="0">
                <a:solidFill>
                  <a:schemeClr val="tx1"/>
                </a:solidFill>
              </a:rPr>
              <a:t>（生保・障がい・高齢・児童）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5049712" y="1455167"/>
            <a:ext cx="39147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ＤＶ被害・その他暴力被害</a:t>
            </a:r>
            <a:endParaRPr lang="en-US" altLang="ja-JP" sz="1200" dirty="0"/>
          </a:p>
          <a:p>
            <a:r>
              <a:rPr lang="ja-JP" altLang="en-US" sz="1200" dirty="0"/>
              <a:t>＋障がい・貧困・孤立・被虐待経験・依存など複合課題</a:t>
            </a: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5580112" y="2752449"/>
            <a:ext cx="352839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相談：相談体制の整備・対応力をあげる（力量・庁内連携）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保護：</a:t>
            </a:r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「一時保護」イメージの転換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　（家に戻るのも一つの選択・喪失を少なくする支援）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+mj-ea"/>
                <a:ea typeface="+mj-ea"/>
              </a:rPr>
              <a:t>・支援内容の理解と連携前提での「一時保護」活用</a:t>
            </a:r>
            <a:endParaRPr lang="en-US" altLang="ja-JP" sz="12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5596310" y="4581128"/>
            <a:ext cx="3528392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t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・柔軟な「一時保護」枠組み　・依頼を受けるスタンス</a:t>
            </a:r>
            <a:endParaRPr lang="en-US" altLang="ja-JP" sz="1200" dirty="0"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・安全な避難</a:t>
            </a:r>
            <a:r>
              <a:rPr lang="en-US" altLang="ja-JP" sz="1200" dirty="0">
                <a:latin typeface="+mj-ea"/>
                <a:ea typeface="+mj-ea"/>
              </a:rPr>
              <a:t>,</a:t>
            </a:r>
            <a:r>
              <a:rPr lang="ja-JP" altLang="en-US" sz="1200" dirty="0">
                <a:latin typeface="+mj-ea"/>
                <a:ea typeface="+mj-ea"/>
              </a:rPr>
              <a:t>レスパイト的保護</a:t>
            </a:r>
            <a:r>
              <a:rPr lang="en-US" altLang="ja-JP" sz="1200" dirty="0">
                <a:latin typeface="+mj-ea"/>
                <a:ea typeface="+mj-ea"/>
              </a:rPr>
              <a:t>,</a:t>
            </a:r>
            <a:r>
              <a:rPr lang="ja-JP" altLang="en-US" sz="1200" dirty="0">
                <a:latin typeface="+mj-ea"/>
                <a:ea typeface="+mj-ea"/>
              </a:rPr>
              <a:t>“今日”のリスク回避</a:t>
            </a:r>
            <a:r>
              <a:rPr lang="en-US" altLang="ja-JP" sz="1200" dirty="0">
                <a:latin typeface="+mj-ea"/>
                <a:ea typeface="+mj-ea"/>
              </a:rPr>
              <a:t>,</a:t>
            </a:r>
          </a:p>
          <a:p>
            <a:r>
              <a:rPr lang="en-US" altLang="ja-JP" sz="1200" dirty="0">
                <a:latin typeface="+mj-ea"/>
                <a:ea typeface="+mj-ea"/>
              </a:rPr>
              <a:t>  </a:t>
            </a:r>
            <a:r>
              <a:rPr lang="ja-JP" altLang="en-US" sz="1200" dirty="0">
                <a:latin typeface="+mj-ea"/>
                <a:ea typeface="+mj-ea"/>
              </a:rPr>
              <a:t>社会的</a:t>
            </a:r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養護補完（妊産婦・若年女性）など</a:t>
            </a:r>
            <a:endParaRPr lang="en-US" altLang="ja-JP" sz="1200" dirty="0">
              <a:solidFill>
                <a:srgbClr val="000000"/>
              </a:solidFill>
              <a:latin typeface="ＭＳ Ｐゴシック"/>
              <a:ea typeface="ＭＳ Ｐゴシック"/>
            </a:endParaRPr>
          </a:p>
          <a:p>
            <a:r>
              <a:rPr lang="ja-JP" altLang="en-US" sz="1200" dirty="0">
                <a:solidFill>
                  <a:srgbClr val="000000"/>
                </a:solidFill>
                <a:latin typeface="+mj-ea"/>
                <a:ea typeface="+mj-ea"/>
              </a:rPr>
              <a:t>・専門的見地から支援の強化・支援プログラム開発</a:t>
            </a:r>
            <a:endParaRPr lang="en-US" altLang="ja-JP" sz="1200" dirty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ja-JP" altLang="en-US" sz="1200" dirty="0">
                <a:latin typeface="+mj-ea"/>
                <a:ea typeface="+mj-ea"/>
              </a:rPr>
              <a:t>・市町村と連携のもとでのＣＷ</a:t>
            </a:r>
            <a:endParaRPr lang="en-US" altLang="ja-JP" sz="1200" dirty="0">
              <a:latin typeface="+mj-ea"/>
              <a:ea typeface="+mj-ea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5604743" y="6021288"/>
            <a:ext cx="350376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・市町村の連携のもとでの支援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・多様な利用者への支援力の強化</a:t>
            </a:r>
            <a:endParaRPr lang="en-US" altLang="ja-JP" sz="1200" dirty="0"/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7242361" y="1872705"/>
            <a:ext cx="1670905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継続相談したいと思う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必要な人に適切な保護のプレゼン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6" name="上矢印 75"/>
          <p:cNvSpPr/>
          <p:nvPr/>
        </p:nvSpPr>
        <p:spPr>
          <a:xfrm>
            <a:off x="7136834" y="1938920"/>
            <a:ext cx="182461" cy="460059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メモ 78"/>
          <p:cNvSpPr/>
          <p:nvPr/>
        </p:nvSpPr>
        <p:spPr>
          <a:xfrm>
            <a:off x="5593457" y="4027020"/>
            <a:ext cx="1906700" cy="377951"/>
          </a:xfrm>
          <a:prstGeom prst="foldedCorner">
            <a:avLst>
              <a:gd name="adj" fmla="val 50000"/>
            </a:avLst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他法</a:t>
            </a:r>
            <a:r>
              <a:rPr kumimoji="1" lang="en-US" altLang="ja-JP" sz="1050" dirty="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(</a:t>
            </a:r>
            <a:r>
              <a:rPr kumimoji="1" lang="ja-JP" altLang="en-US" sz="105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障がい・高齢・児童虐待）との協働</a:t>
            </a:r>
            <a:endParaRPr lang="ja-JP" altLang="en-US" sz="105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80" name="星 8 79"/>
          <p:cNvSpPr/>
          <p:nvPr/>
        </p:nvSpPr>
        <p:spPr>
          <a:xfrm>
            <a:off x="3203848" y="6419390"/>
            <a:ext cx="1618917" cy="437046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100" i="1" dirty="0">
                <a:solidFill>
                  <a:schemeClr val="tx1"/>
                </a:solidFill>
              </a:rPr>
              <a:t>医療</a:t>
            </a:r>
            <a:endParaRPr kumimoji="1" lang="en-US" altLang="ja-JP" sz="11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100" i="1" dirty="0">
                <a:solidFill>
                  <a:schemeClr val="tx1"/>
                </a:solidFill>
              </a:rPr>
              <a:t>必要時の困難</a:t>
            </a:r>
          </a:p>
        </p:txBody>
      </p:sp>
      <p:sp>
        <p:nvSpPr>
          <p:cNvPr id="83" name="上下矢印 82"/>
          <p:cNvSpPr/>
          <p:nvPr/>
        </p:nvSpPr>
        <p:spPr>
          <a:xfrm>
            <a:off x="8110339" y="4025081"/>
            <a:ext cx="206077" cy="411108"/>
          </a:xfrm>
          <a:prstGeom prst="upDownArrow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xmlns="" id="{236C5CAA-8EDB-4619-9A71-6650BF2E2BAF}"/>
              </a:ext>
            </a:extLst>
          </p:cNvPr>
          <p:cNvSpPr txBox="1"/>
          <p:nvPr/>
        </p:nvSpPr>
        <p:spPr>
          <a:xfrm>
            <a:off x="5432065" y="1969520"/>
            <a:ext cx="15136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つながりやすい</a:t>
            </a:r>
            <a:endParaRPr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/>
            <a:r>
              <a:rPr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相談窓口</a:t>
            </a:r>
            <a:endParaRPr kumimoji="1" lang="ja-JP" altLang="en-US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63" name="上矢印 40">
            <a:extLst>
              <a:ext uri="{FF2B5EF4-FFF2-40B4-BE49-F238E27FC236}">
                <a16:creationId xmlns:a16="http://schemas.microsoft.com/office/drawing/2014/main" xmlns="" id="{235D83EA-506C-43AE-B965-6DED576461BB}"/>
              </a:ext>
            </a:extLst>
          </p:cNvPr>
          <p:cNvSpPr/>
          <p:nvPr/>
        </p:nvSpPr>
        <p:spPr>
          <a:xfrm flipV="1">
            <a:off x="6945754" y="1949080"/>
            <a:ext cx="163808" cy="47180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6765627" y="4005064"/>
            <a:ext cx="1375109" cy="451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400"/>
              </a:lnSpc>
            </a:pP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連携</a:t>
            </a:r>
            <a:endParaRPr kumimoji="1" lang="en-US" altLang="ja-JP" sz="11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r">
              <a:lnSpc>
                <a:spcPts val="1400"/>
              </a:lnSpc>
            </a:pPr>
            <a:r>
              <a:rPr kumimoji="1" lang="ja-JP" altLang="en-US" sz="11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役割分担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-9220" y="980728"/>
            <a:ext cx="197555" cy="587727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/>
              <a:t>相　談　　　　　　　　　　　　　　　　支援方向性決定　　・　一時保護　　　　　　　　　　　　　　　　　　　　　　　　　　　　　</a:t>
            </a:r>
            <a:endParaRPr kumimoji="1" lang="ja-JP" altLang="en-US" sz="1400" dirty="0"/>
          </a:p>
        </p:txBody>
      </p:sp>
      <p:sp>
        <p:nvSpPr>
          <p:cNvPr id="86" name="角丸四角形 85"/>
          <p:cNvSpPr/>
          <p:nvPr/>
        </p:nvSpPr>
        <p:spPr>
          <a:xfrm>
            <a:off x="5596310" y="5939988"/>
            <a:ext cx="1430728" cy="300226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（一保、短期）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2" name="角丸四角形 21"/>
          <p:cNvSpPr/>
          <p:nvPr/>
        </p:nvSpPr>
        <p:spPr>
          <a:xfrm>
            <a:off x="6930007" y="2413250"/>
            <a:ext cx="2178497" cy="57583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・市区に婦人相談員の配置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・暴力被害者・女性の貧困の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　セーフティネット・継続支援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88" name="角丸四角形 87"/>
          <p:cNvSpPr/>
          <p:nvPr/>
        </p:nvSpPr>
        <p:spPr>
          <a:xfrm>
            <a:off x="4855733" y="1196752"/>
            <a:ext cx="732189" cy="267397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>
                    <a:lumMod val="95000"/>
                  </a:schemeClr>
                </a:solidFill>
              </a:rPr>
              <a:t>本人</a:t>
            </a:r>
            <a:endParaRPr kumimoji="1" lang="en-US" altLang="ja-JP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5588870" y="4520050"/>
            <a:ext cx="1031438" cy="290388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300" b="1" dirty="0">
                <a:solidFill>
                  <a:schemeClr val="bg1">
                    <a:lumMod val="95000"/>
                  </a:schemeClr>
                </a:solidFill>
              </a:rPr>
              <a:t>女性相談</a:t>
            </a:r>
            <a:r>
              <a:rPr lang="ja-JP" altLang="en-US" sz="1300" b="1" dirty="0">
                <a:solidFill>
                  <a:schemeClr val="bg1">
                    <a:lumMod val="95000"/>
                  </a:schemeClr>
                </a:solidFill>
              </a:rPr>
              <a:t>Ｃ</a:t>
            </a:r>
            <a:endParaRPr kumimoji="1" lang="en-US" altLang="ja-JP" sz="13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91" name="正方形/長方形 90"/>
          <p:cNvSpPr/>
          <p:nvPr/>
        </p:nvSpPr>
        <p:spPr>
          <a:xfrm>
            <a:off x="4716015" y="322130"/>
            <a:ext cx="4427984" cy="20231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latin typeface="+mj-ea"/>
                <a:ea typeface="+mj-ea"/>
              </a:rPr>
              <a:t>目指す方向性</a:t>
            </a:r>
          </a:p>
        </p:txBody>
      </p:sp>
      <p:sp>
        <p:nvSpPr>
          <p:cNvPr id="31" name="正方形/長方形 30"/>
          <p:cNvSpPr/>
          <p:nvPr/>
        </p:nvSpPr>
        <p:spPr>
          <a:xfrm>
            <a:off x="188336" y="317330"/>
            <a:ext cx="4427984" cy="2119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b="1" dirty="0">
                <a:latin typeface="+mj-ea"/>
                <a:ea typeface="+mj-ea"/>
              </a:rPr>
              <a:t>現　　　　　在</a:t>
            </a:r>
            <a:endParaRPr kumimoji="1" lang="ja-JP" altLang="en-US" sz="1100" b="1" dirty="0">
              <a:latin typeface="+mj-ea"/>
              <a:ea typeface="+mj-ea"/>
            </a:endParaRPr>
          </a:p>
        </p:txBody>
      </p:sp>
      <p:sp>
        <p:nvSpPr>
          <p:cNvPr id="93" name="ホームベース 92"/>
          <p:cNvSpPr/>
          <p:nvPr/>
        </p:nvSpPr>
        <p:spPr>
          <a:xfrm rot="5400000">
            <a:off x="666913" y="1438592"/>
            <a:ext cx="354491" cy="1329293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94" name="ホームベース 93"/>
          <p:cNvSpPr/>
          <p:nvPr/>
        </p:nvSpPr>
        <p:spPr>
          <a:xfrm rot="5400000">
            <a:off x="1201371" y="3508787"/>
            <a:ext cx="368971" cy="899676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33" name="正方形/長方形 32"/>
          <p:cNvSpPr/>
          <p:nvPr/>
        </p:nvSpPr>
        <p:spPr>
          <a:xfrm>
            <a:off x="-9221" y="-27384"/>
            <a:ext cx="9153221" cy="35431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2000" dirty="0">
                <a:latin typeface="+mj-lt"/>
                <a:ea typeface="+mj-ea"/>
              </a:rPr>
              <a:t>保護を必要とする女性への支援のあり方</a:t>
            </a:r>
            <a:r>
              <a:rPr lang="ja-JP" altLang="en-US" sz="2000">
                <a:latin typeface="+mj-lt"/>
                <a:ea typeface="+mj-ea"/>
              </a:rPr>
              <a:t>に</a:t>
            </a:r>
            <a:r>
              <a:rPr lang="ja-JP" altLang="en-US" sz="2000" smtClean="0">
                <a:latin typeface="+mj-lt"/>
                <a:ea typeface="+mj-ea"/>
              </a:rPr>
              <a:t>ついて（フロー図）</a:t>
            </a:r>
            <a:endParaRPr kumimoji="1" lang="ja-JP" altLang="en-US" sz="2000" dirty="0">
              <a:latin typeface="+mj-lt"/>
              <a:ea typeface="+mj-ea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2843808" y="3873242"/>
            <a:ext cx="1656184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・他法との関連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・入所中トラブルのおそれ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・薬</a:t>
            </a:r>
            <a:endParaRPr lang="en-US" altLang="ja-JP" sz="10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r>
              <a:rPr kumimoji="1" lang="ja-JP" altLang="en-US" sz="100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・今後見通し等</a:t>
            </a:r>
          </a:p>
        </p:txBody>
      </p:sp>
      <p:sp>
        <p:nvSpPr>
          <p:cNvPr id="3" name="左中かっこ 2"/>
          <p:cNvSpPr/>
          <p:nvPr/>
        </p:nvSpPr>
        <p:spPr>
          <a:xfrm>
            <a:off x="2755540" y="3955074"/>
            <a:ext cx="147873" cy="47180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星 8 45"/>
          <p:cNvSpPr/>
          <p:nvPr/>
        </p:nvSpPr>
        <p:spPr>
          <a:xfrm>
            <a:off x="3009622" y="4581128"/>
            <a:ext cx="1805468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薬の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必要性と不安</a:t>
            </a:r>
          </a:p>
        </p:txBody>
      </p:sp>
      <p:sp>
        <p:nvSpPr>
          <p:cNvPr id="36" name="角丸四角形 35"/>
          <p:cNvSpPr/>
          <p:nvPr/>
        </p:nvSpPr>
        <p:spPr>
          <a:xfrm>
            <a:off x="-9221" y="326932"/>
            <a:ext cx="179112" cy="653796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eaVert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100" dirty="0">
                <a:latin typeface="+mj-ea"/>
              </a:rPr>
              <a:t>テーマ</a:t>
            </a:r>
            <a:endParaRPr kumimoji="1" lang="ja-JP" altLang="en-US" sz="1100" dirty="0"/>
          </a:p>
        </p:txBody>
      </p:sp>
      <p:sp>
        <p:nvSpPr>
          <p:cNvPr id="95" name="角丸四角形 94"/>
          <p:cNvSpPr/>
          <p:nvPr/>
        </p:nvSpPr>
        <p:spPr>
          <a:xfrm>
            <a:off x="7776865" y="6601354"/>
            <a:ext cx="1331639" cy="236484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kumimoji="1" lang="ja-JP" altLang="en-US" sz="1100" dirty="0"/>
              <a:t>病院等医療と連携</a:t>
            </a:r>
            <a:endParaRPr kumimoji="1" lang="ja-JP" altLang="en-US" sz="1100" dirty="0">
              <a:solidFill>
                <a:srgbClr val="FF0000"/>
              </a:solidFill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7196804" y="5889632"/>
            <a:ext cx="1911700" cy="34839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ja-JP" altLang="en-US" sz="1200" dirty="0"/>
              <a:t>女相－施設－市町村連携協働での支援システム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7070997" y="4520050"/>
            <a:ext cx="2037507" cy="283896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100" dirty="0"/>
              <a:t>無料低額診療等医療と連携</a:t>
            </a:r>
          </a:p>
        </p:txBody>
      </p:sp>
      <p:sp>
        <p:nvSpPr>
          <p:cNvPr id="106" name="下矢印 105"/>
          <p:cNvSpPr/>
          <p:nvPr/>
        </p:nvSpPr>
        <p:spPr>
          <a:xfrm>
            <a:off x="412085" y="2790824"/>
            <a:ext cx="343491" cy="406561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②一時保護を経ずに即施設入所</a:t>
            </a:r>
          </a:p>
        </p:txBody>
      </p:sp>
      <p:sp>
        <p:nvSpPr>
          <p:cNvPr id="108" name="下矢印 107"/>
          <p:cNvSpPr/>
          <p:nvPr/>
        </p:nvSpPr>
        <p:spPr>
          <a:xfrm>
            <a:off x="662487" y="2790825"/>
            <a:ext cx="321095" cy="1718295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</a:t>
            </a:r>
          </a:p>
        </p:txBody>
      </p:sp>
      <p:sp>
        <p:nvSpPr>
          <p:cNvPr id="109" name="正方形/長方形 108"/>
          <p:cNvSpPr/>
          <p:nvPr/>
        </p:nvSpPr>
        <p:spPr>
          <a:xfrm>
            <a:off x="722314" y="4515502"/>
            <a:ext cx="213440" cy="234249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一時保護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12" name="角丸四角形 11"/>
          <p:cNvSpPr/>
          <p:nvPr/>
        </p:nvSpPr>
        <p:spPr>
          <a:xfrm>
            <a:off x="188336" y="2539145"/>
            <a:ext cx="1859497" cy="22614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市町村　（相談）　</a:t>
            </a:r>
            <a:endParaRPr kumimoji="1" lang="en-US" altLang="ja-JP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10" name="下矢印 109"/>
          <p:cNvSpPr/>
          <p:nvPr/>
        </p:nvSpPr>
        <p:spPr>
          <a:xfrm>
            <a:off x="4779497" y="2788445"/>
            <a:ext cx="343491" cy="4073854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①一時保護や施設入所を経験せずに避難・転宅</a:t>
            </a:r>
          </a:p>
        </p:txBody>
      </p:sp>
      <p:sp>
        <p:nvSpPr>
          <p:cNvPr id="111" name="下矢印 110"/>
          <p:cNvSpPr/>
          <p:nvPr/>
        </p:nvSpPr>
        <p:spPr>
          <a:xfrm>
            <a:off x="5012070" y="2788444"/>
            <a:ext cx="343491" cy="4067993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②一時保護を経ずに即施設入所</a:t>
            </a:r>
          </a:p>
        </p:txBody>
      </p:sp>
      <p:sp>
        <p:nvSpPr>
          <p:cNvPr id="112" name="下矢印 111"/>
          <p:cNvSpPr/>
          <p:nvPr/>
        </p:nvSpPr>
        <p:spPr>
          <a:xfrm>
            <a:off x="5260879" y="2780928"/>
            <a:ext cx="321095" cy="1735056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</a:t>
            </a:r>
          </a:p>
        </p:txBody>
      </p:sp>
      <p:sp>
        <p:nvSpPr>
          <p:cNvPr id="113" name="正方形/長方形 112"/>
          <p:cNvSpPr/>
          <p:nvPr/>
        </p:nvSpPr>
        <p:spPr>
          <a:xfrm>
            <a:off x="5325345" y="4528378"/>
            <a:ext cx="213440" cy="234249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一時保護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38" name="右矢印 37"/>
          <p:cNvSpPr/>
          <p:nvPr/>
        </p:nvSpPr>
        <p:spPr>
          <a:xfrm>
            <a:off x="4552554" y="647630"/>
            <a:ext cx="226943" cy="261090"/>
          </a:xfrm>
          <a:prstGeom prst="rightArrow">
            <a:avLst/>
          </a:prstGeom>
          <a:solidFill>
            <a:schemeClr val="tx1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kumimoji="1" lang="ja-JP" altLang="en-US" sz="1600" dirty="0"/>
          </a:p>
        </p:txBody>
      </p:sp>
      <p:sp>
        <p:nvSpPr>
          <p:cNvPr id="65" name="星 8 45">
            <a:extLst>
              <a:ext uri="{FF2B5EF4-FFF2-40B4-BE49-F238E27FC236}">
                <a16:creationId xmlns:a16="http://schemas.microsoft.com/office/drawing/2014/main" xmlns="" id="{B19CEFDE-D596-4E04-8BA5-EA5763E98FB1}"/>
              </a:ext>
            </a:extLst>
          </p:cNvPr>
          <p:cNvSpPr/>
          <p:nvPr/>
        </p:nvSpPr>
        <p:spPr>
          <a:xfrm>
            <a:off x="2201935" y="2433767"/>
            <a:ext cx="2556015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婦人相談員の未配置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窓口・役割のあいまいさ</a:t>
            </a:r>
          </a:p>
        </p:txBody>
      </p:sp>
      <p:sp>
        <p:nvSpPr>
          <p:cNvPr id="66" name="上矢印 65"/>
          <p:cNvSpPr/>
          <p:nvPr/>
        </p:nvSpPr>
        <p:spPr>
          <a:xfrm>
            <a:off x="2453738" y="1967497"/>
            <a:ext cx="182461" cy="460059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上矢印 40">
            <a:extLst>
              <a:ext uri="{FF2B5EF4-FFF2-40B4-BE49-F238E27FC236}">
                <a16:creationId xmlns:a16="http://schemas.microsoft.com/office/drawing/2014/main" xmlns="" id="{235D83EA-506C-43AE-B965-6DED576461BB}"/>
              </a:ext>
            </a:extLst>
          </p:cNvPr>
          <p:cNvSpPr/>
          <p:nvPr/>
        </p:nvSpPr>
        <p:spPr>
          <a:xfrm flipV="1">
            <a:off x="2262658" y="1977657"/>
            <a:ext cx="163808" cy="47180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369192" y="1471276"/>
            <a:ext cx="39147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solidFill>
                  <a:schemeClr val="tx1"/>
                </a:solidFill>
              </a:rPr>
              <a:t>ＤＶ被害・その他暴力被害</a:t>
            </a:r>
            <a:endParaRPr lang="en-US" altLang="ja-JP" sz="1200" dirty="0"/>
          </a:p>
          <a:p>
            <a:r>
              <a:rPr lang="ja-JP" altLang="en-US" sz="1200" dirty="0"/>
              <a:t>＋障がい・貧困・孤立・被虐待経験・依存など複合課題</a:t>
            </a:r>
          </a:p>
        </p:txBody>
      </p:sp>
      <p:sp>
        <p:nvSpPr>
          <p:cNvPr id="69" name="角丸四角形 68"/>
          <p:cNvSpPr/>
          <p:nvPr/>
        </p:nvSpPr>
        <p:spPr>
          <a:xfrm>
            <a:off x="197319" y="1263223"/>
            <a:ext cx="732189" cy="267397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bg1">
                    <a:lumMod val="95000"/>
                  </a:schemeClr>
                </a:solidFill>
              </a:rPr>
              <a:t>本人</a:t>
            </a:r>
            <a:endParaRPr kumimoji="1" lang="en-US" altLang="ja-JP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4" name="ホームベース 63"/>
          <p:cNvSpPr/>
          <p:nvPr/>
        </p:nvSpPr>
        <p:spPr>
          <a:xfrm rot="5400000">
            <a:off x="919924" y="240317"/>
            <a:ext cx="360039" cy="1840862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74" name="上矢印 73"/>
          <p:cNvSpPr/>
          <p:nvPr/>
        </p:nvSpPr>
        <p:spPr>
          <a:xfrm>
            <a:off x="2465296" y="3944913"/>
            <a:ext cx="182461" cy="460059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上矢印 40">
            <a:extLst>
              <a:ext uri="{FF2B5EF4-FFF2-40B4-BE49-F238E27FC236}">
                <a16:creationId xmlns:a16="http://schemas.microsoft.com/office/drawing/2014/main" xmlns="" id="{235D83EA-506C-43AE-B965-6DED576461BB}"/>
              </a:ext>
            </a:extLst>
          </p:cNvPr>
          <p:cNvSpPr/>
          <p:nvPr/>
        </p:nvSpPr>
        <p:spPr>
          <a:xfrm flipV="1">
            <a:off x="2274216" y="3955073"/>
            <a:ext cx="163808" cy="471808"/>
          </a:xfrm>
          <a:prstGeom prst="upArrow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角丸四角形 84"/>
          <p:cNvSpPr/>
          <p:nvPr/>
        </p:nvSpPr>
        <p:spPr>
          <a:xfrm>
            <a:off x="4819810" y="2544271"/>
            <a:ext cx="1859497" cy="226140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市町村　（相談）　</a:t>
            </a:r>
            <a:endParaRPr kumimoji="1" lang="en-US" altLang="ja-JP" sz="1400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073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90758" y="1430116"/>
            <a:ext cx="313434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・厳しいルール　　　　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・共同生活</a:t>
            </a:r>
            <a:endParaRPr lang="en-US" altLang="ja-JP" sz="1200" dirty="0"/>
          </a:p>
          <a:p>
            <a:r>
              <a:rPr lang="ja-JP" altLang="en-US" sz="1200" dirty="0">
                <a:solidFill>
                  <a:schemeClr val="tx1"/>
                </a:solidFill>
              </a:rPr>
              <a:t>・</a:t>
            </a:r>
            <a:r>
              <a:rPr lang="ja-JP" altLang="en-US" sz="1200" dirty="0"/>
              <a:t>複合課題、様々なニーズに対する</a:t>
            </a:r>
            <a:endParaRPr lang="en-US" altLang="ja-JP" sz="1200" dirty="0"/>
          </a:p>
          <a:p>
            <a:r>
              <a:rPr lang="ja-JP" altLang="en-US" sz="1200" dirty="0">
                <a:solidFill>
                  <a:schemeClr val="tx1"/>
                </a:solidFill>
              </a:rPr>
              <a:t>　支援ノウハウ不足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・支援体制未整備（人・連携システム）</a:t>
            </a:r>
            <a:endParaRPr lang="en-US" altLang="ja-JP" sz="12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5826" y="4279299"/>
            <a:ext cx="386927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・</a:t>
            </a:r>
            <a:r>
              <a:rPr lang="ja-JP" altLang="en-US" sz="1200" dirty="0">
                <a:solidFill>
                  <a:schemeClr val="tx1"/>
                </a:solidFill>
              </a:rPr>
              <a:t>コーディネータ不足・窓口のあいまいさ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・窓口対応力の違い（力量、庁内連携）</a:t>
            </a:r>
            <a:endParaRPr lang="en-US" altLang="ja-JP" sz="1200" dirty="0"/>
          </a:p>
          <a:p>
            <a:r>
              <a:rPr lang="ja-JP" altLang="en-US" sz="1200" dirty="0"/>
              <a:t>・子どものつなぎ、ケア、見守り不足</a:t>
            </a:r>
            <a:endParaRPr lang="en-US" altLang="ja-JP" sz="1200" dirty="0"/>
          </a:p>
          <a:p>
            <a:r>
              <a:rPr lang="ja-JP" altLang="en-US" sz="1200" dirty="0"/>
              <a:t>・心理ケア機能、法的相談の脆弱さ</a:t>
            </a:r>
            <a:endParaRPr lang="en-US" altLang="ja-JP" sz="1200" dirty="0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604671" y="1430114"/>
            <a:ext cx="3487077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>
                <a:solidFill>
                  <a:schemeClr val="tx1"/>
                </a:solidFill>
              </a:rPr>
              <a:t>・個別性に基づく柔軟な支援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lang="ja-JP" altLang="en-US" sz="1200" dirty="0"/>
              <a:t>・個室化、小集団化・時代にあったルール枠組み</a:t>
            </a:r>
            <a:endParaRPr lang="en-US" altLang="ja-JP" sz="1200" dirty="0"/>
          </a:p>
          <a:p>
            <a:r>
              <a:rPr lang="ja-JP" altLang="en-US" sz="1200" dirty="0"/>
              <a:t>・様々な利用者への支援力の強化</a:t>
            </a:r>
            <a:endParaRPr lang="en-US" altLang="ja-JP" sz="1200" dirty="0"/>
          </a:p>
          <a:p>
            <a:r>
              <a:rPr lang="ja-JP" altLang="en-US" sz="1200" dirty="0"/>
              <a:t>・支援プログラムの提供</a:t>
            </a:r>
            <a:endParaRPr lang="en-US" altLang="ja-JP" sz="1200" dirty="0"/>
          </a:p>
          <a:p>
            <a:r>
              <a:rPr lang="ja-JP" altLang="en-US" sz="1200" dirty="0">
                <a:solidFill>
                  <a:schemeClr val="tx1"/>
                </a:solidFill>
              </a:rPr>
              <a:t>・市町村の連携のもとでの支援</a:t>
            </a:r>
            <a:endParaRPr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4824871" y="4279298"/>
            <a:ext cx="4266877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altLang="ja-JP" sz="1200" dirty="0">
              <a:solidFill>
                <a:schemeClr val="tx1"/>
              </a:solidFill>
            </a:endParaRPr>
          </a:p>
          <a:p>
            <a:endParaRPr lang="en-US" altLang="ja-JP" sz="1200" dirty="0" smtClean="0"/>
          </a:p>
          <a:p>
            <a:r>
              <a:rPr lang="ja-JP" altLang="en-US" sz="1200" dirty="0" smtClean="0"/>
              <a:t>・</a:t>
            </a:r>
            <a:r>
              <a:rPr lang="ja-JP" altLang="en-US" sz="1200" dirty="0"/>
              <a:t>窓口対応力をあげる</a:t>
            </a:r>
            <a:endParaRPr lang="en-US" altLang="ja-JP" sz="1200" dirty="0"/>
          </a:p>
          <a:p>
            <a:r>
              <a:rPr lang="ja-JP" altLang="en-US" sz="1200" dirty="0"/>
              <a:t>・窓口の整備</a:t>
            </a:r>
            <a:endParaRPr lang="en-US" altLang="ja-JP" sz="1200" dirty="0"/>
          </a:p>
          <a:p>
            <a:r>
              <a:rPr lang="ja-JP" altLang="en-US" sz="1200" dirty="0"/>
              <a:t>・庁内連携の確立</a:t>
            </a:r>
            <a:endParaRPr lang="en-US" altLang="ja-JP" sz="1200" dirty="0"/>
          </a:p>
          <a:p>
            <a:r>
              <a:rPr lang="ja-JP" altLang="en-US" sz="1200" dirty="0"/>
              <a:t>・多様な支援メニューの提供　（心理的ケア、法律相談など）</a:t>
            </a:r>
            <a:endParaRPr lang="en-US" altLang="ja-JP" sz="1200" dirty="0"/>
          </a:p>
        </p:txBody>
      </p:sp>
      <p:sp>
        <p:nvSpPr>
          <p:cNvPr id="50" name="ホームベース 49"/>
          <p:cNvSpPr/>
          <p:nvPr/>
        </p:nvSpPr>
        <p:spPr>
          <a:xfrm rot="5400000">
            <a:off x="1786290" y="-83585"/>
            <a:ext cx="349444" cy="748649"/>
          </a:xfrm>
          <a:prstGeom prst="homePlate">
            <a:avLst>
              <a:gd name="adj" fmla="val 29507"/>
            </a:avLst>
          </a:prstGeom>
          <a:pattFill prst="pct30">
            <a:fgClr>
              <a:schemeClr val="tx1"/>
            </a:fgClr>
            <a:bgClr>
              <a:schemeClr val="bg1"/>
            </a:bgClr>
          </a:patt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kumimoji="1" lang="ja-JP" altLang="en-US" sz="1200" b="1" dirty="0">
                <a:solidFill>
                  <a:schemeClr val="tx1"/>
                </a:solidFill>
              </a:rPr>
              <a:t>対象者数</a:t>
            </a:r>
          </a:p>
        </p:txBody>
      </p:sp>
      <p:sp>
        <p:nvSpPr>
          <p:cNvPr id="51" name="下矢印 50"/>
          <p:cNvSpPr/>
          <p:nvPr/>
        </p:nvSpPr>
        <p:spPr>
          <a:xfrm>
            <a:off x="179512" y="1"/>
            <a:ext cx="343492" cy="407707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①一時保護や施設入所を経験せずに避難・転宅</a:t>
            </a:r>
          </a:p>
        </p:txBody>
      </p:sp>
      <p:sp>
        <p:nvSpPr>
          <p:cNvPr id="52" name="下矢印 51"/>
          <p:cNvSpPr/>
          <p:nvPr/>
        </p:nvSpPr>
        <p:spPr>
          <a:xfrm>
            <a:off x="745861" y="0"/>
            <a:ext cx="307462" cy="117451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②即施設入所</a:t>
            </a:r>
          </a:p>
        </p:txBody>
      </p:sp>
      <p:sp>
        <p:nvSpPr>
          <p:cNvPr id="57" name="下矢印 56"/>
          <p:cNvSpPr/>
          <p:nvPr/>
        </p:nvSpPr>
        <p:spPr>
          <a:xfrm>
            <a:off x="1053323" y="3609"/>
            <a:ext cx="308597" cy="117090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 ③を経て入所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59" name="星 8 58"/>
          <p:cNvSpPr/>
          <p:nvPr/>
        </p:nvSpPr>
        <p:spPr>
          <a:xfrm>
            <a:off x="2550508" y="1268760"/>
            <a:ext cx="1805468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i="1" dirty="0">
                <a:solidFill>
                  <a:schemeClr val="tx1"/>
                </a:solidFill>
              </a:rPr>
              <a:t>孤軍</a:t>
            </a:r>
            <a:r>
              <a:rPr kumimoji="1" lang="ja-JP" altLang="en-US" sz="1200" i="1" dirty="0">
                <a:solidFill>
                  <a:schemeClr val="tx1"/>
                </a:solidFill>
              </a:rPr>
              <a:t>奮闘</a:t>
            </a:r>
          </a:p>
        </p:txBody>
      </p:sp>
      <p:sp>
        <p:nvSpPr>
          <p:cNvPr id="60" name="角丸四角形 59"/>
          <p:cNvSpPr/>
          <p:nvPr/>
        </p:nvSpPr>
        <p:spPr>
          <a:xfrm>
            <a:off x="206218" y="4149080"/>
            <a:ext cx="2808312" cy="260438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　市町村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（在宅継続・施設退所後）　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65" name="下矢印 64"/>
          <p:cNvSpPr/>
          <p:nvPr/>
        </p:nvSpPr>
        <p:spPr>
          <a:xfrm>
            <a:off x="393655" y="1"/>
            <a:ext cx="326890" cy="407707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　（施設入所なし）</a:t>
            </a:r>
          </a:p>
        </p:txBody>
      </p:sp>
      <p:sp>
        <p:nvSpPr>
          <p:cNvPr id="66" name="角丸四角形 65"/>
          <p:cNvSpPr/>
          <p:nvPr/>
        </p:nvSpPr>
        <p:spPr>
          <a:xfrm>
            <a:off x="6185275" y="223829"/>
            <a:ext cx="2906474" cy="726852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ja-JP" altLang="en-US" sz="1200" dirty="0"/>
              <a:t>決定機関のさらなる社会資源</a:t>
            </a:r>
            <a:endParaRPr lang="en-US" altLang="ja-JP" sz="1200" dirty="0"/>
          </a:p>
          <a:p>
            <a:pPr algn="ctr">
              <a:lnSpc>
                <a:spcPts val="1300"/>
              </a:lnSpc>
            </a:pPr>
            <a:r>
              <a:rPr lang="ja-JP" altLang="en-US" sz="1200" dirty="0"/>
              <a:t>としての施設活用</a:t>
            </a:r>
          </a:p>
        </p:txBody>
      </p:sp>
      <p:sp>
        <p:nvSpPr>
          <p:cNvPr id="70" name="角丸四角形 69"/>
          <p:cNvSpPr/>
          <p:nvPr/>
        </p:nvSpPr>
        <p:spPr>
          <a:xfrm>
            <a:off x="5580112" y="1282211"/>
            <a:ext cx="1290672" cy="295811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</a:t>
            </a:r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</a:rPr>
              <a:t>中長期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72" name="角丸四角形 71"/>
          <p:cNvSpPr/>
          <p:nvPr/>
        </p:nvSpPr>
        <p:spPr>
          <a:xfrm>
            <a:off x="6870785" y="4509354"/>
            <a:ext cx="2237720" cy="57583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・市区に婦人相談員の配置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・暴力被害者・女性の貧困の</a:t>
            </a:r>
            <a:endParaRPr lang="en-US" altLang="ja-JP" sz="1200" dirty="0">
              <a:solidFill>
                <a:schemeClr val="bg1">
                  <a:lumMod val="95000"/>
                </a:schemeClr>
              </a:solidFill>
              <a:latin typeface="+mj-ea"/>
              <a:ea typeface="+mj-ea"/>
            </a:endParaRPr>
          </a:p>
          <a:p>
            <a:pPr>
              <a:lnSpc>
                <a:spcPts val="1300"/>
              </a:lnSpc>
            </a:pPr>
            <a:r>
              <a:rPr lang="ja-JP" altLang="en-US" sz="1200" dirty="0">
                <a:solidFill>
                  <a:schemeClr val="bg1">
                    <a:lumMod val="95000"/>
                  </a:schemeClr>
                </a:solidFill>
                <a:latin typeface="+mj-ea"/>
                <a:ea typeface="+mj-ea"/>
              </a:rPr>
              <a:t>　セーフティネット・継続支援</a:t>
            </a:r>
            <a:endParaRPr kumimoji="1" lang="ja-JP" altLang="en-US" sz="1200" dirty="0">
              <a:latin typeface="+mj-ea"/>
              <a:ea typeface="+mj-ea"/>
            </a:endParaRPr>
          </a:p>
        </p:txBody>
      </p:sp>
      <p:sp>
        <p:nvSpPr>
          <p:cNvPr id="73" name="下矢印 72"/>
          <p:cNvSpPr/>
          <p:nvPr/>
        </p:nvSpPr>
        <p:spPr>
          <a:xfrm>
            <a:off x="4771101" y="24732"/>
            <a:ext cx="343492" cy="405234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①一時保護や施設入所を経験せずに避難・転宅</a:t>
            </a:r>
          </a:p>
        </p:txBody>
      </p:sp>
      <p:sp>
        <p:nvSpPr>
          <p:cNvPr id="82" name="正方形/長方形 81"/>
          <p:cNvSpPr/>
          <p:nvPr/>
        </p:nvSpPr>
        <p:spPr>
          <a:xfrm>
            <a:off x="-9219" y="1"/>
            <a:ext cx="215437" cy="547962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dirty="0"/>
              <a:t>施設入所中の支援　　　　　　　　　　　　　　　　　　　　在宅支援　　　　　　　　　　　　　　　　　　　　　　　　　　　　　　　</a:t>
            </a:r>
            <a:endParaRPr kumimoji="1" lang="ja-JP" altLang="en-US" sz="1400" dirty="0"/>
          </a:p>
        </p:txBody>
      </p:sp>
      <p:sp>
        <p:nvSpPr>
          <p:cNvPr id="85" name="角丸四角形 84"/>
          <p:cNvSpPr/>
          <p:nvPr/>
        </p:nvSpPr>
        <p:spPr>
          <a:xfrm>
            <a:off x="4759363" y="4149080"/>
            <a:ext cx="2722056" cy="260438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　市町村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（在宅継続・施設退所後）　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720545" y="1282928"/>
            <a:ext cx="217854" cy="134751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施設入所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58" name="角丸四角形 57"/>
          <p:cNvSpPr/>
          <p:nvPr/>
        </p:nvSpPr>
        <p:spPr>
          <a:xfrm>
            <a:off x="953462" y="1282927"/>
            <a:ext cx="1296144" cy="311211"/>
          </a:xfrm>
          <a:prstGeom prst="round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>
                    <a:lumMod val="95000"/>
                  </a:schemeClr>
                </a:solidFill>
              </a:rPr>
              <a:t>施設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（</a:t>
            </a:r>
            <a:r>
              <a:rPr lang="ja-JP" altLang="en-US" sz="1100" b="1" dirty="0">
                <a:solidFill>
                  <a:schemeClr val="bg1">
                    <a:lumMod val="95000"/>
                  </a:schemeClr>
                </a:solidFill>
              </a:rPr>
              <a:t>中長期</a:t>
            </a:r>
            <a:r>
              <a:rPr kumimoji="1" lang="ja-JP" altLang="en-US" sz="1100" b="1" dirty="0">
                <a:solidFill>
                  <a:schemeClr val="bg1">
                    <a:lumMod val="95000"/>
                  </a:schemeClr>
                </a:solidFill>
              </a:rPr>
              <a:t>）</a:t>
            </a:r>
            <a:endParaRPr kumimoji="1" lang="en-US" altLang="ja-JP" sz="11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34" name="星 8 19">
            <a:extLst>
              <a:ext uri="{FF2B5EF4-FFF2-40B4-BE49-F238E27FC236}">
                <a16:creationId xmlns:a16="http://schemas.microsoft.com/office/drawing/2014/main" xmlns="" id="{6ECFAA7B-0942-4C43-9E8B-6FE1D84E052D}"/>
              </a:ext>
            </a:extLst>
          </p:cNvPr>
          <p:cNvSpPr/>
          <p:nvPr/>
        </p:nvSpPr>
        <p:spPr>
          <a:xfrm>
            <a:off x="1278120" y="372067"/>
            <a:ext cx="3546752" cy="80244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ts val="1400"/>
              </a:lnSpc>
            </a:pPr>
            <a:r>
              <a:rPr lang="ja-JP" altLang="en-US" sz="1200" dirty="0"/>
              <a:t>決定機関の施設入所への消極的さ</a:t>
            </a:r>
            <a:endParaRPr lang="en-US" altLang="ja-JP" sz="1200" dirty="0"/>
          </a:p>
          <a:p>
            <a:pPr>
              <a:lnSpc>
                <a:spcPts val="1400"/>
              </a:lnSpc>
            </a:pPr>
            <a:r>
              <a:rPr lang="ja-JP" altLang="en-US" sz="1100" dirty="0"/>
              <a:t>（選ばせない、選べない、選択しない、　</a:t>
            </a:r>
            <a:endParaRPr lang="en-US" altLang="ja-JP" sz="1100" dirty="0"/>
          </a:p>
          <a:p>
            <a:pPr>
              <a:lnSpc>
                <a:spcPts val="1400"/>
              </a:lnSpc>
            </a:pPr>
            <a:r>
              <a:rPr lang="ja-JP" altLang="en-US" sz="1100" dirty="0"/>
              <a:t>　ポジティブなイメージがない）</a:t>
            </a:r>
            <a:endParaRPr kumimoji="1" lang="en-US" altLang="ja-JP" sz="1100" i="1" dirty="0">
              <a:solidFill>
                <a:schemeClr val="tx1"/>
              </a:solidFill>
            </a:endParaRPr>
          </a:p>
        </p:txBody>
      </p:sp>
      <p:sp>
        <p:nvSpPr>
          <p:cNvPr id="35" name="角丸四角形 100">
            <a:extLst>
              <a:ext uri="{FF2B5EF4-FFF2-40B4-BE49-F238E27FC236}">
                <a16:creationId xmlns:a16="http://schemas.microsoft.com/office/drawing/2014/main" xmlns="" id="{2162F545-6BAE-4ED8-BD48-E1507E245377}"/>
              </a:ext>
            </a:extLst>
          </p:cNvPr>
          <p:cNvSpPr/>
          <p:nvPr/>
        </p:nvSpPr>
        <p:spPr>
          <a:xfrm>
            <a:off x="6895135" y="1079259"/>
            <a:ext cx="2196614" cy="407338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300"/>
              </a:lnSpc>
            </a:pPr>
            <a:r>
              <a:rPr lang="ja-JP" altLang="en-US" sz="1200" dirty="0"/>
              <a:t>連携協働での支援</a:t>
            </a:r>
            <a:endParaRPr lang="en-US" altLang="ja-JP" sz="1200" dirty="0"/>
          </a:p>
          <a:p>
            <a:pPr algn="ctr">
              <a:lnSpc>
                <a:spcPts val="1300"/>
              </a:lnSpc>
            </a:pPr>
            <a:r>
              <a:rPr kumimoji="1" lang="ja-JP" altLang="en-US" sz="1200" dirty="0">
                <a:latin typeface="+mj-ea"/>
                <a:ea typeface="+mj-ea"/>
              </a:rPr>
              <a:t>（施設だけで抱えなくてよい）</a:t>
            </a:r>
          </a:p>
        </p:txBody>
      </p:sp>
      <p:sp>
        <p:nvSpPr>
          <p:cNvPr id="36" name="下矢印 35"/>
          <p:cNvSpPr/>
          <p:nvPr/>
        </p:nvSpPr>
        <p:spPr>
          <a:xfrm>
            <a:off x="5387455" y="27039"/>
            <a:ext cx="307462" cy="1174510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②即施設入所</a:t>
            </a:r>
          </a:p>
        </p:txBody>
      </p:sp>
      <p:sp>
        <p:nvSpPr>
          <p:cNvPr id="37" name="下矢印 36"/>
          <p:cNvSpPr/>
          <p:nvPr/>
        </p:nvSpPr>
        <p:spPr>
          <a:xfrm>
            <a:off x="5694917" y="30648"/>
            <a:ext cx="308597" cy="117090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 ③を経て入所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38" name="下矢印 37"/>
          <p:cNvSpPr/>
          <p:nvPr/>
        </p:nvSpPr>
        <p:spPr>
          <a:xfrm>
            <a:off x="5035249" y="27040"/>
            <a:ext cx="326890" cy="4050032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</a:t>
            </a:r>
            <a:r>
              <a:rPr kumimoji="1" lang="ja-JP" altLang="en-US" sz="900" b="1" dirty="0">
                <a:solidFill>
                  <a:schemeClr val="tx1"/>
                </a:solidFill>
              </a:rPr>
              <a:t>③女性相談Ｃ </a:t>
            </a:r>
            <a:r>
              <a:rPr lang="ja-JP" altLang="en-US" sz="900" b="1" dirty="0">
                <a:solidFill>
                  <a:schemeClr val="tx1"/>
                </a:solidFill>
              </a:rPr>
              <a:t>の</a:t>
            </a:r>
            <a:r>
              <a:rPr kumimoji="1" lang="ja-JP" altLang="en-US" sz="900" b="1" dirty="0">
                <a:solidFill>
                  <a:schemeClr val="tx1"/>
                </a:solidFill>
              </a:rPr>
              <a:t>一時保護　（施設入所なし）</a:t>
            </a:r>
          </a:p>
        </p:txBody>
      </p:sp>
      <p:sp>
        <p:nvSpPr>
          <p:cNvPr id="39" name="正方形/長方形 38"/>
          <p:cNvSpPr/>
          <p:nvPr/>
        </p:nvSpPr>
        <p:spPr>
          <a:xfrm>
            <a:off x="5345833" y="1282928"/>
            <a:ext cx="217854" cy="1347517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200" dirty="0"/>
              <a:t>施設入所　　　　　　　　　　　　　　　　　　　　　　　　　　　　　　　　　</a:t>
            </a:r>
            <a:endParaRPr kumimoji="1" lang="ja-JP" altLang="en-US" sz="1200" dirty="0"/>
          </a:p>
        </p:txBody>
      </p:sp>
      <p:sp>
        <p:nvSpPr>
          <p:cNvPr id="40" name="下矢印 39"/>
          <p:cNvSpPr/>
          <p:nvPr/>
        </p:nvSpPr>
        <p:spPr>
          <a:xfrm>
            <a:off x="755576" y="2725965"/>
            <a:ext cx="307462" cy="135110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</a:t>
            </a:r>
          </a:p>
        </p:txBody>
      </p:sp>
      <p:sp>
        <p:nvSpPr>
          <p:cNvPr id="41" name="下矢印 40"/>
          <p:cNvSpPr/>
          <p:nvPr/>
        </p:nvSpPr>
        <p:spPr>
          <a:xfrm>
            <a:off x="1063038" y="2729574"/>
            <a:ext cx="308597" cy="134749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42" name="下矢印 41"/>
          <p:cNvSpPr/>
          <p:nvPr/>
        </p:nvSpPr>
        <p:spPr>
          <a:xfrm>
            <a:off x="5387454" y="2725965"/>
            <a:ext cx="307462" cy="135110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kumimoji="1" lang="ja-JP" altLang="en-US" sz="900" b="1" dirty="0">
                <a:solidFill>
                  <a:schemeClr val="tx1"/>
                </a:solidFill>
              </a:rPr>
              <a:t>　②</a:t>
            </a:r>
          </a:p>
        </p:txBody>
      </p:sp>
      <p:sp>
        <p:nvSpPr>
          <p:cNvPr id="43" name="下矢印 42"/>
          <p:cNvSpPr/>
          <p:nvPr/>
        </p:nvSpPr>
        <p:spPr>
          <a:xfrm>
            <a:off x="5694916" y="2729574"/>
            <a:ext cx="308597" cy="1347498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eaVert" rtlCol="0" anchor="ctr"/>
          <a:lstStyle/>
          <a:p>
            <a:r>
              <a:rPr lang="ja-JP" altLang="en-US" sz="900" b="1" dirty="0">
                <a:solidFill>
                  <a:schemeClr val="tx1"/>
                </a:solidFill>
              </a:rPr>
              <a:t>　④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67" name="角丸四角形 66"/>
          <p:cNvSpPr/>
          <p:nvPr/>
        </p:nvSpPr>
        <p:spPr>
          <a:xfrm>
            <a:off x="4749361" y="2996951"/>
            <a:ext cx="4342388" cy="731623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300"/>
              </a:lnSpc>
            </a:pPr>
            <a:r>
              <a:rPr lang="ja-JP" altLang="en-US" sz="1200" dirty="0" smtClean="0"/>
              <a:t>・本人</a:t>
            </a:r>
            <a:r>
              <a:rPr lang="ja-JP" altLang="en-US" sz="1200" dirty="0"/>
              <a:t>了解に基づく一時保護・施設利用時の支援情報の</a:t>
            </a:r>
            <a:r>
              <a:rPr lang="ja-JP" altLang="en-US" sz="1200" dirty="0" smtClean="0"/>
              <a:t>提供</a:t>
            </a:r>
            <a:endParaRPr lang="en-US" altLang="ja-JP" sz="1200" dirty="0" smtClean="0"/>
          </a:p>
          <a:p>
            <a:pPr>
              <a:lnSpc>
                <a:spcPts val="1300"/>
              </a:lnSpc>
            </a:pPr>
            <a:r>
              <a:rPr lang="ja-JP" altLang="en-US" sz="1200" dirty="0" smtClean="0"/>
              <a:t>・</a:t>
            </a:r>
            <a:r>
              <a:rPr lang="ja-JP" altLang="en-US" sz="1200" dirty="0"/>
              <a:t>市区配置婦人相談員間でのつなぎ・連携</a:t>
            </a:r>
            <a:r>
              <a:rPr lang="en-US" altLang="ja-JP" sz="1200" dirty="0"/>
              <a:t/>
            </a:r>
            <a:br>
              <a:rPr lang="en-US" altLang="ja-JP" sz="1200" dirty="0"/>
            </a:br>
            <a:r>
              <a:rPr lang="ja-JP" altLang="en-US" sz="1200" dirty="0" smtClean="0"/>
              <a:t>　（</a:t>
            </a:r>
            <a:r>
              <a:rPr lang="ja-JP" altLang="en-US" sz="1200" dirty="0"/>
              <a:t>①～④</a:t>
            </a:r>
            <a:r>
              <a:rPr lang="ja-JP" altLang="en-US" sz="1050" dirty="0"/>
              <a:t>どのルートでも支援がつながるしくみ</a:t>
            </a:r>
            <a:r>
              <a:rPr lang="ja-JP" altLang="en-US" sz="1050" dirty="0" smtClean="0"/>
              <a:t>）</a:t>
            </a:r>
            <a:endParaRPr lang="ja-JP" altLang="en-US" sz="1050" dirty="0"/>
          </a:p>
        </p:txBody>
      </p:sp>
      <p:sp>
        <p:nvSpPr>
          <p:cNvPr id="44" name="星 8 45">
            <a:extLst>
              <a:ext uri="{FF2B5EF4-FFF2-40B4-BE49-F238E27FC236}">
                <a16:creationId xmlns:a16="http://schemas.microsoft.com/office/drawing/2014/main" xmlns="" id="{B19CEFDE-D596-4E04-8BA5-EA5763E98FB1}"/>
              </a:ext>
            </a:extLst>
          </p:cNvPr>
          <p:cNvSpPr/>
          <p:nvPr/>
        </p:nvSpPr>
        <p:spPr>
          <a:xfrm>
            <a:off x="2123728" y="4169831"/>
            <a:ext cx="2556015" cy="55531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婦人相談員の未配置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窓口・役割のあいまいさ</a:t>
            </a:r>
          </a:p>
        </p:txBody>
      </p:sp>
      <p:sp>
        <p:nvSpPr>
          <p:cNvPr id="20" name="星 8 19"/>
          <p:cNvSpPr/>
          <p:nvPr/>
        </p:nvSpPr>
        <p:spPr>
          <a:xfrm>
            <a:off x="336892" y="2978327"/>
            <a:ext cx="4235107" cy="802443"/>
          </a:xfrm>
          <a:prstGeom prst="star8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i="1" dirty="0">
                <a:solidFill>
                  <a:schemeClr val="tx1"/>
                </a:solidFill>
              </a:rPr>
              <a:t>・情報が充分に伝わっていない</a:t>
            </a:r>
            <a:endParaRPr kumimoji="1" lang="en-US" altLang="ja-JP" sz="1200" i="1" dirty="0">
              <a:solidFill>
                <a:schemeClr val="tx1"/>
              </a:solidFill>
            </a:endParaRPr>
          </a:p>
          <a:p>
            <a:pPr algn="ctr"/>
            <a:r>
              <a:rPr lang="ja-JP" altLang="en-US" sz="1200" i="1" dirty="0">
                <a:solidFill>
                  <a:schemeClr val="tx1"/>
                </a:solidFill>
              </a:rPr>
              <a:t>・連携システムが不十分</a:t>
            </a:r>
            <a:endParaRPr kumimoji="1" lang="en-US" altLang="ja-JP" sz="12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4013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1600" dirty="0" smtClean="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642</Words>
  <Application>Microsoft Office PowerPoint</Application>
  <PresentationFormat>画面に合わせる (4:3)</PresentationFormat>
  <Paragraphs>151</Paragraphs>
  <Slides>2</Slides>
  <Notes>2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USER</dc:creator>
  <cp:lastModifiedBy>HOSTNAME</cp:lastModifiedBy>
  <cp:revision>146</cp:revision>
  <cp:lastPrinted>2018-03-19T07:25:00Z</cp:lastPrinted>
  <dcterms:created xsi:type="dcterms:W3CDTF">2018-02-05T00:58:27Z</dcterms:created>
  <dcterms:modified xsi:type="dcterms:W3CDTF">2018-08-22T01:30:50Z</dcterms:modified>
</cp:coreProperties>
</file>