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0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917C391-E6EA-4232-9EB2-E9901FA038B3}" v="37" dt="2024-03-15T12:42:09.12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9" autoAdjust="0"/>
    <p:restoredTop sz="94660"/>
  </p:normalViewPr>
  <p:slideViewPr>
    <p:cSldViewPr snapToGrid="0" showGuides="1">
      <p:cViewPr>
        <p:scale>
          <a:sx n="125" d="100"/>
          <a:sy n="125" d="100"/>
        </p:scale>
        <p:origin x="1002" y="-954"/>
      </p:cViewPr>
      <p:guideLst>
        <p:guide orient="horz" pos="3368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91763-CA3D-4F57-A594-2DFC39E8D119}" type="datetimeFigureOut">
              <a:rPr kumimoji="1" lang="ja-JP" altLang="en-US" smtClean="0"/>
              <a:t>2024/3/23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E9EDB-46AC-4587-8630-4CBC6ADC10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1167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91763-CA3D-4F57-A594-2DFC39E8D119}" type="datetimeFigureOut">
              <a:rPr kumimoji="1" lang="ja-JP" altLang="en-US" smtClean="0"/>
              <a:t>2024/3/23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E9EDB-46AC-4587-8630-4CBC6ADC10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209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91763-CA3D-4F57-A594-2DFC39E8D119}" type="datetimeFigureOut">
              <a:rPr kumimoji="1" lang="ja-JP" altLang="en-US" smtClean="0"/>
              <a:t>2024/3/23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E9EDB-46AC-4587-8630-4CBC6ADC10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0416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91763-CA3D-4F57-A594-2DFC39E8D119}" type="datetimeFigureOut">
              <a:rPr kumimoji="1" lang="ja-JP" altLang="en-US" smtClean="0"/>
              <a:t>2024/3/23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E9EDB-46AC-4587-8630-4CBC6ADC10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6732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91763-CA3D-4F57-A594-2DFC39E8D119}" type="datetimeFigureOut">
              <a:rPr kumimoji="1" lang="ja-JP" altLang="en-US" smtClean="0"/>
              <a:t>2024/3/23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E9EDB-46AC-4587-8630-4CBC6ADC10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2537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91763-CA3D-4F57-A594-2DFC39E8D119}" type="datetimeFigureOut">
              <a:rPr kumimoji="1" lang="ja-JP" altLang="en-US" smtClean="0"/>
              <a:t>2024/3/23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E9EDB-46AC-4587-8630-4CBC6ADC10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636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91763-CA3D-4F57-A594-2DFC39E8D119}" type="datetimeFigureOut">
              <a:rPr kumimoji="1" lang="ja-JP" altLang="en-US" smtClean="0"/>
              <a:t>2024/3/23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E9EDB-46AC-4587-8630-4CBC6ADC10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3586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91763-CA3D-4F57-A594-2DFC39E8D119}" type="datetimeFigureOut">
              <a:rPr kumimoji="1" lang="ja-JP" altLang="en-US" smtClean="0"/>
              <a:t>2024/3/23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E9EDB-46AC-4587-8630-4CBC6ADC10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7818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91763-CA3D-4F57-A594-2DFC39E8D119}" type="datetimeFigureOut">
              <a:rPr kumimoji="1" lang="ja-JP" altLang="en-US" smtClean="0"/>
              <a:t>2024/3/23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E9EDB-46AC-4587-8630-4CBC6ADC10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0350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91763-CA3D-4F57-A594-2DFC39E8D119}" type="datetimeFigureOut">
              <a:rPr kumimoji="1" lang="ja-JP" altLang="en-US" smtClean="0"/>
              <a:t>2024/3/23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E9EDB-46AC-4587-8630-4CBC6ADC10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0938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91763-CA3D-4F57-A594-2DFC39E8D119}" type="datetimeFigureOut">
              <a:rPr kumimoji="1" lang="ja-JP" altLang="en-US" smtClean="0"/>
              <a:t>2024/3/23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E9EDB-46AC-4587-8630-4CBC6ADC10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8056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C91763-CA3D-4F57-A594-2DFC39E8D119}" type="datetimeFigureOut">
              <a:rPr kumimoji="1" lang="ja-JP" altLang="en-US" smtClean="0"/>
              <a:t>2024/3/23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6E9EDB-46AC-4587-8630-4CBC6ADC10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3910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6F409E-8A1A-160C-AF88-16738BFCA6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テキスト ボックス 96">
            <a:extLst>
              <a:ext uri="{FF2B5EF4-FFF2-40B4-BE49-F238E27FC236}">
                <a16:creationId xmlns:a16="http://schemas.microsoft.com/office/drawing/2014/main" id="{BB2EF0B9-2287-6EAC-1D38-6A90E0168801}"/>
              </a:ext>
            </a:extLst>
          </p:cNvPr>
          <p:cNvSpPr txBox="1"/>
          <p:nvPr/>
        </p:nvSpPr>
        <p:spPr>
          <a:xfrm>
            <a:off x="871546" y="418080"/>
            <a:ext cx="5816584" cy="386260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ja-JP" altLang="en-US" sz="14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プラスチックごみ削減のための行動計画</a:t>
            </a:r>
            <a:endParaRPr kumimoji="1" lang="en-US" altLang="ja-JP" sz="140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A2F637E7-CD38-35E4-C541-280F41AF6F29}"/>
              </a:ext>
            </a:extLst>
          </p:cNvPr>
          <p:cNvSpPr txBox="1"/>
          <p:nvPr/>
        </p:nvSpPr>
        <p:spPr>
          <a:xfrm>
            <a:off x="3695699" y="959762"/>
            <a:ext cx="3286031" cy="344261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　年　　　　組　　名前　　　　　　　　　　　　　　　　</a:t>
            </a:r>
            <a:endParaRPr kumimoji="1" lang="en-US" altLang="ja-JP" sz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9B271926-DF68-234D-A849-6114517AE69E}"/>
              </a:ext>
            </a:extLst>
          </p:cNvPr>
          <p:cNvCxnSpPr/>
          <p:nvPr/>
        </p:nvCxnSpPr>
        <p:spPr>
          <a:xfrm>
            <a:off x="3779838" y="1289952"/>
            <a:ext cx="308578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4FBEFB8-4BD1-8070-A6B2-D5D7E8C8784A}"/>
              </a:ext>
            </a:extLst>
          </p:cNvPr>
          <p:cNvSpPr txBox="1"/>
          <p:nvPr/>
        </p:nvSpPr>
        <p:spPr>
          <a:xfrm>
            <a:off x="621387" y="1463470"/>
            <a:ext cx="6316902" cy="898259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kumimoji="1" lang="ja-JP" altLang="en-US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学校や通学路、近くにある公園、川や海など、身の回りの環境はどのような状況で、その環境をどうしたいか・どのようになってほしいか、そのために、どのようなことができるか、取り組みたい</a:t>
            </a:r>
            <a:br>
              <a:rPr kumimoji="1" lang="en-US" altLang="ja-JP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</a:br>
            <a:r>
              <a:rPr kumimoji="1" lang="ja-JP" altLang="en-US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ことを考えてみましょう。</a:t>
            </a:r>
            <a:endParaRPr kumimoji="1" lang="en-US" altLang="ja-JP" sz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F0A08C9-904E-9ECA-0994-3EA48454CEB0}"/>
              </a:ext>
            </a:extLst>
          </p:cNvPr>
          <p:cNvSpPr txBox="1"/>
          <p:nvPr/>
        </p:nvSpPr>
        <p:spPr>
          <a:xfrm>
            <a:off x="1161690" y="9656779"/>
            <a:ext cx="2317229" cy="5992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自分の行動を変える！</a:t>
            </a:r>
            <a:endParaRPr kumimoji="1"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>
              <a:lnSpc>
                <a:spcPct val="150000"/>
              </a:lnSpc>
            </a:pPr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➡宣言カードで伝えよう</a:t>
            </a:r>
            <a:endParaRPr kumimoji="1"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9" name="四角形: 角を丸くする 18">
            <a:extLst>
              <a:ext uri="{FF2B5EF4-FFF2-40B4-BE49-F238E27FC236}">
                <a16:creationId xmlns:a16="http://schemas.microsoft.com/office/drawing/2014/main" id="{254CBCD2-70D6-4ECD-C711-68612FF57A2A}"/>
              </a:ext>
            </a:extLst>
          </p:cNvPr>
          <p:cNvSpPr/>
          <p:nvPr/>
        </p:nvSpPr>
        <p:spPr>
          <a:xfrm>
            <a:off x="1161690" y="9690097"/>
            <a:ext cx="2385060" cy="580689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81AAF51B-1940-5A71-4650-215CE247152E}"/>
              </a:ext>
            </a:extLst>
          </p:cNvPr>
          <p:cNvSpPr txBox="1"/>
          <p:nvPr/>
        </p:nvSpPr>
        <p:spPr>
          <a:xfrm>
            <a:off x="3947086" y="9656779"/>
            <a:ext cx="2317229" cy="5992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周りの人に気付いてもらう！</a:t>
            </a:r>
            <a:endParaRPr kumimoji="1"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>
              <a:lnSpc>
                <a:spcPct val="150000"/>
              </a:lnSpc>
            </a:pPr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➡ポスターや報告書で伝えよう</a:t>
            </a:r>
            <a:endParaRPr kumimoji="1"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1" name="四角形: 角を丸くする 20">
            <a:extLst>
              <a:ext uri="{FF2B5EF4-FFF2-40B4-BE49-F238E27FC236}">
                <a16:creationId xmlns:a16="http://schemas.microsoft.com/office/drawing/2014/main" id="{E56F6412-57E5-FBD6-ECE2-78C826E66B4E}"/>
              </a:ext>
            </a:extLst>
          </p:cNvPr>
          <p:cNvSpPr/>
          <p:nvPr/>
        </p:nvSpPr>
        <p:spPr>
          <a:xfrm>
            <a:off x="3848704" y="9690097"/>
            <a:ext cx="2513995" cy="580689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97AE95B1-467B-6566-F7A1-97868A71E1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2687532"/>
              </p:ext>
            </p:extLst>
          </p:nvPr>
        </p:nvGraphicFramePr>
        <p:xfrm>
          <a:off x="621386" y="2481107"/>
          <a:ext cx="6316903" cy="766576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706774">
                  <a:extLst>
                    <a:ext uri="{9D8B030D-6E8A-4147-A177-3AD203B41FA5}">
                      <a16:colId xmlns:a16="http://schemas.microsoft.com/office/drawing/2014/main" val="3264319658"/>
                    </a:ext>
                  </a:extLst>
                </a:gridCol>
                <a:gridCol w="5610129">
                  <a:extLst>
                    <a:ext uri="{9D8B030D-6E8A-4147-A177-3AD203B41FA5}">
                      <a16:colId xmlns:a16="http://schemas.microsoft.com/office/drawing/2014/main" val="3068156555"/>
                    </a:ext>
                  </a:extLst>
                </a:gridCol>
              </a:tblGrid>
              <a:tr h="76657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めあて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4928134"/>
                  </a:ext>
                </a:extLst>
              </a:tr>
            </a:tbl>
          </a:graphicData>
        </a:graphic>
      </p:graphicFrame>
      <p:graphicFrame>
        <p:nvGraphicFramePr>
          <p:cNvPr id="7" name="表 6">
            <a:extLst>
              <a:ext uri="{FF2B5EF4-FFF2-40B4-BE49-F238E27FC236}">
                <a16:creationId xmlns:a16="http://schemas.microsoft.com/office/drawing/2014/main" id="{C3DC24E1-7598-332D-E0A5-963B16C08C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9185019"/>
              </p:ext>
            </p:extLst>
          </p:nvPr>
        </p:nvGraphicFramePr>
        <p:xfrm>
          <a:off x="621385" y="3414391"/>
          <a:ext cx="6316903" cy="1093286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706774">
                  <a:extLst>
                    <a:ext uri="{9D8B030D-6E8A-4147-A177-3AD203B41FA5}">
                      <a16:colId xmlns:a16="http://schemas.microsoft.com/office/drawing/2014/main" val="3264319658"/>
                    </a:ext>
                  </a:extLst>
                </a:gridCol>
                <a:gridCol w="5610129">
                  <a:extLst>
                    <a:ext uri="{9D8B030D-6E8A-4147-A177-3AD203B41FA5}">
                      <a16:colId xmlns:a16="http://schemas.microsoft.com/office/drawing/2014/main" val="3068156555"/>
                    </a:ext>
                  </a:extLst>
                </a:gridCol>
              </a:tblGrid>
              <a:tr h="109328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理由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4928134"/>
                  </a:ext>
                </a:extLst>
              </a:tr>
            </a:tbl>
          </a:graphicData>
        </a:graphic>
      </p:graphicFrame>
      <p:graphicFrame>
        <p:nvGraphicFramePr>
          <p:cNvPr id="13" name="表 12">
            <a:extLst>
              <a:ext uri="{FF2B5EF4-FFF2-40B4-BE49-F238E27FC236}">
                <a16:creationId xmlns:a16="http://schemas.microsoft.com/office/drawing/2014/main" id="{59B04325-9C0A-F15C-3718-16DB04947D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2537548"/>
              </p:ext>
            </p:extLst>
          </p:nvPr>
        </p:nvGraphicFramePr>
        <p:xfrm>
          <a:off x="617220" y="5537003"/>
          <a:ext cx="6321067" cy="1633221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6321067">
                  <a:extLst>
                    <a:ext uri="{9D8B030D-6E8A-4147-A177-3AD203B41FA5}">
                      <a16:colId xmlns:a16="http://schemas.microsoft.com/office/drawing/2014/main" val="3264319658"/>
                    </a:ext>
                  </a:extLst>
                </a:gridCol>
              </a:tblGrid>
              <a:tr h="1633221"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4928134"/>
                  </a:ext>
                </a:extLst>
              </a:tr>
            </a:tbl>
          </a:graphicData>
        </a:graphic>
      </p:graphicFrame>
      <p:graphicFrame>
        <p:nvGraphicFramePr>
          <p:cNvPr id="14" name="表 13">
            <a:extLst>
              <a:ext uri="{FF2B5EF4-FFF2-40B4-BE49-F238E27FC236}">
                <a16:creationId xmlns:a16="http://schemas.microsoft.com/office/drawing/2014/main" id="{DBD3A332-6365-76D5-2CBA-9E68F8CD71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5400752"/>
              </p:ext>
            </p:extLst>
          </p:nvPr>
        </p:nvGraphicFramePr>
        <p:xfrm>
          <a:off x="621383" y="8146867"/>
          <a:ext cx="6316904" cy="1431534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6316904">
                  <a:extLst>
                    <a:ext uri="{9D8B030D-6E8A-4147-A177-3AD203B41FA5}">
                      <a16:colId xmlns:a16="http://schemas.microsoft.com/office/drawing/2014/main" val="3068156555"/>
                    </a:ext>
                  </a:extLst>
                </a:gridCol>
              </a:tblGrid>
              <a:tr h="1431534"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4928134"/>
                  </a:ext>
                </a:extLst>
              </a:tr>
            </a:tbl>
          </a:graphicData>
        </a:graphic>
      </p:graphicFrame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411A81CE-7763-F747-AAB5-EF0981033FA4}"/>
              </a:ext>
            </a:extLst>
          </p:cNvPr>
          <p:cNvSpPr txBox="1"/>
          <p:nvPr/>
        </p:nvSpPr>
        <p:spPr>
          <a:xfrm>
            <a:off x="665805" y="4694594"/>
            <a:ext cx="569689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具体的にどのようなことができるかや、取り組みたいことを考えてみましょう。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4AD6165A-5B9A-C375-B604-44DE3DFC0CDF}"/>
              </a:ext>
            </a:extLst>
          </p:cNvPr>
          <p:cNvSpPr txBox="1"/>
          <p:nvPr/>
        </p:nvSpPr>
        <p:spPr>
          <a:xfrm>
            <a:off x="698925" y="7282895"/>
            <a:ext cx="642496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実現するために、どのようなことが必要か考えてみましょう。</a:t>
            </a:r>
            <a:endParaRPr lang="ja-JP" altLang="en-US" sz="1200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D1459D98-BF5D-B1FA-B1F5-34D31B44EEF7}"/>
              </a:ext>
            </a:extLst>
          </p:cNvPr>
          <p:cNvSpPr txBox="1"/>
          <p:nvPr/>
        </p:nvSpPr>
        <p:spPr>
          <a:xfrm>
            <a:off x="2872034" y="4992478"/>
            <a:ext cx="9766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学校で</a:t>
            </a:r>
            <a:endParaRPr kumimoji="1" lang="en-US" altLang="ja-JP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できること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F6C0493-16D2-E027-392C-4CF3947D9F7B}"/>
              </a:ext>
            </a:extLst>
          </p:cNvPr>
          <p:cNvSpPr txBox="1"/>
          <p:nvPr/>
        </p:nvSpPr>
        <p:spPr>
          <a:xfrm>
            <a:off x="3872519" y="4996720"/>
            <a:ext cx="9766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公園で</a:t>
            </a:r>
            <a:endParaRPr kumimoji="1" lang="en-US" altLang="ja-JP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できること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C8F7650-B521-3B65-FB15-DF67B4B04714}"/>
              </a:ext>
            </a:extLst>
          </p:cNvPr>
          <p:cNvSpPr txBox="1"/>
          <p:nvPr/>
        </p:nvSpPr>
        <p:spPr>
          <a:xfrm>
            <a:off x="5338714" y="5017765"/>
            <a:ext cx="1517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具体的な場所や行動を</a:t>
            </a:r>
            <a:endParaRPr kumimoji="1" lang="en-US" altLang="ja-JP" sz="9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dist"/>
            <a:r>
              <a:rPr kumimoji="1"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イメージして考えてみよう。</a:t>
            </a:r>
          </a:p>
        </p:txBody>
      </p:sp>
      <p:grpSp>
        <p:nvGrpSpPr>
          <p:cNvPr id="30" name="グループ化 29">
            <a:extLst>
              <a:ext uri="{FF2B5EF4-FFF2-40B4-BE49-F238E27FC236}">
                <a16:creationId xmlns:a16="http://schemas.microsoft.com/office/drawing/2014/main" id="{BBE4AD3F-683D-9FC0-4A86-9834218F3AB4}"/>
              </a:ext>
            </a:extLst>
          </p:cNvPr>
          <p:cNvGrpSpPr/>
          <p:nvPr/>
        </p:nvGrpSpPr>
        <p:grpSpPr>
          <a:xfrm>
            <a:off x="1713462" y="4976501"/>
            <a:ext cx="1281516" cy="479076"/>
            <a:chOff x="665805" y="5146853"/>
            <a:chExt cx="1281516" cy="479076"/>
          </a:xfrm>
        </p:grpSpPr>
        <p:sp>
          <p:nvSpPr>
            <p:cNvPr id="4" name="テキスト ボックス 3">
              <a:extLst>
                <a:ext uri="{FF2B5EF4-FFF2-40B4-BE49-F238E27FC236}">
                  <a16:creationId xmlns:a16="http://schemas.microsoft.com/office/drawing/2014/main" id="{FAA93831-5E5B-A312-5767-76C097DBEC45}"/>
                </a:ext>
              </a:extLst>
            </p:cNvPr>
            <p:cNvSpPr txBox="1"/>
            <p:nvPr/>
          </p:nvSpPr>
          <p:spPr>
            <a:xfrm>
              <a:off x="665805" y="5173160"/>
              <a:ext cx="128151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1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買い物で</a:t>
              </a:r>
              <a:endParaRPr kumimoji="1" lang="en-US" altLang="ja-JP" sz="9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 algn="ctr"/>
              <a:r>
                <a:rPr kumimoji="1" lang="ja-JP" altLang="en-US" sz="9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できること</a:t>
              </a:r>
              <a:endParaRPr kumimoji="1"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24" name="四角形: 角を丸くする 23">
              <a:extLst>
                <a:ext uri="{FF2B5EF4-FFF2-40B4-BE49-F238E27FC236}">
                  <a16:creationId xmlns:a16="http://schemas.microsoft.com/office/drawing/2014/main" id="{B3243E2D-0AB1-A50B-C028-9C8671991118}"/>
                </a:ext>
              </a:extLst>
            </p:cNvPr>
            <p:cNvSpPr/>
            <p:nvPr/>
          </p:nvSpPr>
          <p:spPr>
            <a:xfrm>
              <a:off x="881072" y="5146853"/>
              <a:ext cx="834324" cy="479076"/>
            </a:xfrm>
            <a:prstGeom prst="roundRect">
              <a:avLst>
                <a:gd name="adj" fmla="val 35565"/>
              </a:avLst>
            </a:prstGeom>
            <a:noFill/>
            <a:ln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1" name="グループ化 30">
            <a:extLst>
              <a:ext uri="{FF2B5EF4-FFF2-40B4-BE49-F238E27FC236}">
                <a16:creationId xmlns:a16="http://schemas.microsoft.com/office/drawing/2014/main" id="{708DCC0C-744F-F8A3-E49B-A8AEABF4192F}"/>
              </a:ext>
            </a:extLst>
          </p:cNvPr>
          <p:cNvGrpSpPr/>
          <p:nvPr/>
        </p:nvGrpSpPr>
        <p:grpSpPr>
          <a:xfrm>
            <a:off x="803261" y="4969087"/>
            <a:ext cx="976670" cy="479076"/>
            <a:chOff x="1831969" y="5144347"/>
            <a:chExt cx="976670" cy="479076"/>
          </a:xfrm>
        </p:grpSpPr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BD5466EA-B6A6-7690-4DFD-03161A48F074}"/>
                </a:ext>
              </a:extLst>
            </p:cNvPr>
            <p:cNvSpPr txBox="1"/>
            <p:nvPr/>
          </p:nvSpPr>
          <p:spPr>
            <a:xfrm>
              <a:off x="1831969" y="5167738"/>
              <a:ext cx="97667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1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家で</a:t>
              </a:r>
              <a:endParaRPr kumimoji="1" lang="en-US" altLang="ja-JP" sz="9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 algn="ctr"/>
              <a:r>
                <a:rPr kumimoji="1" lang="ja-JP" altLang="en-US" sz="9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できること</a:t>
              </a:r>
              <a:endParaRPr kumimoji="1"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26" name="四角形: 角を丸くする 25">
              <a:extLst>
                <a:ext uri="{FF2B5EF4-FFF2-40B4-BE49-F238E27FC236}">
                  <a16:creationId xmlns:a16="http://schemas.microsoft.com/office/drawing/2014/main" id="{1C4F9F7F-6319-2967-8BA6-3B0FD08CCA06}"/>
                </a:ext>
              </a:extLst>
            </p:cNvPr>
            <p:cNvSpPr/>
            <p:nvPr/>
          </p:nvSpPr>
          <p:spPr>
            <a:xfrm>
              <a:off x="1911611" y="5144347"/>
              <a:ext cx="834324" cy="479076"/>
            </a:xfrm>
            <a:prstGeom prst="roundRect">
              <a:avLst>
                <a:gd name="adj" fmla="val 35565"/>
              </a:avLst>
            </a:prstGeom>
            <a:noFill/>
            <a:ln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8" name="四角形: 角を丸くする 27">
            <a:extLst>
              <a:ext uri="{FF2B5EF4-FFF2-40B4-BE49-F238E27FC236}">
                <a16:creationId xmlns:a16="http://schemas.microsoft.com/office/drawing/2014/main" id="{BF607CCD-AC77-B76F-9D5C-24D2928DDF1C}"/>
              </a:ext>
            </a:extLst>
          </p:cNvPr>
          <p:cNvSpPr/>
          <p:nvPr/>
        </p:nvSpPr>
        <p:spPr>
          <a:xfrm>
            <a:off x="2934738" y="4969131"/>
            <a:ext cx="834324" cy="479076"/>
          </a:xfrm>
          <a:prstGeom prst="roundRect">
            <a:avLst>
              <a:gd name="adj" fmla="val 35565"/>
            </a:avLst>
          </a:prstGeom>
          <a:noFill/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四角形: 角を丸くする 28">
            <a:extLst>
              <a:ext uri="{FF2B5EF4-FFF2-40B4-BE49-F238E27FC236}">
                <a16:creationId xmlns:a16="http://schemas.microsoft.com/office/drawing/2014/main" id="{0095B063-A466-B458-B736-689E47DA5EFF}"/>
              </a:ext>
            </a:extLst>
          </p:cNvPr>
          <p:cNvSpPr/>
          <p:nvPr/>
        </p:nvSpPr>
        <p:spPr>
          <a:xfrm>
            <a:off x="3952170" y="4969087"/>
            <a:ext cx="834324" cy="479076"/>
          </a:xfrm>
          <a:prstGeom prst="roundRect">
            <a:avLst>
              <a:gd name="adj" fmla="val 35565"/>
            </a:avLst>
          </a:prstGeom>
          <a:noFill/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F3F24128-0450-999A-5EE1-66F5A1D4F4A0}"/>
              </a:ext>
            </a:extLst>
          </p:cNvPr>
          <p:cNvSpPr txBox="1"/>
          <p:nvPr/>
        </p:nvSpPr>
        <p:spPr>
          <a:xfrm>
            <a:off x="4843285" y="5007867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chemeClr val="accent5">
                    <a:lumMod val="60000"/>
                    <a:lumOff val="4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・・・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970422BB-9EF0-0EC0-B866-873F7A56719F}"/>
              </a:ext>
            </a:extLst>
          </p:cNvPr>
          <p:cNvSpPr txBox="1"/>
          <p:nvPr/>
        </p:nvSpPr>
        <p:spPr>
          <a:xfrm>
            <a:off x="3825844" y="7614749"/>
            <a:ext cx="9766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地域の人</a:t>
            </a:r>
            <a:endParaRPr kumimoji="1" lang="en-US" altLang="ja-JP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とできること</a:t>
            </a: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6230FCC4-BEEB-6021-426D-B21557718E79}"/>
              </a:ext>
            </a:extLst>
          </p:cNvPr>
          <p:cNvSpPr txBox="1"/>
          <p:nvPr/>
        </p:nvSpPr>
        <p:spPr>
          <a:xfrm>
            <a:off x="763431" y="7575297"/>
            <a:ext cx="9766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一人で</a:t>
            </a:r>
            <a:endParaRPr kumimoji="1" lang="en-US" altLang="ja-JP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できること</a:t>
            </a:r>
          </a:p>
        </p:txBody>
      </p:sp>
      <p:grpSp>
        <p:nvGrpSpPr>
          <p:cNvPr id="36" name="グループ化 35">
            <a:extLst>
              <a:ext uri="{FF2B5EF4-FFF2-40B4-BE49-F238E27FC236}">
                <a16:creationId xmlns:a16="http://schemas.microsoft.com/office/drawing/2014/main" id="{F38C9C57-0790-EE38-6497-AAD0287ACB52}"/>
              </a:ext>
            </a:extLst>
          </p:cNvPr>
          <p:cNvGrpSpPr/>
          <p:nvPr/>
        </p:nvGrpSpPr>
        <p:grpSpPr>
          <a:xfrm>
            <a:off x="2652032" y="7570194"/>
            <a:ext cx="1281516" cy="479076"/>
            <a:chOff x="665805" y="5146853"/>
            <a:chExt cx="1281516" cy="479076"/>
          </a:xfrm>
        </p:grpSpPr>
        <p:sp>
          <p:nvSpPr>
            <p:cNvPr id="37" name="テキスト ボックス 36">
              <a:extLst>
                <a:ext uri="{FF2B5EF4-FFF2-40B4-BE49-F238E27FC236}">
                  <a16:creationId xmlns:a16="http://schemas.microsoft.com/office/drawing/2014/main" id="{1D3DE34A-812B-95FE-876B-9C5A60CE451D}"/>
                </a:ext>
              </a:extLst>
            </p:cNvPr>
            <p:cNvSpPr txBox="1"/>
            <p:nvPr/>
          </p:nvSpPr>
          <p:spPr>
            <a:xfrm>
              <a:off x="665805" y="5173160"/>
              <a:ext cx="128151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1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友達と</a:t>
              </a:r>
              <a:endParaRPr kumimoji="1" lang="en-US" altLang="ja-JP" sz="11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 algn="ctr"/>
              <a:r>
                <a:rPr kumimoji="1" lang="ja-JP" altLang="en-US" sz="9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できること</a:t>
              </a:r>
              <a:endParaRPr kumimoji="1"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38" name="四角形: 角を丸くする 37">
              <a:extLst>
                <a:ext uri="{FF2B5EF4-FFF2-40B4-BE49-F238E27FC236}">
                  <a16:creationId xmlns:a16="http://schemas.microsoft.com/office/drawing/2014/main" id="{79B00A9B-F568-C6FC-AB1F-6D3FB0183684}"/>
                </a:ext>
              </a:extLst>
            </p:cNvPr>
            <p:cNvSpPr/>
            <p:nvPr/>
          </p:nvSpPr>
          <p:spPr>
            <a:xfrm>
              <a:off x="881072" y="5146853"/>
              <a:ext cx="834324" cy="479076"/>
            </a:xfrm>
            <a:prstGeom prst="roundRect">
              <a:avLst>
                <a:gd name="adj" fmla="val 35565"/>
              </a:avLst>
            </a:prstGeom>
            <a:noFill/>
            <a:ln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9" name="グループ化 38">
            <a:extLst>
              <a:ext uri="{FF2B5EF4-FFF2-40B4-BE49-F238E27FC236}">
                <a16:creationId xmlns:a16="http://schemas.microsoft.com/office/drawing/2014/main" id="{2D231D27-3CED-C8F6-E203-AC5B2CB44BB8}"/>
              </a:ext>
            </a:extLst>
          </p:cNvPr>
          <p:cNvGrpSpPr/>
          <p:nvPr/>
        </p:nvGrpSpPr>
        <p:grpSpPr>
          <a:xfrm>
            <a:off x="1779931" y="7562780"/>
            <a:ext cx="976670" cy="479076"/>
            <a:chOff x="1831969" y="5144347"/>
            <a:chExt cx="976670" cy="479076"/>
          </a:xfrm>
        </p:grpSpPr>
        <p:sp>
          <p:nvSpPr>
            <p:cNvPr id="40" name="テキスト ボックス 39">
              <a:extLst>
                <a:ext uri="{FF2B5EF4-FFF2-40B4-BE49-F238E27FC236}">
                  <a16:creationId xmlns:a16="http://schemas.microsoft.com/office/drawing/2014/main" id="{04375A00-F633-181F-81C0-AC9C2A999CF3}"/>
                </a:ext>
              </a:extLst>
            </p:cNvPr>
            <p:cNvSpPr txBox="1"/>
            <p:nvPr/>
          </p:nvSpPr>
          <p:spPr>
            <a:xfrm>
              <a:off x="1831969" y="5167738"/>
              <a:ext cx="97667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1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家族と</a:t>
              </a:r>
              <a:endParaRPr kumimoji="1" lang="en-US" altLang="ja-JP" sz="9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 algn="ctr"/>
              <a:r>
                <a:rPr kumimoji="1" lang="ja-JP" altLang="en-US" sz="9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できること</a:t>
              </a:r>
              <a:endParaRPr kumimoji="1"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41" name="四角形: 角を丸くする 40">
              <a:extLst>
                <a:ext uri="{FF2B5EF4-FFF2-40B4-BE49-F238E27FC236}">
                  <a16:creationId xmlns:a16="http://schemas.microsoft.com/office/drawing/2014/main" id="{95141974-3839-67C2-7B75-9CB54CA5DB38}"/>
                </a:ext>
              </a:extLst>
            </p:cNvPr>
            <p:cNvSpPr/>
            <p:nvPr/>
          </p:nvSpPr>
          <p:spPr>
            <a:xfrm>
              <a:off x="1911611" y="5144347"/>
              <a:ext cx="834324" cy="479076"/>
            </a:xfrm>
            <a:prstGeom prst="roundRect">
              <a:avLst>
                <a:gd name="adj" fmla="val 35565"/>
              </a:avLst>
            </a:prstGeom>
            <a:noFill/>
            <a:ln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42" name="四角形: 角を丸くする 41">
            <a:extLst>
              <a:ext uri="{FF2B5EF4-FFF2-40B4-BE49-F238E27FC236}">
                <a16:creationId xmlns:a16="http://schemas.microsoft.com/office/drawing/2014/main" id="{CBC3B291-3CD7-CBA4-6D77-045CA46297F5}"/>
              </a:ext>
            </a:extLst>
          </p:cNvPr>
          <p:cNvSpPr/>
          <p:nvPr/>
        </p:nvSpPr>
        <p:spPr>
          <a:xfrm>
            <a:off x="3872519" y="7562824"/>
            <a:ext cx="873213" cy="479076"/>
          </a:xfrm>
          <a:prstGeom prst="roundRect">
            <a:avLst>
              <a:gd name="adj" fmla="val 35565"/>
            </a:avLst>
          </a:prstGeom>
          <a:noFill/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四角形: 角を丸くする 42">
            <a:extLst>
              <a:ext uri="{FF2B5EF4-FFF2-40B4-BE49-F238E27FC236}">
                <a16:creationId xmlns:a16="http://schemas.microsoft.com/office/drawing/2014/main" id="{DC378B59-8E97-5DD1-2891-225BE1267EEB}"/>
              </a:ext>
            </a:extLst>
          </p:cNvPr>
          <p:cNvSpPr/>
          <p:nvPr/>
        </p:nvSpPr>
        <p:spPr>
          <a:xfrm>
            <a:off x="843082" y="7547664"/>
            <a:ext cx="834324" cy="479076"/>
          </a:xfrm>
          <a:prstGeom prst="roundRect">
            <a:avLst>
              <a:gd name="adj" fmla="val 35565"/>
            </a:avLst>
          </a:prstGeom>
          <a:noFill/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A5A5B7E2-8E52-6FCD-6641-96CDA08958E8}"/>
              </a:ext>
            </a:extLst>
          </p:cNvPr>
          <p:cNvSpPr txBox="1"/>
          <p:nvPr/>
        </p:nvSpPr>
        <p:spPr>
          <a:xfrm>
            <a:off x="4799162" y="7607051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chemeClr val="accent5">
                    <a:lumMod val="60000"/>
                    <a:lumOff val="4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・・・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D74EBBF-9C21-CBEC-8298-2CA236C30178}"/>
              </a:ext>
            </a:extLst>
          </p:cNvPr>
          <p:cNvSpPr txBox="1"/>
          <p:nvPr/>
        </p:nvSpPr>
        <p:spPr>
          <a:xfrm>
            <a:off x="3514252" y="418598"/>
            <a:ext cx="643411" cy="165036"/>
          </a:xfrm>
          <a:prstGeom prst="rect">
            <a:avLst/>
          </a:prstGeom>
          <a:noFill/>
        </p:spPr>
        <p:txBody>
          <a:bodyPr wrap="square" lIns="36000" tIns="36000" bIns="36000" rtlCol="0">
            <a:spAutoFit/>
          </a:bodyPr>
          <a:lstStyle/>
          <a:p>
            <a:pPr algn="l"/>
            <a:r>
              <a:rPr kumimoji="1" lang="ja-JP" altLang="en-US" sz="6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さく  げん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5C86465-446B-EABF-C0FA-B691461628C8}"/>
              </a:ext>
            </a:extLst>
          </p:cNvPr>
          <p:cNvSpPr txBox="1"/>
          <p:nvPr/>
        </p:nvSpPr>
        <p:spPr>
          <a:xfrm>
            <a:off x="4417249" y="1475405"/>
            <a:ext cx="2564481" cy="149647"/>
          </a:xfrm>
          <a:prstGeom prst="rect">
            <a:avLst/>
          </a:prstGeom>
          <a:noFill/>
        </p:spPr>
        <p:txBody>
          <a:bodyPr wrap="square" lIns="36000" tIns="36000" bIns="36000" rtlCol="0">
            <a:spAutoFit/>
          </a:bodyPr>
          <a:lstStyle/>
          <a:p>
            <a:r>
              <a:rPr kumimoji="1" lang="ja-JP" altLang="en-US" sz="5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かん きょう　　　　　　　　　　　　　　　　　　　　　　　　じょうきょう　　　　　　　　　　　　　　　 かん きょう</a:t>
            </a: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E969EFC5-B21F-26B7-6908-6431ADAEF8E0}"/>
              </a:ext>
            </a:extLst>
          </p:cNvPr>
          <p:cNvSpPr txBox="1"/>
          <p:nvPr/>
        </p:nvSpPr>
        <p:spPr>
          <a:xfrm>
            <a:off x="771283" y="7231211"/>
            <a:ext cx="528782" cy="149647"/>
          </a:xfrm>
          <a:prstGeom prst="rect">
            <a:avLst/>
          </a:prstGeom>
          <a:noFill/>
        </p:spPr>
        <p:txBody>
          <a:bodyPr wrap="square" lIns="36000" tIns="36000" bIns="36000" rtlCol="0">
            <a:spAutoFit/>
          </a:bodyPr>
          <a:lstStyle/>
          <a:p>
            <a:pPr algn="l"/>
            <a:r>
              <a:rPr kumimoji="1" lang="ja-JP" altLang="en-US" sz="5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じつ　げん</a:t>
            </a: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3DB1A171-30DB-2D94-0AD1-6CA120F5D88C}"/>
              </a:ext>
            </a:extLst>
          </p:cNvPr>
          <p:cNvSpPr txBox="1"/>
          <p:nvPr/>
        </p:nvSpPr>
        <p:spPr>
          <a:xfrm>
            <a:off x="4040819" y="7564734"/>
            <a:ext cx="528782" cy="149647"/>
          </a:xfrm>
          <a:prstGeom prst="rect">
            <a:avLst/>
          </a:prstGeom>
          <a:noFill/>
        </p:spPr>
        <p:txBody>
          <a:bodyPr wrap="square" lIns="36000" tIns="36000" bIns="36000" rtlCol="0">
            <a:spAutoFit/>
          </a:bodyPr>
          <a:lstStyle/>
          <a:p>
            <a:pPr algn="l"/>
            <a:r>
              <a:rPr kumimoji="1" lang="ja-JP" altLang="en-US" sz="5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ち　いき</a:t>
            </a: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E828B69-109B-DA91-213A-D5F7E5273751}"/>
              </a:ext>
            </a:extLst>
          </p:cNvPr>
          <p:cNvSpPr txBox="1"/>
          <p:nvPr/>
        </p:nvSpPr>
        <p:spPr>
          <a:xfrm>
            <a:off x="1659575" y="9922239"/>
            <a:ext cx="528782" cy="149647"/>
          </a:xfrm>
          <a:prstGeom prst="rect">
            <a:avLst/>
          </a:prstGeom>
          <a:noFill/>
        </p:spPr>
        <p:txBody>
          <a:bodyPr wrap="square" lIns="36000" tIns="36000" bIns="36000" rtlCol="0">
            <a:spAutoFit/>
          </a:bodyPr>
          <a:lstStyle/>
          <a:p>
            <a:pPr algn="l"/>
            <a:r>
              <a:rPr kumimoji="1" lang="ja-JP" altLang="en-US" sz="5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せん げん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5C2DF4CE-FEE2-C18F-F148-2599976CE4B2}"/>
              </a:ext>
            </a:extLst>
          </p:cNvPr>
          <p:cNvSpPr txBox="1"/>
          <p:nvPr/>
        </p:nvSpPr>
        <p:spPr>
          <a:xfrm>
            <a:off x="4929615" y="9932297"/>
            <a:ext cx="528782" cy="149647"/>
          </a:xfrm>
          <a:prstGeom prst="rect">
            <a:avLst/>
          </a:prstGeom>
          <a:noFill/>
        </p:spPr>
        <p:txBody>
          <a:bodyPr wrap="square" lIns="36000" tIns="36000" bIns="36000" rtlCol="0">
            <a:spAutoFit/>
          </a:bodyPr>
          <a:lstStyle/>
          <a:p>
            <a:pPr algn="l"/>
            <a:r>
              <a:rPr kumimoji="1" lang="ja-JP" altLang="en-US" sz="5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ほう</a:t>
            </a:r>
            <a:r>
              <a:rPr kumimoji="1" lang="ja-JP" altLang="en-US" sz="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ja-JP" altLang="en-US" sz="5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こく</a:t>
            </a: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96930100-0A02-A0F7-26B0-0FFCAC923E90}"/>
              </a:ext>
            </a:extLst>
          </p:cNvPr>
          <p:cNvSpPr txBox="1"/>
          <p:nvPr/>
        </p:nvSpPr>
        <p:spPr>
          <a:xfrm>
            <a:off x="5301721" y="7527340"/>
            <a:ext cx="151710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一人でできること、または</a:t>
            </a:r>
            <a:endParaRPr kumimoji="1" lang="en-US" altLang="ja-JP" sz="9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周りの人の協力が必要か、考えてみよう。</a:t>
            </a:r>
          </a:p>
        </p:txBody>
      </p:sp>
    </p:spTree>
    <p:extLst>
      <p:ext uri="{BB962C8B-B14F-4D97-AF65-F5344CB8AC3E}">
        <p14:creationId xmlns:p14="http://schemas.microsoft.com/office/powerpoint/2010/main" val="29175861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14479</TotalTime>
  <Words>217</Words>
  <Application>Microsoft Office PowerPoint</Application>
  <PresentationFormat>ユーザー設定</PresentationFormat>
  <Paragraphs>39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BIZ UDPゴシック</vt:lpstr>
      <vt:lpstr>UD デジタル 教科書体 NK-B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律子 尾上</dc:creator>
  <cp:lastModifiedBy>尾上　律子</cp:lastModifiedBy>
  <cp:revision>33</cp:revision>
  <dcterms:created xsi:type="dcterms:W3CDTF">2024-01-21T06:48:39Z</dcterms:created>
  <dcterms:modified xsi:type="dcterms:W3CDTF">2024-03-23T02:34:38Z</dcterms:modified>
</cp:coreProperties>
</file>