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31"/>
  </p:notesMasterIdLst>
  <p:handoutMasterIdLst>
    <p:handoutMasterId r:id="rId32"/>
  </p:handoutMasterIdLst>
  <p:sldIdLst>
    <p:sldId id="304" r:id="rId5"/>
    <p:sldId id="257" r:id="rId6"/>
    <p:sldId id="258" r:id="rId7"/>
    <p:sldId id="259" r:id="rId8"/>
    <p:sldId id="335" r:id="rId9"/>
    <p:sldId id="266" r:id="rId10"/>
    <p:sldId id="311" r:id="rId11"/>
    <p:sldId id="267" r:id="rId12"/>
    <p:sldId id="265" r:id="rId13"/>
    <p:sldId id="260" r:id="rId14"/>
    <p:sldId id="261" r:id="rId15"/>
    <p:sldId id="312" r:id="rId16"/>
    <p:sldId id="262" r:id="rId17"/>
    <p:sldId id="314" r:id="rId18"/>
    <p:sldId id="342" r:id="rId19"/>
    <p:sldId id="343" r:id="rId20"/>
    <p:sldId id="344" r:id="rId21"/>
    <p:sldId id="345" r:id="rId22"/>
    <p:sldId id="302" r:id="rId23"/>
    <p:sldId id="291" r:id="rId24"/>
    <p:sldId id="269" r:id="rId25"/>
    <p:sldId id="274" r:id="rId26"/>
    <p:sldId id="290" r:id="rId27"/>
    <p:sldId id="273" r:id="rId28"/>
    <p:sldId id="298" r:id="rId29"/>
    <p:sldId id="299" r:id="rId30"/>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Garamond" pitchFamily="18" charset="0"/>
        <a:ea typeface="HG丸ｺﾞｼｯｸM-PRO" pitchFamily="50" charset="-128"/>
        <a:cs typeface="+mn-cs"/>
      </a:defRPr>
    </a:lvl1pPr>
    <a:lvl2pPr marL="457200" algn="l" rtl="0" fontAlgn="base">
      <a:spcBef>
        <a:spcPct val="0"/>
      </a:spcBef>
      <a:spcAft>
        <a:spcPct val="0"/>
      </a:spcAft>
      <a:defRPr kumimoji="1" kern="1200">
        <a:solidFill>
          <a:schemeClr val="tx1"/>
        </a:solidFill>
        <a:latin typeface="Garamond" pitchFamily="18" charset="0"/>
        <a:ea typeface="HG丸ｺﾞｼｯｸM-PRO" pitchFamily="50" charset="-128"/>
        <a:cs typeface="+mn-cs"/>
      </a:defRPr>
    </a:lvl2pPr>
    <a:lvl3pPr marL="914400" algn="l" rtl="0" fontAlgn="base">
      <a:spcBef>
        <a:spcPct val="0"/>
      </a:spcBef>
      <a:spcAft>
        <a:spcPct val="0"/>
      </a:spcAft>
      <a:defRPr kumimoji="1" kern="1200">
        <a:solidFill>
          <a:schemeClr val="tx1"/>
        </a:solidFill>
        <a:latin typeface="Garamond" pitchFamily="18" charset="0"/>
        <a:ea typeface="HG丸ｺﾞｼｯｸM-PRO" pitchFamily="50" charset="-128"/>
        <a:cs typeface="+mn-cs"/>
      </a:defRPr>
    </a:lvl3pPr>
    <a:lvl4pPr marL="1371600" algn="l" rtl="0" fontAlgn="base">
      <a:spcBef>
        <a:spcPct val="0"/>
      </a:spcBef>
      <a:spcAft>
        <a:spcPct val="0"/>
      </a:spcAft>
      <a:defRPr kumimoji="1" kern="1200">
        <a:solidFill>
          <a:schemeClr val="tx1"/>
        </a:solidFill>
        <a:latin typeface="Garamond" pitchFamily="18" charset="0"/>
        <a:ea typeface="HG丸ｺﾞｼｯｸM-PRO" pitchFamily="50" charset="-128"/>
        <a:cs typeface="+mn-cs"/>
      </a:defRPr>
    </a:lvl4pPr>
    <a:lvl5pPr marL="1828800" algn="l" rtl="0" fontAlgn="base">
      <a:spcBef>
        <a:spcPct val="0"/>
      </a:spcBef>
      <a:spcAft>
        <a:spcPct val="0"/>
      </a:spcAft>
      <a:defRPr kumimoji="1" kern="1200">
        <a:solidFill>
          <a:schemeClr val="tx1"/>
        </a:solidFill>
        <a:latin typeface="Garamond" pitchFamily="18" charset="0"/>
        <a:ea typeface="HG丸ｺﾞｼｯｸM-PRO" pitchFamily="50" charset="-128"/>
        <a:cs typeface="+mn-cs"/>
      </a:defRPr>
    </a:lvl5pPr>
    <a:lvl6pPr marL="2286000" algn="l" defTabSz="914400" rtl="0" eaLnBrk="1" latinLnBrk="0" hangingPunct="1">
      <a:defRPr kumimoji="1" kern="1200">
        <a:solidFill>
          <a:schemeClr val="tx1"/>
        </a:solidFill>
        <a:latin typeface="Garamond" pitchFamily="18" charset="0"/>
        <a:ea typeface="HG丸ｺﾞｼｯｸM-PRO" pitchFamily="50" charset="-128"/>
        <a:cs typeface="+mn-cs"/>
      </a:defRPr>
    </a:lvl6pPr>
    <a:lvl7pPr marL="2743200" algn="l" defTabSz="914400" rtl="0" eaLnBrk="1" latinLnBrk="0" hangingPunct="1">
      <a:defRPr kumimoji="1" kern="1200">
        <a:solidFill>
          <a:schemeClr val="tx1"/>
        </a:solidFill>
        <a:latin typeface="Garamond" pitchFamily="18" charset="0"/>
        <a:ea typeface="HG丸ｺﾞｼｯｸM-PRO" pitchFamily="50" charset="-128"/>
        <a:cs typeface="+mn-cs"/>
      </a:defRPr>
    </a:lvl7pPr>
    <a:lvl8pPr marL="3200400" algn="l" defTabSz="914400" rtl="0" eaLnBrk="1" latinLnBrk="0" hangingPunct="1">
      <a:defRPr kumimoji="1" kern="1200">
        <a:solidFill>
          <a:schemeClr val="tx1"/>
        </a:solidFill>
        <a:latin typeface="Garamond" pitchFamily="18" charset="0"/>
        <a:ea typeface="HG丸ｺﾞｼｯｸM-PRO" pitchFamily="50" charset="-128"/>
        <a:cs typeface="+mn-cs"/>
      </a:defRPr>
    </a:lvl8pPr>
    <a:lvl9pPr marL="3657600" algn="l" defTabSz="914400" rtl="0" eaLnBrk="1" latinLnBrk="0" hangingPunct="1">
      <a:defRPr kumimoji="1" kern="1200">
        <a:solidFill>
          <a:schemeClr val="tx1"/>
        </a:solidFill>
        <a:latin typeface="Garamond" pitchFamily="18" charset="0"/>
        <a:ea typeface="HG丸ｺﾞｼｯｸM-PRO"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F3300"/>
    <a:srgbClr val="FFFF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74558" autoAdjust="0"/>
  </p:normalViewPr>
  <p:slideViewPr>
    <p:cSldViewPr>
      <p:cViewPr>
        <p:scale>
          <a:sx n="60" d="100"/>
          <a:sy n="60" d="100"/>
        </p:scale>
        <p:origin x="-159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622"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2"/>
            <a:ext cx="2919624" cy="493395"/>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defRPr sz="1100">
                <a:latin typeface="Arial" charset="0"/>
                <a:ea typeface="ＭＳ Ｐゴシック" pitchFamily="50" charset="-128"/>
              </a:defRPr>
            </a:lvl1pPr>
          </a:lstStyle>
          <a:p>
            <a:pPr>
              <a:defRPr/>
            </a:pPr>
            <a:endParaRPr lang="en-US" altLang="ja-JP"/>
          </a:p>
        </p:txBody>
      </p:sp>
      <p:sp>
        <p:nvSpPr>
          <p:cNvPr id="25603" name="Rectangle 3"/>
          <p:cNvSpPr>
            <a:spLocks noGrp="1" noChangeArrowheads="1"/>
          </p:cNvSpPr>
          <p:nvPr>
            <p:ph type="dt" sz="quarter" idx="1"/>
          </p:nvPr>
        </p:nvSpPr>
        <p:spPr bwMode="auto">
          <a:xfrm>
            <a:off x="3814552" y="2"/>
            <a:ext cx="2919624" cy="493395"/>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r">
              <a:defRPr sz="1100">
                <a:latin typeface="Arial" charset="0"/>
                <a:ea typeface="ＭＳ Ｐゴシック" pitchFamily="50" charset="-128"/>
              </a:defRPr>
            </a:lvl1pPr>
          </a:lstStyle>
          <a:p>
            <a:pPr>
              <a:defRPr/>
            </a:pPr>
            <a:endParaRPr lang="en-US" altLang="ja-JP"/>
          </a:p>
        </p:txBody>
      </p:sp>
      <p:sp>
        <p:nvSpPr>
          <p:cNvPr id="25604" name="Rectangle 4"/>
          <p:cNvSpPr>
            <a:spLocks noGrp="1" noChangeArrowheads="1"/>
          </p:cNvSpPr>
          <p:nvPr>
            <p:ph type="ftr" sz="quarter" idx="2"/>
          </p:nvPr>
        </p:nvSpPr>
        <p:spPr bwMode="auto">
          <a:xfrm>
            <a:off x="0" y="9371331"/>
            <a:ext cx="2919624" cy="49339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a:defRPr sz="1100">
                <a:latin typeface="Arial" charset="0"/>
                <a:ea typeface="ＭＳ Ｐゴシック" pitchFamily="50" charset="-128"/>
              </a:defRPr>
            </a:lvl1pPr>
          </a:lstStyle>
          <a:p>
            <a:pPr>
              <a:defRPr/>
            </a:pPr>
            <a:endParaRPr lang="en-US" altLang="ja-JP"/>
          </a:p>
        </p:txBody>
      </p:sp>
      <p:sp>
        <p:nvSpPr>
          <p:cNvPr id="25605" name="Rectangle 5"/>
          <p:cNvSpPr>
            <a:spLocks noGrp="1" noChangeArrowheads="1"/>
          </p:cNvSpPr>
          <p:nvPr>
            <p:ph type="sldNum" sz="quarter" idx="3"/>
          </p:nvPr>
        </p:nvSpPr>
        <p:spPr bwMode="auto">
          <a:xfrm>
            <a:off x="3814552" y="9371331"/>
            <a:ext cx="2919624" cy="49339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algn="r">
              <a:defRPr sz="1100">
                <a:latin typeface="Arial" charset="0"/>
                <a:ea typeface="ＭＳ Ｐゴシック" pitchFamily="50" charset="-128"/>
              </a:defRPr>
            </a:lvl1pPr>
          </a:lstStyle>
          <a:p>
            <a:pPr>
              <a:defRPr/>
            </a:pPr>
            <a:fld id="{7BD2A18E-7022-4413-BD3E-519D2992467C}" type="slidenum">
              <a:rPr lang="en-US" altLang="ja-JP"/>
              <a:pPr>
                <a:defRPr/>
              </a:pPr>
              <a:t>‹#›</a:t>
            </a:fld>
            <a:endParaRPr lang="en-US" altLang="ja-JP"/>
          </a:p>
        </p:txBody>
      </p:sp>
    </p:spTree>
    <p:extLst>
      <p:ext uri="{BB962C8B-B14F-4D97-AF65-F5344CB8AC3E}">
        <p14:creationId xmlns:p14="http://schemas.microsoft.com/office/powerpoint/2010/main" val="1455460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2"/>
            <a:ext cx="2919624" cy="493395"/>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eaLnBrk="0" hangingPunct="0">
              <a:defRPr sz="1100"/>
            </a:lvl1pPr>
          </a:lstStyle>
          <a:p>
            <a:pPr>
              <a:defRPr/>
            </a:pPr>
            <a:endParaRPr lang="en-US" altLang="ja-JP"/>
          </a:p>
        </p:txBody>
      </p:sp>
      <p:sp>
        <p:nvSpPr>
          <p:cNvPr id="65539" name="Rectangle 3"/>
          <p:cNvSpPr>
            <a:spLocks noGrp="1" noChangeArrowheads="1"/>
          </p:cNvSpPr>
          <p:nvPr>
            <p:ph type="dt" idx="1"/>
          </p:nvPr>
        </p:nvSpPr>
        <p:spPr bwMode="auto">
          <a:xfrm>
            <a:off x="3814552" y="2"/>
            <a:ext cx="2919624" cy="493395"/>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lvl1pPr algn="r" eaLnBrk="0" hangingPunct="0">
              <a:defRPr sz="1100"/>
            </a:lvl1pPr>
          </a:lstStyle>
          <a:p>
            <a:pPr>
              <a:defRPr/>
            </a:pPr>
            <a:fld id="{AD65E1BD-C5A0-4CE3-BEEE-DAC47B35FA82}" type="datetimeFigureOut">
              <a:rPr lang="ja-JP" altLang="en-US"/>
              <a:pPr>
                <a:defRPr/>
              </a:pPr>
              <a:t>2018/4/19</a:t>
            </a:fld>
            <a:endParaRPr lang="en-US" altLang="ja-JP"/>
          </a:p>
        </p:txBody>
      </p:sp>
      <p:sp>
        <p:nvSpPr>
          <p:cNvPr id="51204"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672783" y="4686461"/>
            <a:ext cx="5390198" cy="4440555"/>
          </a:xfrm>
          <a:prstGeom prst="rect">
            <a:avLst/>
          </a:prstGeom>
          <a:noFill/>
          <a:ln w="9525">
            <a:noFill/>
            <a:miter lim="800000"/>
            <a:headEnd/>
            <a:tailEnd/>
          </a:ln>
          <a:effectLst/>
        </p:spPr>
        <p:txBody>
          <a:bodyPr vert="horz" wrap="square" lIns="91401" tIns="45700" rIns="91401" bIns="4570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5542" name="Rectangle 6"/>
          <p:cNvSpPr>
            <a:spLocks noGrp="1" noChangeArrowheads="1"/>
          </p:cNvSpPr>
          <p:nvPr>
            <p:ph type="ftr" sz="quarter" idx="4"/>
          </p:nvPr>
        </p:nvSpPr>
        <p:spPr bwMode="auto">
          <a:xfrm>
            <a:off x="0" y="9371331"/>
            <a:ext cx="2919624" cy="49339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eaLnBrk="0" hangingPunct="0">
              <a:defRPr sz="1100"/>
            </a:lvl1pPr>
          </a:lstStyle>
          <a:p>
            <a:pPr>
              <a:defRPr/>
            </a:pPr>
            <a:endParaRPr lang="en-US" altLang="ja-JP"/>
          </a:p>
        </p:txBody>
      </p:sp>
      <p:sp>
        <p:nvSpPr>
          <p:cNvPr id="65543" name="Rectangle 7"/>
          <p:cNvSpPr>
            <a:spLocks noGrp="1" noChangeArrowheads="1"/>
          </p:cNvSpPr>
          <p:nvPr>
            <p:ph type="sldNum" sz="quarter" idx="5"/>
          </p:nvPr>
        </p:nvSpPr>
        <p:spPr bwMode="auto">
          <a:xfrm>
            <a:off x="3814552" y="9371331"/>
            <a:ext cx="2919624" cy="493394"/>
          </a:xfrm>
          <a:prstGeom prst="rect">
            <a:avLst/>
          </a:prstGeom>
          <a:noFill/>
          <a:ln w="9525">
            <a:noFill/>
            <a:miter lim="800000"/>
            <a:headEnd/>
            <a:tailEnd/>
          </a:ln>
          <a:effectLst/>
        </p:spPr>
        <p:txBody>
          <a:bodyPr vert="horz" wrap="square" lIns="91401" tIns="45700" rIns="91401" bIns="45700" numCol="1" anchor="b" anchorCtr="0" compatLnSpc="1">
            <a:prstTxWarp prst="textNoShape">
              <a:avLst/>
            </a:prstTxWarp>
          </a:bodyPr>
          <a:lstStyle>
            <a:lvl1pPr algn="r" eaLnBrk="0" hangingPunct="0">
              <a:defRPr sz="1100"/>
            </a:lvl1pPr>
          </a:lstStyle>
          <a:p>
            <a:pPr>
              <a:defRPr/>
            </a:pPr>
            <a:fld id="{12AC7BE3-A28C-442F-ACF7-4C750E6E0974}" type="slidenum">
              <a:rPr lang="ja-JP" altLang="en-US"/>
              <a:pPr>
                <a:defRPr/>
              </a:pPr>
              <a:t>‹#›</a:t>
            </a:fld>
            <a:endParaRPr lang="en-US" altLang="ja-JP"/>
          </a:p>
        </p:txBody>
      </p:sp>
    </p:spTree>
    <p:extLst>
      <p:ext uri="{BB962C8B-B14F-4D97-AF65-F5344CB8AC3E}">
        <p14:creationId xmlns:p14="http://schemas.microsoft.com/office/powerpoint/2010/main" val="3015877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ln/>
        </p:spPr>
      </p:sp>
      <p:sp>
        <p:nvSpPr>
          <p:cNvPr id="52227" name="ノート プレースホルダ 2"/>
          <p:cNvSpPr>
            <a:spLocks noGrp="1"/>
          </p:cNvSpPr>
          <p:nvPr>
            <p:ph type="body" idx="1"/>
          </p:nvPr>
        </p:nvSpPr>
        <p:spPr>
          <a:noFill/>
          <a:ln/>
        </p:spPr>
        <p:txBody>
          <a:bodyPr/>
          <a:lstStyle/>
          <a:p>
            <a:endParaRPr lang="ja-JP" altLang="en-US" dirty="0" smtClean="0"/>
          </a:p>
        </p:txBody>
      </p:sp>
      <p:sp>
        <p:nvSpPr>
          <p:cNvPr id="52228" name="スライド番号プレースホルダ 3"/>
          <p:cNvSpPr>
            <a:spLocks noGrp="1"/>
          </p:cNvSpPr>
          <p:nvPr>
            <p:ph type="sldNum" sz="quarter" idx="5"/>
          </p:nvPr>
        </p:nvSpPr>
        <p:spPr>
          <a:noFill/>
        </p:spPr>
        <p:txBody>
          <a:bodyPr/>
          <a:lstStyle/>
          <a:p>
            <a:fld id="{A6274ECC-D0CE-42E1-9570-CAC5DAD127FF}" type="slidenum">
              <a:rPr lang="ja-JP" altLang="en-US" smtClean="0"/>
              <a:pPr/>
              <a:t>1</a:t>
            </a:fld>
            <a:endParaRPr lang="en-US" altLang="ja-JP" smtClean="0"/>
          </a:p>
        </p:txBody>
      </p:sp>
    </p:spTree>
    <p:extLst>
      <p:ext uri="{BB962C8B-B14F-4D97-AF65-F5344CB8AC3E}">
        <p14:creationId xmlns:p14="http://schemas.microsoft.com/office/powerpoint/2010/main" val="2975667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a:ln/>
        </p:spPr>
      </p:sp>
      <p:sp>
        <p:nvSpPr>
          <p:cNvPr id="62467" name="ノート プレースホルダ 2"/>
          <p:cNvSpPr>
            <a:spLocks noGrp="1"/>
          </p:cNvSpPr>
          <p:nvPr>
            <p:ph type="body" idx="1"/>
          </p:nvPr>
        </p:nvSpPr>
        <p:spPr>
          <a:noFill/>
          <a:ln/>
        </p:spPr>
        <p:txBody>
          <a:bodyPr/>
          <a:lstStyle/>
          <a:p>
            <a:r>
              <a:rPr lang="zh-TW" altLang="en-US" dirty="0"/>
              <a:t>消防組織法第５１条第４項</a:t>
            </a:r>
            <a:r>
              <a:rPr lang="ja-JP" altLang="en-US" dirty="0"/>
              <a:t>に、</a:t>
            </a:r>
            <a:endParaRPr lang="en-US" altLang="ja-JP" dirty="0"/>
          </a:p>
          <a:p>
            <a:r>
              <a:rPr lang="ja-JP" altLang="en-US" dirty="0"/>
              <a:t>「消防学校の教育訓練については、消防庁が定める基準を確保するように努めなければならない。」</a:t>
            </a:r>
            <a:endParaRPr lang="en-US" altLang="ja-JP" dirty="0"/>
          </a:p>
          <a:p>
            <a:r>
              <a:rPr lang="ja-JP" altLang="en-US" dirty="0"/>
              <a:t>と規定があり、消防庁により「消防学校の教育訓練の基準」が定められている。</a:t>
            </a:r>
            <a:endParaRPr lang="en-US" altLang="ja-JP" dirty="0"/>
          </a:p>
          <a:p>
            <a:r>
              <a:rPr lang="ja-JP" altLang="en-US" dirty="0"/>
              <a:t>これは、その基準第</a:t>
            </a:r>
            <a:r>
              <a:rPr lang="en-US" altLang="ja-JP" dirty="0"/>
              <a:t>1</a:t>
            </a:r>
            <a:r>
              <a:rPr lang="ja-JP" altLang="en-US" dirty="0"/>
              <a:t>条</a:t>
            </a:r>
          </a:p>
          <a:p>
            <a:endParaRPr lang="en-US" altLang="ja-JP" b="1" dirty="0"/>
          </a:p>
          <a:p>
            <a:endParaRPr lang="en-US" altLang="ja-JP" b="1" dirty="0"/>
          </a:p>
          <a:p>
            <a:r>
              <a:rPr lang="ja-JP" altLang="en-US" b="1" dirty="0"/>
              <a:t>消防組織法</a:t>
            </a:r>
            <a:endParaRPr lang="en-US" altLang="ja-JP" b="1" dirty="0"/>
          </a:p>
          <a:p>
            <a:r>
              <a:rPr lang="ja-JP" altLang="en-US" dirty="0" smtClean="0"/>
              <a:t>（消防学校等） </a:t>
            </a:r>
          </a:p>
          <a:p>
            <a:r>
              <a:rPr lang="ja-JP" altLang="en-US" dirty="0" smtClean="0"/>
              <a:t>第五十一条 　都道府県は、財政上の事情その他特別の事情のある場合を除くほか、単独に又は共同して、消防職員及び消防団員の教育訓練を行うために消防学校を設置しなければならない。 </a:t>
            </a:r>
            <a:endParaRPr lang="en-US" altLang="ja-JP" dirty="0" smtClean="0"/>
          </a:p>
          <a:p>
            <a:endParaRPr lang="ja-JP" altLang="en-US" dirty="0" smtClean="0"/>
          </a:p>
          <a:p>
            <a:pPr marL="226593" indent="-226593">
              <a:buAutoNum type="arabicDbPlain" startAt="2"/>
            </a:pPr>
            <a:r>
              <a:rPr lang="ja-JP" altLang="en-US" dirty="0" smtClean="0"/>
              <a:t>地方自治法第二百五十二条の十九第一項 の指定都市（以下「指定都市」という。）は、単独に又は都道府県と共同して、消防職員及び消防団員の教育訓練を行うために消防学校を設置することができる。 </a:t>
            </a:r>
            <a:endParaRPr lang="en-US" altLang="ja-JP" dirty="0" smtClean="0"/>
          </a:p>
          <a:p>
            <a:pPr marL="226593" indent="-226593">
              <a:buAutoNum type="arabicDbPlain" startAt="2"/>
            </a:pPr>
            <a:endParaRPr lang="ja-JP" altLang="en-US" dirty="0" smtClean="0"/>
          </a:p>
          <a:p>
            <a:pPr marL="226593" indent="-226593">
              <a:buAutoNum type="arabicDbPlain" startAt="3"/>
            </a:pPr>
            <a:r>
              <a:rPr lang="ja-JP" altLang="en-US" dirty="0" smtClean="0"/>
              <a:t>前項の規定により消防学校を設置する指定都市以外の市及び町村は、消防職員及び消防団員の訓練を行うために訓練機関を設置することができる。 </a:t>
            </a:r>
            <a:endParaRPr lang="en-US" altLang="ja-JP" dirty="0" smtClean="0"/>
          </a:p>
          <a:p>
            <a:pPr marL="226593" indent="-226593">
              <a:buAutoNum type="arabicDbPlain" startAt="3"/>
            </a:pPr>
            <a:endParaRPr lang="ja-JP" altLang="en-US" dirty="0" smtClean="0"/>
          </a:p>
          <a:p>
            <a:r>
              <a:rPr lang="ja-JP" altLang="en-US" u="sng" dirty="0" smtClean="0"/>
              <a:t>４ 　消防学校の教育訓練については、消防庁が定める基準を確保するように努めなければならない。 </a:t>
            </a:r>
          </a:p>
          <a:p>
            <a:endParaRPr lang="ja-JP" altLang="en-US" dirty="0" smtClean="0"/>
          </a:p>
        </p:txBody>
      </p:sp>
      <p:sp>
        <p:nvSpPr>
          <p:cNvPr id="62468" name="スライド番号プレースホルダ 3"/>
          <p:cNvSpPr>
            <a:spLocks noGrp="1"/>
          </p:cNvSpPr>
          <p:nvPr>
            <p:ph type="sldNum" sz="quarter" idx="5"/>
          </p:nvPr>
        </p:nvSpPr>
        <p:spPr>
          <a:noFill/>
        </p:spPr>
        <p:txBody>
          <a:bodyPr/>
          <a:lstStyle/>
          <a:p>
            <a:fld id="{E7C046E1-D04C-4424-8F6E-65693D6ADF01}" type="slidenum">
              <a:rPr lang="ja-JP" altLang="en-US" smtClean="0"/>
              <a:pPr/>
              <a:t>10</a:t>
            </a:fld>
            <a:endParaRPr lang="en-US" altLang="ja-JP" smtClean="0"/>
          </a:p>
        </p:txBody>
      </p:sp>
    </p:spTree>
    <p:extLst>
      <p:ext uri="{BB962C8B-B14F-4D97-AF65-F5344CB8AC3E}">
        <p14:creationId xmlns:p14="http://schemas.microsoft.com/office/powerpoint/2010/main" val="3111985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その基準で、消防学校の教育訓練種別がこのように区分されている。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11</a:t>
            </a:fld>
            <a:endParaRPr lang="en-US" altLang="ja-JP"/>
          </a:p>
        </p:txBody>
      </p:sp>
    </p:spTree>
    <p:extLst>
      <p:ext uri="{BB962C8B-B14F-4D97-AF65-F5344CB8AC3E}">
        <p14:creationId xmlns:p14="http://schemas.microsoft.com/office/powerpoint/2010/main" val="336545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12</a:t>
            </a:fld>
            <a:endParaRPr lang="en-US" altLang="ja-JP"/>
          </a:p>
        </p:txBody>
      </p:sp>
    </p:spTree>
    <p:extLst>
      <p:ext uri="{BB962C8B-B14F-4D97-AF65-F5344CB8AC3E}">
        <p14:creationId xmlns:p14="http://schemas.microsoft.com/office/powerpoint/2010/main" val="491881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13</a:t>
            </a:fld>
            <a:endParaRPr lang="en-US" altLang="ja-JP"/>
          </a:p>
        </p:txBody>
      </p:sp>
    </p:spTree>
    <p:extLst>
      <p:ext uri="{BB962C8B-B14F-4D97-AF65-F5344CB8AC3E}">
        <p14:creationId xmlns:p14="http://schemas.microsoft.com/office/powerpoint/2010/main" val="184339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14</a:t>
            </a:fld>
            <a:endParaRPr lang="en-US" altLang="ja-JP"/>
          </a:p>
        </p:txBody>
      </p:sp>
    </p:spTree>
    <p:extLst>
      <p:ext uri="{BB962C8B-B14F-4D97-AF65-F5344CB8AC3E}">
        <p14:creationId xmlns:p14="http://schemas.microsoft.com/office/powerpoint/2010/main" val="1739733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15</a:t>
            </a:fld>
            <a:endParaRPr lang="en-US" altLang="ja-JP"/>
          </a:p>
        </p:txBody>
      </p:sp>
    </p:spTree>
    <p:extLst>
      <p:ext uri="{BB962C8B-B14F-4D97-AF65-F5344CB8AC3E}">
        <p14:creationId xmlns:p14="http://schemas.microsoft.com/office/powerpoint/2010/main" val="1739733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16</a:t>
            </a:fld>
            <a:endParaRPr lang="en-US" altLang="ja-JP"/>
          </a:p>
        </p:txBody>
      </p:sp>
    </p:spTree>
    <p:extLst>
      <p:ext uri="{BB962C8B-B14F-4D97-AF65-F5344CB8AC3E}">
        <p14:creationId xmlns:p14="http://schemas.microsoft.com/office/powerpoint/2010/main" val="173973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17</a:t>
            </a:fld>
            <a:endParaRPr lang="en-US" altLang="ja-JP"/>
          </a:p>
        </p:txBody>
      </p:sp>
    </p:spTree>
    <p:extLst>
      <p:ext uri="{BB962C8B-B14F-4D97-AF65-F5344CB8AC3E}">
        <p14:creationId xmlns:p14="http://schemas.microsoft.com/office/powerpoint/2010/main" val="173973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18</a:t>
            </a:fld>
            <a:endParaRPr lang="en-US" altLang="ja-JP"/>
          </a:p>
        </p:txBody>
      </p:sp>
    </p:spTree>
    <p:extLst>
      <p:ext uri="{BB962C8B-B14F-4D97-AF65-F5344CB8AC3E}">
        <p14:creationId xmlns:p14="http://schemas.microsoft.com/office/powerpoint/2010/main" val="1739733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19</a:t>
            </a:fld>
            <a:endParaRPr lang="en-US" altLang="ja-JP"/>
          </a:p>
        </p:txBody>
      </p:sp>
    </p:spTree>
    <p:extLst>
      <p:ext uri="{BB962C8B-B14F-4D97-AF65-F5344CB8AC3E}">
        <p14:creationId xmlns:p14="http://schemas.microsoft.com/office/powerpoint/2010/main" val="15819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a:ln/>
        </p:spPr>
      </p:sp>
      <p:sp>
        <p:nvSpPr>
          <p:cNvPr id="54275" name="ノート プレースホルダ 2"/>
          <p:cNvSpPr>
            <a:spLocks noGrp="1"/>
          </p:cNvSpPr>
          <p:nvPr>
            <p:ph type="body" idx="1"/>
          </p:nvPr>
        </p:nvSpPr>
        <p:spPr>
          <a:noFill/>
          <a:ln/>
        </p:spPr>
        <p:txBody>
          <a:bodyPr/>
          <a:lstStyle/>
          <a:p>
            <a:endParaRPr lang="ja-JP" altLang="en-US" dirty="0" smtClean="0"/>
          </a:p>
        </p:txBody>
      </p:sp>
      <p:sp>
        <p:nvSpPr>
          <p:cNvPr id="54276" name="スライド番号プレースホルダ 3"/>
          <p:cNvSpPr>
            <a:spLocks noGrp="1"/>
          </p:cNvSpPr>
          <p:nvPr>
            <p:ph type="sldNum" sz="quarter" idx="5"/>
          </p:nvPr>
        </p:nvSpPr>
        <p:spPr>
          <a:noFill/>
        </p:spPr>
        <p:txBody>
          <a:bodyPr/>
          <a:lstStyle/>
          <a:p>
            <a:fld id="{B65FCB7A-B573-4927-A6E7-6D9F8731893D}" type="slidenum">
              <a:rPr lang="ja-JP" altLang="en-US" smtClean="0"/>
              <a:pPr/>
              <a:t>2</a:t>
            </a:fld>
            <a:endParaRPr lang="en-US" altLang="ja-JP" smtClean="0"/>
          </a:p>
        </p:txBody>
      </p:sp>
    </p:spTree>
    <p:extLst>
      <p:ext uri="{BB962C8B-B14F-4D97-AF65-F5344CB8AC3E}">
        <p14:creationId xmlns:p14="http://schemas.microsoft.com/office/powerpoint/2010/main" val="590081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20</a:t>
            </a:fld>
            <a:endParaRPr lang="en-US" altLang="ja-JP"/>
          </a:p>
        </p:txBody>
      </p:sp>
    </p:spTree>
    <p:extLst>
      <p:ext uri="{BB962C8B-B14F-4D97-AF65-F5344CB8AC3E}">
        <p14:creationId xmlns:p14="http://schemas.microsoft.com/office/powerpoint/2010/main" val="3089917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21</a:t>
            </a:fld>
            <a:endParaRPr lang="en-US" altLang="ja-JP"/>
          </a:p>
        </p:txBody>
      </p:sp>
    </p:spTree>
    <p:extLst>
      <p:ext uri="{BB962C8B-B14F-4D97-AF65-F5344CB8AC3E}">
        <p14:creationId xmlns:p14="http://schemas.microsoft.com/office/powerpoint/2010/main" val="3652938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22</a:t>
            </a:fld>
            <a:endParaRPr lang="en-US" altLang="ja-JP"/>
          </a:p>
        </p:txBody>
      </p:sp>
    </p:spTree>
    <p:extLst>
      <p:ext uri="{BB962C8B-B14F-4D97-AF65-F5344CB8AC3E}">
        <p14:creationId xmlns:p14="http://schemas.microsoft.com/office/powerpoint/2010/main" val="2647902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23</a:t>
            </a:fld>
            <a:endParaRPr lang="en-US" altLang="ja-JP"/>
          </a:p>
        </p:txBody>
      </p:sp>
    </p:spTree>
    <p:extLst>
      <p:ext uri="{BB962C8B-B14F-4D97-AF65-F5344CB8AC3E}">
        <p14:creationId xmlns:p14="http://schemas.microsoft.com/office/powerpoint/2010/main" val="3129396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24</a:t>
            </a:fld>
            <a:endParaRPr lang="en-US" altLang="ja-JP"/>
          </a:p>
        </p:txBody>
      </p:sp>
    </p:spTree>
    <p:extLst>
      <p:ext uri="{BB962C8B-B14F-4D97-AF65-F5344CB8AC3E}">
        <p14:creationId xmlns:p14="http://schemas.microsoft.com/office/powerpoint/2010/main" val="3208473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25</a:t>
            </a:fld>
            <a:endParaRPr lang="en-US" altLang="ja-JP"/>
          </a:p>
        </p:txBody>
      </p:sp>
    </p:spTree>
    <p:extLst>
      <p:ext uri="{BB962C8B-B14F-4D97-AF65-F5344CB8AC3E}">
        <p14:creationId xmlns:p14="http://schemas.microsoft.com/office/powerpoint/2010/main" val="2882831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12AC7BE3-A28C-442F-ACF7-4C750E6E0974}" type="slidenum">
              <a:rPr lang="ja-JP" altLang="en-US" smtClean="0"/>
              <a:pPr>
                <a:defRPr/>
              </a:pPr>
              <a:t>26</a:t>
            </a:fld>
            <a:endParaRPr lang="en-US" altLang="ja-JP"/>
          </a:p>
        </p:txBody>
      </p:sp>
    </p:spTree>
    <p:extLst>
      <p:ext uri="{BB962C8B-B14F-4D97-AF65-F5344CB8AC3E}">
        <p14:creationId xmlns:p14="http://schemas.microsoft.com/office/powerpoint/2010/main" val="424910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a:ln/>
        </p:spPr>
      </p:sp>
      <p:sp>
        <p:nvSpPr>
          <p:cNvPr id="55299" name="ノート プレースホルダ 2"/>
          <p:cNvSpPr>
            <a:spLocks noGrp="1"/>
          </p:cNvSpPr>
          <p:nvPr>
            <p:ph type="body" idx="1"/>
          </p:nvPr>
        </p:nvSpPr>
        <p:spPr>
          <a:noFill/>
          <a:ln/>
        </p:spPr>
        <p:txBody>
          <a:bodyPr/>
          <a:lstStyle/>
          <a:p>
            <a:endParaRPr lang="ja-JP" altLang="en-US" dirty="0" smtClean="0"/>
          </a:p>
        </p:txBody>
      </p:sp>
      <p:sp>
        <p:nvSpPr>
          <p:cNvPr id="55300" name="スライド番号プレースホルダ 3"/>
          <p:cNvSpPr>
            <a:spLocks noGrp="1"/>
          </p:cNvSpPr>
          <p:nvPr>
            <p:ph type="sldNum" sz="quarter" idx="5"/>
          </p:nvPr>
        </p:nvSpPr>
        <p:spPr>
          <a:noFill/>
        </p:spPr>
        <p:txBody>
          <a:bodyPr/>
          <a:lstStyle/>
          <a:p>
            <a:fld id="{30E54CFD-0106-47B0-B353-A36231E86B1A}" type="slidenum">
              <a:rPr lang="ja-JP" altLang="en-US" smtClean="0"/>
              <a:pPr/>
              <a:t>3</a:t>
            </a:fld>
            <a:endParaRPr lang="en-US" altLang="ja-JP" smtClean="0"/>
          </a:p>
        </p:txBody>
      </p:sp>
    </p:spTree>
    <p:extLst>
      <p:ext uri="{BB962C8B-B14F-4D97-AF65-F5344CB8AC3E}">
        <p14:creationId xmlns:p14="http://schemas.microsoft.com/office/powerpoint/2010/main" val="901316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ja-JP" altLang="en-US" dirty="0" smtClean="0"/>
          </a:p>
        </p:txBody>
      </p:sp>
    </p:spTree>
    <p:extLst>
      <p:ext uri="{BB962C8B-B14F-4D97-AF65-F5344CB8AC3E}">
        <p14:creationId xmlns:p14="http://schemas.microsoft.com/office/powerpoint/2010/main" val="1850668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ja-JP" altLang="en-US" dirty="0" smtClean="0"/>
          </a:p>
        </p:txBody>
      </p:sp>
    </p:spTree>
    <p:extLst>
      <p:ext uri="{BB962C8B-B14F-4D97-AF65-F5344CB8AC3E}">
        <p14:creationId xmlns:p14="http://schemas.microsoft.com/office/powerpoint/2010/main" val="195152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a:ln/>
        </p:spPr>
      </p:sp>
      <p:sp>
        <p:nvSpPr>
          <p:cNvPr id="58371" name="ノート プレースホルダ 2"/>
          <p:cNvSpPr>
            <a:spLocks noGrp="1"/>
          </p:cNvSpPr>
          <p:nvPr>
            <p:ph type="body" idx="1"/>
          </p:nvPr>
        </p:nvSpPr>
        <p:spPr>
          <a:noFill/>
          <a:ln/>
        </p:spPr>
        <p:txBody>
          <a:bodyPr/>
          <a:lstStyle/>
          <a:p>
            <a:endParaRPr lang="ja-JP" altLang="en-US" smtClean="0"/>
          </a:p>
        </p:txBody>
      </p:sp>
      <p:sp>
        <p:nvSpPr>
          <p:cNvPr id="58372" name="スライド番号プレースホルダ 3"/>
          <p:cNvSpPr>
            <a:spLocks noGrp="1"/>
          </p:cNvSpPr>
          <p:nvPr>
            <p:ph type="sldNum" sz="quarter" idx="5"/>
          </p:nvPr>
        </p:nvSpPr>
        <p:spPr>
          <a:noFill/>
        </p:spPr>
        <p:txBody>
          <a:bodyPr/>
          <a:lstStyle/>
          <a:p>
            <a:fld id="{1D665800-E2B7-4376-89AF-252DEE8EE63D}" type="slidenum">
              <a:rPr lang="ja-JP" altLang="en-US" smtClean="0"/>
              <a:pPr/>
              <a:t>6</a:t>
            </a:fld>
            <a:endParaRPr lang="en-US" altLang="ja-JP" smtClean="0"/>
          </a:p>
        </p:txBody>
      </p:sp>
    </p:spTree>
    <p:extLst>
      <p:ext uri="{BB962C8B-B14F-4D97-AF65-F5344CB8AC3E}">
        <p14:creationId xmlns:p14="http://schemas.microsoft.com/office/powerpoint/2010/main" val="197251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a:ln/>
        </p:spPr>
      </p:sp>
      <p:sp>
        <p:nvSpPr>
          <p:cNvPr id="57347" name="ノート プレースホルダ 2"/>
          <p:cNvSpPr>
            <a:spLocks noGrp="1"/>
          </p:cNvSpPr>
          <p:nvPr>
            <p:ph type="body" idx="1"/>
          </p:nvPr>
        </p:nvSpPr>
        <p:spPr>
          <a:noFill/>
          <a:ln/>
        </p:spPr>
        <p:txBody>
          <a:bodyPr/>
          <a:lstStyle/>
          <a:p>
            <a:endParaRPr lang="ja-JP" altLang="en-US" dirty="0" smtClean="0"/>
          </a:p>
        </p:txBody>
      </p:sp>
      <p:sp>
        <p:nvSpPr>
          <p:cNvPr id="57348" name="スライド番号プレースホルダ 3"/>
          <p:cNvSpPr>
            <a:spLocks noGrp="1"/>
          </p:cNvSpPr>
          <p:nvPr>
            <p:ph type="sldNum" sz="quarter" idx="5"/>
          </p:nvPr>
        </p:nvSpPr>
        <p:spPr>
          <a:noFill/>
        </p:spPr>
        <p:txBody>
          <a:bodyPr/>
          <a:lstStyle/>
          <a:p>
            <a:fld id="{FBE229D6-202C-40FF-A433-F1AF97271E2E}" type="slidenum">
              <a:rPr lang="ja-JP" altLang="en-US" smtClean="0"/>
              <a:pPr/>
              <a:t>7</a:t>
            </a:fld>
            <a:endParaRPr lang="en-US" altLang="ja-JP" smtClean="0"/>
          </a:p>
        </p:txBody>
      </p:sp>
    </p:spTree>
    <p:extLst>
      <p:ext uri="{BB962C8B-B14F-4D97-AF65-F5344CB8AC3E}">
        <p14:creationId xmlns:p14="http://schemas.microsoft.com/office/powerpoint/2010/main" val="385605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a:ln/>
        </p:spPr>
      </p:sp>
      <p:sp>
        <p:nvSpPr>
          <p:cNvPr id="60419" name="ノート プレースホルダ 2"/>
          <p:cNvSpPr>
            <a:spLocks noGrp="1"/>
          </p:cNvSpPr>
          <p:nvPr>
            <p:ph type="body" idx="1"/>
          </p:nvPr>
        </p:nvSpPr>
        <p:spPr>
          <a:noFill/>
          <a:ln/>
        </p:spPr>
        <p:txBody>
          <a:bodyPr/>
          <a:lstStyle/>
          <a:p>
            <a:endParaRPr lang="ja-JP" altLang="en-US" dirty="0" smtClean="0"/>
          </a:p>
        </p:txBody>
      </p:sp>
      <p:sp>
        <p:nvSpPr>
          <p:cNvPr id="60420" name="スライド番号プレースホルダ 3"/>
          <p:cNvSpPr>
            <a:spLocks noGrp="1"/>
          </p:cNvSpPr>
          <p:nvPr>
            <p:ph type="sldNum" sz="quarter" idx="5"/>
          </p:nvPr>
        </p:nvSpPr>
        <p:spPr>
          <a:noFill/>
        </p:spPr>
        <p:txBody>
          <a:bodyPr/>
          <a:lstStyle/>
          <a:p>
            <a:fld id="{8E35542E-C85D-43B8-B48D-57608895A459}" type="slidenum">
              <a:rPr lang="ja-JP" altLang="en-US" smtClean="0"/>
              <a:pPr/>
              <a:t>8</a:t>
            </a:fld>
            <a:endParaRPr lang="en-US" altLang="ja-JP" smtClean="0"/>
          </a:p>
        </p:txBody>
      </p:sp>
    </p:spTree>
    <p:extLst>
      <p:ext uri="{BB962C8B-B14F-4D97-AF65-F5344CB8AC3E}">
        <p14:creationId xmlns:p14="http://schemas.microsoft.com/office/powerpoint/2010/main" val="306643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p:spPr>
        <p:txBody>
          <a:bodyPr/>
          <a:lstStyle/>
          <a:p>
            <a:endParaRPr lang="ja-JP" altLang="en-US" dirty="0" smtClean="0"/>
          </a:p>
        </p:txBody>
      </p:sp>
      <p:sp>
        <p:nvSpPr>
          <p:cNvPr id="61444" name="スライド番号プレースホルダ 3"/>
          <p:cNvSpPr>
            <a:spLocks noGrp="1"/>
          </p:cNvSpPr>
          <p:nvPr>
            <p:ph type="sldNum" sz="quarter" idx="5"/>
          </p:nvPr>
        </p:nvSpPr>
        <p:spPr>
          <a:noFill/>
        </p:spPr>
        <p:txBody>
          <a:bodyPr/>
          <a:lstStyle/>
          <a:p>
            <a:fld id="{56CA9025-EBCF-4D37-BBB9-22C4C67EB57F}" type="slidenum">
              <a:rPr lang="ja-JP" altLang="en-US" smtClean="0"/>
              <a:pPr/>
              <a:t>9</a:t>
            </a:fld>
            <a:endParaRPr lang="en-US" altLang="ja-JP" smtClean="0"/>
          </a:p>
        </p:txBody>
      </p:sp>
    </p:spTree>
    <p:extLst>
      <p:ext uri="{BB962C8B-B14F-4D97-AF65-F5344CB8AC3E}">
        <p14:creationId xmlns:p14="http://schemas.microsoft.com/office/powerpoint/2010/main" val="1218993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ja-JP" alt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ja-JP" alt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ja-JP" alt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ja-JP" alt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ja-JP" alt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ja-JP" alt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ja-JP" alt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ja-JP" alt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ja-JP" alt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ja-JP" alt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ja-JP" alt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ja-JP" alt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ja-JP" altLang="en-US"/>
            </a:p>
          </p:txBody>
        </p:sp>
      </p:grpSp>
      <p:sp>
        <p:nvSpPr>
          <p:cNvPr id="17426"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ja-JP" altLang="en-US"/>
              <a:t>マスタ タイトルの書式設定</a:t>
            </a:r>
          </a:p>
        </p:txBody>
      </p:sp>
      <p:sp>
        <p:nvSpPr>
          <p:cNvPr id="1742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ja-JP"/>
          </a:p>
        </p:txBody>
      </p:sp>
      <p:sp>
        <p:nvSpPr>
          <p:cNvPr id="21" name="Rectangle 21"/>
          <p:cNvSpPr>
            <a:spLocks noGrp="1" noChangeArrowheads="1"/>
          </p:cNvSpPr>
          <p:nvPr>
            <p:ph type="ftr" sz="quarter" idx="11"/>
          </p:nvPr>
        </p:nvSpPr>
        <p:spPr/>
        <p:txBody>
          <a:bodyPr/>
          <a:lstStyle>
            <a:lvl1pPr>
              <a:defRPr/>
            </a:lvl1pPr>
          </a:lstStyle>
          <a:p>
            <a:pPr>
              <a:defRPr/>
            </a:pPr>
            <a:endParaRPr lang="en-US" altLang="ja-JP"/>
          </a:p>
        </p:txBody>
      </p:sp>
      <p:sp>
        <p:nvSpPr>
          <p:cNvPr id="22" name="Rectangle 22"/>
          <p:cNvSpPr>
            <a:spLocks noGrp="1" noChangeArrowheads="1"/>
          </p:cNvSpPr>
          <p:nvPr>
            <p:ph type="sldNum" sz="quarter" idx="12"/>
          </p:nvPr>
        </p:nvSpPr>
        <p:spPr/>
        <p:txBody>
          <a:bodyPr/>
          <a:lstStyle>
            <a:lvl1pPr>
              <a:defRPr/>
            </a:lvl1pPr>
          </a:lstStyle>
          <a:p>
            <a:pPr>
              <a:defRPr/>
            </a:pPr>
            <a:fld id="{C0D63DB5-E46D-401B-AFB8-275C82DE890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21"/>
          <p:cNvSpPr>
            <a:spLocks noGrp="1" noChangeArrowheads="1"/>
          </p:cNvSpPr>
          <p:nvPr>
            <p:ph type="sldNum" sz="quarter" idx="12"/>
          </p:nvPr>
        </p:nvSpPr>
        <p:spPr>
          <a:ln/>
        </p:spPr>
        <p:txBody>
          <a:bodyPr/>
          <a:lstStyle>
            <a:lvl1pPr>
              <a:defRPr/>
            </a:lvl1pPr>
          </a:lstStyle>
          <a:p>
            <a:pPr>
              <a:defRPr/>
            </a:pPr>
            <a:fld id="{3DE14244-2447-410E-96B2-60E8707BD769}"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2136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2136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21"/>
          <p:cNvSpPr>
            <a:spLocks noGrp="1" noChangeArrowheads="1"/>
          </p:cNvSpPr>
          <p:nvPr>
            <p:ph type="sldNum" sz="quarter" idx="12"/>
          </p:nvPr>
        </p:nvSpPr>
        <p:spPr>
          <a:ln/>
        </p:spPr>
        <p:txBody>
          <a:bodyPr/>
          <a:lstStyle>
            <a:lvl1pPr>
              <a:defRPr/>
            </a:lvl1pPr>
          </a:lstStyle>
          <a:p>
            <a:pPr>
              <a:defRPr/>
            </a:pPr>
            <a:fld id="{53FF1927-3009-4323-BFC7-27D163B8C4CC}"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457200" y="1600200"/>
            <a:ext cx="8229600" cy="4495800"/>
          </a:xfrm>
        </p:spPr>
        <p:txBody>
          <a:bodyPr/>
          <a:lstStyle/>
          <a:p>
            <a:pPr lvl="0"/>
            <a:endParaRPr lang="ja-JP" altLang="en-US" noProof="0" smtClean="0"/>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21"/>
          <p:cNvSpPr>
            <a:spLocks noGrp="1" noChangeArrowheads="1"/>
          </p:cNvSpPr>
          <p:nvPr>
            <p:ph type="sldNum" sz="quarter" idx="12"/>
          </p:nvPr>
        </p:nvSpPr>
        <p:spPr>
          <a:ln/>
        </p:spPr>
        <p:txBody>
          <a:bodyPr/>
          <a:lstStyle>
            <a:lvl1pPr>
              <a:defRPr/>
            </a:lvl1pPr>
          </a:lstStyle>
          <a:p>
            <a:pPr>
              <a:defRPr/>
            </a:pPr>
            <a:fld id="{5E940F0E-052B-409A-ABC7-11E3F45A0701}"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21"/>
          <p:cNvSpPr>
            <a:spLocks noGrp="1" noChangeArrowheads="1"/>
          </p:cNvSpPr>
          <p:nvPr>
            <p:ph type="sldNum" sz="quarter" idx="12"/>
          </p:nvPr>
        </p:nvSpPr>
        <p:spPr>
          <a:ln/>
        </p:spPr>
        <p:txBody>
          <a:bodyPr/>
          <a:lstStyle>
            <a:lvl1pPr>
              <a:defRPr/>
            </a:lvl1pPr>
          </a:lstStyle>
          <a:p>
            <a:pPr>
              <a:defRPr/>
            </a:pPr>
            <a:fld id="{C31FA6C3-100D-4517-B796-E5C51A8A6E76}"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21"/>
          <p:cNvSpPr>
            <a:spLocks noGrp="1" noChangeArrowheads="1"/>
          </p:cNvSpPr>
          <p:nvPr>
            <p:ph type="sldNum" sz="quarter" idx="12"/>
          </p:nvPr>
        </p:nvSpPr>
        <p:spPr>
          <a:ln/>
        </p:spPr>
        <p:txBody>
          <a:bodyPr/>
          <a:lstStyle>
            <a:lvl1pPr>
              <a:defRPr/>
            </a:lvl1pPr>
          </a:lstStyle>
          <a:p>
            <a:pPr>
              <a:defRPr/>
            </a:pPr>
            <a:fld id="{7DFA792E-3476-4789-94E7-4D3FE196B846}"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21"/>
          <p:cNvSpPr>
            <a:spLocks noGrp="1" noChangeArrowheads="1"/>
          </p:cNvSpPr>
          <p:nvPr>
            <p:ph type="sldNum" sz="quarter" idx="12"/>
          </p:nvPr>
        </p:nvSpPr>
        <p:spPr>
          <a:ln/>
        </p:spPr>
        <p:txBody>
          <a:bodyPr/>
          <a:lstStyle>
            <a:lvl1pPr>
              <a:defRPr/>
            </a:lvl1pPr>
          </a:lstStyle>
          <a:p>
            <a:pPr>
              <a:defRPr/>
            </a:pPr>
            <a:fld id="{223DB9E4-5B61-456C-B341-476C79D4A717}"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21"/>
          <p:cNvSpPr>
            <a:spLocks noGrp="1" noChangeArrowheads="1"/>
          </p:cNvSpPr>
          <p:nvPr>
            <p:ph type="sldNum" sz="quarter" idx="12"/>
          </p:nvPr>
        </p:nvSpPr>
        <p:spPr>
          <a:ln/>
        </p:spPr>
        <p:txBody>
          <a:bodyPr/>
          <a:lstStyle>
            <a:lvl1pPr>
              <a:defRPr/>
            </a:lvl1pPr>
          </a:lstStyle>
          <a:p>
            <a:pPr>
              <a:defRPr/>
            </a:pPr>
            <a:fld id="{D0DBBAB3-9974-4D00-AC82-7BB648C52598}"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21"/>
          <p:cNvSpPr>
            <a:spLocks noGrp="1" noChangeArrowheads="1"/>
          </p:cNvSpPr>
          <p:nvPr>
            <p:ph type="sldNum" sz="quarter" idx="12"/>
          </p:nvPr>
        </p:nvSpPr>
        <p:spPr>
          <a:ln/>
        </p:spPr>
        <p:txBody>
          <a:bodyPr/>
          <a:lstStyle>
            <a:lvl1pPr>
              <a:defRPr/>
            </a:lvl1pPr>
          </a:lstStyle>
          <a:p>
            <a:pPr>
              <a:defRPr/>
            </a:pPr>
            <a:fld id="{D02AB17A-2F0B-49C2-BC6B-CCE9797F5549}"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21"/>
          <p:cNvSpPr>
            <a:spLocks noGrp="1" noChangeArrowheads="1"/>
          </p:cNvSpPr>
          <p:nvPr>
            <p:ph type="sldNum" sz="quarter" idx="12"/>
          </p:nvPr>
        </p:nvSpPr>
        <p:spPr>
          <a:ln/>
        </p:spPr>
        <p:txBody>
          <a:bodyPr/>
          <a:lstStyle>
            <a:lvl1pPr>
              <a:defRPr/>
            </a:lvl1pPr>
          </a:lstStyle>
          <a:p>
            <a:pPr>
              <a:defRPr/>
            </a:pPr>
            <a:fld id="{1E7D047C-EFBA-49D3-89C0-EDAB7959D2C3}"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21"/>
          <p:cNvSpPr>
            <a:spLocks noGrp="1" noChangeArrowheads="1"/>
          </p:cNvSpPr>
          <p:nvPr>
            <p:ph type="sldNum" sz="quarter" idx="12"/>
          </p:nvPr>
        </p:nvSpPr>
        <p:spPr>
          <a:ln/>
        </p:spPr>
        <p:txBody>
          <a:bodyPr/>
          <a:lstStyle>
            <a:lvl1pPr>
              <a:defRPr/>
            </a:lvl1pPr>
          </a:lstStyle>
          <a:p>
            <a:pPr>
              <a:defRPr/>
            </a:pPr>
            <a:fld id="{31F3A11E-E663-4B9F-A69A-079CF3101A05}"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21"/>
          <p:cNvSpPr>
            <a:spLocks noGrp="1" noChangeArrowheads="1"/>
          </p:cNvSpPr>
          <p:nvPr>
            <p:ph type="sldNum" sz="quarter" idx="12"/>
          </p:nvPr>
        </p:nvSpPr>
        <p:spPr>
          <a:ln/>
        </p:spPr>
        <p:txBody>
          <a:bodyPr/>
          <a:lstStyle>
            <a:lvl1pPr>
              <a:defRPr/>
            </a:lvl1pPr>
          </a:lstStyle>
          <a:p>
            <a:pPr>
              <a:defRPr/>
            </a:pPr>
            <a:fld id="{A3850195-ED0B-4894-BCFD-F0D463186D4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2438400"/>
            <a:ext cx="9144000" cy="4046538"/>
            <a:chOff x="0" y="1536"/>
            <a:chExt cx="5760" cy="2549"/>
          </a:xfrm>
        </p:grpSpPr>
        <p:sp>
          <p:nvSpPr>
            <p:cNvPr id="1638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ja-JP" altLang="en-US"/>
            </a:p>
          </p:txBody>
        </p:sp>
        <p:sp>
          <p:nvSpPr>
            <p:cNvPr id="1638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ja-JP" altLang="en-US"/>
            </a:p>
          </p:txBody>
        </p:sp>
        <p:sp>
          <p:nvSpPr>
            <p:cNvPr id="1638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ja-JP" altLang="en-US"/>
            </a:p>
          </p:txBody>
        </p:sp>
        <p:sp>
          <p:nvSpPr>
            <p:cNvPr id="1639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p>
          </p:txBody>
        </p:sp>
        <p:sp>
          <p:nvSpPr>
            <p:cNvPr id="1639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ja-JP" altLang="en-US"/>
            </a:p>
          </p:txBody>
        </p:sp>
        <p:sp>
          <p:nvSpPr>
            <p:cNvPr id="1639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ja-JP" altLang="en-US"/>
            </a:p>
          </p:txBody>
        </p:sp>
        <p:sp>
          <p:nvSpPr>
            <p:cNvPr id="1639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ja-JP" altLang="en-US"/>
            </a:p>
          </p:txBody>
        </p:sp>
        <p:sp>
          <p:nvSpPr>
            <p:cNvPr id="1639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ja-JP" altLang="en-US"/>
            </a:p>
          </p:txBody>
        </p:sp>
        <p:sp>
          <p:nvSpPr>
            <p:cNvPr id="1639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ja-JP" altLang="en-US"/>
            </a:p>
          </p:txBody>
        </p:sp>
        <p:sp>
          <p:nvSpPr>
            <p:cNvPr id="1639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ja-JP" altLang="en-US"/>
            </a:p>
          </p:txBody>
        </p:sp>
        <p:sp>
          <p:nvSpPr>
            <p:cNvPr id="1639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ja-JP" altLang="en-US"/>
            </a:p>
          </p:txBody>
        </p:sp>
        <p:sp>
          <p:nvSpPr>
            <p:cNvPr id="1639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ja-JP" altLang="en-US"/>
            </a:p>
          </p:txBody>
        </p:sp>
        <p:sp>
          <p:nvSpPr>
            <p:cNvPr id="1639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ja-JP" altLang="en-US"/>
            </a:p>
          </p:txBody>
        </p:sp>
        <p:sp>
          <p:nvSpPr>
            <p:cNvPr id="1640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ja-JP" altLang="en-US"/>
            </a:p>
          </p:txBody>
        </p:sp>
        <p:sp>
          <p:nvSpPr>
            <p:cNvPr id="1640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ja-JP" altLang="en-US"/>
            </a:p>
          </p:txBody>
        </p:sp>
      </p:grpSp>
      <p:sp>
        <p:nvSpPr>
          <p:cNvPr id="16402"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ja-JP" altLang="en-US" smtClean="0"/>
              <a:t>マスタ タイトルの書式設定</a:t>
            </a:r>
          </a:p>
        </p:txBody>
      </p:sp>
      <p:sp>
        <p:nvSpPr>
          <p:cNvPr id="16403"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a typeface="+mn-ea"/>
              </a:defRPr>
            </a:lvl1pPr>
          </a:lstStyle>
          <a:p>
            <a:pPr>
              <a:defRPr/>
            </a:pPr>
            <a:endParaRPr lang="en-US" altLang="ja-JP"/>
          </a:p>
        </p:txBody>
      </p:sp>
      <p:sp>
        <p:nvSpPr>
          <p:cNvPr id="1640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a typeface="+mn-ea"/>
              </a:defRPr>
            </a:lvl1pPr>
          </a:lstStyle>
          <a:p>
            <a:pPr>
              <a:defRPr/>
            </a:pPr>
            <a:endParaRPr lang="en-US" altLang="ja-JP"/>
          </a:p>
        </p:txBody>
      </p:sp>
      <p:sp>
        <p:nvSpPr>
          <p:cNvPr id="16405"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a typeface="+mn-ea"/>
              </a:defRPr>
            </a:lvl1pPr>
          </a:lstStyle>
          <a:p>
            <a:pPr>
              <a:defRPr/>
            </a:pPr>
            <a:fld id="{C1105674-0A3D-4542-9AA0-AA5EFFB09586}" type="slidenum">
              <a:rPr lang="en-US" altLang="ja-JP"/>
              <a:pPr>
                <a:defRPr/>
              </a:pPr>
              <a:t>‹#›</a:t>
            </a:fld>
            <a:endParaRPr lang="en-US" altLang="ja-JP"/>
          </a:p>
        </p:txBody>
      </p:sp>
      <p:sp>
        <p:nvSpPr>
          <p:cNvPr id="16406"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lt1" tx1="dk1" bg2="lt2" tx2="dk2" accent1="accent1" accent2="accent2" accent3="accent3" accent4="accent4" accent5="accent5" accent6="accent6" hlink="hlink" folHlink="folHlink"/>
  <p:sldLayoutIdLst>
    <p:sldLayoutId id="2147483894"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Char char="•"/>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32856"/>
            <a:ext cx="9144000" cy="1143000"/>
          </a:xfrm>
        </p:spPr>
        <p:txBody>
          <a:bodyPr/>
          <a:lstStyle/>
          <a:p>
            <a:pPr>
              <a:defRPr/>
            </a:pPr>
            <a:r>
              <a:rPr lang="ja-JP" altLang="en-US" b="0" dirty="0" smtClean="0">
                <a:solidFill>
                  <a:schemeClr val="bg1">
                    <a:lumMod val="2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大阪府立消防学校 概要</a:t>
            </a:r>
            <a:endParaRPr lang="ja-JP" altLang="en-US" b="0" dirty="0">
              <a:solidFill>
                <a:schemeClr val="bg1">
                  <a:lumMod val="2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テキスト ボックス 2"/>
          <p:cNvSpPr txBox="1"/>
          <p:nvPr/>
        </p:nvSpPr>
        <p:spPr>
          <a:xfrm>
            <a:off x="6084168" y="6093296"/>
            <a:ext cx="2880320" cy="523220"/>
          </a:xfrm>
          <a:prstGeom prst="rect">
            <a:avLst/>
          </a:prstGeom>
          <a:noFill/>
        </p:spPr>
        <p:txBody>
          <a:bodyPr wrap="square" rtlCol="0">
            <a:spAutoFit/>
          </a:bodyPr>
          <a:lstStyle/>
          <a:p>
            <a:pPr algn="ctr"/>
            <a:r>
              <a:rPr lang="ja-JP" altLang="en-US" sz="1400" kern="0" dirty="0" smtClean="0">
                <a:solidFill>
                  <a:schemeClr val="bg1">
                    <a:lumMod val="25000"/>
                  </a:schemeClr>
                </a:solidFill>
                <a:effectLst>
                  <a:outerShdw blurRad="38100" dist="38100" dir="2700000" algn="tl">
                    <a:srgbClr val="000000"/>
                  </a:outerShdw>
                </a:effectLst>
                <a:latin typeface="HG丸ｺﾞｼｯｸM-PRO" panose="020F0600000000000000" pitchFamily="50" charset="-128"/>
                <a:cs typeface="メイリオ" panose="020B0604030504040204" pitchFamily="50" charset="-128"/>
              </a:rPr>
              <a:t>平成３０年</a:t>
            </a:r>
            <a:r>
              <a:rPr lang="ja-JP" altLang="en-US" sz="1400" kern="0" dirty="0" smtClean="0">
                <a:solidFill>
                  <a:schemeClr val="bg1">
                    <a:lumMod val="25000"/>
                  </a:schemeClr>
                </a:solidFill>
                <a:effectLst>
                  <a:outerShdw blurRad="38100" dist="38100" dir="2700000" algn="tl">
                    <a:srgbClr val="000000"/>
                  </a:outerShdw>
                </a:effectLst>
                <a:latin typeface="HG丸ｺﾞｼｯｸM-PRO" panose="020F0600000000000000" pitchFamily="50" charset="-128"/>
                <a:cs typeface="メイリオ" panose="020B0604030504040204" pitchFamily="50" charset="-128"/>
              </a:rPr>
              <a:t>４月１日現在</a:t>
            </a:r>
            <a:endParaRPr lang="ja-JP" altLang="en-US" sz="1400" kern="0" dirty="0">
              <a:solidFill>
                <a:schemeClr val="bg1">
                  <a:lumMod val="25000"/>
                </a:schemeClr>
              </a:solidFill>
              <a:effectLst>
                <a:outerShdw blurRad="38100" dist="38100" dir="2700000" algn="tl">
                  <a:srgbClr val="000000"/>
                </a:outerShdw>
              </a:effectLst>
              <a:latin typeface="HG丸ｺﾞｼｯｸM-PRO" panose="020F0600000000000000" pitchFamily="50" charset="-128"/>
              <a:cs typeface="メイリオ" panose="020B0604030504040204" pitchFamily="50" charset="-128"/>
            </a:endParaRPr>
          </a:p>
          <a:p>
            <a:pPr algn="ctr"/>
            <a:endParaRPr kumimoji="1" lang="ja-JP" altLang="en-US" sz="1400" dirty="0">
              <a:latin typeface="HG丸ｺﾞｼｯｸM-PRO" panose="020F0600000000000000"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21883"/>
            <a:ext cx="8229600" cy="1143000"/>
          </a:xfrm>
        </p:spPr>
        <p:txBody>
          <a:bodyPr/>
          <a:lstStyle/>
          <a:p>
            <a:pPr algn="r" eaLnBrk="1" hangingPunct="1">
              <a:defRPr/>
            </a:pP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消防学校の教育訓練の基準</a:t>
            </a:r>
          </a:p>
        </p:txBody>
      </p:sp>
      <p:sp>
        <p:nvSpPr>
          <p:cNvPr id="21507" name="Rectangle 3"/>
          <p:cNvSpPr>
            <a:spLocks noGrp="1" noChangeArrowheads="1"/>
          </p:cNvSpPr>
          <p:nvPr>
            <p:ph type="body" idx="1"/>
          </p:nvPr>
        </p:nvSpPr>
        <p:spPr/>
        <p:txBody>
          <a:bodyPr/>
          <a:lstStyle/>
          <a:p>
            <a:pPr>
              <a:defRPr/>
            </a:pPr>
            <a:r>
              <a:rPr lang="ja-JP" altLang="en-US" b="1"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（趣旨）</a:t>
            </a:r>
          </a:p>
          <a:p>
            <a:pPr>
              <a:buFontTx/>
              <a:buNone/>
              <a:defRPr/>
            </a:pPr>
            <a:r>
              <a:rPr lang="ja-JP" altLang="en-US" b="1"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第一条</a:t>
            </a:r>
            <a:br>
              <a:rPr lang="ja-JP" altLang="en-US" b="1"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b="1"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この基準は、消防学校が消防職員及び消防団員に対して行う教育訓練について教育水準の確保に資するよう、これらに係る到達目標、標準的な教科目及び時間数その他必要な事項を定めるものとする</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5" name="直線コネクタ 4"/>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342" name="テキスト ボックス 5"/>
          <p:cNvSpPr txBox="1">
            <a:spLocks noChangeArrowheads="1"/>
          </p:cNvSpPr>
          <p:nvPr/>
        </p:nvSpPr>
        <p:spPr bwMode="auto">
          <a:xfrm>
            <a:off x="2571750" y="6038850"/>
            <a:ext cx="6143625" cy="461665"/>
          </a:xfrm>
          <a:prstGeom prst="rect">
            <a:avLst/>
          </a:prstGeom>
          <a:noFill/>
          <a:ln w="9525">
            <a:noFill/>
            <a:miter lim="800000"/>
            <a:headEnd/>
            <a:tailEnd/>
          </a:ln>
        </p:spPr>
        <p:txBody>
          <a:bodyPr>
            <a:spAutoFit/>
          </a:bodyPr>
          <a:lstStyle/>
          <a:p>
            <a:r>
              <a:rPr lang="ja-JP" altLang="en-US" sz="2400" b="1" dirty="0">
                <a:latin typeface="HG丸ｺﾞｼｯｸM-PRO" panose="020F0600000000000000" pitchFamily="50" charset="-128"/>
                <a:cs typeface="メイリオ" panose="020B0604030504040204" pitchFamily="50" charset="-128"/>
              </a:rPr>
              <a:t>（根拠法令</a:t>
            </a:r>
            <a:r>
              <a:rPr lang="ja-JP" altLang="en-US" sz="2400" b="1" dirty="0" smtClean="0">
                <a:latin typeface="HG丸ｺﾞｼｯｸM-PRO" panose="020F0600000000000000" pitchFamily="50" charset="-128"/>
                <a:cs typeface="メイリオ" panose="020B0604030504040204" pitchFamily="50" charset="-128"/>
              </a:rPr>
              <a:t>：消防組織法第５１条</a:t>
            </a:r>
            <a:r>
              <a:rPr lang="ja-JP" altLang="en-US" sz="2400" b="1" dirty="0">
                <a:latin typeface="HG丸ｺﾞｼｯｸM-PRO" panose="020F0600000000000000" pitchFamily="50" charset="-128"/>
                <a:cs typeface="メイリオ" panose="020B0604030504040204" pitchFamily="50" charset="-128"/>
              </a:rPr>
              <a:t>第４項）</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04298"/>
            <a:ext cx="8229600" cy="1143000"/>
          </a:xfrm>
        </p:spPr>
        <p:txBody>
          <a:bodyPr/>
          <a:lstStyle/>
          <a:p>
            <a:pPr eaLnBrk="1" hangingPunct="1">
              <a:defRPr/>
            </a:pP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消防学校の教育訓練種別</a:t>
            </a:r>
          </a:p>
        </p:txBody>
      </p:sp>
      <p:sp>
        <p:nvSpPr>
          <p:cNvPr id="5" name="角丸四角形 4"/>
          <p:cNvSpPr/>
          <p:nvPr/>
        </p:nvSpPr>
        <p:spPr>
          <a:xfrm>
            <a:off x="142875" y="1340768"/>
            <a:ext cx="1000125"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消防職員</a:t>
            </a:r>
          </a:p>
        </p:txBody>
      </p:sp>
      <p:sp>
        <p:nvSpPr>
          <p:cNvPr id="6" name="角丸四角形 5"/>
          <p:cNvSpPr/>
          <p:nvPr/>
        </p:nvSpPr>
        <p:spPr>
          <a:xfrm>
            <a:off x="142875" y="5126955"/>
            <a:ext cx="1000125" cy="16144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消防団員</a:t>
            </a:r>
          </a:p>
        </p:txBody>
      </p:sp>
      <p:sp>
        <p:nvSpPr>
          <p:cNvPr id="7" name="角丸四角形 6"/>
          <p:cNvSpPr/>
          <p:nvPr/>
        </p:nvSpPr>
        <p:spPr>
          <a:xfrm>
            <a:off x="1214438" y="1340768"/>
            <a:ext cx="7815858" cy="7143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初任教育</a:t>
            </a:r>
          </a:p>
        </p:txBody>
      </p:sp>
      <p:sp>
        <p:nvSpPr>
          <p:cNvPr id="8" name="角丸四角形 7"/>
          <p:cNvSpPr/>
          <p:nvPr/>
        </p:nvSpPr>
        <p:spPr>
          <a:xfrm>
            <a:off x="1214438" y="2139280"/>
            <a:ext cx="1337849" cy="84455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専科教育</a:t>
            </a:r>
          </a:p>
        </p:txBody>
      </p:sp>
      <p:sp>
        <p:nvSpPr>
          <p:cNvPr id="14" name="角丸四角形 13"/>
          <p:cNvSpPr/>
          <p:nvPr/>
        </p:nvSpPr>
        <p:spPr>
          <a:xfrm>
            <a:off x="1214438" y="3055268"/>
            <a:ext cx="1337849" cy="71437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幹部教育</a:t>
            </a:r>
          </a:p>
        </p:txBody>
      </p:sp>
      <p:sp>
        <p:nvSpPr>
          <p:cNvPr id="15" name="角丸四角形 14"/>
          <p:cNvSpPr/>
          <p:nvPr/>
        </p:nvSpPr>
        <p:spPr>
          <a:xfrm>
            <a:off x="1214438" y="3841080"/>
            <a:ext cx="1337849" cy="12160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特別教育</a:t>
            </a:r>
          </a:p>
        </p:txBody>
      </p:sp>
      <p:sp>
        <p:nvSpPr>
          <p:cNvPr id="16" name="角丸四角形 15"/>
          <p:cNvSpPr/>
          <p:nvPr/>
        </p:nvSpPr>
        <p:spPr>
          <a:xfrm>
            <a:off x="2643188" y="2139280"/>
            <a:ext cx="6407595" cy="844550"/>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警防科、特殊災害科、</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予防科（防火査察・消防用設備・危険物）、火災</a:t>
            </a: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調査科、救急科、救助科</a:t>
            </a:r>
          </a:p>
        </p:txBody>
      </p:sp>
      <p:sp>
        <p:nvSpPr>
          <p:cNvPr id="17" name="角丸四角形 16"/>
          <p:cNvSpPr/>
          <p:nvPr/>
        </p:nvSpPr>
        <p:spPr>
          <a:xfrm>
            <a:off x="2643188" y="3055268"/>
            <a:ext cx="6407595" cy="714375"/>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初級幹部科、中級幹部科、上級幹部科</a:t>
            </a:r>
            <a:endParaRPr lang="en-US" altLang="ja-JP"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8" name="角丸四角形 17"/>
          <p:cNvSpPr/>
          <p:nvPr/>
        </p:nvSpPr>
        <p:spPr>
          <a:xfrm>
            <a:off x="2643188" y="3841080"/>
            <a:ext cx="6407595" cy="1201738"/>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潜水士</a:t>
            </a: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養成研修、はしご車技術</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講習</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defRPr/>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実火災体験型訓練</a:t>
            </a: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ポンプ</a:t>
            </a: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繰法審査員研修</a:t>
            </a:r>
            <a:endParaRPr lang="en-US" altLang="ja-JP"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9" name="角丸四角形 18"/>
          <p:cNvSpPr/>
          <p:nvPr/>
        </p:nvSpPr>
        <p:spPr>
          <a:xfrm>
            <a:off x="1200151" y="5126955"/>
            <a:ext cx="1337850" cy="161441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特別教育</a:t>
            </a:r>
          </a:p>
        </p:txBody>
      </p:sp>
      <p:sp>
        <p:nvSpPr>
          <p:cNvPr id="20" name="角丸四角形 19"/>
          <p:cNvSpPr/>
          <p:nvPr/>
        </p:nvSpPr>
        <p:spPr>
          <a:xfrm>
            <a:off x="2628901" y="5126955"/>
            <a:ext cx="6407596" cy="1614413"/>
          </a:xfrm>
          <a:prstGeom prst="round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基礎</a:t>
            </a: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教育</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defRPr/>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幹部教育</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defRPr/>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（初級指導課程、現場指揮課程、分団指揮課程）</a:t>
            </a:r>
            <a:endParaRPr lang="en-US" altLang="ja-JP"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defRPr/>
            </a:pPr>
            <a:r>
              <a:rPr lang="ja-JP" altLang="en-US" sz="2000" b="1" dirty="0" smtClean="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機関教育</a:t>
            </a:r>
            <a:endParaRPr lang="en-US" altLang="ja-JP"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defRPr/>
            </a:pPr>
            <a:r>
              <a:rPr lang="ja-JP" altLang="en-US"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ポンプ繰法指導会</a:t>
            </a:r>
            <a:endParaRPr lang="en-US" altLang="ja-JP" sz="2000" b="1" dirty="0">
              <a:solidFill>
                <a:srgbClr val="000000"/>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28" name="直線コネクタ 27"/>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1543"/>
            <a:ext cx="8229600" cy="1143000"/>
          </a:xfrm>
        </p:spPr>
        <p:txBody>
          <a:body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初任教育の教育訓練概要</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2531" name="Rectangle 3"/>
          <p:cNvSpPr>
            <a:spLocks noGrp="1" noChangeArrowheads="1"/>
          </p:cNvSpPr>
          <p:nvPr>
            <p:ph type="body" idx="1"/>
          </p:nvPr>
        </p:nvSpPr>
        <p:spPr>
          <a:xfrm>
            <a:off x="272277" y="2060848"/>
            <a:ext cx="8507371" cy="2971800"/>
          </a:xfrm>
        </p:spPr>
        <p:txBody>
          <a:bodyPr/>
          <a:lstStyle/>
          <a:p>
            <a:pPr eaLnBrk="1" hangingPunct="1">
              <a:buFontTx/>
              <a:buNone/>
              <a:defRPr/>
            </a:pP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新たに消防吏員として採用された者及び初任教育未修了者を対象に、警防隊員として基本的な消防活動ができることや関係法令など消防業務全般について理解できることを目標に</a:t>
            </a: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6</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ヶ月間教育する。 </a:t>
            </a:r>
          </a:p>
        </p:txBody>
      </p:sp>
      <p:cxnSp>
        <p:nvCxnSpPr>
          <p:cNvPr id="6" name="直線コネクタ 5"/>
          <p:cNvCxnSpPr/>
          <p:nvPr/>
        </p:nvCxnSpPr>
        <p:spPr>
          <a:xfrm flipV="1">
            <a:off x="382588" y="1157288"/>
            <a:ext cx="8286750" cy="71437"/>
          </a:xfrm>
          <a:prstGeom prst="line">
            <a:avLst/>
          </a:prstGeom>
          <a:ln w="231775" cmpd="tri"/>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16373"/>
            <a:ext cx="8229600" cy="1143000"/>
          </a:xfrm>
        </p:spPr>
        <p:txBody>
          <a:body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専科教育の教育訓練概要</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3555" name="Rectangle 3"/>
          <p:cNvSpPr>
            <a:spLocks noGrp="1" noChangeArrowheads="1"/>
          </p:cNvSpPr>
          <p:nvPr>
            <p:ph type="body" idx="1"/>
          </p:nvPr>
        </p:nvSpPr>
        <p:spPr>
          <a:xfrm>
            <a:off x="439738" y="1916832"/>
            <a:ext cx="8229600" cy="2448272"/>
          </a:xfrm>
        </p:spPr>
        <p:txBody>
          <a:bodyPr/>
          <a:lstStyle/>
          <a:p>
            <a:pPr eaLnBrk="1" hangingPunct="1">
              <a:buFontTx/>
              <a:buNone/>
              <a:defRPr/>
            </a:pPr>
            <a:r>
              <a:rPr lang="ja-JP" altLang="en-US" sz="24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教育訓練の基準に定められた課程で、</a:t>
            </a:r>
            <a:b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現任の消防職員を対象に、専門的な知識、技術を習得するため実施する教育訓練 </a:t>
            </a:r>
          </a:p>
          <a:p>
            <a:pPr eaLnBrk="1" hangingPunct="1">
              <a:buFontTx/>
              <a:buNone/>
              <a:defRPr/>
            </a:pPr>
            <a:endParaRPr lang="en-US" altLang="ja-JP" sz="105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5" name="直線コネクタ 4"/>
          <p:cNvCxnSpPr/>
          <p:nvPr/>
        </p:nvCxnSpPr>
        <p:spPr>
          <a:xfrm flipV="1">
            <a:off x="382588" y="1157288"/>
            <a:ext cx="8286750" cy="71437"/>
          </a:xfrm>
          <a:prstGeom prst="line">
            <a:avLst/>
          </a:prstGeom>
          <a:ln w="231775" cmpd="tri"/>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116632"/>
            <a:ext cx="8229600" cy="1143000"/>
          </a:xfrm>
        </p:spPr>
        <p:txBody>
          <a:body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専科教育の教育訓練概要</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440998343"/>
              </p:ext>
            </p:extLst>
          </p:nvPr>
        </p:nvGraphicFramePr>
        <p:xfrm>
          <a:off x="382588" y="1397001"/>
          <a:ext cx="8581900" cy="4840311"/>
        </p:xfrm>
        <a:graphic>
          <a:graphicData uri="http://schemas.openxmlformats.org/drawingml/2006/table">
            <a:tbl>
              <a:tblPr firstRow="1" bandRow="1">
                <a:tableStyleId>{5C22544A-7EE6-4342-B048-85BDC9FD1C3A}</a:tableStyleId>
              </a:tblPr>
              <a:tblGrid>
                <a:gridCol w="2821260"/>
                <a:gridCol w="5760640"/>
              </a:tblGrid>
              <a:tr h="1311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警防科</a:t>
                      </a:r>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B w="12700" cap="flat" cmpd="sng" algn="ctr">
                      <a:solidFill>
                        <a:schemeClr val="bg1"/>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警防担当者や予定者を対象に、消防戦術や現場指揮要領、安全管理等を教育訓練する。 </a:t>
                      </a:r>
                      <a:endPar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B w="12700" cap="flat" cmpd="sng" algn="ctr">
                      <a:solidFill>
                        <a:schemeClr val="bg1"/>
                      </a:solidFill>
                      <a:prstDash val="solid"/>
                      <a:round/>
                      <a:headEnd type="none" w="med" len="med"/>
                      <a:tailEnd type="none" w="med" len="med"/>
                    </a:lnB>
                    <a:solidFill>
                      <a:srgbClr val="FFFFFF"/>
                    </a:solidFill>
                  </a:tcPr>
                </a:tc>
              </a:tr>
              <a:tr h="1368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kern="12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特殊災害科</a:t>
                      </a:r>
                      <a:endParaRPr kumimoji="1" lang="ja-JP" altLang="en-US" sz="2400" b="1" kern="120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T w="12700" cap="flat" cmpd="sng" algn="ctr">
                      <a:solidFill>
                        <a:schemeClr val="bg1"/>
                      </a:solidFill>
                      <a:prstDash val="solid"/>
                      <a:round/>
                      <a:headEnd type="none" w="med" len="med"/>
                      <a:tailEnd type="none" w="med" len="med"/>
                    </a:lnT>
                    <a:solidFill>
                      <a:srgbClr val="FFFFF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2000" b="0" kern="120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警防隊、救助隊の隊長を対象に、テロ災害や特殊な災害を想定した消防活動や現場指揮要領等を教育訓練する </a:t>
                      </a:r>
                      <a:r>
                        <a:rPr lang="ja-JP" altLang="en-US" sz="2000" b="0" kern="1200" dirty="0" smtClean="0">
                          <a:latin typeface="HG丸ｺﾞｼｯｸM-PRO" panose="020F0600000000000000" pitchFamily="50" charset="-128"/>
                          <a:ea typeface="HG丸ｺﾞｼｯｸM-PRO" panose="020F0600000000000000" pitchFamily="50" charset="-128"/>
                        </a:rPr>
                        <a:t>。</a:t>
                      </a:r>
                      <a:endParaRPr kumimoji="1" lang="ja-JP" altLang="en-US" sz="2000" b="0" kern="1200" dirty="0" smtClean="0">
                        <a:latin typeface="HG丸ｺﾞｼｯｸM-PRO" panose="020F0600000000000000" pitchFamily="50" charset="-128"/>
                        <a:ea typeface="HG丸ｺﾞｼｯｸM-PRO" panose="020F0600000000000000" pitchFamily="50" charset="-128"/>
                      </a:endParaRPr>
                    </a:p>
                  </a:txBody>
                  <a:tcPr anchor="ctr">
                    <a:lnT w="12700" cap="flat" cmpd="sng" algn="ctr">
                      <a:solidFill>
                        <a:schemeClr val="bg1"/>
                      </a:solidFill>
                      <a:prstDash val="solid"/>
                      <a:round/>
                      <a:headEnd type="none" w="med" len="med"/>
                      <a:tailEnd type="none" w="med" len="med"/>
                    </a:lnT>
                    <a:solidFill>
                      <a:srgbClr val="FFFFFF"/>
                    </a:solidFill>
                  </a:tcPr>
                </a:tc>
              </a:tr>
              <a:tr h="1152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火災調査科</a:t>
                      </a:r>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火災調査担当者及び予定者を対象に、火災原因調査、損害調査、調査書類等を教育する。</a:t>
                      </a:r>
                      <a:endParaRPr kumimoji="1" lang="ja-JP" altLang="en-US" sz="2000"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rgbClr val="FFFFFF"/>
                    </a:solidFill>
                  </a:tcPr>
                </a:tc>
              </a:tr>
              <a:tr h="1008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救急科</a:t>
                      </a:r>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latin typeface="HG丸ｺﾞｼｯｸM-PRO" pitchFamily="50" charset="-128"/>
                          <a:ea typeface="HG丸ｺﾞｼｯｸM-PRO" pitchFamily="50" charset="-128"/>
                        </a:rPr>
                        <a:t>救急隊員の予定者を対象に基礎医学、応急処置の総論及び各論、病態別応急処置、シミュレーション実習等を教育する。</a:t>
                      </a:r>
                      <a:endParaRPr kumimoji="1" lang="ja-JP" altLang="en-US" sz="2000" b="0" dirty="0" smtClean="0">
                        <a:latin typeface="HG丸ｺﾞｼｯｸM-PRO" panose="020F0600000000000000" pitchFamily="50" charset="-128"/>
                        <a:ea typeface="HG丸ｺﾞｼｯｸM-PRO" panose="020F0600000000000000" pitchFamily="50" charset="-128"/>
                      </a:endParaRPr>
                    </a:p>
                  </a:txBody>
                  <a:tcPr anchor="ctr">
                    <a:solidFill>
                      <a:srgbClr val="FFFFFF"/>
                    </a:solidFill>
                  </a:tcPr>
                </a:tc>
              </a:tr>
            </a:tbl>
          </a:graphicData>
        </a:graphic>
      </p:graphicFrame>
      <p:cxnSp>
        <p:nvCxnSpPr>
          <p:cNvPr id="5" name="直線コネクタ 4"/>
          <p:cNvCxnSpPr/>
          <p:nvPr/>
        </p:nvCxnSpPr>
        <p:spPr>
          <a:xfrm flipV="1">
            <a:off x="382588" y="1157288"/>
            <a:ext cx="8286750" cy="71437"/>
          </a:xfrm>
          <a:prstGeom prst="line">
            <a:avLst/>
          </a:prstGeom>
          <a:ln w="231775" cmpd="tri"/>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57200" y="135885"/>
            <a:ext cx="8229600" cy="1143000"/>
          </a:xfrm>
        </p:spPr>
        <p:txBody>
          <a:body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専科教育の教育訓練概要</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645032051"/>
              </p:ext>
            </p:extLst>
          </p:nvPr>
        </p:nvGraphicFramePr>
        <p:xfrm>
          <a:off x="235012" y="1628800"/>
          <a:ext cx="8729475" cy="4320583"/>
        </p:xfrm>
        <a:graphic>
          <a:graphicData uri="http://schemas.openxmlformats.org/drawingml/2006/table">
            <a:tbl>
              <a:tblPr firstRow="1" bandRow="1">
                <a:tableStyleId>{5C22544A-7EE6-4342-B048-85BDC9FD1C3A}</a:tableStyleId>
              </a:tblPr>
              <a:tblGrid>
                <a:gridCol w="2869775"/>
                <a:gridCol w="5859700"/>
              </a:tblGrid>
              <a:tr h="927800">
                <a:tc>
                  <a:txBody>
                    <a:bodyPr/>
                    <a:lstStyle/>
                    <a:p>
                      <a:pPr lvl="0"/>
                      <a:r>
                        <a:rPr lang="ja-JP" altLang="en-US" sz="2400" b="1"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予防科</a:t>
                      </a:r>
                      <a:endParaRPr lang="en-US" altLang="ja-JP" sz="2400" b="1"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2400" b="1"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防火査察課程</a:t>
                      </a:r>
                      <a:endParaRPr kumimoji="1" lang="ja-JP" altLang="en-US" sz="2400" b="1"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査察担当者及び予定者を対象に、査察要領、違反処理等を教育する。</a:t>
                      </a:r>
                      <a:endPar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B w="12700" cap="flat" cmpd="sng" algn="ctr">
                      <a:solidFill>
                        <a:schemeClr val="bg1"/>
                      </a:solidFill>
                      <a:prstDash val="solid"/>
                      <a:round/>
                      <a:headEnd type="none" w="med" len="med"/>
                      <a:tailEnd type="none" w="med" len="med"/>
                    </a:lnB>
                    <a:solidFill>
                      <a:srgbClr val="FFFFFF"/>
                    </a:solidFill>
                  </a:tcPr>
                </a:tc>
              </a:tr>
              <a:tr h="1016416">
                <a:tc>
                  <a:txBody>
                    <a:bodyPr/>
                    <a:lstStyle/>
                    <a:p>
                      <a:pPr lvl="0"/>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予防科</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消防用設備課程</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T w="12700" cap="flat" cmpd="sng" algn="ctr">
                      <a:solidFill>
                        <a:schemeClr val="bg1"/>
                      </a:solidFill>
                      <a:prstDash val="solid"/>
                      <a:round/>
                      <a:headEnd type="none" w="med" len="med"/>
                      <a:tailEnd type="none" w="med" len="med"/>
                    </a:lnT>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消防用設備等の担当者、予定者及び警防担当者を対象に、建築規制、消防規制等を教育する。</a:t>
                      </a:r>
                    </a:p>
                  </a:txBody>
                  <a:tcPr anchor="ctr">
                    <a:lnT w="12700" cap="flat" cmpd="sng" algn="ctr">
                      <a:solidFill>
                        <a:schemeClr val="bg1"/>
                      </a:solidFill>
                      <a:prstDash val="solid"/>
                      <a:round/>
                      <a:headEnd type="none" w="med" len="med"/>
                      <a:tailEnd type="none" w="med" len="med"/>
                    </a:lnT>
                    <a:solidFill>
                      <a:srgbClr val="FFFFFF"/>
                    </a:solidFill>
                  </a:tcPr>
                </a:tc>
              </a:tr>
              <a:tr h="1296144">
                <a:tc>
                  <a:txBody>
                    <a:bodyPr/>
                    <a:lstStyle/>
                    <a:p>
                      <a:pPr lvl="0"/>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予防科</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危険物課程</a:t>
                      </a:r>
                    </a:p>
                  </a:txBody>
                  <a:tcPr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itchFamily="50" charset="-128"/>
                          <a:ea typeface="HG丸ｺﾞｼｯｸM-PRO" pitchFamily="50" charset="-128"/>
                        </a:rPr>
                        <a:t>危険物担当者、予定者及び警防担当者を対象に、危険物規制、危険物許認可、危険物化学等を教育する。</a:t>
                      </a:r>
                      <a:endPar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endParaRPr>
                    </a:p>
                  </a:txBody>
                  <a:tcPr anchor="ctr">
                    <a:solidFill>
                      <a:srgbClr val="FFFFFF"/>
                    </a:solidFill>
                  </a:tcPr>
                </a:tc>
              </a:tr>
              <a:tr h="1080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救助科</a:t>
                      </a:r>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救助担当予定者を対象に救助基本訓練、安全管理、機器取扱訓練、</a:t>
                      </a:r>
                      <a:r>
                        <a:rPr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NBC</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災害対策、応用訓練等を教育訓練する。</a:t>
                      </a:r>
                      <a:endPar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rgbClr val="FFFFFF"/>
                    </a:solidFill>
                  </a:tcPr>
                </a:tc>
              </a:tr>
            </a:tbl>
          </a:graphicData>
        </a:graphic>
      </p:graphicFrame>
      <p:sp>
        <p:nvSpPr>
          <p:cNvPr id="3" name="正方形/長方形 2"/>
          <p:cNvSpPr/>
          <p:nvPr/>
        </p:nvSpPr>
        <p:spPr>
          <a:xfrm>
            <a:off x="251520" y="6021288"/>
            <a:ext cx="7933828" cy="369332"/>
          </a:xfrm>
          <a:prstGeom prst="rect">
            <a:avLst/>
          </a:prstGeom>
        </p:spPr>
        <p:txBody>
          <a:bodyPr wrap="square">
            <a:spAutoFit/>
          </a:bodyPr>
          <a:lstStyle/>
          <a:p>
            <a:pPr fontAlgn="auto">
              <a:spcBef>
                <a:spcPts val="0"/>
              </a:spcBef>
              <a:spcAft>
                <a:spcPts val="0"/>
              </a:spcAft>
              <a:defRPr/>
            </a:pPr>
            <a:r>
              <a:rPr lang="en-US" altLang="ja-JP" b="1" dirty="0" smtClean="0">
                <a:latin typeface="HG丸ｺﾞｼｯｸM-PRO" panose="020F0600000000000000" pitchFamily="50" charset="-128"/>
              </a:rPr>
              <a:t>※</a:t>
            </a:r>
            <a:r>
              <a:rPr lang="ja-JP" altLang="en-US" b="1" dirty="0" smtClean="0">
                <a:latin typeface="HG丸ｺﾞｼｯｸM-PRO" panose="020F0600000000000000" pitchFamily="50" charset="-128"/>
              </a:rPr>
              <a:t>救助科は</a:t>
            </a:r>
            <a:r>
              <a:rPr lang="en-US" altLang="ja-JP" b="1" dirty="0" smtClean="0">
                <a:latin typeface="HG丸ｺﾞｼｯｸM-PRO" panose="020F0600000000000000" pitchFamily="50" charset="-128"/>
              </a:rPr>
              <a:t>H26</a:t>
            </a:r>
            <a:r>
              <a:rPr lang="ja-JP" altLang="en-US" b="1" dirty="0" smtClean="0">
                <a:latin typeface="HG丸ｺﾞｼｯｸM-PRO" panose="020F0600000000000000" pitchFamily="50" charset="-128"/>
              </a:rPr>
              <a:t>から大阪市</a:t>
            </a:r>
            <a:r>
              <a:rPr lang="ja-JP" altLang="en-US" b="1" dirty="0">
                <a:latin typeface="HG丸ｺﾞｼｯｸM-PRO" panose="020F0600000000000000" pitchFamily="50" charset="-128"/>
              </a:rPr>
              <a:t>消防局高度専門教育訓練センターに於いて実施</a:t>
            </a:r>
          </a:p>
        </p:txBody>
      </p:sp>
      <p:cxnSp>
        <p:nvCxnSpPr>
          <p:cNvPr id="6" name="直線コネクタ 5"/>
          <p:cNvCxnSpPr/>
          <p:nvPr/>
        </p:nvCxnSpPr>
        <p:spPr>
          <a:xfrm flipV="1">
            <a:off x="382588" y="1157288"/>
            <a:ext cx="8286750" cy="71437"/>
          </a:xfrm>
          <a:prstGeom prst="line">
            <a:avLst/>
          </a:prstGeom>
          <a:ln w="231775"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820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545282355"/>
              </p:ext>
            </p:extLst>
          </p:nvPr>
        </p:nvGraphicFramePr>
        <p:xfrm>
          <a:off x="203241" y="2708920"/>
          <a:ext cx="8729475" cy="3917424"/>
        </p:xfrm>
        <a:graphic>
          <a:graphicData uri="http://schemas.openxmlformats.org/drawingml/2006/table">
            <a:tbl>
              <a:tblPr firstRow="1" bandRow="1">
                <a:tableStyleId>{5C22544A-7EE6-4342-B048-85BDC9FD1C3A}</a:tableStyleId>
              </a:tblPr>
              <a:tblGrid>
                <a:gridCol w="2869775"/>
                <a:gridCol w="5859700"/>
              </a:tblGrid>
              <a:tr h="927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初級幹部科</a:t>
                      </a:r>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endParaRPr>
                    </a:p>
                  </a:txBody>
                  <a:tcPr anchor="ctr">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消防士長の主任級若しくは係長または、消防司令補の主任級で昇任後</a:t>
                      </a:r>
                      <a:r>
                        <a:rPr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年以内のものを対象に、消防財政、人事業務管理、安全管理、現場指揮要領等を教育訓練する。</a:t>
                      </a:r>
                      <a:endPar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B w="12700" cap="flat" cmpd="sng" algn="ctr">
                      <a:solidFill>
                        <a:schemeClr val="bg1"/>
                      </a:solidFill>
                      <a:prstDash val="solid"/>
                      <a:round/>
                      <a:headEnd type="none" w="med" len="med"/>
                      <a:tailEnd type="none" w="med" len="med"/>
                    </a:lnB>
                    <a:solidFill>
                      <a:srgbClr val="FFFFFF"/>
                    </a:solidFill>
                  </a:tcPr>
                </a:tc>
              </a:tr>
              <a:tr h="10164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中級幹部科</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T w="12700" cap="flat" cmpd="sng" algn="ctr">
                      <a:solidFill>
                        <a:schemeClr val="bg1"/>
                      </a:solidFill>
                      <a:prstDash val="solid"/>
                      <a:round/>
                      <a:headEnd type="none" w="med" len="med"/>
                      <a:tailEnd type="none" w="med" len="med"/>
                    </a:lnT>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消防司令補の係長若しくは課長代理または、消防司令の係長若しくは課長代理で昇任後</a:t>
                      </a:r>
                      <a:r>
                        <a:rPr lang="en-US" altLang="ja-JP"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年以内のものを対象に、消防財政、人事管理業務、安全管理、現場指揮等を教育訓練する。</a:t>
                      </a:r>
                      <a:endPar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T w="12700" cap="flat" cmpd="sng" algn="ctr">
                      <a:solidFill>
                        <a:schemeClr val="bg1"/>
                      </a:solidFill>
                      <a:prstDash val="solid"/>
                      <a:round/>
                      <a:headEnd type="none" w="med" len="med"/>
                      <a:tailEnd type="none" w="med" len="med"/>
                    </a:lnT>
                    <a:solidFill>
                      <a:srgbClr val="FFFFFF"/>
                    </a:solidFill>
                  </a:tcPr>
                </a:tc>
              </a:tr>
              <a:tr h="1296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上級幹部科</a:t>
                      </a:r>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本部の課長及び課長の職に準ずるものを対象に、管理職の役割、危機管理、人事管理等を教育訓練する。</a:t>
                      </a:r>
                      <a:endPar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rgbClr val="FFFFFF"/>
                    </a:solidFill>
                  </a:tcPr>
                </a:tc>
              </a:tr>
            </a:tbl>
          </a:graphicData>
        </a:graphic>
      </p:graphicFrame>
      <p:sp>
        <p:nvSpPr>
          <p:cNvPr id="6" name="Rectangle 2"/>
          <p:cNvSpPr>
            <a:spLocks noGrp="1" noChangeArrowheads="1"/>
          </p:cNvSpPr>
          <p:nvPr>
            <p:ph type="title"/>
          </p:nvPr>
        </p:nvSpPr>
        <p:spPr>
          <a:xfrm>
            <a:off x="457200" y="118300"/>
            <a:ext cx="8229600" cy="1143000"/>
          </a:xfrm>
        </p:spPr>
        <p:txBody>
          <a:body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幹部教育の教育訓練概要</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正方形/長方形 3"/>
          <p:cNvSpPr/>
          <p:nvPr/>
        </p:nvSpPr>
        <p:spPr>
          <a:xfrm>
            <a:off x="228001" y="1628800"/>
            <a:ext cx="8653908" cy="867930"/>
          </a:xfrm>
          <a:prstGeom prst="rect">
            <a:avLst/>
          </a:prstGeom>
        </p:spPr>
        <p:txBody>
          <a:bodyPr wrap="square">
            <a:spAutoFit/>
          </a:bodyPr>
          <a:lstStyle/>
          <a:p>
            <a:pPr eaLnBrk="1" hangingPunct="1">
              <a:lnSpc>
                <a:spcPct val="90000"/>
              </a:lnSpc>
              <a:buFontTx/>
              <a:buNone/>
              <a:defRPr/>
            </a:pPr>
            <a:r>
              <a:rPr lang="ja-JP" altLang="en-US" sz="2800" dirty="0" smtClean="0">
                <a:latin typeface="HG丸ｺﾞｼｯｸM-PRO" panose="020F0600000000000000" pitchFamily="50" charset="-128"/>
                <a:cs typeface="メイリオ" panose="020B0604030504040204" pitchFamily="50" charset="-128"/>
              </a:rPr>
              <a:t>　教育</a:t>
            </a:r>
            <a:r>
              <a:rPr lang="ja-JP" altLang="en-US" sz="2800" dirty="0">
                <a:latin typeface="HG丸ｺﾞｼｯｸM-PRO" panose="020F0600000000000000" pitchFamily="50" charset="-128"/>
                <a:cs typeface="メイリオ" panose="020B0604030504040204" pitchFamily="50" charset="-128"/>
              </a:rPr>
              <a:t>訓練の基準に定められた課程で、幹部職員に対して行う消防幹部として一般的に必要な教育訓練 </a:t>
            </a:r>
          </a:p>
        </p:txBody>
      </p:sp>
      <p:cxnSp>
        <p:nvCxnSpPr>
          <p:cNvPr id="7" name="直線コネクタ 6"/>
          <p:cNvCxnSpPr/>
          <p:nvPr/>
        </p:nvCxnSpPr>
        <p:spPr>
          <a:xfrm flipV="1">
            <a:off x="382588" y="1157288"/>
            <a:ext cx="8286750" cy="71437"/>
          </a:xfrm>
          <a:prstGeom prst="line">
            <a:avLst/>
          </a:prstGeom>
          <a:ln w="231775"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759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533316263"/>
              </p:ext>
            </p:extLst>
          </p:nvPr>
        </p:nvGraphicFramePr>
        <p:xfrm>
          <a:off x="163659" y="2347705"/>
          <a:ext cx="8729475" cy="4322831"/>
        </p:xfrm>
        <a:graphic>
          <a:graphicData uri="http://schemas.openxmlformats.org/drawingml/2006/table">
            <a:tbl>
              <a:tblPr firstRow="1" bandRow="1">
                <a:tableStyleId>{5C22544A-7EE6-4342-B048-85BDC9FD1C3A}</a:tableStyleId>
              </a:tblPr>
              <a:tblGrid>
                <a:gridCol w="2869775"/>
                <a:gridCol w="5859700"/>
              </a:tblGrid>
              <a:tr h="8652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潜水士養成研修</a:t>
                      </a:r>
                      <a:endParaRPr kumimoji="1" lang="ja-JP" altLang="en-US" sz="2400" b="1"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潜水業務予定者を対象に、送気、潜降及び浮上、高気圧障害、潜水技術等を教育訓練する。</a:t>
                      </a:r>
                      <a:endPar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008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はしご車技術講習</a:t>
                      </a:r>
                      <a:endParaRPr kumimoji="1" lang="ja-JP" altLang="en-US" sz="2400" b="1"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はしご車の隊長または機関員を対象に、特殊装置の構造、基本取扱操作、応用取扱要領、故障と対策等を教育訓練する。</a:t>
                      </a:r>
                      <a:endPar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26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実火災体験型訓練</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実火災体験型訓練指導者を対象に、環境測定注水、攻撃型冷却注水、開放型訓練、閉鎖型訓練等を実施できる指導者を養成する為の教育訓練をする。</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971521">
                <a:tc>
                  <a:txBody>
                    <a:bodyPr/>
                    <a:lstStyle/>
                    <a:p>
                      <a:pPr lvl="0"/>
                      <a:r>
                        <a:rPr lang="ja-JP" altLang="en-US" sz="2400" b="1" strike="noStrike"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ポンプ操法</a:t>
                      </a:r>
                      <a:endParaRPr lang="en-US" altLang="ja-JP" sz="2400" b="1" strike="noStrike"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r>
                        <a:rPr lang="ja-JP" altLang="en-US" sz="2400" b="1" strike="noStrike"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審査員研修</a:t>
                      </a:r>
                      <a:endParaRPr kumimoji="1" lang="ja-JP" altLang="en-US" sz="2400" b="1" strike="noStrike"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大阪府消防操法大会の審査員を対象に、ポンプ車操法、小型ポンプ操法の審査について教育訓練する。</a:t>
                      </a:r>
                      <a:endPar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正方形/長方形 3"/>
          <p:cNvSpPr/>
          <p:nvPr/>
        </p:nvSpPr>
        <p:spPr>
          <a:xfrm>
            <a:off x="262539" y="1340768"/>
            <a:ext cx="8653908" cy="878702"/>
          </a:xfrm>
          <a:prstGeom prst="rect">
            <a:avLst/>
          </a:prstGeom>
        </p:spPr>
        <p:txBody>
          <a:bodyPr wrap="square">
            <a:spAutoFit/>
          </a:bodyPr>
          <a:lstStyle/>
          <a:p>
            <a:pPr eaLnBrk="1" hangingPunct="1">
              <a:lnSpc>
                <a:spcPct val="90000"/>
              </a:lnSpc>
              <a:buFontTx/>
              <a:buNone/>
              <a:defRPr/>
            </a:pPr>
            <a:r>
              <a:rPr lang="ja-JP" altLang="en-US" sz="2800" dirty="0" smtClean="0">
                <a:latin typeface="HG丸ｺﾞｼｯｸM-PRO" panose="020F0600000000000000" pitchFamily="50" charset="-128"/>
                <a:cs typeface="メイリオ" panose="020B0604030504040204" pitchFamily="50" charset="-128"/>
              </a:rPr>
              <a:t>　教育</a:t>
            </a:r>
            <a:r>
              <a:rPr lang="ja-JP" altLang="en-US" sz="2800" dirty="0">
                <a:latin typeface="HG丸ｺﾞｼｯｸM-PRO" panose="020F0600000000000000" pitchFamily="50" charset="-128"/>
                <a:cs typeface="メイリオ" panose="020B0604030504040204" pitchFamily="50" charset="-128"/>
              </a:rPr>
              <a:t>訓練の基準に基づき、地域の特性を</a:t>
            </a:r>
            <a:r>
              <a:rPr lang="ja-JP" altLang="en-US" sz="2800" dirty="0" smtClean="0">
                <a:latin typeface="HG丸ｺﾞｼｯｸM-PRO" panose="020F0600000000000000" pitchFamily="50" charset="-128"/>
                <a:cs typeface="メイリオ" panose="020B0604030504040204" pitchFamily="50" charset="-128"/>
              </a:rPr>
              <a:t>踏まえて</a:t>
            </a:r>
            <a:r>
              <a:rPr lang="ja-JP" altLang="en-US" sz="2800" dirty="0">
                <a:latin typeface="HG丸ｺﾞｼｯｸM-PRO" panose="020F0600000000000000" pitchFamily="50" charset="-128"/>
                <a:cs typeface="メイリオ" panose="020B0604030504040204" pitchFamily="50" charset="-128"/>
              </a:rPr>
              <a:t>、大阪府が独自に開催する教育</a:t>
            </a:r>
            <a:r>
              <a:rPr lang="ja-JP" altLang="en-US" sz="2800" dirty="0" smtClean="0">
                <a:latin typeface="HG丸ｺﾞｼｯｸM-PRO" panose="020F0600000000000000" pitchFamily="50" charset="-128"/>
                <a:cs typeface="メイリオ" panose="020B0604030504040204" pitchFamily="50" charset="-128"/>
              </a:rPr>
              <a:t>訓練 </a:t>
            </a:r>
            <a:endParaRPr lang="ja-JP" altLang="en-US" sz="2800" dirty="0">
              <a:latin typeface="HG丸ｺﾞｼｯｸM-PRO" panose="020F0600000000000000" pitchFamily="50" charset="-128"/>
              <a:cs typeface="メイリオ" panose="020B0604030504040204" pitchFamily="50" charset="-128"/>
            </a:endParaRPr>
          </a:p>
        </p:txBody>
      </p:sp>
      <p:sp>
        <p:nvSpPr>
          <p:cNvPr id="7" name="Rectangle 2"/>
          <p:cNvSpPr>
            <a:spLocks noGrp="1" noChangeArrowheads="1"/>
          </p:cNvSpPr>
          <p:nvPr>
            <p:ph type="title"/>
          </p:nvPr>
        </p:nvSpPr>
        <p:spPr>
          <a:xfrm>
            <a:off x="445678" y="53752"/>
            <a:ext cx="8229600" cy="1143000"/>
          </a:xfrm>
        </p:spPr>
        <p:txBody>
          <a:body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特別教育の教育訓練概要</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6" name="直線コネクタ 5"/>
          <p:cNvCxnSpPr/>
          <p:nvPr/>
        </p:nvCxnSpPr>
        <p:spPr>
          <a:xfrm flipV="1">
            <a:off x="423093" y="1132263"/>
            <a:ext cx="8286750" cy="36004"/>
          </a:xfrm>
          <a:prstGeom prst="line">
            <a:avLst/>
          </a:prstGeom>
          <a:ln w="231775"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582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562689244"/>
              </p:ext>
            </p:extLst>
          </p:nvPr>
        </p:nvGraphicFramePr>
        <p:xfrm>
          <a:off x="161225" y="1988840"/>
          <a:ext cx="8729475" cy="3778424"/>
        </p:xfrm>
        <a:graphic>
          <a:graphicData uri="http://schemas.openxmlformats.org/drawingml/2006/table">
            <a:tbl>
              <a:tblPr firstRow="1" bandRow="1">
                <a:tableStyleId>{5C22544A-7EE6-4342-B048-85BDC9FD1C3A}</a:tableStyleId>
              </a:tblPr>
              <a:tblGrid>
                <a:gridCol w="2869775"/>
                <a:gridCol w="5859700"/>
              </a:tblGrid>
              <a:tr h="927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基礎教育</a:t>
                      </a:r>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新たに入団した団員に対し、訓練礼式やポンプ操法など基本的な消防活動を教育訓練する。</a:t>
                      </a:r>
                    </a:p>
                  </a:txBody>
                  <a:tcPr anchor="ctr">
                    <a:lnB w="12700" cap="flat" cmpd="sng" algn="ctr">
                      <a:solidFill>
                        <a:schemeClr val="bg1"/>
                      </a:solidFill>
                      <a:prstDash val="solid"/>
                      <a:round/>
                      <a:headEnd type="none" w="med" len="med"/>
                      <a:tailEnd type="none" w="med" len="med"/>
                    </a:lnB>
                    <a:solidFill>
                      <a:srgbClr val="FFFFFF"/>
                    </a:solidFill>
                  </a:tcPr>
                </a:tc>
              </a:tr>
              <a:tr h="1016416">
                <a:tc>
                  <a:txBody>
                    <a:bodyPr/>
                    <a:lstStyle/>
                    <a:p>
                      <a:pPr lvl="0" algn="l"/>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幹部教育</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lgn="l"/>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・初級指導課程</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lgn="l"/>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・現場指揮課程</a:t>
                      </a:r>
                      <a:endParaRPr lang="en-US" altLang="ja-JP"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0" algn="l"/>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・分団指揮課程</a:t>
                      </a:r>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T w="12700" cap="flat" cmpd="sng" algn="ctr">
                      <a:solidFill>
                        <a:schemeClr val="bg1"/>
                      </a:solidFill>
                      <a:prstDash val="solid"/>
                      <a:round/>
                      <a:headEnd type="none" w="med" len="med"/>
                      <a:tailEnd type="none" w="med" len="med"/>
                    </a:lnT>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分団長、副分団長、部長、班長に対し、幹部団員としての職責を自覚し、運営に必要な規律等を教育する。</a:t>
                      </a:r>
                      <a:endPar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lnT w="12700" cap="flat" cmpd="sng" algn="ctr">
                      <a:solidFill>
                        <a:schemeClr val="bg1"/>
                      </a:solidFill>
                      <a:prstDash val="solid"/>
                      <a:round/>
                      <a:headEnd type="none" w="med" len="med"/>
                      <a:tailEnd type="none" w="med" len="med"/>
                    </a:lnT>
                    <a:solidFill>
                      <a:srgbClr val="FFFFFF"/>
                    </a:solidFill>
                  </a:tcPr>
                </a:tc>
              </a:tr>
              <a:tr h="1296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機関教育</a:t>
                      </a:r>
                      <a:endParaRPr kumimoji="1" lang="ja-JP" altLang="en-US" sz="2400" b="1"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機関員担当の団員に対し、ポンプ車の構造、機関操作等を教育する。</a:t>
                      </a:r>
                      <a:endParaRPr kumimoji="1" lang="ja-JP" altLang="en-US" sz="2000" b="0" dirty="0" smtClean="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a:solidFill>
                      <a:srgbClr val="FFFFFF"/>
                    </a:solidFill>
                  </a:tcPr>
                </a:tc>
              </a:tr>
            </a:tbl>
          </a:graphicData>
        </a:graphic>
      </p:graphicFrame>
      <p:sp>
        <p:nvSpPr>
          <p:cNvPr id="8" name="Rectangle 2"/>
          <p:cNvSpPr>
            <a:spLocks noGrp="1" noChangeArrowheads="1"/>
          </p:cNvSpPr>
          <p:nvPr>
            <p:ph type="title"/>
          </p:nvPr>
        </p:nvSpPr>
        <p:spPr>
          <a:xfrm>
            <a:off x="457200" y="135885"/>
            <a:ext cx="8229600" cy="1143000"/>
          </a:xfrm>
        </p:spPr>
        <p:txBody>
          <a:body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消防団</a:t>
            </a:r>
            <a:r>
              <a:rPr lang="ja-JP" altLang="en-US"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教育の教育訓練</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概要</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6" name="直線コネクタ 5"/>
          <p:cNvCxnSpPr/>
          <p:nvPr/>
        </p:nvCxnSpPr>
        <p:spPr>
          <a:xfrm flipV="1">
            <a:off x="382588" y="1157288"/>
            <a:ext cx="8286750" cy="71437"/>
          </a:xfrm>
          <a:prstGeom prst="line">
            <a:avLst/>
          </a:prstGeom>
          <a:ln w="231775" cmpd="tri"/>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852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153470"/>
            <a:ext cx="8229600" cy="918368"/>
          </a:xfrm>
        </p:spPr>
        <p:txBody>
          <a:body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訓　練　風　景</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2950" name="Rectangle 6"/>
          <p:cNvSpPr>
            <a:spLocks noChangeArrowheads="1"/>
          </p:cNvSpPr>
          <p:nvPr/>
        </p:nvSpPr>
        <p:spPr bwMode="auto">
          <a:xfrm>
            <a:off x="323850" y="1279525"/>
            <a:ext cx="8569325" cy="792163"/>
          </a:xfrm>
          <a:prstGeom prst="rect">
            <a:avLst/>
          </a:prstGeom>
          <a:noFill/>
          <a:ln w="9525">
            <a:noFill/>
            <a:miter lim="800000"/>
            <a:headEnd/>
            <a:tailEnd/>
          </a:ln>
          <a:effectLst/>
        </p:spPr>
        <p:txBody>
          <a:bodyPr/>
          <a:lstStyle/>
          <a:p>
            <a:pPr marL="342900" indent="-342900" algn="ctr">
              <a:spcBef>
                <a:spcPct val="20000"/>
              </a:spcBef>
              <a:buClr>
                <a:schemeClr val="hlink"/>
              </a:buClr>
              <a:defRPr/>
            </a:pPr>
            <a:r>
              <a:rPr lang="ja-JP" altLang="en-US" sz="3200" b="1" dirty="0" smtClean="0">
                <a:latin typeface="HG丸ｺﾞｼｯｸM-PRO" panose="020F0600000000000000" pitchFamily="50" charset="-128"/>
                <a:cs typeface="メイリオ" panose="020B0604030504040204" pitchFamily="50" charset="-128"/>
              </a:rPr>
              <a:t>放水訓練</a:t>
            </a:r>
            <a:endParaRPr lang="ja-JP" altLang="en-US" sz="3200" b="1" dirty="0">
              <a:latin typeface="HG丸ｺﾞｼｯｸM-PRO" panose="020F0600000000000000" pitchFamily="50" charset="-128"/>
              <a:cs typeface="メイリオ" panose="020B0604030504040204" pitchFamily="50" charset="-128"/>
            </a:endParaRPr>
          </a:p>
        </p:txBody>
      </p:sp>
      <p:pic>
        <p:nvPicPr>
          <p:cNvPr id="8" name="図 7" descr="D:\Profiles\pc05\Desktop\裁判用\放水３.jpg"/>
          <p:cNvPicPr/>
          <p:nvPr/>
        </p:nvPicPr>
        <p:blipFill>
          <a:blip r:embed="rId3"/>
          <a:srcRect/>
          <a:stretch>
            <a:fillRect/>
          </a:stretch>
        </p:blipFill>
        <p:spPr bwMode="auto">
          <a:xfrm>
            <a:off x="1152128" y="2069268"/>
            <a:ext cx="6912768" cy="4705721"/>
          </a:xfrm>
          <a:prstGeom prst="rect">
            <a:avLst/>
          </a:prstGeom>
          <a:noFill/>
          <a:ln w="9525">
            <a:noFill/>
            <a:miter lim="800000"/>
            <a:headEnd/>
            <a:tailEnd/>
          </a:ln>
        </p:spPr>
      </p:pic>
      <p:sp>
        <p:nvSpPr>
          <p:cNvPr id="7" name="横巻き 6"/>
          <p:cNvSpPr/>
          <p:nvPr/>
        </p:nvSpPr>
        <p:spPr>
          <a:xfrm>
            <a:off x="323850" y="892803"/>
            <a:ext cx="8345488" cy="451520"/>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33958"/>
            <a:ext cx="8229600" cy="1143000"/>
          </a:xfrm>
        </p:spPr>
        <p:txBody>
          <a:bodyPr/>
          <a:lstStyle/>
          <a:p>
            <a:pPr eaLnBrk="1" hangingPunct="1">
              <a:defRPr/>
            </a:pPr>
            <a:r>
              <a:rPr lang="ja-JP" altLang="en-US" b="0" dirty="0" smtClean="0">
                <a:solidFill>
                  <a:schemeClr val="bg1">
                    <a:lumMod val="2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都道府県消防学校の設置</a:t>
            </a:r>
            <a:r>
              <a:rPr lang="ja-JP" altLang="en-US" dirty="0" smtClean="0">
                <a:latin typeface="HG丸ｺﾞｼｯｸM-PRO" panose="020F0600000000000000" pitchFamily="50" charset="-128"/>
                <a:ea typeface="HG丸ｺﾞｼｯｸM-PRO" panose="020F0600000000000000" pitchFamily="50" charset="-128"/>
              </a:rPr>
              <a:t>	</a:t>
            </a:r>
          </a:p>
        </p:txBody>
      </p:sp>
      <p:sp>
        <p:nvSpPr>
          <p:cNvPr id="18435" name="Rectangle 3"/>
          <p:cNvSpPr>
            <a:spLocks noGrp="1" noChangeArrowheads="1"/>
          </p:cNvSpPr>
          <p:nvPr>
            <p:ph type="body" idx="1"/>
          </p:nvPr>
        </p:nvSpPr>
        <p:spPr>
          <a:xfrm>
            <a:off x="459067" y="1772816"/>
            <a:ext cx="8229600" cy="4495800"/>
          </a:xfrm>
        </p:spPr>
        <p:txBody>
          <a:bodyPr/>
          <a:lstStyle/>
          <a:p>
            <a:pPr eaLnBrk="1" hangingPunct="1">
              <a:lnSpc>
                <a:spcPct val="90000"/>
              </a:lnSpc>
              <a:defRPr/>
            </a:pPr>
            <a:r>
              <a:rPr lang="ja-JP" altLang="en-US" sz="36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消防組織法</a:t>
            </a:r>
          </a:p>
          <a:p>
            <a:pPr eaLnBrk="1" hangingPunct="1">
              <a:lnSpc>
                <a:spcPct val="90000"/>
              </a:lnSpc>
              <a:buFontTx/>
              <a:buNone/>
              <a:defRPr/>
            </a:pP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800" b="1"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第５１条（都道府県）</a:t>
            </a:r>
          </a:p>
          <a:p>
            <a:pPr eaLnBrk="1" hangingPunct="1">
              <a:lnSpc>
                <a:spcPct val="90000"/>
              </a:lnSpc>
              <a:buFontTx/>
              <a:buNone/>
              <a:defRPr/>
            </a:pPr>
            <a:r>
              <a:rPr lang="ja-JP" altLang="en-US" sz="2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都道府県は、財政上の事情その他特別の事情のある場合を除くほか、単独に又は共同して、</a:t>
            </a:r>
            <a:r>
              <a:rPr lang="ja-JP" altLang="en-US" sz="2800" dirty="0" smtClean="0">
                <a:solidFill>
                  <a:srgbClr val="FF33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消防職員及び消防団員</a:t>
            </a:r>
            <a:r>
              <a:rPr lang="ja-JP" altLang="en-US" sz="2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の教育訓練を行うために</a:t>
            </a:r>
            <a:br>
              <a:rPr lang="ja-JP" altLang="en-US" sz="2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2800" b="1" dirty="0" smtClean="0">
                <a:solidFill>
                  <a:srgbClr val="FF33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消防学校を設置しなければならない。</a:t>
            </a:r>
          </a:p>
          <a:p>
            <a:pPr eaLnBrk="1" hangingPunct="1">
              <a:lnSpc>
                <a:spcPct val="90000"/>
              </a:lnSpc>
              <a:buFontTx/>
              <a:buNone/>
              <a:defRPr/>
            </a:pPr>
            <a:r>
              <a:rPr lang="ja-JP" altLang="en-US" sz="2800" b="1"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第２項 （指定都市）</a:t>
            </a:r>
          </a:p>
          <a:p>
            <a:pPr eaLnBrk="1" hangingPunct="1">
              <a:lnSpc>
                <a:spcPct val="90000"/>
              </a:lnSpc>
              <a:buFontTx/>
              <a:buNone/>
              <a:defRPr/>
            </a:pPr>
            <a:r>
              <a:rPr lang="ja-JP" altLang="en-US" sz="2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指定都市は、単独に又は都道府県と共同して、</a:t>
            </a:r>
            <a:r>
              <a:rPr lang="ja-JP" altLang="en-US" sz="2800" dirty="0" smtClean="0">
                <a:solidFill>
                  <a:srgbClr val="FF33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消防職員及び消防団員</a:t>
            </a:r>
            <a:r>
              <a:rPr lang="ja-JP" altLang="en-US" sz="2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の教育訓練を行うために</a:t>
            </a:r>
            <a:r>
              <a:rPr lang="ja-JP" altLang="en-US" sz="2800" b="1" dirty="0" smtClean="0">
                <a:solidFill>
                  <a:srgbClr val="FF33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消防学校を設置することができる。</a:t>
            </a:r>
            <a:r>
              <a:rPr lang="ja-JP" altLang="en-US" sz="2800" dirty="0" smtClean="0">
                <a:solidFill>
                  <a:srgbClr val="FF33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p>
        </p:txBody>
      </p:sp>
      <p:cxnSp>
        <p:nvCxnSpPr>
          <p:cNvPr id="6" name="直線コネクタ 5"/>
          <p:cNvCxnSpPr/>
          <p:nvPr/>
        </p:nvCxnSpPr>
        <p:spPr>
          <a:xfrm flipV="1">
            <a:off x="413584" y="1141790"/>
            <a:ext cx="8286750" cy="71437"/>
          </a:xfrm>
          <a:prstGeom prst="line">
            <a:avLst/>
          </a:prstGeom>
          <a:ln w="508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468313" y="1196975"/>
            <a:ext cx="8207375" cy="792163"/>
          </a:xfrm>
          <a:prstGeom prst="rect">
            <a:avLst/>
          </a:prstGeom>
          <a:noFill/>
          <a:ln w="9525">
            <a:noFill/>
            <a:miter lim="800000"/>
            <a:headEnd/>
            <a:tailEnd/>
          </a:ln>
          <a:effectLst/>
        </p:spPr>
        <p:txBody>
          <a:bodyPr/>
          <a:lstStyle/>
          <a:p>
            <a:pPr marL="342900" indent="-342900" algn="ctr">
              <a:spcBef>
                <a:spcPct val="20000"/>
              </a:spcBef>
              <a:buClr>
                <a:schemeClr val="hlink"/>
              </a:buClr>
              <a:defRPr/>
            </a:pPr>
            <a:r>
              <a:rPr lang="ja-JP" altLang="en-US" sz="3200" b="1" dirty="0" smtClean="0">
                <a:latin typeface="HG丸ｺﾞｼｯｸM-PRO" panose="020F0600000000000000" pitchFamily="50" charset="-128"/>
              </a:rPr>
              <a:t>実</a:t>
            </a:r>
            <a:r>
              <a:rPr lang="ja-JP" altLang="en-US" sz="3200" b="1" dirty="0">
                <a:latin typeface="HG丸ｺﾞｼｯｸM-PRO" panose="020F0600000000000000" pitchFamily="50" charset="-128"/>
              </a:rPr>
              <a:t>火災</a:t>
            </a:r>
            <a:r>
              <a:rPr lang="ja-JP" altLang="en-US" sz="3200" b="1" dirty="0" smtClean="0">
                <a:latin typeface="HG丸ｺﾞｼｯｸM-PRO" panose="020F0600000000000000" pitchFamily="50" charset="-128"/>
              </a:rPr>
              <a:t>訓練</a:t>
            </a:r>
            <a:endParaRPr lang="ja-JP" altLang="en-US" sz="3200" b="1" dirty="0">
              <a:latin typeface="HG丸ｺﾞｼｯｸM-PRO" panose="020F0600000000000000" pitchFamily="50" charset="-128"/>
            </a:endParaRPr>
          </a:p>
        </p:txBody>
      </p:sp>
      <p:sp>
        <p:nvSpPr>
          <p:cNvPr id="8" name="Rectangle 2"/>
          <p:cNvSpPr>
            <a:spLocks noGrp="1" noChangeArrowheads="1"/>
          </p:cNvSpPr>
          <p:nvPr>
            <p:ph type="title"/>
          </p:nvPr>
        </p:nvSpPr>
        <p:spPr>
          <a:xfrm>
            <a:off x="457200" y="153470"/>
            <a:ext cx="8229600" cy="918368"/>
          </a:xfrm>
        </p:spPr>
        <p:txBody>
          <a:body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訓　練　風　景</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9" name="図 8" descr="D:\Profiles\pc05\Desktop\裁判用\総合訓練４.jpg"/>
          <p:cNvPicPr/>
          <p:nvPr/>
        </p:nvPicPr>
        <p:blipFill>
          <a:blip r:embed="rId3"/>
          <a:srcRect/>
          <a:stretch>
            <a:fillRect/>
          </a:stretch>
        </p:blipFill>
        <p:spPr bwMode="auto">
          <a:xfrm>
            <a:off x="1331640" y="1931787"/>
            <a:ext cx="6480719" cy="4464496"/>
          </a:xfrm>
          <a:prstGeom prst="rect">
            <a:avLst/>
          </a:prstGeom>
          <a:noFill/>
          <a:ln w="9525">
            <a:noFill/>
            <a:miter lim="800000"/>
            <a:headEnd/>
            <a:tailEnd/>
          </a:ln>
        </p:spPr>
      </p:pic>
      <p:sp>
        <p:nvSpPr>
          <p:cNvPr id="7" name="横巻き 6"/>
          <p:cNvSpPr/>
          <p:nvPr/>
        </p:nvSpPr>
        <p:spPr>
          <a:xfrm>
            <a:off x="323850" y="892803"/>
            <a:ext cx="8345488" cy="451520"/>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ChangeArrowheads="1"/>
          </p:cNvSpPr>
          <p:nvPr>
            <p:ph type="subTitle" idx="1"/>
          </p:nvPr>
        </p:nvSpPr>
        <p:spPr>
          <a:xfrm>
            <a:off x="382588" y="1255868"/>
            <a:ext cx="8569325" cy="564728"/>
          </a:xfrm>
        </p:spPr>
        <p:txBody>
          <a:bodyPr/>
          <a:lstStyle/>
          <a:p>
            <a:pPr eaLnBrk="1" hangingPunct="1">
              <a:defRPr/>
            </a:pPr>
            <a:r>
              <a:rPr lang="ja-JP" altLang="en-US" b="1"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三連はしごによる救出訓練</a:t>
            </a:r>
          </a:p>
        </p:txBody>
      </p:sp>
      <p:sp>
        <p:nvSpPr>
          <p:cNvPr id="8" name="Rectangle 2"/>
          <p:cNvSpPr txBox="1">
            <a:spLocks noChangeArrowheads="1"/>
          </p:cNvSpPr>
          <p:nvPr/>
        </p:nvSpPr>
        <p:spPr bwMode="auto">
          <a:xfrm>
            <a:off x="457200" y="116632"/>
            <a:ext cx="8229600" cy="918368"/>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kumimoji="1" sz="5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訓　練　風　景</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9" name="図 8" descr="D:\Profiles\pc05\Desktop\裁判用\三連はしご.jpg"/>
          <p:cNvPicPr/>
          <p:nvPr/>
        </p:nvPicPr>
        <p:blipFill>
          <a:blip r:embed="rId3"/>
          <a:srcRect/>
          <a:stretch>
            <a:fillRect/>
          </a:stretch>
        </p:blipFill>
        <p:spPr bwMode="auto">
          <a:xfrm>
            <a:off x="1691680" y="2060848"/>
            <a:ext cx="6264696" cy="4608512"/>
          </a:xfrm>
          <a:prstGeom prst="rect">
            <a:avLst/>
          </a:prstGeom>
          <a:noFill/>
          <a:ln w="9525">
            <a:noFill/>
            <a:miter lim="800000"/>
            <a:headEnd/>
            <a:tailEnd/>
          </a:ln>
        </p:spPr>
      </p:pic>
      <p:sp>
        <p:nvSpPr>
          <p:cNvPr id="7" name="横巻き 6"/>
          <p:cNvSpPr/>
          <p:nvPr/>
        </p:nvSpPr>
        <p:spPr>
          <a:xfrm>
            <a:off x="323850" y="892803"/>
            <a:ext cx="8345488" cy="451520"/>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subTitle" idx="1"/>
          </p:nvPr>
        </p:nvSpPr>
        <p:spPr>
          <a:xfrm>
            <a:off x="323850" y="1243258"/>
            <a:ext cx="8496300" cy="792162"/>
          </a:xfrm>
        </p:spPr>
        <p:txBody>
          <a:bodyPr/>
          <a:lstStyle/>
          <a:p>
            <a:pPr eaLnBrk="1" hangingPunct="1">
              <a:defRPr/>
            </a:pPr>
            <a:r>
              <a:rPr lang="ja-JP" altLang="en-US" b="1"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水防訓練</a:t>
            </a:r>
          </a:p>
        </p:txBody>
      </p:sp>
      <p:pic>
        <p:nvPicPr>
          <p:cNvPr id="19460" name="Picture 7" descr="月の輪"/>
          <p:cNvPicPr>
            <a:picLocks noChangeAspect="1" noChangeArrowheads="1"/>
          </p:cNvPicPr>
          <p:nvPr/>
        </p:nvPicPr>
        <p:blipFill>
          <a:blip r:embed="rId3"/>
          <a:srcRect/>
          <a:stretch>
            <a:fillRect/>
          </a:stretch>
        </p:blipFill>
        <p:spPr bwMode="auto">
          <a:xfrm>
            <a:off x="1403350" y="1844675"/>
            <a:ext cx="6264275" cy="4699000"/>
          </a:xfrm>
          <a:prstGeom prst="rect">
            <a:avLst/>
          </a:prstGeom>
          <a:noFill/>
          <a:ln w="9525">
            <a:noFill/>
            <a:miter lim="800000"/>
            <a:headEnd/>
            <a:tailEnd/>
          </a:ln>
        </p:spPr>
      </p:pic>
      <p:sp>
        <p:nvSpPr>
          <p:cNvPr id="8" name="Rectangle 2"/>
          <p:cNvSpPr txBox="1">
            <a:spLocks noChangeArrowheads="1"/>
          </p:cNvSpPr>
          <p:nvPr/>
        </p:nvSpPr>
        <p:spPr bwMode="auto">
          <a:xfrm>
            <a:off x="457200" y="116632"/>
            <a:ext cx="8229600" cy="918368"/>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kumimoji="1" sz="5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訓　練　風　景</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横巻き 6"/>
          <p:cNvSpPr/>
          <p:nvPr/>
        </p:nvSpPr>
        <p:spPr>
          <a:xfrm>
            <a:off x="323850" y="892803"/>
            <a:ext cx="8345488" cy="451520"/>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468313" y="1196975"/>
            <a:ext cx="8207375" cy="792163"/>
          </a:xfrm>
          <a:prstGeom prst="rect">
            <a:avLst/>
          </a:prstGeom>
          <a:noFill/>
          <a:ln w="9525">
            <a:noFill/>
            <a:miter lim="800000"/>
            <a:headEnd/>
            <a:tailEnd/>
          </a:ln>
          <a:effectLst/>
        </p:spPr>
        <p:txBody>
          <a:bodyPr/>
          <a:lstStyle/>
          <a:p>
            <a:pPr marL="342900" indent="-342900" algn="ctr">
              <a:spcBef>
                <a:spcPct val="20000"/>
              </a:spcBef>
              <a:buClr>
                <a:schemeClr val="hlink"/>
              </a:buClr>
              <a:defRPr/>
            </a:pPr>
            <a:r>
              <a:rPr lang="ja-JP" altLang="en-US" sz="3200" b="1" dirty="0" smtClean="0">
                <a:latin typeface="HG丸ｺﾞｼｯｸM-PRO" panose="020F0600000000000000" pitchFamily="50" charset="-128"/>
              </a:rPr>
              <a:t>救急</a:t>
            </a:r>
            <a:r>
              <a:rPr lang="ja-JP" altLang="en-US" sz="3200" b="1" dirty="0">
                <a:latin typeface="HG丸ｺﾞｼｯｸM-PRO" panose="020F0600000000000000" pitchFamily="50" charset="-128"/>
              </a:rPr>
              <a:t>実技訓練</a:t>
            </a:r>
          </a:p>
        </p:txBody>
      </p:sp>
      <p:pic>
        <p:nvPicPr>
          <p:cNvPr id="29700" name="Picture 7" descr="救急実技室"/>
          <p:cNvPicPr>
            <a:picLocks noChangeAspect="1" noChangeArrowheads="1"/>
          </p:cNvPicPr>
          <p:nvPr/>
        </p:nvPicPr>
        <p:blipFill>
          <a:blip r:embed="rId3"/>
          <a:srcRect/>
          <a:stretch>
            <a:fillRect/>
          </a:stretch>
        </p:blipFill>
        <p:spPr bwMode="auto">
          <a:xfrm>
            <a:off x="971550" y="1844675"/>
            <a:ext cx="7200900" cy="4792663"/>
          </a:xfrm>
          <a:prstGeom prst="rect">
            <a:avLst/>
          </a:prstGeom>
          <a:noFill/>
          <a:ln w="9525">
            <a:noFill/>
            <a:miter lim="800000"/>
            <a:headEnd/>
            <a:tailEnd/>
          </a:ln>
        </p:spPr>
      </p:pic>
      <p:cxnSp>
        <p:nvCxnSpPr>
          <p:cNvPr id="6" name="直線コネクタ 5"/>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2"/>
          <p:cNvSpPr>
            <a:spLocks noGrp="1" noChangeArrowheads="1"/>
          </p:cNvSpPr>
          <p:nvPr>
            <p:ph type="title"/>
          </p:nvPr>
        </p:nvSpPr>
        <p:spPr>
          <a:xfrm>
            <a:off x="457200" y="153470"/>
            <a:ext cx="8229600" cy="918368"/>
          </a:xfrm>
        </p:spPr>
        <p:txBody>
          <a:body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訓　練　風　景</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 name="横巻き 7"/>
          <p:cNvSpPr/>
          <p:nvPr/>
        </p:nvSpPr>
        <p:spPr>
          <a:xfrm>
            <a:off x="323850" y="892803"/>
            <a:ext cx="8345488" cy="451520"/>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subTitle" idx="1"/>
          </p:nvPr>
        </p:nvSpPr>
        <p:spPr>
          <a:xfrm>
            <a:off x="323850" y="1208088"/>
            <a:ext cx="8424863" cy="792162"/>
          </a:xfrm>
        </p:spPr>
        <p:txBody>
          <a:bodyPr/>
          <a:lstStyle/>
          <a:p>
            <a:pPr eaLnBrk="1" hangingPunct="1">
              <a:defRPr/>
            </a:pPr>
            <a:r>
              <a:rPr lang="ja-JP" altLang="en-US" b="1" dirty="0" smtClean="0">
                <a:effectLst/>
                <a:latin typeface="HG丸ｺﾞｼｯｸM-PRO" panose="020F0600000000000000" pitchFamily="50" charset="-128"/>
                <a:ea typeface="HG丸ｺﾞｼｯｸM-PRO" panose="020F0600000000000000" pitchFamily="50" charset="-128"/>
              </a:rPr>
              <a:t>鉄道車両事故救出訓練</a:t>
            </a:r>
          </a:p>
        </p:txBody>
      </p:sp>
      <p:pic>
        <p:nvPicPr>
          <p:cNvPr id="31748" name="Picture 7" descr="列車事故１"/>
          <p:cNvPicPr>
            <a:picLocks noChangeAspect="1" noChangeArrowheads="1"/>
          </p:cNvPicPr>
          <p:nvPr/>
        </p:nvPicPr>
        <p:blipFill>
          <a:blip r:embed="rId3"/>
          <a:srcRect/>
          <a:stretch>
            <a:fillRect/>
          </a:stretch>
        </p:blipFill>
        <p:spPr bwMode="auto">
          <a:xfrm>
            <a:off x="755650" y="1844675"/>
            <a:ext cx="7488238" cy="4830763"/>
          </a:xfrm>
          <a:prstGeom prst="rect">
            <a:avLst/>
          </a:prstGeom>
          <a:noFill/>
          <a:ln w="9525">
            <a:noFill/>
            <a:miter lim="800000"/>
            <a:headEnd/>
            <a:tailEnd/>
          </a:ln>
        </p:spPr>
      </p:pic>
      <p:cxnSp>
        <p:nvCxnSpPr>
          <p:cNvPr id="6" name="直線コネクタ 5"/>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457200" y="100715"/>
            <a:ext cx="8229600" cy="918368"/>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kumimoji="1" sz="5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訓　練　風　景</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 name="横巻き 7"/>
          <p:cNvSpPr/>
          <p:nvPr/>
        </p:nvSpPr>
        <p:spPr>
          <a:xfrm>
            <a:off x="323850" y="892803"/>
            <a:ext cx="8345488" cy="451520"/>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subTitle" idx="1"/>
          </p:nvPr>
        </p:nvSpPr>
        <p:spPr>
          <a:xfrm>
            <a:off x="323850" y="1208088"/>
            <a:ext cx="8424863" cy="792162"/>
          </a:xfrm>
        </p:spPr>
        <p:txBody>
          <a:bodyPr/>
          <a:lstStyle/>
          <a:p>
            <a:pPr eaLnBrk="1" hangingPunct="1">
              <a:defRPr/>
            </a:pPr>
            <a:r>
              <a:rPr lang="ja-JP" altLang="en-US" b="1" dirty="0" smtClean="0">
                <a:effectLst/>
                <a:latin typeface="HG丸ｺﾞｼｯｸM-PRO" panose="020F0600000000000000" pitchFamily="50" charset="-128"/>
                <a:ea typeface="HG丸ｺﾞｼｯｸM-PRO" panose="020F0600000000000000" pitchFamily="50" charset="-128"/>
              </a:rPr>
              <a:t>ＮＢＣ災害対策訓練</a:t>
            </a:r>
          </a:p>
        </p:txBody>
      </p:sp>
      <p:pic>
        <p:nvPicPr>
          <p:cNvPr id="32772" name="Picture 7" descr="NBC訓練"/>
          <p:cNvPicPr>
            <a:picLocks noChangeAspect="1" noChangeArrowheads="1"/>
          </p:cNvPicPr>
          <p:nvPr/>
        </p:nvPicPr>
        <p:blipFill>
          <a:blip r:embed="rId3"/>
          <a:srcRect/>
          <a:stretch>
            <a:fillRect/>
          </a:stretch>
        </p:blipFill>
        <p:spPr bwMode="auto">
          <a:xfrm>
            <a:off x="1330325" y="1844675"/>
            <a:ext cx="6337300" cy="4754563"/>
          </a:xfrm>
          <a:prstGeom prst="rect">
            <a:avLst/>
          </a:prstGeom>
          <a:noFill/>
          <a:ln w="9525">
            <a:noFill/>
            <a:miter lim="800000"/>
            <a:headEnd/>
            <a:tailEnd/>
          </a:ln>
        </p:spPr>
      </p:pic>
      <p:cxnSp>
        <p:nvCxnSpPr>
          <p:cNvPr id="6" name="直線コネクタ 5"/>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457200" y="116632"/>
            <a:ext cx="8229600" cy="918368"/>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kumimoji="1" sz="5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訓　練　風　景</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 name="横巻き 7"/>
          <p:cNvSpPr/>
          <p:nvPr/>
        </p:nvSpPr>
        <p:spPr>
          <a:xfrm>
            <a:off x="323850" y="892803"/>
            <a:ext cx="8345488" cy="451520"/>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subTitle" idx="1"/>
          </p:nvPr>
        </p:nvSpPr>
        <p:spPr>
          <a:xfrm>
            <a:off x="1204913" y="1208088"/>
            <a:ext cx="6400800" cy="792162"/>
          </a:xfrm>
        </p:spPr>
        <p:txBody>
          <a:bodyPr/>
          <a:lstStyle/>
          <a:p>
            <a:pPr eaLnBrk="1" hangingPunct="1">
              <a:defRPr/>
            </a:pPr>
            <a:r>
              <a:rPr lang="ja-JP" altLang="en-US" b="1" dirty="0" smtClean="0">
                <a:effectLst/>
                <a:latin typeface="HG丸ｺﾞｼｯｸM-PRO" panose="020F0600000000000000" pitchFamily="50" charset="-128"/>
                <a:ea typeface="HG丸ｺﾞｼｯｸM-PRO" panose="020F0600000000000000" pitchFamily="50" charset="-128"/>
              </a:rPr>
              <a:t>ロープ渡過訓練</a:t>
            </a:r>
          </a:p>
        </p:txBody>
      </p:sp>
      <p:cxnSp>
        <p:nvCxnSpPr>
          <p:cNvPr id="6" name="直線コネクタ 5"/>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457200" y="116632"/>
            <a:ext cx="8229600" cy="918368"/>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rtl="0" eaLnBrk="0" fontAlgn="base" hangingPunct="0">
              <a:spcBef>
                <a:spcPct val="0"/>
              </a:spcBef>
              <a:spcAft>
                <a:spcPct val="0"/>
              </a:spcAft>
              <a:defRPr kumimoji="1" sz="5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a:lstStyle>
          <a:p>
            <a:pPr eaLnBrk="1" hangingPunct="1">
              <a:defRPr/>
            </a:pPr>
            <a:r>
              <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訓　練　風　景</a:t>
            </a:r>
            <a:r>
              <a:rPr lang="en-US" altLang="ja-JP"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pic>
        <p:nvPicPr>
          <p:cNvPr id="10" name="図 9" descr="D:\Profiles\pc05\Desktop\裁判用\渡過２.jpg"/>
          <p:cNvPicPr/>
          <p:nvPr/>
        </p:nvPicPr>
        <p:blipFill>
          <a:blip r:embed="rId3"/>
          <a:srcRect/>
          <a:stretch>
            <a:fillRect/>
          </a:stretch>
        </p:blipFill>
        <p:spPr bwMode="auto">
          <a:xfrm>
            <a:off x="355164" y="1887417"/>
            <a:ext cx="4104456" cy="2952328"/>
          </a:xfrm>
          <a:prstGeom prst="rect">
            <a:avLst/>
          </a:prstGeom>
          <a:noFill/>
          <a:ln w="9525">
            <a:noFill/>
            <a:miter lim="800000"/>
            <a:headEnd/>
            <a:tailEnd/>
          </a:ln>
        </p:spPr>
      </p:pic>
      <p:pic>
        <p:nvPicPr>
          <p:cNvPr id="11" name="図 10" descr="D:\Profiles\pc05\Desktop\裁判用\バランス.jpg"/>
          <p:cNvPicPr/>
          <p:nvPr/>
        </p:nvPicPr>
        <p:blipFill>
          <a:blip r:embed="rId4"/>
          <a:srcRect/>
          <a:stretch>
            <a:fillRect/>
          </a:stretch>
        </p:blipFill>
        <p:spPr bwMode="auto">
          <a:xfrm>
            <a:off x="4572000" y="3825151"/>
            <a:ext cx="4176464" cy="3007978"/>
          </a:xfrm>
          <a:prstGeom prst="rect">
            <a:avLst/>
          </a:prstGeom>
          <a:noFill/>
          <a:ln w="9525">
            <a:noFill/>
            <a:miter lim="800000"/>
            <a:headEnd/>
            <a:tailEnd/>
          </a:ln>
        </p:spPr>
      </p:pic>
      <p:sp>
        <p:nvSpPr>
          <p:cNvPr id="8" name="横巻き 7"/>
          <p:cNvSpPr/>
          <p:nvPr/>
        </p:nvSpPr>
        <p:spPr>
          <a:xfrm>
            <a:off x="323850" y="892803"/>
            <a:ext cx="8345488" cy="451520"/>
          </a:xfrm>
          <a:prstGeom prst="horizontalScroll">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15410"/>
            <a:ext cx="8229600" cy="1143000"/>
          </a:xfrm>
        </p:spPr>
        <p:txBody>
          <a:bodyPr/>
          <a:lstStyle/>
          <a:p>
            <a:pPr eaLnBrk="1" hangingPunct="1">
              <a:defRPr/>
            </a:pPr>
            <a:r>
              <a:rPr lang="ja-JP" altLang="en-US" b="0" dirty="0" smtClean="0">
                <a:solidFill>
                  <a:schemeClr val="bg1">
                    <a:lumMod val="2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全国の消防学校数</a:t>
            </a:r>
          </a:p>
        </p:txBody>
      </p:sp>
      <p:sp>
        <p:nvSpPr>
          <p:cNvPr id="19459" name="Rectangle 3"/>
          <p:cNvSpPr>
            <a:spLocks noGrp="1" noChangeArrowheads="1"/>
          </p:cNvSpPr>
          <p:nvPr>
            <p:ph type="body" idx="1"/>
          </p:nvPr>
        </p:nvSpPr>
        <p:spPr>
          <a:xfrm>
            <a:off x="457200" y="2060848"/>
            <a:ext cx="8229600" cy="4035152"/>
          </a:xfrm>
        </p:spPr>
        <p:txBody>
          <a:bodyPr/>
          <a:lstStyle/>
          <a:p>
            <a:pPr eaLnBrk="1" hangingPunct="1">
              <a:defRPr/>
            </a:pP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都道府県　４７校</a:t>
            </a:r>
          </a:p>
          <a:p>
            <a:pPr eaLnBrk="1" hangingPunct="1">
              <a:defRPr/>
            </a:pP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eaLnBrk="1" hangingPunct="1">
              <a:defRPr/>
            </a:pP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指定都市　７校</a:t>
            </a:r>
            <a:endParaRPr lang="en-US" altLang="ja-JP"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eaLnBrk="1" hangingPunct="1">
              <a:buNone/>
              <a:defRPr/>
            </a:pPr>
            <a:r>
              <a:rPr lang="ja-JP" altLang="en-US" sz="2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（札幌市、千葉市、横浜市、名古屋市、京都市、</a:t>
            </a:r>
            <a:r>
              <a:rPr lang="en-US" altLang="ja-JP" sz="2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r>
            <a:br>
              <a:rPr lang="en-US" altLang="ja-JP" sz="2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2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神戸市、福岡市）</a:t>
            </a:r>
          </a:p>
          <a:p>
            <a:pPr eaLnBrk="1" hangingPunct="1">
              <a:buFontTx/>
              <a:buNone/>
              <a:defRPr/>
            </a:pPr>
            <a:endPar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eaLnBrk="1" hangingPunct="1">
              <a:buFontTx/>
              <a:buNone/>
              <a:defRPr/>
            </a:pPr>
            <a:r>
              <a:rPr lang="ja-JP" altLang="en-US"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合計　５４校</a:t>
            </a:r>
          </a:p>
        </p:txBody>
      </p:sp>
      <p:cxnSp>
        <p:nvCxnSpPr>
          <p:cNvPr id="5" name="直線コネクタ 4"/>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174" name="テキスト ボックス 5"/>
          <p:cNvSpPr txBox="1">
            <a:spLocks noChangeArrowheads="1"/>
          </p:cNvSpPr>
          <p:nvPr/>
        </p:nvSpPr>
        <p:spPr bwMode="auto">
          <a:xfrm>
            <a:off x="6012160" y="1214438"/>
            <a:ext cx="2744490" cy="338554"/>
          </a:xfrm>
          <a:prstGeom prst="rect">
            <a:avLst/>
          </a:prstGeom>
          <a:noFill/>
          <a:ln w="9525">
            <a:noFill/>
            <a:miter lim="800000"/>
            <a:headEnd/>
            <a:tailEnd/>
          </a:ln>
        </p:spPr>
        <p:txBody>
          <a:bodyPr wrap="square">
            <a:spAutoFit/>
          </a:bodyPr>
          <a:lstStyle/>
          <a:p>
            <a:r>
              <a:rPr lang="ja-JP" altLang="en-US" sz="1600" b="1" dirty="0" smtClean="0">
                <a:latin typeface="HG丸ｺﾞｼｯｸM-PRO" panose="020F0600000000000000" pitchFamily="50" charset="-128"/>
                <a:cs typeface="メイリオ" panose="020B0604030504040204" pitchFamily="50" charset="-128"/>
              </a:rPr>
              <a:t>平成３０年</a:t>
            </a:r>
            <a:r>
              <a:rPr lang="ja-JP" altLang="en-US" sz="1600" b="1" dirty="0">
                <a:latin typeface="HG丸ｺﾞｼｯｸM-PRO" panose="020F0600000000000000" pitchFamily="50" charset="-128"/>
                <a:cs typeface="メイリオ" panose="020B0604030504040204" pitchFamily="50" charset="-128"/>
              </a:rPr>
              <a:t>４月</a:t>
            </a:r>
            <a:r>
              <a:rPr lang="ja-JP" altLang="en-US" sz="1600" b="1" dirty="0" smtClean="0">
                <a:latin typeface="HG丸ｺﾞｼｯｸM-PRO" panose="020F0600000000000000" pitchFamily="50" charset="-128"/>
                <a:cs typeface="メイリオ" panose="020B0604030504040204" pitchFamily="50" charset="-128"/>
              </a:rPr>
              <a:t>１日</a:t>
            </a:r>
            <a:r>
              <a:rPr lang="ja-JP" altLang="en-US" sz="1600" b="1" dirty="0">
                <a:latin typeface="HG丸ｺﾞｼｯｸM-PRO" panose="020F0600000000000000" pitchFamily="50" charset="-128"/>
                <a:cs typeface="メイリオ" panose="020B0604030504040204" pitchFamily="50" charset="-128"/>
              </a:rPr>
              <a:t>現在</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69128"/>
            <a:ext cx="8229600" cy="1143000"/>
          </a:xfrm>
        </p:spPr>
        <p:txBody>
          <a:bodyPr/>
          <a:lstStyle/>
          <a:p>
            <a:pPr eaLnBrk="1" hangingPunct="1">
              <a:defRPr/>
            </a:pPr>
            <a:r>
              <a:rPr lang="ja-JP" altLang="en-US" b="0" dirty="0" smtClean="0">
                <a:solidFill>
                  <a:schemeClr val="bg1">
                    <a:lumMod val="2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沿　　革</a:t>
            </a:r>
          </a:p>
        </p:txBody>
      </p:sp>
      <p:sp>
        <p:nvSpPr>
          <p:cNvPr id="20483" name="Rectangle 3"/>
          <p:cNvSpPr>
            <a:spLocks noGrp="1" noChangeArrowheads="1"/>
          </p:cNvSpPr>
          <p:nvPr>
            <p:ph type="body" idx="1"/>
          </p:nvPr>
        </p:nvSpPr>
        <p:spPr>
          <a:xfrm>
            <a:off x="250825" y="1556792"/>
            <a:ext cx="8642350" cy="5229771"/>
          </a:xfrm>
        </p:spPr>
        <p:txBody>
          <a:bodyPr/>
          <a:lstStyle/>
          <a:p>
            <a:pPr eaLnBrk="1" hangingPunct="1">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明治４３年　６月　西区の大阪府警察部西消防署内に</a:t>
            </a:r>
          </a:p>
          <a:p>
            <a:pPr eaLnBrk="1" hangingPunct="1">
              <a:buFontTx/>
              <a:buNone/>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大阪市消防員練習所として発足</a:t>
            </a:r>
          </a:p>
          <a:p>
            <a:pPr eaLnBrk="1" hangingPunct="1">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大正　７年　４月　天王寺区に新築移転し、名称を</a:t>
            </a:r>
          </a:p>
          <a:p>
            <a:pPr eaLnBrk="1" hangingPunct="1">
              <a:buFontTx/>
              <a:buNone/>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大阪府消防練習所と改称</a:t>
            </a:r>
          </a:p>
          <a:p>
            <a:pPr eaLnBrk="1" hangingPunct="1">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昭和２３年　３月　消防組織法施行に伴い、大阪府立消防</a:t>
            </a:r>
          </a:p>
          <a:p>
            <a:pPr eaLnBrk="1" hangingPunct="1">
              <a:buFontTx/>
              <a:buNone/>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訓練所として発足</a:t>
            </a:r>
          </a:p>
          <a:p>
            <a:pPr eaLnBrk="1" hangingPunct="1">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昭和３４年１０月　消防組織法の改正に伴い、名称を</a:t>
            </a:r>
            <a:b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大阪府立消防学校に改称</a:t>
            </a:r>
          </a:p>
          <a:p>
            <a:pPr eaLnBrk="1" hangingPunct="1">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昭和３８年　３月　現在の大東市に新築移転</a:t>
            </a:r>
            <a:endParaRPr lang="en-US" altLang="ja-JP"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0" indent="0" eaLnBrk="1" hangingPunct="1">
              <a:buNone/>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lang="ja-JP" altLang="en-US" sz="1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eaLnBrk="1" hangingPunct="1">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昭和６１年１２月　科学消防教育施設を新設</a:t>
            </a:r>
          </a:p>
        </p:txBody>
      </p:sp>
      <p:cxnSp>
        <p:nvCxnSpPr>
          <p:cNvPr id="5" name="直線コネクタ 4"/>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04298"/>
            <a:ext cx="8229600" cy="1143000"/>
          </a:xfrm>
        </p:spPr>
        <p:txBody>
          <a:bodyPr/>
          <a:lstStyle/>
          <a:p>
            <a:pPr eaLnBrk="1" hangingPunct="1">
              <a:defRPr/>
            </a:pPr>
            <a:r>
              <a:rPr lang="ja-JP" altLang="en-US" b="0" dirty="0" smtClean="0">
                <a:solidFill>
                  <a:schemeClr val="bg1">
                    <a:lumMod val="2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沿　　革</a:t>
            </a:r>
          </a:p>
        </p:txBody>
      </p:sp>
      <p:sp>
        <p:nvSpPr>
          <p:cNvPr id="20483" name="Rectangle 3"/>
          <p:cNvSpPr>
            <a:spLocks noGrp="1" noChangeArrowheads="1"/>
          </p:cNvSpPr>
          <p:nvPr>
            <p:ph type="body" idx="1"/>
          </p:nvPr>
        </p:nvSpPr>
        <p:spPr>
          <a:xfrm>
            <a:off x="204788" y="1844824"/>
            <a:ext cx="8642350" cy="4104456"/>
          </a:xfrm>
        </p:spPr>
        <p:txBody>
          <a:bodyPr/>
          <a:lstStyle/>
          <a:p>
            <a:pPr eaLnBrk="1" hangingPunct="1">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平成　４年　３月　救急救命士養成所として厚生大臣の</a:t>
            </a:r>
            <a:b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b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指定を受ける</a:t>
            </a:r>
          </a:p>
          <a:p>
            <a:pPr eaLnBrk="1" hangingPunct="1">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平成２１年　３月　消防学校再整備等事業第</a:t>
            </a:r>
            <a:r>
              <a:rPr lang="en-US" altLang="ja-JP"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Ⅰ</a:t>
            </a: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期　竣工</a:t>
            </a:r>
            <a:endParaRPr lang="en-US" altLang="ja-JP"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eaLnBrk="1" hangingPunct="1">
              <a:defRPr/>
            </a:pPr>
            <a:endParaRPr lang="en-US" altLang="ja-JP"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eaLnBrk="1" hangingPunct="1">
              <a:defRPr/>
            </a:pP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平成２２年　３月　消防学校再整備等事業第</a:t>
            </a:r>
            <a:r>
              <a:rPr lang="en-US" altLang="ja-JP"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Ⅱ</a:t>
            </a: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期　竣工</a:t>
            </a:r>
            <a:endParaRPr lang="en-US" altLang="ja-JP"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eaLnBrk="1" hangingPunct="1">
              <a:defRPr/>
            </a:pPr>
            <a:endParaRPr lang="en-US" altLang="ja-JP"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eaLnBrk="1" hangingPunct="1">
              <a:defRPr/>
            </a:pPr>
            <a:r>
              <a:rPr lang="ja-JP" altLang="en-US" sz="24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平成</a:t>
            </a: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２６年　３月　救急救命士養成所を廃止</a:t>
            </a:r>
            <a:endParaRPr lang="en-US" altLang="ja-JP"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eaLnBrk="1" hangingPunct="1">
              <a:defRPr/>
            </a:pPr>
            <a:endParaRPr lang="en-US" altLang="ja-JP"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eaLnBrk="1" hangingPunct="1">
              <a:defRPr/>
            </a:pPr>
            <a:r>
              <a:rPr lang="ja-JP" altLang="en-US" sz="24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平成</a:t>
            </a:r>
            <a:r>
              <a:rPr lang="ja-JP" altLang="en-US" sz="24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２６年　４月　府市消防学校を機能統合</a:t>
            </a:r>
          </a:p>
        </p:txBody>
      </p:sp>
      <p:cxnSp>
        <p:nvCxnSpPr>
          <p:cNvPr id="5" name="直線コネクタ 4"/>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539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86713"/>
            <a:ext cx="8229600" cy="1143000"/>
          </a:xfrm>
        </p:spPr>
        <p:txBody>
          <a:bodyPr/>
          <a:lstStyle/>
          <a:p>
            <a:pPr eaLnBrk="1" hangingPunct="1">
              <a:defRPr/>
            </a:pPr>
            <a:r>
              <a:rPr lang="ja-JP" altLang="en-US" b="0" dirty="0" smtClean="0">
                <a:solidFill>
                  <a:schemeClr val="bg1">
                    <a:lumMod val="25000"/>
                  </a:schemeClr>
                </a:solidFill>
                <a:latin typeface="HG丸ｺﾞｼｯｸM-PRO" panose="020F0600000000000000" pitchFamily="50" charset="-128"/>
                <a:ea typeface="HG丸ｺﾞｼｯｸM-PRO" panose="020F0600000000000000" pitchFamily="50" charset="-128"/>
                <a:cs typeface="メイリオ" panose="020B0604030504040204" pitchFamily="50" charset="-128"/>
              </a:rPr>
              <a:t>ＰＦＩによる整備</a:t>
            </a:r>
          </a:p>
        </p:txBody>
      </p:sp>
      <p:sp>
        <p:nvSpPr>
          <p:cNvPr id="35843" name="Rectangle 3"/>
          <p:cNvSpPr>
            <a:spLocks noGrp="1" noChangeArrowheads="1"/>
          </p:cNvSpPr>
          <p:nvPr>
            <p:ph type="body" idx="1"/>
          </p:nvPr>
        </p:nvSpPr>
        <p:spPr/>
        <p:txBody>
          <a:bodyPr/>
          <a:lstStyle/>
          <a:p>
            <a:pPr eaLnBrk="1" hangingPunct="1">
              <a:defRPr/>
            </a:pPr>
            <a:r>
              <a:rPr lang="en-US" altLang="ja-JP" sz="36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36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ＰＦＩ</a:t>
            </a:r>
            <a:r>
              <a:rPr lang="ja-JP" altLang="en-US" sz="36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方式</a:t>
            </a:r>
            <a:r>
              <a:rPr lang="ja-JP" altLang="en-US" sz="20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20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Private Finance Initiative</a:t>
            </a:r>
            <a:r>
              <a:rPr lang="ja-JP" altLang="en-US" sz="20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36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p>
          <a:p>
            <a:pPr eaLnBrk="1" hangingPunct="1">
              <a:buFontTx/>
              <a:buNone/>
              <a:defRPr/>
            </a:pPr>
            <a:r>
              <a:rPr lang="ja-JP" altLang="en-US" sz="2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p>
          <a:p>
            <a:pPr eaLnBrk="1" hangingPunct="1">
              <a:lnSpc>
                <a:spcPct val="150000"/>
              </a:lnSpc>
              <a:buFontTx/>
              <a:buNone/>
              <a:defRPr/>
            </a:pPr>
            <a:r>
              <a:rPr lang="ja-JP" altLang="en-US" sz="2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rPr>
              <a:t>　　新たに整備する施設の設計・建築を行った後、府にその所有権を移転し、事業期間中に係る維持管理業務、食堂等業務、大規模修繕業務を遂行す</a:t>
            </a:r>
            <a:r>
              <a:rPr lang="ja-JP" altLang="en-US" sz="2800" dirty="0">
                <a:effectLst/>
                <a:latin typeface="HG丸ｺﾞｼｯｸM-PRO" panose="020F0600000000000000" pitchFamily="50" charset="-128"/>
                <a:ea typeface="HG丸ｺﾞｼｯｸM-PRO" panose="020F0600000000000000" pitchFamily="50" charset="-128"/>
                <a:cs typeface="メイリオ" panose="020B0604030504040204" pitchFamily="50" charset="-128"/>
              </a:rPr>
              <a:t>る</a:t>
            </a:r>
            <a:endParaRPr lang="ja-JP" altLang="en-US" sz="2800" dirty="0" smtClean="0">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cxnSp>
        <p:nvCxnSpPr>
          <p:cNvPr id="5" name="直線コネクタ 4"/>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86713"/>
            <a:ext cx="8229600" cy="1143000"/>
          </a:xfrm>
        </p:spPr>
        <p:txBody>
          <a:bodyPr/>
          <a:lstStyle/>
          <a:p>
            <a:pPr eaLnBrk="1" hangingPunct="1">
              <a:defRPr/>
            </a:pPr>
            <a:r>
              <a:rPr lang="ja-JP" altLang="en-US"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消 防 学 校 施 設 概 要</a:t>
            </a:r>
          </a:p>
        </p:txBody>
      </p:sp>
      <p:sp>
        <p:nvSpPr>
          <p:cNvPr id="9219" name="Rectangle 1"/>
          <p:cNvSpPr>
            <a:spLocks noChangeArrowheads="1"/>
          </p:cNvSpPr>
          <p:nvPr/>
        </p:nvSpPr>
        <p:spPr bwMode="auto">
          <a:xfrm>
            <a:off x="357188" y="1500188"/>
            <a:ext cx="8429625" cy="1200150"/>
          </a:xfrm>
          <a:prstGeom prst="rect">
            <a:avLst/>
          </a:prstGeom>
          <a:noFill/>
          <a:ln w="9525">
            <a:noFill/>
            <a:miter lim="800000"/>
            <a:headEnd/>
            <a:tailEnd/>
          </a:ln>
        </p:spPr>
        <p:txBody>
          <a:bodyPr anchor="ctr">
            <a:spAutoFit/>
          </a:bodyPr>
          <a:lstStyle/>
          <a:p>
            <a:pPr eaLnBrk="0" hangingPunct="0"/>
            <a:r>
              <a:rPr lang="en-US" altLang="ja-JP" sz="2400" dirty="0">
                <a:latin typeface="HG丸ｺﾞｼｯｸM-PRO" panose="020F0600000000000000" pitchFamily="50" charset="-128"/>
                <a:cs typeface="メイリオ" panose="020B0604030504040204" pitchFamily="50" charset="-128"/>
              </a:rPr>
              <a:t>(1)</a:t>
            </a:r>
            <a:r>
              <a:rPr lang="ja-JP" altLang="en-US" sz="2400" dirty="0">
                <a:latin typeface="HG丸ｺﾞｼｯｸM-PRO" panose="020F0600000000000000" pitchFamily="50" charset="-128"/>
                <a:cs typeface="メイリオ" panose="020B0604030504040204" pitchFamily="50" charset="-128"/>
              </a:rPr>
              <a:t>敷地面積</a:t>
            </a:r>
            <a:r>
              <a:rPr lang="en-US" altLang="ja-JP" sz="2400" dirty="0">
                <a:latin typeface="HG丸ｺﾞｼｯｸM-PRO" panose="020F0600000000000000" pitchFamily="50" charset="-128"/>
                <a:cs typeface="メイリオ" panose="020B0604030504040204" pitchFamily="50" charset="-128"/>
              </a:rPr>
              <a:t>24,680.18㎡</a:t>
            </a:r>
            <a:r>
              <a:rPr lang="ja-JP" altLang="en-US" sz="2400" dirty="0">
                <a:latin typeface="HG丸ｺﾞｼｯｸM-PRO" panose="020F0600000000000000" pitchFamily="50" charset="-128"/>
                <a:cs typeface="メイリオ" panose="020B0604030504040204" pitchFamily="50" charset="-128"/>
              </a:rPr>
              <a:t>　　　　　　　　　　　　　　　　　　　　　　　　　　　　　　　　　　　　　　　　　　　　　　　　　　　　　</a:t>
            </a:r>
          </a:p>
          <a:p>
            <a:pPr eaLnBrk="0" hangingPunct="0"/>
            <a:r>
              <a:rPr lang="en-US" altLang="ja-JP" sz="2400" dirty="0">
                <a:latin typeface="HG丸ｺﾞｼｯｸM-PRO" panose="020F0600000000000000" pitchFamily="50" charset="-128"/>
                <a:cs typeface="メイリオ" panose="020B0604030504040204" pitchFamily="50" charset="-128"/>
              </a:rPr>
              <a:t>(2)</a:t>
            </a:r>
            <a:r>
              <a:rPr lang="ja-JP" altLang="en-US" sz="2400" dirty="0">
                <a:latin typeface="HG丸ｺﾞｼｯｸM-PRO" panose="020F0600000000000000" pitchFamily="50" charset="-128"/>
                <a:cs typeface="メイリオ" panose="020B0604030504040204" pitchFamily="50" charset="-128"/>
              </a:rPr>
              <a:t>建物面積（建） </a:t>
            </a:r>
            <a:r>
              <a:rPr lang="en-US" altLang="ja-JP" sz="2400" dirty="0">
                <a:latin typeface="HG丸ｺﾞｼｯｸM-PRO" panose="020F0600000000000000" pitchFamily="50" charset="-128"/>
                <a:cs typeface="メイリオ" panose="020B0604030504040204" pitchFamily="50" charset="-128"/>
              </a:rPr>
              <a:t>4,983.04㎡</a:t>
            </a:r>
            <a:r>
              <a:rPr lang="ja-JP" altLang="en-US" sz="2400" dirty="0">
                <a:latin typeface="HG丸ｺﾞｼｯｸM-PRO" panose="020F0600000000000000" pitchFamily="50" charset="-128"/>
                <a:cs typeface="メイリオ" panose="020B0604030504040204" pitchFamily="50" charset="-128"/>
              </a:rPr>
              <a:t>　（延）</a:t>
            </a:r>
            <a:r>
              <a:rPr lang="en-US" altLang="ja-JP" sz="2400" dirty="0">
                <a:latin typeface="HG丸ｺﾞｼｯｸM-PRO" panose="020F0600000000000000" pitchFamily="50" charset="-128"/>
                <a:cs typeface="メイリオ" panose="020B0604030504040204" pitchFamily="50" charset="-128"/>
              </a:rPr>
              <a:t>14,030.94㎡</a:t>
            </a:r>
          </a:p>
          <a:p>
            <a:pPr eaLnBrk="0" hangingPunct="0"/>
            <a:r>
              <a:rPr lang="en-US" altLang="ja-JP" sz="2400" dirty="0">
                <a:latin typeface="HG丸ｺﾞｼｯｸM-PRO" panose="020F0600000000000000" pitchFamily="50" charset="-128"/>
                <a:cs typeface="メイリオ" panose="020B0604030504040204" pitchFamily="50" charset="-128"/>
              </a:rPr>
              <a:t>(3)</a:t>
            </a:r>
            <a:r>
              <a:rPr lang="ja-JP" altLang="en-US" sz="2400" dirty="0">
                <a:latin typeface="HG丸ｺﾞｼｯｸM-PRO" panose="020F0600000000000000" pitchFamily="50" charset="-128"/>
                <a:cs typeface="メイリオ" panose="020B0604030504040204" pitchFamily="50" charset="-128"/>
              </a:rPr>
              <a:t>施設</a:t>
            </a:r>
          </a:p>
        </p:txBody>
      </p:sp>
      <p:sp>
        <p:nvSpPr>
          <p:cNvPr id="9220" name="Rectangle 2"/>
          <p:cNvSpPr>
            <a:spLocks noChangeArrowheads="1"/>
          </p:cNvSpPr>
          <p:nvPr/>
        </p:nvSpPr>
        <p:spPr bwMode="auto">
          <a:xfrm>
            <a:off x="285750" y="2619375"/>
            <a:ext cx="8715375" cy="3662363"/>
          </a:xfrm>
          <a:prstGeom prst="rect">
            <a:avLst/>
          </a:prstGeom>
          <a:noFill/>
          <a:ln w="9525">
            <a:noFill/>
            <a:miter lim="800000"/>
            <a:headEnd/>
            <a:tailEnd/>
          </a:ln>
        </p:spPr>
        <p:txBody>
          <a:bodyPr anchor="ctr">
            <a:spAutoFit/>
          </a:bodyPr>
          <a:lstStyle/>
          <a:p>
            <a:pPr indent="279400" eaLnBrk="0" hangingPunct="0"/>
            <a:r>
              <a:rPr lang="ja-JP" altLang="ja-JP" sz="2400" dirty="0">
                <a:latin typeface="HG丸ｺﾞｼｯｸM-PRO" panose="020F0600000000000000" pitchFamily="50" charset="-128"/>
                <a:cs typeface="メイリオ" panose="020B0604030504040204" pitchFamily="50" charset="-128"/>
              </a:rPr>
              <a:t>①</a:t>
            </a:r>
            <a:r>
              <a:rPr lang="en-US" altLang="ja-JP" sz="2400" dirty="0">
                <a:latin typeface="HG丸ｺﾞｼｯｸM-PRO" panose="020F0600000000000000" pitchFamily="50" charset="-128"/>
                <a:cs typeface="メイリオ" panose="020B0604030504040204" pitchFamily="50" charset="-128"/>
              </a:rPr>
              <a:t>PFI</a:t>
            </a:r>
            <a:r>
              <a:rPr lang="ja-JP" altLang="en-US" sz="2400" dirty="0">
                <a:latin typeface="HG丸ｺﾞｼｯｸM-PRO" panose="020F0600000000000000" pitchFamily="50" charset="-128"/>
                <a:cs typeface="メイリオ" panose="020B0604030504040204" pitchFamily="50" charset="-128"/>
              </a:rPr>
              <a:t>事業第</a:t>
            </a:r>
            <a:r>
              <a:rPr lang="en-US" altLang="ja-JP" sz="2400" dirty="0">
                <a:latin typeface="HG丸ｺﾞｼｯｸM-PRO" panose="020F0600000000000000" pitchFamily="50" charset="-128"/>
                <a:cs typeface="メイリオ" panose="020B0604030504040204" pitchFamily="50" charset="-128"/>
              </a:rPr>
              <a:t>1</a:t>
            </a:r>
            <a:r>
              <a:rPr lang="ja-JP" altLang="en-US" sz="2400" dirty="0">
                <a:latin typeface="HG丸ｺﾞｼｯｸM-PRO" panose="020F0600000000000000" pitchFamily="50" charset="-128"/>
                <a:cs typeface="メイリオ" panose="020B0604030504040204" pitchFamily="50" charset="-128"/>
              </a:rPr>
              <a:t>期整備対象施設</a:t>
            </a:r>
            <a:r>
              <a:rPr lang="ja-JP" altLang="en-US" dirty="0">
                <a:latin typeface="HG丸ｺﾞｼｯｸM-PRO" panose="020F0600000000000000" pitchFamily="50" charset="-128"/>
                <a:cs typeface="メイリオ" panose="020B0604030504040204" pitchFamily="50" charset="-128"/>
              </a:rPr>
              <a:t>（平成</a:t>
            </a:r>
            <a:r>
              <a:rPr lang="en-US" altLang="ja-JP" dirty="0">
                <a:latin typeface="HG丸ｺﾞｼｯｸM-PRO" panose="020F0600000000000000" pitchFamily="50" charset="-128"/>
                <a:cs typeface="メイリオ" panose="020B0604030504040204" pitchFamily="50" charset="-128"/>
              </a:rPr>
              <a:t>21</a:t>
            </a:r>
            <a:r>
              <a:rPr lang="ja-JP" altLang="en-US" dirty="0">
                <a:latin typeface="HG丸ｺﾞｼｯｸM-PRO" panose="020F0600000000000000" pitchFamily="50" charset="-128"/>
                <a:cs typeface="メイリオ" panose="020B0604030504040204" pitchFamily="50" charset="-128"/>
              </a:rPr>
              <a:t>年４月　供用開始）</a:t>
            </a:r>
            <a:r>
              <a:rPr lang="en-US" altLang="ja-JP" sz="2400" dirty="0">
                <a:latin typeface="HG丸ｺﾞｼｯｸM-PRO" panose="020F0600000000000000" pitchFamily="50" charset="-128"/>
                <a:cs typeface="メイリオ" panose="020B0604030504040204" pitchFamily="50" charset="-128"/>
              </a:rPr>
              <a:t/>
            </a:r>
            <a:br>
              <a:rPr lang="en-US" altLang="ja-JP" sz="2400" dirty="0">
                <a:latin typeface="HG丸ｺﾞｼｯｸM-PRO" panose="020F0600000000000000" pitchFamily="50" charset="-128"/>
                <a:cs typeface="メイリオ" panose="020B0604030504040204" pitchFamily="50" charset="-128"/>
              </a:rPr>
            </a:br>
            <a:r>
              <a:rPr lang="ja-JP" altLang="en-US" sz="2000" dirty="0">
                <a:latin typeface="HG丸ｺﾞｼｯｸM-PRO" panose="020F0600000000000000" pitchFamily="50" charset="-128"/>
                <a:cs typeface="メイリオ" panose="020B0604030504040204" pitchFamily="50" charset="-128"/>
              </a:rPr>
              <a:t>　　・本館（教育管理機能、宿泊機能、屋内訓練場、車庫その他棟）</a:t>
            </a:r>
            <a:r>
              <a:rPr lang="en-US" altLang="ja-JP" sz="2000" dirty="0">
                <a:latin typeface="HG丸ｺﾞｼｯｸM-PRO" panose="020F0600000000000000" pitchFamily="50" charset="-128"/>
                <a:cs typeface="メイリオ" panose="020B0604030504040204" pitchFamily="50" charset="-128"/>
              </a:rPr>
              <a:t/>
            </a:r>
            <a:br>
              <a:rPr lang="en-US" altLang="ja-JP" sz="2000" dirty="0">
                <a:latin typeface="HG丸ｺﾞｼｯｸM-PRO" panose="020F0600000000000000" pitchFamily="50" charset="-128"/>
                <a:cs typeface="メイリオ" panose="020B0604030504040204" pitchFamily="50" charset="-128"/>
              </a:rPr>
            </a:br>
            <a:r>
              <a:rPr lang="ja-JP" altLang="en-US" sz="2000" dirty="0">
                <a:latin typeface="HG丸ｺﾞｼｯｸM-PRO" panose="020F0600000000000000" pitchFamily="50" charset="-128"/>
                <a:cs typeface="メイリオ" panose="020B0604030504040204" pitchFamily="50" charset="-128"/>
              </a:rPr>
              <a:t>　　・第二主訓練塔　・第二補助訓練塔</a:t>
            </a:r>
            <a:endParaRPr lang="en-US" altLang="ja-JP" sz="2000" dirty="0">
              <a:latin typeface="HG丸ｺﾞｼｯｸM-PRO" panose="020F0600000000000000" pitchFamily="50" charset="-128"/>
              <a:cs typeface="メイリオ" panose="020B0604030504040204" pitchFamily="50" charset="-128"/>
            </a:endParaRPr>
          </a:p>
          <a:p>
            <a:pPr indent="279400" eaLnBrk="0" hangingPunct="0"/>
            <a:endParaRPr lang="ja-JP" altLang="en-US" sz="2000" dirty="0">
              <a:latin typeface="HG丸ｺﾞｼｯｸM-PRO" panose="020F0600000000000000" pitchFamily="50" charset="-128"/>
              <a:cs typeface="メイリオ" panose="020B0604030504040204" pitchFamily="50" charset="-128"/>
            </a:endParaRPr>
          </a:p>
          <a:p>
            <a:pPr indent="279400" eaLnBrk="0" hangingPunct="0"/>
            <a:r>
              <a:rPr lang="ja-JP" altLang="en-US" sz="2400" dirty="0">
                <a:latin typeface="HG丸ｺﾞｼｯｸM-PRO" panose="020F0600000000000000" pitchFamily="50" charset="-128"/>
                <a:cs typeface="メイリオ" panose="020B0604030504040204" pitchFamily="50" charset="-128"/>
              </a:rPr>
              <a:t>②</a:t>
            </a:r>
            <a:r>
              <a:rPr lang="en-US" altLang="ja-JP" sz="2400" dirty="0">
                <a:latin typeface="HG丸ｺﾞｼｯｸM-PRO" panose="020F0600000000000000" pitchFamily="50" charset="-128"/>
                <a:cs typeface="メイリオ" panose="020B0604030504040204" pitchFamily="50" charset="-128"/>
              </a:rPr>
              <a:t>PFI</a:t>
            </a:r>
            <a:r>
              <a:rPr lang="ja-JP" altLang="en-US" sz="2400" dirty="0">
                <a:latin typeface="HG丸ｺﾞｼｯｸM-PRO" panose="020F0600000000000000" pitchFamily="50" charset="-128"/>
                <a:cs typeface="メイリオ" panose="020B0604030504040204" pitchFamily="50" charset="-128"/>
              </a:rPr>
              <a:t>事業第</a:t>
            </a:r>
            <a:r>
              <a:rPr lang="en-US" altLang="ja-JP" sz="2400" dirty="0">
                <a:latin typeface="HG丸ｺﾞｼｯｸM-PRO" panose="020F0600000000000000" pitchFamily="50" charset="-128"/>
                <a:cs typeface="メイリオ" panose="020B0604030504040204" pitchFamily="50" charset="-128"/>
              </a:rPr>
              <a:t>2</a:t>
            </a:r>
            <a:r>
              <a:rPr lang="ja-JP" altLang="en-US" sz="2400" dirty="0">
                <a:latin typeface="HG丸ｺﾞｼｯｸM-PRO" panose="020F0600000000000000" pitchFamily="50" charset="-128"/>
                <a:cs typeface="メイリオ" panose="020B0604030504040204" pitchFamily="50" charset="-128"/>
              </a:rPr>
              <a:t>期整備対象施設</a:t>
            </a:r>
            <a:r>
              <a:rPr lang="ja-JP" altLang="en-US" dirty="0">
                <a:latin typeface="HG丸ｺﾞｼｯｸM-PRO" panose="020F0600000000000000" pitchFamily="50" charset="-128"/>
                <a:cs typeface="メイリオ" panose="020B0604030504040204" pitchFamily="50" charset="-128"/>
              </a:rPr>
              <a:t>（平成</a:t>
            </a:r>
            <a:r>
              <a:rPr lang="en-US" altLang="ja-JP" dirty="0">
                <a:latin typeface="HG丸ｺﾞｼｯｸM-PRO" panose="020F0600000000000000" pitchFamily="50" charset="-128"/>
                <a:cs typeface="メイリオ" panose="020B0604030504040204" pitchFamily="50" charset="-128"/>
              </a:rPr>
              <a:t>22</a:t>
            </a:r>
            <a:r>
              <a:rPr lang="ja-JP" altLang="en-US" dirty="0">
                <a:latin typeface="HG丸ｺﾞｼｯｸM-PRO" panose="020F0600000000000000" pitchFamily="50" charset="-128"/>
                <a:cs typeface="メイリオ" panose="020B0604030504040204" pitchFamily="50" charset="-128"/>
              </a:rPr>
              <a:t>年</a:t>
            </a:r>
            <a:r>
              <a:rPr lang="en-US" altLang="ja-JP" dirty="0">
                <a:latin typeface="HG丸ｺﾞｼｯｸM-PRO" panose="020F0600000000000000" pitchFamily="50" charset="-128"/>
                <a:cs typeface="メイリオ" panose="020B0604030504040204" pitchFamily="50" charset="-128"/>
              </a:rPr>
              <a:t>4</a:t>
            </a:r>
            <a:r>
              <a:rPr lang="ja-JP" altLang="en-US" dirty="0">
                <a:latin typeface="HG丸ｺﾞｼｯｸM-PRO" panose="020F0600000000000000" pitchFamily="50" charset="-128"/>
                <a:cs typeface="メイリオ" panose="020B0604030504040204" pitchFamily="50" charset="-128"/>
              </a:rPr>
              <a:t>月　供用開始</a:t>
            </a:r>
            <a:r>
              <a:rPr lang="en-US" altLang="ja-JP" dirty="0">
                <a:latin typeface="HG丸ｺﾞｼｯｸM-PRO" panose="020F0600000000000000" pitchFamily="50" charset="-128"/>
                <a:cs typeface="メイリオ" panose="020B0604030504040204" pitchFamily="50" charset="-128"/>
              </a:rPr>
              <a:t>.</a:t>
            </a:r>
            <a:r>
              <a:rPr lang="ja-JP" altLang="en-US" dirty="0">
                <a:latin typeface="HG丸ｺﾞｼｯｸM-PRO" panose="020F0600000000000000" pitchFamily="50" charset="-128"/>
                <a:cs typeface="メイリオ" panose="020B0604030504040204" pitchFamily="50" charset="-128"/>
              </a:rPr>
              <a:t>）</a:t>
            </a:r>
            <a:r>
              <a:rPr lang="en-US" altLang="ja-JP" sz="2400" dirty="0">
                <a:latin typeface="HG丸ｺﾞｼｯｸM-PRO" panose="020F0600000000000000" pitchFamily="50" charset="-128"/>
                <a:cs typeface="メイリオ" panose="020B0604030504040204" pitchFamily="50" charset="-128"/>
              </a:rPr>
              <a:t/>
            </a:r>
            <a:br>
              <a:rPr lang="en-US" altLang="ja-JP" sz="2400" dirty="0">
                <a:latin typeface="HG丸ｺﾞｼｯｸM-PRO" panose="020F0600000000000000" pitchFamily="50" charset="-128"/>
                <a:cs typeface="メイリオ" panose="020B0604030504040204" pitchFamily="50" charset="-128"/>
              </a:rPr>
            </a:br>
            <a:r>
              <a:rPr lang="ja-JP" altLang="en-US" sz="2000" dirty="0">
                <a:latin typeface="HG丸ｺﾞｼｯｸM-PRO" panose="020F0600000000000000" pitchFamily="50" charset="-128"/>
                <a:cs typeface="メイリオ" panose="020B0604030504040204" pitchFamily="50" charset="-128"/>
              </a:rPr>
              <a:t>　　・水難救助訓練施設　　・鉄道車輌事故救助訓練施設</a:t>
            </a:r>
            <a:r>
              <a:rPr lang="en-US" altLang="ja-JP" sz="2000" dirty="0">
                <a:latin typeface="HG丸ｺﾞｼｯｸM-PRO" panose="020F0600000000000000" pitchFamily="50" charset="-128"/>
                <a:cs typeface="メイリオ" panose="020B0604030504040204" pitchFamily="50" charset="-128"/>
              </a:rPr>
              <a:t/>
            </a:r>
            <a:br>
              <a:rPr lang="en-US" altLang="ja-JP" sz="2000" dirty="0">
                <a:latin typeface="HG丸ｺﾞｼｯｸM-PRO" panose="020F0600000000000000" pitchFamily="50" charset="-128"/>
                <a:cs typeface="メイリオ" panose="020B0604030504040204" pitchFamily="50" charset="-128"/>
              </a:rPr>
            </a:br>
            <a:r>
              <a:rPr lang="ja-JP" altLang="en-US" sz="2000" dirty="0">
                <a:latin typeface="HG丸ｺﾞｼｯｸM-PRO" panose="020F0600000000000000" pitchFamily="50" charset="-128"/>
                <a:cs typeface="メイリオ" panose="020B0604030504040204" pitchFamily="50" charset="-128"/>
              </a:rPr>
              <a:t>　　・全天候型屋外訓練場　</a:t>
            </a:r>
            <a:r>
              <a:rPr lang="ja-JP" altLang="en-US" sz="2000" dirty="0" err="1">
                <a:latin typeface="HG丸ｺﾞｼｯｸM-PRO" panose="020F0600000000000000" pitchFamily="50" charset="-128"/>
                <a:cs typeface="メイリオ" panose="020B0604030504040204" pitchFamily="50" charset="-128"/>
              </a:rPr>
              <a:t>・</a:t>
            </a:r>
            <a:r>
              <a:rPr lang="ja-JP" altLang="en-US" sz="2000" dirty="0">
                <a:latin typeface="HG丸ｺﾞｼｯｸM-PRO" panose="020F0600000000000000" pitchFamily="50" charset="-128"/>
                <a:cs typeface="メイリオ" panose="020B0604030504040204" pitchFamily="50" charset="-128"/>
              </a:rPr>
              <a:t>がれき救助訓練施設</a:t>
            </a:r>
            <a:endParaRPr lang="en-US" altLang="ja-JP" sz="2000" dirty="0">
              <a:latin typeface="HG丸ｺﾞｼｯｸM-PRO" panose="020F0600000000000000" pitchFamily="50" charset="-128"/>
              <a:cs typeface="メイリオ" panose="020B0604030504040204" pitchFamily="50" charset="-128"/>
            </a:endParaRPr>
          </a:p>
          <a:p>
            <a:pPr indent="279400" eaLnBrk="0" hangingPunct="0"/>
            <a:endParaRPr lang="ja-JP" altLang="en-US" sz="2000" dirty="0">
              <a:latin typeface="HG丸ｺﾞｼｯｸM-PRO" panose="020F0600000000000000" pitchFamily="50" charset="-128"/>
              <a:cs typeface="メイリオ" panose="020B0604030504040204" pitchFamily="50" charset="-128"/>
            </a:endParaRPr>
          </a:p>
          <a:p>
            <a:pPr indent="279400" eaLnBrk="0" hangingPunct="0"/>
            <a:r>
              <a:rPr lang="ja-JP" altLang="en-US" sz="2400" dirty="0">
                <a:latin typeface="HG丸ｺﾞｼｯｸM-PRO" panose="020F0600000000000000" pitchFamily="50" charset="-128"/>
                <a:cs typeface="メイリオ" panose="020B0604030504040204" pitchFamily="50" charset="-128"/>
              </a:rPr>
              <a:t>③既存施設</a:t>
            </a:r>
          </a:p>
          <a:p>
            <a:pPr indent="279400" eaLnBrk="0" hangingPunct="0"/>
            <a:r>
              <a:rPr lang="ja-JP" altLang="en-US" sz="2000" dirty="0">
                <a:latin typeface="HG丸ｺﾞｼｯｸM-PRO" panose="020F0600000000000000" pitchFamily="50" charset="-128"/>
                <a:cs typeface="メイリオ" panose="020B0604030504040204" pitchFamily="50" charset="-128"/>
              </a:rPr>
              <a:t>　・科学消防訓練塔（</a:t>
            </a:r>
            <a:r>
              <a:rPr lang="en-US" altLang="ja-JP" sz="2000" dirty="0">
                <a:latin typeface="HG丸ｺﾞｼｯｸM-PRO" panose="020F0600000000000000" pitchFamily="50" charset="-128"/>
                <a:cs typeface="メイリオ" panose="020B0604030504040204" pitchFamily="50" charset="-128"/>
              </a:rPr>
              <a:t>S61</a:t>
            </a:r>
            <a:r>
              <a:rPr lang="ja-JP" altLang="en-US" sz="2000" dirty="0">
                <a:latin typeface="HG丸ｺﾞｼｯｸM-PRO" panose="020F0600000000000000" pitchFamily="50" charset="-128"/>
                <a:cs typeface="メイリオ" panose="020B0604030504040204" pitchFamily="50" charset="-128"/>
              </a:rPr>
              <a:t>）　・理化学教育棟（</a:t>
            </a:r>
            <a:r>
              <a:rPr lang="en-US" altLang="ja-JP" sz="2000" dirty="0">
                <a:latin typeface="HG丸ｺﾞｼｯｸM-PRO" panose="020F0600000000000000" pitchFamily="50" charset="-128"/>
                <a:cs typeface="メイリオ" panose="020B0604030504040204" pitchFamily="50" charset="-128"/>
              </a:rPr>
              <a:t>S61</a:t>
            </a:r>
            <a:r>
              <a:rPr lang="ja-JP" altLang="en-US" sz="2000" dirty="0">
                <a:latin typeface="HG丸ｺﾞｼｯｸM-PRO" panose="020F0600000000000000" pitchFamily="50" charset="-128"/>
                <a:cs typeface="メイリオ" panose="020B0604030504040204" pitchFamily="50" charset="-128"/>
              </a:rPr>
              <a:t>）</a:t>
            </a:r>
            <a:r>
              <a:rPr lang="en-US" altLang="ja-JP" sz="2000" dirty="0">
                <a:latin typeface="HG丸ｺﾞｼｯｸM-PRO" panose="020F0600000000000000" pitchFamily="50" charset="-128"/>
                <a:cs typeface="メイリオ" panose="020B0604030504040204" pitchFamily="50" charset="-128"/>
              </a:rPr>
              <a:t/>
            </a:r>
            <a:br>
              <a:rPr lang="en-US" altLang="ja-JP" sz="2000" dirty="0">
                <a:latin typeface="HG丸ｺﾞｼｯｸM-PRO" panose="020F0600000000000000" pitchFamily="50" charset="-128"/>
                <a:cs typeface="メイリオ" panose="020B0604030504040204" pitchFamily="50" charset="-128"/>
              </a:rPr>
            </a:br>
            <a:r>
              <a:rPr lang="ja-JP" altLang="en-US" sz="2000" dirty="0">
                <a:latin typeface="HG丸ｺﾞｼｯｸM-PRO" panose="020F0600000000000000" pitchFamily="50" charset="-128"/>
                <a:cs typeface="メイリオ" panose="020B0604030504040204" pitchFamily="50" charset="-128"/>
              </a:rPr>
              <a:t>　　・公害防止棟（</a:t>
            </a:r>
            <a:r>
              <a:rPr lang="en-US" altLang="ja-JP" sz="2000" dirty="0">
                <a:latin typeface="HG丸ｺﾞｼｯｸM-PRO" panose="020F0600000000000000" pitchFamily="50" charset="-128"/>
                <a:cs typeface="メイリオ" panose="020B0604030504040204" pitchFamily="50" charset="-128"/>
              </a:rPr>
              <a:t>S61</a:t>
            </a:r>
            <a:r>
              <a:rPr lang="ja-JP" altLang="en-US" sz="2000" dirty="0">
                <a:latin typeface="HG丸ｺﾞｼｯｸM-PRO" panose="020F0600000000000000" pitchFamily="50" charset="-128"/>
                <a:cs typeface="メイリオ" panose="020B0604030504040204" pitchFamily="50" charset="-128"/>
              </a:rPr>
              <a:t>）  ・主訓練塔（</a:t>
            </a:r>
            <a:r>
              <a:rPr lang="en-US" altLang="ja-JP" sz="2000" dirty="0">
                <a:latin typeface="HG丸ｺﾞｼｯｸM-PRO" panose="020F0600000000000000" pitchFamily="50" charset="-128"/>
                <a:cs typeface="メイリオ" panose="020B0604030504040204" pitchFamily="50" charset="-128"/>
              </a:rPr>
              <a:t>S39</a:t>
            </a:r>
            <a:r>
              <a:rPr lang="ja-JP" altLang="en-US" sz="2000" dirty="0">
                <a:latin typeface="HG丸ｺﾞｼｯｸM-PRO" panose="020F0600000000000000" pitchFamily="50" charset="-128"/>
                <a:cs typeface="メイリオ" panose="020B0604030504040204" pitchFamily="50" charset="-128"/>
              </a:rPr>
              <a:t>） ・補助訓練塔（</a:t>
            </a:r>
            <a:r>
              <a:rPr lang="en-US" altLang="ja-JP" sz="2000" dirty="0">
                <a:latin typeface="HG丸ｺﾞｼｯｸM-PRO" panose="020F0600000000000000" pitchFamily="50" charset="-128"/>
                <a:cs typeface="メイリオ" panose="020B0604030504040204" pitchFamily="50" charset="-128"/>
              </a:rPr>
              <a:t>S43</a:t>
            </a:r>
            <a:r>
              <a:rPr lang="ja-JP" altLang="en-US" sz="2000" dirty="0">
                <a:latin typeface="HG丸ｺﾞｼｯｸM-PRO" panose="020F0600000000000000" pitchFamily="50" charset="-128"/>
                <a:cs typeface="メイリオ" panose="020B0604030504040204" pitchFamily="50" charset="-128"/>
              </a:rPr>
              <a:t>） </a:t>
            </a:r>
          </a:p>
        </p:txBody>
      </p:sp>
      <p:cxnSp>
        <p:nvCxnSpPr>
          <p:cNvPr id="8" name="直線コネクタ 7"/>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1" descr="航空写真"/>
          <p:cNvPicPr>
            <a:picLocks noChangeAspect="1" noChangeArrowheads="1"/>
          </p:cNvPicPr>
          <p:nvPr/>
        </p:nvPicPr>
        <p:blipFill>
          <a:blip r:embed="rId3"/>
          <a:srcRect/>
          <a:stretch>
            <a:fillRect/>
          </a:stretch>
        </p:blipFill>
        <p:spPr bwMode="auto">
          <a:xfrm>
            <a:off x="468313" y="1852613"/>
            <a:ext cx="8280400" cy="4568825"/>
          </a:xfrm>
          <a:prstGeom prst="rect">
            <a:avLst/>
          </a:prstGeom>
          <a:noFill/>
          <a:ln w="9525">
            <a:noFill/>
            <a:miter lim="800000"/>
            <a:headEnd/>
            <a:tailEnd/>
          </a:ln>
        </p:spPr>
      </p:pic>
      <p:sp>
        <p:nvSpPr>
          <p:cNvPr id="36866" name="Rectangle 2"/>
          <p:cNvSpPr>
            <a:spLocks noGrp="1" noChangeArrowheads="1"/>
          </p:cNvSpPr>
          <p:nvPr>
            <p:ph type="title"/>
          </p:nvPr>
        </p:nvSpPr>
        <p:spPr>
          <a:xfrm>
            <a:off x="457200" y="186713"/>
            <a:ext cx="8229600" cy="1143000"/>
          </a:xfrm>
        </p:spPr>
        <p:txBody>
          <a:bodyPr/>
          <a:lstStyle/>
          <a:p>
            <a:pPr eaLnBrk="1" hangingPunct="1">
              <a:defRPr/>
            </a:pPr>
            <a:r>
              <a:rPr lang="ja-JP" altLang="en-US" b="0" dirty="0">
                <a:latin typeface="HG丸ｺﾞｼｯｸM-PRO" panose="020F0600000000000000" pitchFamily="50" charset="-128"/>
                <a:ea typeface="HG丸ｺﾞｼｯｸM-PRO" panose="020F0600000000000000" pitchFamily="50" charset="-128"/>
                <a:cs typeface="メイリオ" panose="020B0604030504040204" pitchFamily="50" charset="-128"/>
              </a:rPr>
              <a:t>消防</a:t>
            </a:r>
            <a:r>
              <a:rPr lang="ja-JP" altLang="en-US"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学校</a:t>
            </a:r>
            <a:r>
              <a:rPr lang="ja-JP" altLang="en-US" b="0" dirty="0">
                <a:latin typeface="HG丸ｺﾞｼｯｸM-PRO" panose="020F0600000000000000" pitchFamily="50" charset="-128"/>
                <a:ea typeface="HG丸ｺﾞｼｯｸM-PRO" panose="020F0600000000000000" pitchFamily="50" charset="-128"/>
                <a:cs typeface="メイリオ" panose="020B0604030504040204" pitchFamily="50" charset="-128"/>
              </a:rPr>
              <a:t>全景</a:t>
            </a:r>
            <a:endParaRPr lang="ja-JP" altLang="en-US"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2292" name="Text Box 5"/>
          <p:cNvSpPr txBox="1">
            <a:spLocks noChangeArrowheads="1"/>
          </p:cNvSpPr>
          <p:nvPr/>
        </p:nvSpPr>
        <p:spPr bwMode="auto">
          <a:xfrm>
            <a:off x="2344738" y="3716338"/>
            <a:ext cx="1366837" cy="507831"/>
          </a:xfrm>
          <a:prstGeom prst="rect">
            <a:avLst/>
          </a:prstGeom>
          <a:noFill/>
          <a:ln w="9525">
            <a:noFill/>
            <a:miter lim="800000"/>
            <a:headEnd/>
            <a:tailEnd/>
          </a:ln>
        </p:spPr>
        <p:txBody>
          <a:bodyPr>
            <a:spAutoFit/>
          </a:bodyPr>
          <a:lstStyle/>
          <a:p>
            <a:pPr>
              <a:lnSpc>
                <a:spcPct val="50000"/>
              </a:lnSpc>
              <a:spcBef>
                <a:spcPct val="50000"/>
              </a:spcBef>
            </a:pPr>
            <a:r>
              <a:rPr lang="ja-JP" altLang="en-US" b="1">
                <a:solidFill>
                  <a:srgbClr val="FFFFFF"/>
                </a:solidFill>
              </a:rPr>
              <a:t>全天候型</a:t>
            </a:r>
          </a:p>
          <a:p>
            <a:pPr>
              <a:lnSpc>
                <a:spcPct val="50000"/>
              </a:lnSpc>
              <a:spcBef>
                <a:spcPct val="50000"/>
              </a:spcBef>
            </a:pPr>
            <a:r>
              <a:rPr lang="ja-JP" altLang="en-US" b="1">
                <a:solidFill>
                  <a:srgbClr val="FFFFFF"/>
                </a:solidFill>
              </a:rPr>
              <a:t>屋外訓練場</a:t>
            </a:r>
          </a:p>
        </p:txBody>
      </p:sp>
      <p:sp>
        <p:nvSpPr>
          <p:cNvPr id="12293" name="Text Box 6"/>
          <p:cNvSpPr txBox="1">
            <a:spLocks noChangeArrowheads="1"/>
          </p:cNvSpPr>
          <p:nvPr/>
        </p:nvSpPr>
        <p:spPr bwMode="auto">
          <a:xfrm>
            <a:off x="2627313" y="2060575"/>
            <a:ext cx="720725" cy="366713"/>
          </a:xfrm>
          <a:prstGeom prst="rect">
            <a:avLst/>
          </a:prstGeom>
          <a:noFill/>
          <a:ln w="9525">
            <a:noFill/>
            <a:miter lim="800000"/>
            <a:headEnd/>
            <a:tailEnd/>
          </a:ln>
        </p:spPr>
        <p:txBody>
          <a:bodyPr>
            <a:spAutoFit/>
          </a:bodyPr>
          <a:lstStyle/>
          <a:p>
            <a:pPr>
              <a:spcBef>
                <a:spcPct val="50000"/>
              </a:spcBef>
            </a:pPr>
            <a:r>
              <a:rPr lang="ja-JP" altLang="en-US" b="1">
                <a:solidFill>
                  <a:srgbClr val="FFFFFF"/>
                </a:solidFill>
              </a:rPr>
              <a:t>本館</a:t>
            </a:r>
          </a:p>
        </p:txBody>
      </p:sp>
      <p:sp>
        <p:nvSpPr>
          <p:cNvPr id="12294" name="Text Box 7"/>
          <p:cNvSpPr txBox="1">
            <a:spLocks noChangeArrowheads="1"/>
          </p:cNvSpPr>
          <p:nvPr/>
        </p:nvSpPr>
        <p:spPr bwMode="auto">
          <a:xfrm>
            <a:off x="2051050" y="5373688"/>
            <a:ext cx="2089150" cy="366712"/>
          </a:xfrm>
          <a:prstGeom prst="rect">
            <a:avLst/>
          </a:prstGeom>
          <a:noFill/>
          <a:ln w="9525">
            <a:noFill/>
            <a:miter lim="800000"/>
            <a:headEnd/>
            <a:tailEnd/>
          </a:ln>
        </p:spPr>
        <p:txBody>
          <a:bodyPr>
            <a:spAutoFit/>
          </a:bodyPr>
          <a:lstStyle/>
          <a:p>
            <a:pPr>
              <a:spcBef>
                <a:spcPct val="50000"/>
              </a:spcBef>
            </a:pPr>
            <a:r>
              <a:rPr lang="ja-JP" altLang="en-US" b="1">
                <a:solidFill>
                  <a:srgbClr val="FFFFFF"/>
                </a:solidFill>
              </a:rPr>
              <a:t>水難救助訓練施設</a:t>
            </a:r>
          </a:p>
        </p:txBody>
      </p:sp>
      <p:sp>
        <p:nvSpPr>
          <p:cNvPr id="12295" name="Text Box 8"/>
          <p:cNvSpPr txBox="1">
            <a:spLocks noChangeArrowheads="1"/>
          </p:cNvSpPr>
          <p:nvPr/>
        </p:nvSpPr>
        <p:spPr bwMode="auto">
          <a:xfrm>
            <a:off x="1403350" y="6165850"/>
            <a:ext cx="2376488" cy="366713"/>
          </a:xfrm>
          <a:prstGeom prst="rect">
            <a:avLst/>
          </a:prstGeom>
          <a:noFill/>
          <a:ln w="9525">
            <a:noFill/>
            <a:miter lim="800000"/>
            <a:headEnd/>
            <a:tailEnd/>
          </a:ln>
        </p:spPr>
        <p:txBody>
          <a:bodyPr>
            <a:spAutoFit/>
          </a:bodyPr>
          <a:lstStyle/>
          <a:p>
            <a:pPr>
              <a:spcBef>
                <a:spcPct val="50000"/>
              </a:spcBef>
            </a:pPr>
            <a:r>
              <a:rPr lang="ja-JP" altLang="en-US" b="1">
                <a:solidFill>
                  <a:srgbClr val="FFFFFF"/>
                </a:solidFill>
              </a:rPr>
              <a:t>がれき救助訓練施設</a:t>
            </a:r>
          </a:p>
        </p:txBody>
      </p:sp>
      <p:sp>
        <p:nvSpPr>
          <p:cNvPr id="12296" name="Text Box 9"/>
          <p:cNvSpPr txBox="1">
            <a:spLocks noChangeArrowheads="1"/>
          </p:cNvSpPr>
          <p:nvPr/>
        </p:nvSpPr>
        <p:spPr bwMode="auto">
          <a:xfrm>
            <a:off x="2771775" y="5805488"/>
            <a:ext cx="1943100" cy="366712"/>
          </a:xfrm>
          <a:prstGeom prst="rect">
            <a:avLst/>
          </a:prstGeom>
          <a:noFill/>
          <a:ln w="9525">
            <a:noFill/>
            <a:miter lim="800000"/>
            <a:headEnd/>
            <a:tailEnd/>
          </a:ln>
        </p:spPr>
        <p:txBody>
          <a:bodyPr>
            <a:spAutoFit/>
          </a:bodyPr>
          <a:lstStyle/>
          <a:p>
            <a:pPr>
              <a:spcBef>
                <a:spcPct val="50000"/>
              </a:spcBef>
            </a:pPr>
            <a:r>
              <a:rPr lang="ja-JP" altLang="en-US" b="1">
                <a:solidFill>
                  <a:srgbClr val="FFFFFF"/>
                </a:solidFill>
              </a:rPr>
              <a:t>水防訓練施設</a:t>
            </a:r>
          </a:p>
        </p:txBody>
      </p:sp>
      <p:sp>
        <p:nvSpPr>
          <p:cNvPr id="12297" name="Text Box 10"/>
          <p:cNvSpPr txBox="1">
            <a:spLocks noChangeArrowheads="1"/>
          </p:cNvSpPr>
          <p:nvPr/>
        </p:nvSpPr>
        <p:spPr bwMode="auto">
          <a:xfrm>
            <a:off x="4500563" y="5300663"/>
            <a:ext cx="1727200" cy="641350"/>
          </a:xfrm>
          <a:prstGeom prst="rect">
            <a:avLst/>
          </a:prstGeom>
          <a:noFill/>
          <a:ln w="9525">
            <a:noFill/>
            <a:miter lim="800000"/>
            <a:headEnd/>
            <a:tailEnd/>
          </a:ln>
        </p:spPr>
        <p:txBody>
          <a:bodyPr>
            <a:spAutoFit/>
          </a:bodyPr>
          <a:lstStyle/>
          <a:p>
            <a:pPr>
              <a:spcBef>
                <a:spcPct val="50000"/>
              </a:spcBef>
            </a:pPr>
            <a:r>
              <a:rPr lang="ja-JP" altLang="en-US" b="1" dirty="0">
                <a:solidFill>
                  <a:srgbClr val="FFFFFF"/>
                </a:solidFill>
              </a:rPr>
              <a:t>鉄道車両事故訓練施設</a:t>
            </a:r>
          </a:p>
        </p:txBody>
      </p:sp>
      <p:sp>
        <p:nvSpPr>
          <p:cNvPr id="12298" name="Text Box 11"/>
          <p:cNvSpPr txBox="1">
            <a:spLocks noChangeArrowheads="1"/>
          </p:cNvSpPr>
          <p:nvPr/>
        </p:nvSpPr>
        <p:spPr bwMode="auto">
          <a:xfrm>
            <a:off x="3995738" y="4365625"/>
            <a:ext cx="1512887" cy="366713"/>
          </a:xfrm>
          <a:prstGeom prst="rect">
            <a:avLst/>
          </a:prstGeom>
          <a:noFill/>
          <a:ln w="9525">
            <a:noFill/>
            <a:miter lim="800000"/>
            <a:headEnd/>
            <a:tailEnd/>
          </a:ln>
        </p:spPr>
        <p:txBody>
          <a:bodyPr>
            <a:spAutoFit/>
          </a:bodyPr>
          <a:lstStyle/>
          <a:p>
            <a:pPr>
              <a:spcBef>
                <a:spcPct val="50000"/>
              </a:spcBef>
            </a:pPr>
            <a:r>
              <a:rPr lang="ja-JP" altLang="en-US" b="1">
                <a:solidFill>
                  <a:srgbClr val="FFFFFF"/>
                </a:solidFill>
              </a:rPr>
              <a:t>主訓練塔</a:t>
            </a:r>
          </a:p>
        </p:txBody>
      </p:sp>
      <p:sp>
        <p:nvSpPr>
          <p:cNvPr id="12299" name="Text Box 12"/>
          <p:cNvSpPr txBox="1">
            <a:spLocks noChangeArrowheads="1"/>
          </p:cNvSpPr>
          <p:nvPr/>
        </p:nvSpPr>
        <p:spPr bwMode="auto">
          <a:xfrm>
            <a:off x="5508625" y="4365625"/>
            <a:ext cx="2159000" cy="614363"/>
          </a:xfrm>
          <a:prstGeom prst="rect">
            <a:avLst/>
          </a:prstGeom>
          <a:noFill/>
          <a:ln w="9525">
            <a:noFill/>
            <a:miter lim="800000"/>
            <a:headEnd/>
            <a:tailEnd/>
          </a:ln>
        </p:spPr>
        <p:txBody>
          <a:bodyPr>
            <a:spAutoFit/>
          </a:bodyPr>
          <a:lstStyle/>
          <a:p>
            <a:pPr>
              <a:spcBef>
                <a:spcPct val="50000"/>
              </a:spcBef>
            </a:pPr>
            <a:r>
              <a:rPr lang="ja-JP" altLang="en-US" b="1" dirty="0">
                <a:solidFill>
                  <a:srgbClr val="FFFFFF"/>
                </a:solidFill>
              </a:rPr>
              <a:t>補助訓練塔</a:t>
            </a:r>
          </a:p>
          <a:p>
            <a:pPr>
              <a:lnSpc>
                <a:spcPct val="70000"/>
              </a:lnSpc>
              <a:spcBef>
                <a:spcPct val="20000"/>
              </a:spcBef>
            </a:pPr>
            <a:r>
              <a:rPr lang="ja-JP" altLang="en-US" b="1" dirty="0">
                <a:solidFill>
                  <a:srgbClr val="FFFFFF"/>
                </a:solidFill>
              </a:rPr>
              <a:t>第二補助訓練塔</a:t>
            </a:r>
          </a:p>
        </p:txBody>
      </p:sp>
      <p:sp>
        <p:nvSpPr>
          <p:cNvPr id="12300" name="Text Box 13"/>
          <p:cNvSpPr txBox="1">
            <a:spLocks noChangeArrowheads="1"/>
          </p:cNvSpPr>
          <p:nvPr/>
        </p:nvSpPr>
        <p:spPr bwMode="auto">
          <a:xfrm>
            <a:off x="6227763" y="4005263"/>
            <a:ext cx="1657350" cy="366712"/>
          </a:xfrm>
          <a:prstGeom prst="rect">
            <a:avLst/>
          </a:prstGeom>
          <a:noFill/>
          <a:ln w="9525">
            <a:noFill/>
            <a:miter lim="800000"/>
            <a:headEnd/>
            <a:tailEnd/>
          </a:ln>
        </p:spPr>
        <p:txBody>
          <a:bodyPr>
            <a:spAutoFit/>
          </a:bodyPr>
          <a:lstStyle/>
          <a:p>
            <a:pPr>
              <a:spcBef>
                <a:spcPct val="50000"/>
              </a:spcBef>
            </a:pPr>
            <a:r>
              <a:rPr lang="ja-JP" altLang="en-US" b="1" dirty="0">
                <a:solidFill>
                  <a:srgbClr val="FFFFFF"/>
                </a:solidFill>
              </a:rPr>
              <a:t>第二主訓練塔</a:t>
            </a:r>
          </a:p>
        </p:txBody>
      </p:sp>
      <p:sp>
        <p:nvSpPr>
          <p:cNvPr id="12301" name="Text Box 14"/>
          <p:cNvSpPr txBox="1">
            <a:spLocks noChangeArrowheads="1"/>
          </p:cNvSpPr>
          <p:nvPr/>
        </p:nvSpPr>
        <p:spPr bwMode="auto">
          <a:xfrm>
            <a:off x="4859338" y="2492375"/>
            <a:ext cx="1439862" cy="366713"/>
          </a:xfrm>
          <a:prstGeom prst="rect">
            <a:avLst/>
          </a:prstGeom>
          <a:noFill/>
          <a:ln w="9525">
            <a:noFill/>
            <a:miter lim="800000"/>
            <a:headEnd/>
            <a:tailEnd/>
          </a:ln>
        </p:spPr>
        <p:txBody>
          <a:bodyPr>
            <a:spAutoFit/>
          </a:bodyPr>
          <a:lstStyle/>
          <a:p>
            <a:pPr>
              <a:spcBef>
                <a:spcPct val="50000"/>
              </a:spcBef>
            </a:pPr>
            <a:r>
              <a:rPr lang="ja-JP" altLang="en-US" b="1">
                <a:solidFill>
                  <a:srgbClr val="FFFFFF"/>
                </a:solidFill>
              </a:rPr>
              <a:t>屋内訓練場</a:t>
            </a:r>
          </a:p>
        </p:txBody>
      </p:sp>
      <p:sp>
        <p:nvSpPr>
          <p:cNvPr id="12302" name="Text Box 15"/>
          <p:cNvSpPr txBox="1">
            <a:spLocks noChangeArrowheads="1"/>
          </p:cNvSpPr>
          <p:nvPr/>
        </p:nvSpPr>
        <p:spPr bwMode="auto">
          <a:xfrm>
            <a:off x="7164388" y="2798763"/>
            <a:ext cx="1547812" cy="503237"/>
          </a:xfrm>
          <a:prstGeom prst="rect">
            <a:avLst/>
          </a:prstGeom>
          <a:noFill/>
          <a:ln w="9525">
            <a:noFill/>
            <a:miter lim="800000"/>
            <a:headEnd/>
            <a:tailEnd/>
          </a:ln>
        </p:spPr>
        <p:txBody>
          <a:bodyPr>
            <a:spAutoFit/>
          </a:bodyPr>
          <a:lstStyle/>
          <a:p>
            <a:pPr>
              <a:lnSpc>
                <a:spcPct val="70000"/>
              </a:lnSpc>
              <a:spcBef>
                <a:spcPct val="50000"/>
              </a:spcBef>
            </a:pPr>
            <a:r>
              <a:rPr lang="ja-JP" altLang="en-US" b="1">
                <a:solidFill>
                  <a:srgbClr val="FFFFFF"/>
                </a:solidFill>
              </a:rPr>
              <a:t>科学消防</a:t>
            </a:r>
          </a:p>
          <a:p>
            <a:pPr>
              <a:lnSpc>
                <a:spcPct val="70000"/>
              </a:lnSpc>
              <a:spcBef>
                <a:spcPct val="10000"/>
              </a:spcBef>
            </a:pPr>
            <a:r>
              <a:rPr lang="ja-JP" altLang="en-US" b="1">
                <a:solidFill>
                  <a:srgbClr val="FFFFFF"/>
                </a:solidFill>
              </a:rPr>
              <a:t>訓練施設</a:t>
            </a:r>
          </a:p>
        </p:txBody>
      </p:sp>
      <p:sp>
        <p:nvSpPr>
          <p:cNvPr id="12303" name="Text Box 16"/>
          <p:cNvSpPr txBox="1">
            <a:spLocks noChangeArrowheads="1"/>
          </p:cNvSpPr>
          <p:nvPr/>
        </p:nvSpPr>
        <p:spPr bwMode="auto">
          <a:xfrm>
            <a:off x="6300788" y="2492375"/>
            <a:ext cx="1150937" cy="366713"/>
          </a:xfrm>
          <a:prstGeom prst="rect">
            <a:avLst/>
          </a:prstGeom>
          <a:noFill/>
          <a:ln w="9525">
            <a:noFill/>
            <a:miter lim="800000"/>
            <a:headEnd/>
            <a:tailEnd/>
          </a:ln>
        </p:spPr>
        <p:txBody>
          <a:bodyPr>
            <a:spAutoFit/>
          </a:bodyPr>
          <a:lstStyle/>
          <a:p>
            <a:pPr>
              <a:spcBef>
                <a:spcPct val="50000"/>
              </a:spcBef>
            </a:pPr>
            <a:r>
              <a:rPr lang="ja-JP" altLang="en-US" b="1">
                <a:solidFill>
                  <a:srgbClr val="FFFFFF"/>
                </a:solidFill>
              </a:rPr>
              <a:t>理化学棟</a:t>
            </a:r>
          </a:p>
        </p:txBody>
      </p:sp>
      <p:sp>
        <p:nvSpPr>
          <p:cNvPr id="12304" name="Text Box 17"/>
          <p:cNvSpPr txBox="1">
            <a:spLocks noChangeArrowheads="1"/>
          </p:cNvSpPr>
          <p:nvPr/>
        </p:nvSpPr>
        <p:spPr bwMode="auto">
          <a:xfrm>
            <a:off x="6877050" y="3500438"/>
            <a:ext cx="1439863" cy="366712"/>
          </a:xfrm>
          <a:prstGeom prst="rect">
            <a:avLst/>
          </a:prstGeom>
          <a:noFill/>
          <a:ln w="9525">
            <a:noFill/>
            <a:miter lim="800000"/>
            <a:headEnd/>
            <a:tailEnd/>
          </a:ln>
        </p:spPr>
        <p:txBody>
          <a:bodyPr>
            <a:spAutoFit/>
          </a:bodyPr>
          <a:lstStyle/>
          <a:p>
            <a:pPr>
              <a:spcBef>
                <a:spcPct val="50000"/>
              </a:spcBef>
            </a:pPr>
            <a:r>
              <a:rPr lang="ja-JP" altLang="en-US" b="1">
                <a:solidFill>
                  <a:srgbClr val="FFFFFF"/>
                </a:solidFill>
              </a:rPr>
              <a:t>慰霊塔</a:t>
            </a:r>
          </a:p>
        </p:txBody>
      </p:sp>
      <p:sp>
        <p:nvSpPr>
          <p:cNvPr id="12305" name="Text Box 18"/>
          <p:cNvSpPr txBox="1">
            <a:spLocks noChangeArrowheads="1"/>
          </p:cNvSpPr>
          <p:nvPr/>
        </p:nvSpPr>
        <p:spPr bwMode="auto">
          <a:xfrm>
            <a:off x="4041775" y="2852738"/>
            <a:ext cx="649288" cy="366712"/>
          </a:xfrm>
          <a:prstGeom prst="rect">
            <a:avLst/>
          </a:prstGeom>
          <a:noFill/>
          <a:ln w="9525">
            <a:noFill/>
            <a:miter lim="800000"/>
            <a:headEnd/>
            <a:tailEnd/>
          </a:ln>
        </p:spPr>
        <p:txBody>
          <a:bodyPr>
            <a:spAutoFit/>
          </a:bodyPr>
          <a:lstStyle/>
          <a:p>
            <a:pPr>
              <a:spcBef>
                <a:spcPct val="50000"/>
              </a:spcBef>
            </a:pPr>
            <a:r>
              <a:rPr lang="ja-JP" altLang="en-US" b="1">
                <a:solidFill>
                  <a:srgbClr val="FFFFFF"/>
                </a:solidFill>
              </a:rPr>
              <a:t>車庫</a:t>
            </a:r>
          </a:p>
        </p:txBody>
      </p:sp>
      <p:sp>
        <p:nvSpPr>
          <p:cNvPr id="12306" name="Text Box 19"/>
          <p:cNvSpPr txBox="1">
            <a:spLocks noChangeArrowheads="1"/>
          </p:cNvSpPr>
          <p:nvPr/>
        </p:nvSpPr>
        <p:spPr bwMode="auto">
          <a:xfrm>
            <a:off x="4140200" y="2060575"/>
            <a:ext cx="503238" cy="366713"/>
          </a:xfrm>
          <a:prstGeom prst="rect">
            <a:avLst/>
          </a:prstGeom>
          <a:noFill/>
          <a:ln w="9525">
            <a:noFill/>
            <a:miter lim="800000"/>
            <a:headEnd/>
            <a:tailEnd/>
          </a:ln>
        </p:spPr>
        <p:txBody>
          <a:bodyPr>
            <a:spAutoFit/>
          </a:bodyPr>
          <a:lstStyle/>
          <a:p>
            <a:pPr>
              <a:spcBef>
                <a:spcPct val="50000"/>
              </a:spcBef>
            </a:pPr>
            <a:r>
              <a:rPr lang="ja-JP" altLang="en-US" b="1">
                <a:solidFill>
                  <a:srgbClr val="FFFFFF"/>
                </a:solidFill>
              </a:rPr>
              <a:t>寮</a:t>
            </a:r>
          </a:p>
        </p:txBody>
      </p:sp>
      <p:cxnSp>
        <p:nvCxnSpPr>
          <p:cNvPr id="20" name="直線コネクタ 19"/>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04298"/>
            <a:ext cx="8229600" cy="1143000"/>
          </a:xfrm>
        </p:spPr>
        <p:txBody>
          <a:bodyPr/>
          <a:lstStyle/>
          <a:p>
            <a:pPr eaLnBrk="1" hangingPunct="1">
              <a:defRPr/>
            </a:pPr>
            <a:r>
              <a:rPr lang="ja-JP" altLang="en-US" b="0" dirty="0" smtClean="0">
                <a:latin typeface="HG丸ｺﾞｼｯｸM-PRO" panose="020F0600000000000000" pitchFamily="50" charset="-128"/>
                <a:ea typeface="HG丸ｺﾞｼｯｸM-PRO" panose="020F0600000000000000" pitchFamily="50" charset="-128"/>
                <a:cs typeface="メイリオ" panose="020B0604030504040204" pitchFamily="50" charset="-128"/>
              </a:rPr>
              <a:t>組　　　織</a:t>
            </a:r>
          </a:p>
        </p:txBody>
      </p:sp>
      <p:sp>
        <p:nvSpPr>
          <p:cNvPr id="13315" name="Rectangle 4"/>
          <p:cNvSpPr>
            <a:spLocks noChangeArrowheads="1"/>
          </p:cNvSpPr>
          <p:nvPr/>
        </p:nvSpPr>
        <p:spPr bwMode="auto">
          <a:xfrm>
            <a:off x="971550" y="2065338"/>
            <a:ext cx="1512888" cy="576262"/>
          </a:xfrm>
          <a:prstGeom prst="rect">
            <a:avLst/>
          </a:prstGeom>
          <a:solidFill>
            <a:schemeClr val="accent1"/>
          </a:solidFill>
          <a:ln w="9525">
            <a:solidFill>
              <a:schemeClr val="tx1"/>
            </a:solidFill>
            <a:miter lim="800000"/>
            <a:headEnd/>
            <a:tailEnd/>
          </a:ln>
        </p:spPr>
        <p:txBody>
          <a:bodyPr wrap="none" lIns="0" rIns="0" anchor="ctr"/>
          <a:lstStyle/>
          <a:p>
            <a:pPr algn="ctr"/>
            <a:r>
              <a:rPr lang="ja-JP" altLang="en-US" dirty="0">
                <a:solidFill>
                  <a:srgbClr val="002060"/>
                </a:solidFill>
                <a:latin typeface="HG丸ｺﾞｼｯｸM-PRO" panose="020F0600000000000000" pitchFamily="50" charset="-128"/>
                <a:cs typeface="メイリオ" panose="020B0604030504040204" pitchFamily="50" charset="-128"/>
              </a:rPr>
              <a:t>学校長</a:t>
            </a:r>
          </a:p>
        </p:txBody>
      </p:sp>
      <p:sp>
        <p:nvSpPr>
          <p:cNvPr id="13316" name="Rectangle 6"/>
          <p:cNvSpPr>
            <a:spLocks noChangeArrowheads="1"/>
          </p:cNvSpPr>
          <p:nvPr/>
        </p:nvSpPr>
        <p:spPr bwMode="auto">
          <a:xfrm>
            <a:off x="3492500" y="2065338"/>
            <a:ext cx="1512888" cy="576262"/>
          </a:xfrm>
          <a:prstGeom prst="rect">
            <a:avLst/>
          </a:prstGeom>
          <a:solidFill>
            <a:schemeClr val="accent1"/>
          </a:solidFill>
          <a:ln w="9525">
            <a:solidFill>
              <a:schemeClr val="tx1"/>
            </a:solidFill>
            <a:miter lim="800000"/>
            <a:headEnd/>
            <a:tailEnd/>
          </a:ln>
        </p:spPr>
        <p:txBody>
          <a:bodyPr wrap="none" lIns="0" rIns="0" anchor="ctr"/>
          <a:lstStyle/>
          <a:p>
            <a:pPr algn="ctr"/>
            <a:r>
              <a:rPr lang="ja-JP" altLang="en-US">
                <a:solidFill>
                  <a:srgbClr val="002060"/>
                </a:solidFill>
                <a:latin typeface="HG丸ｺﾞｼｯｸM-PRO" panose="020F0600000000000000" pitchFamily="50" charset="-128"/>
                <a:cs typeface="メイリオ" panose="020B0604030504040204" pitchFamily="50" charset="-128"/>
              </a:rPr>
              <a:t>教　頭</a:t>
            </a:r>
          </a:p>
        </p:txBody>
      </p:sp>
      <p:sp>
        <p:nvSpPr>
          <p:cNvPr id="13317" name="Rectangle 7"/>
          <p:cNvSpPr>
            <a:spLocks noChangeArrowheads="1"/>
          </p:cNvSpPr>
          <p:nvPr/>
        </p:nvSpPr>
        <p:spPr bwMode="auto">
          <a:xfrm>
            <a:off x="6300788" y="2636838"/>
            <a:ext cx="1871612" cy="576262"/>
          </a:xfrm>
          <a:prstGeom prst="rect">
            <a:avLst/>
          </a:prstGeom>
          <a:solidFill>
            <a:schemeClr val="accent1"/>
          </a:solidFill>
          <a:ln w="9525">
            <a:solidFill>
              <a:schemeClr val="tx1"/>
            </a:solidFill>
            <a:miter lim="800000"/>
            <a:headEnd/>
            <a:tailEnd/>
          </a:ln>
        </p:spPr>
        <p:txBody>
          <a:bodyPr wrap="none" lIns="0" rIns="0" anchor="ctr"/>
          <a:lstStyle/>
          <a:p>
            <a:pPr algn="ctr"/>
            <a:r>
              <a:rPr lang="ja-JP" altLang="en-US" dirty="0" smtClean="0">
                <a:solidFill>
                  <a:srgbClr val="002060"/>
                </a:solidFill>
                <a:latin typeface="HG丸ｺﾞｼｯｸM-PRO" panose="020F0600000000000000" pitchFamily="50" charset="-128"/>
                <a:cs typeface="メイリオ" panose="020B0604030504040204" pitchFamily="50" charset="-128"/>
              </a:rPr>
              <a:t>教務課（</a:t>
            </a:r>
            <a:r>
              <a:rPr lang="en-US" altLang="ja-JP" dirty="0" smtClean="0">
                <a:solidFill>
                  <a:srgbClr val="002060"/>
                </a:solidFill>
                <a:latin typeface="HG丸ｺﾞｼｯｸM-PRO" panose="020F0600000000000000" pitchFamily="50" charset="-128"/>
                <a:cs typeface="メイリオ" panose="020B0604030504040204" pitchFamily="50" charset="-128"/>
              </a:rPr>
              <a:t>2</a:t>
            </a:r>
            <a:r>
              <a:rPr lang="ja-JP" altLang="en-US" dirty="0" smtClean="0">
                <a:solidFill>
                  <a:srgbClr val="002060"/>
                </a:solidFill>
                <a:latin typeface="HG丸ｺﾞｼｯｸM-PRO" panose="020F0600000000000000" pitchFamily="50" charset="-128"/>
                <a:cs typeface="メイリオ" panose="020B0604030504040204" pitchFamily="50" charset="-128"/>
              </a:rPr>
              <a:t>８名）</a:t>
            </a:r>
            <a:endParaRPr lang="ja-JP" altLang="en-US" dirty="0">
              <a:solidFill>
                <a:srgbClr val="002060"/>
              </a:solidFill>
              <a:latin typeface="HG丸ｺﾞｼｯｸM-PRO" panose="020F0600000000000000" pitchFamily="50" charset="-128"/>
              <a:cs typeface="メイリオ" panose="020B0604030504040204" pitchFamily="50" charset="-128"/>
            </a:endParaRPr>
          </a:p>
        </p:txBody>
      </p:sp>
      <p:sp>
        <p:nvSpPr>
          <p:cNvPr id="13318" name="Rectangle 8"/>
          <p:cNvSpPr>
            <a:spLocks noChangeArrowheads="1"/>
          </p:cNvSpPr>
          <p:nvPr/>
        </p:nvSpPr>
        <p:spPr bwMode="auto">
          <a:xfrm>
            <a:off x="6300788" y="1484313"/>
            <a:ext cx="1871612" cy="576262"/>
          </a:xfrm>
          <a:prstGeom prst="rect">
            <a:avLst/>
          </a:prstGeom>
          <a:solidFill>
            <a:schemeClr val="accent1"/>
          </a:solidFill>
          <a:ln w="9525">
            <a:solidFill>
              <a:schemeClr val="tx1"/>
            </a:solidFill>
            <a:miter lim="800000"/>
            <a:headEnd/>
            <a:tailEnd/>
          </a:ln>
        </p:spPr>
        <p:txBody>
          <a:bodyPr wrap="none" lIns="0" rIns="0" anchor="ctr"/>
          <a:lstStyle/>
          <a:p>
            <a:pPr algn="ctr"/>
            <a:r>
              <a:rPr lang="ja-JP" altLang="en-US" dirty="0" smtClean="0">
                <a:solidFill>
                  <a:srgbClr val="002060"/>
                </a:solidFill>
                <a:latin typeface="HG丸ｺﾞｼｯｸM-PRO" panose="020F0600000000000000" pitchFamily="50" charset="-128"/>
                <a:cs typeface="メイリオ" panose="020B0604030504040204" pitchFamily="50" charset="-128"/>
              </a:rPr>
              <a:t>総務課</a:t>
            </a:r>
            <a:r>
              <a:rPr lang="ja-JP" altLang="en-US" dirty="0" smtClean="0">
                <a:solidFill>
                  <a:srgbClr val="002060"/>
                </a:solidFill>
                <a:latin typeface="HG丸ｺﾞｼｯｸM-PRO" panose="020F0600000000000000" pitchFamily="50" charset="-128"/>
                <a:cs typeface="メイリオ" panose="020B0604030504040204" pitchFamily="50" charset="-128"/>
              </a:rPr>
              <a:t>（３名</a:t>
            </a:r>
            <a:r>
              <a:rPr lang="ja-JP" altLang="en-US" dirty="0" smtClean="0">
                <a:solidFill>
                  <a:srgbClr val="002060"/>
                </a:solidFill>
                <a:latin typeface="HG丸ｺﾞｼｯｸM-PRO" panose="020F0600000000000000" pitchFamily="50" charset="-128"/>
                <a:cs typeface="メイリオ" panose="020B0604030504040204" pitchFamily="50" charset="-128"/>
              </a:rPr>
              <a:t>）</a:t>
            </a:r>
            <a:endParaRPr lang="ja-JP" altLang="en-US" dirty="0">
              <a:solidFill>
                <a:srgbClr val="002060"/>
              </a:solidFill>
              <a:latin typeface="HG丸ｺﾞｼｯｸM-PRO" panose="020F0600000000000000" pitchFamily="50" charset="-128"/>
              <a:cs typeface="メイリオ" panose="020B0604030504040204" pitchFamily="50" charset="-128"/>
            </a:endParaRPr>
          </a:p>
        </p:txBody>
      </p:sp>
      <p:sp>
        <p:nvSpPr>
          <p:cNvPr id="13319" name="Line 9"/>
          <p:cNvSpPr>
            <a:spLocks noChangeShapeType="1"/>
          </p:cNvSpPr>
          <p:nvPr/>
        </p:nvSpPr>
        <p:spPr bwMode="auto">
          <a:xfrm>
            <a:off x="2484438" y="2352675"/>
            <a:ext cx="1008062" cy="0"/>
          </a:xfrm>
          <a:prstGeom prst="line">
            <a:avLst/>
          </a:prstGeom>
          <a:noFill/>
          <a:ln w="25400">
            <a:solidFill>
              <a:schemeClr val="tx1"/>
            </a:solidFill>
            <a:round/>
            <a:headEnd/>
            <a:tailEnd/>
          </a:ln>
        </p:spPr>
        <p:txBody>
          <a:bodyPr/>
          <a:lstStyle/>
          <a:p>
            <a:endParaRPr lang="ja-JP" altLang="en-US">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320" name="Line 11"/>
          <p:cNvSpPr>
            <a:spLocks noChangeShapeType="1"/>
          </p:cNvSpPr>
          <p:nvPr/>
        </p:nvSpPr>
        <p:spPr bwMode="auto">
          <a:xfrm>
            <a:off x="5651500" y="1765300"/>
            <a:ext cx="0" cy="1152525"/>
          </a:xfrm>
          <a:prstGeom prst="line">
            <a:avLst/>
          </a:prstGeom>
          <a:noFill/>
          <a:ln w="25400">
            <a:solidFill>
              <a:schemeClr val="tx1"/>
            </a:solidFill>
            <a:round/>
            <a:headEnd/>
            <a:tailEnd/>
          </a:ln>
        </p:spPr>
        <p:txBody>
          <a:bodyPr/>
          <a:lstStyle/>
          <a:p>
            <a:endParaRPr lang="ja-JP" altLang="en-US">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321" name="Line 12"/>
          <p:cNvSpPr>
            <a:spLocks noChangeShapeType="1"/>
          </p:cNvSpPr>
          <p:nvPr/>
        </p:nvSpPr>
        <p:spPr bwMode="auto">
          <a:xfrm>
            <a:off x="5651500" y="1773238"/>
            <a:ext cx="636588" cy="0"/>
          </a:xfrm>
          <a:prstGeom prst="line">
            <a:avLst/>
          </a:prstGeom>
          <a:noFill/>
          <a:ln w="25400">
            <a:solidFill>
              <a:schemeClr val="tx1"/>
            </a:solidFill>
            <a:round/>
            <a:headEnd/>
            <a:tailEnd/>
          </a:ln>
        </p:spPr>
        <p:txBody>
          <a:bodyPr/>
          <a:lstStyle/>
          <a:p>
            <a:endParaRPr lang="ja-JP" altLang="en-US">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322" name="Line 13"/>
          <p:cNvSpPr>
            <a:spLocks noChangeShapeType="1"/>
          </p:cNvSpPr>
          <p:nvPr/>
        </p:nvSpPr>
        <p:spPr bwMode="auto">
          <a:xfrm>
            <a:off x="5013325" y="2352675"/>
            <a:ext cx="636588" cy="0"/>
          </a:xfrm>
          <a:prstGeom prst="line">
            <a:avLst/>
          </a:prstGeom>
          <a:noFill/>
          <a:ln w="25400">
            <a:solidFill>
              <a:schemeClr val="tx1"/>
            </a:solidFill>
            <a:round/>
            <a:headEnd/>
            <a:tailEnd/>
          </a:ln>
        </p:spPr>
        <p:txBody>
          <a:bodyPr/>
          <a:lstStyle/>
          <a:p>
            <a:endParaRPr lang="ja-JP" altLang="en-US">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323" name="Line 14"/>
          <p:cNvSpPr>
            <a:spLocks noChangeShapeType="1"/>
          </p:cNvSpPr>
          <p:nvPr/>
        </p:nvSpPr>
        <p:spPr bwMode="auto">
          <a:xfrm>
            <a:off x="5651500" y="2925763"/>
            <a:ext cx="636588" cy="0"/>
          </a:xfrm>
          <a:prstGeom prst="line">
            <a:avLst/>
          </a:prstGeom>
          <a:noFill/>
          <a:ln w="25400">
            <a:solidFill>
              <a:schemeClr val="tx1"/>
            </a:solidFill>
            <a:round/>
            <a:headEnd/>
            <a:tailEnd/>
          </a:ln>
        </p:spPr>
        <p:txBody>
          <a:bodyPr/>
          <a:lstStyle/>
          <a:p>
            <a:endParaRPr lang="ja-JP" altLang="en-US">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8803" name="Group 131"/>
          <p:cNvGraphicFramePr>
            <a:graphicFrameLocks noGrp="1"/>
          </p:cNvGraphicFramePr>
          <p:nvPr>
            <p:ph idx="1"/>
            <p:extLst>
              <p:ext uri="{D42A27DB-BD31-4B8C-83A1-F6EECF244321}">
                <p14:modId xmlns:p14="http://schemas.microsoft.com/office/powerpoint/2010/main" val="56026484"/>
              </p:ext>
            </p:extLst>
          </p:nvPr>
        </p:nvGraphicFramePr>
        <p:xfrm>
          <a:off x="468313" y="3905044"/>
          <a:ext cx="8229600" cy="2357440"/>
        </p:xfrm>
        <a:graphic>
          <a:graphicData uri="http://schemas.openxmlformats.org/drawingml/2006/table">
            <a:tbl>
              <a:tblPr>
                <a:tableStyleId>{5940675A-B579-460E-94D1-54222C63F5DA}</a:tableStyleId>
              </a:tblPr>
              <a:tblGrid>
                <a:gridCol w="2591519"/>
                <a:gridCol w="2304256"/>
                <a:gridCol w="3333825"/>
              </a:tblGrid>
              <a:tr h="471488">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1" lang="ja-JP" altLang="en-US" sz="2400" b="1"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職名及び現員</a:t>
                      </a:r>
                      <a:endParaRPr kumimoji="1" lang="ja-JP" altLang="en-US" sz="2400" b="1" i="0" u="none" strike="noStrike" cap="none" normalizeH="0" baseline="0" dirty="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1" lang="ja-JP" altLang="en-US" sz="2400" b="1"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備　考</a:t>
                      </a:r>
                      <a:endParaRPr kumimoji="1" lang="ja-JP" altLang="en-US" sz="2400" b="1" i="0" u="none" strike="noStrike" cap="none" normalizeH="0" baseline="0" dirty="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7148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1" lang="ja-JP" altLang="en-US" sz="2400" b="1" u="none" strike="noStrike" cap="none" normalizeH="0" baseline="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区　　　分</a:t>
                      </a:r>
                      <a:endParaRPr kumimoji="1" lang="ja-JP" altLang="en-US" sz="2400" b="1" i="0" u="none" strike="noStrike" cap="none" normalizeH="0" baseline="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1" lang="ja-JP" altLang="en-US" sz="2400" b="1"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内　　　訳</a:t>
                      </a:r>
                      <a:endParaRPr kumimoji="1" lang="ja-JP" altLang="en-US" sz="2400" b="1" i="0" u="none" strike="noStrike" cap="none" normalizeH="0" baseline="0" dirty="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kumimoji="1" lang="ja-JP" altLang="en-US"/>
                    </a:p>
                  </a:txBody>
                  <a:tcPr/>
                </a:tc>
              </a:tr>
              <a:tr h="47148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1" lang="ja-JP" altLang="en-US" sz="2400" b="1" u="none" strike="noStrike" cap="none" normalizeH="0" baseline="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府職員</a:t>
                      </a:r>
                      <a:endParaRPr kumimoji="1" lang="ja-JP" altLang="en-US" sz="2400" b="1" i="0" u="none" strike="noStrike" cap="none" normalizeH="0" baseline="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1" lang="ja-JP" altLang="en-US" sz="2400" b="1"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５名</a:t>
                      </a:r>
                      <a:endParaRPr kumimoji="1" lang="ja-JP" altLang="en-US" sz="2400" b="1" i="0" u="none" strike="noStrike" cap="none" normalizeH="0" baseline="0" dirty="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1" lang="ja-JP" altLang="ja-JP" sz="2400" b="1" i="0" u="none" strike="noStrike" cap="none" normalizeH="0" baseline="0" dirty="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7148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1" lang="ja-JP" altLang="en-US" sz="2400" b="1"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市町職員</a:t>
                      </a:r>
                      <a:endParaRPr kumimoji="1" lang="ja-JP" altLang="en-US" sz="2400" b="1" i="0" u="none" strike="noStrike" cap="none" normalizeH="0" baseline="0" dirty="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1" lang="ja-JP" altLang="en-US" sz="2400" b="1"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２８名</a:t>
                      </a:r>
                      <a:endParaRPr kumimoji="1" lang="ja-JP" altLang="en-US" sz="2400" b="1" i="0" u="none" strike="noStrike" cap="none" normalizeH="0" baseline="0" dirty="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1" lang="en-US" altLang="ja-JP" sz="2400" b="1"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2400" b="1"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消防吏員（</a:t>
                      </a:r>
                      <a:r>
                        <a:rPr kumimoji="1" lang="ja-JP" altLang="en-US" sz="2000" b="1"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教頭含む）</a:t>
                      </a:r>
                      <a:endParaRPr kumimoji="1" lang="ja-JP" altLang="en-US" sz="2000" b="1" i="0" u="none" strike="noStrike" cap="none" normalizeH="0" baseline="0" dirty="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47148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1" lang="ja-JP" altLang="en-US" sz="2400" b="1"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合　計</a:t>
                      </a:r>
                      <a:endParaRPr kumimoji="1" lang="ja-JP" altLang="en-US" sz="2400" b="1" i="0" u="none" strike="noStrike" cap="none" normalizeH="0" baseline="0" dirty="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Tx/>
                        <a:buFontTx/>
                        <a:buNone/>
                        <a:tabLst/>
                      </a:pPr>
                      <a:r>
                        <a:rPr kumimoji="1" lang="ja-JP" altLang="en-US" sz="2400" b="1" u="none" strike="noStrike" cap="none" normalizeH="0" baseline="0" dirty="0" smtClean="0">
                          <a:ln>
                            <a:noFill/>
                          </a:ln>
                          <a:effectLst/>
                          <a:latin typeface="HG丸ｺﾞｼｯｸM-PRO" panose="020F0600000000000000" pitchFamily="50" charset="-128"/>
                          <a:ea typeface="HG丸ｺﾞｼｯｸM-PRO" panose="020F0600000000000000" pitchFamily="50" charset="-128"/>
                          <a:cs typeface="メイリオ" panose="020B0604030504040204" pitchFamily="50" charset="-128"/>
                        </a:rPr>
                        <a:t>３３名</a:t>
                      </a:r>
                      <a:endParaRPr kumimoji="1" lang="ja-JP" altLang="en-US" sz="2400" b="1" i="0" u="none" strike="noStrike" cap="none" normalizeH="0" baseline="0" dirty="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1" lang="ja-JP" altLang="ja-JP" sz="2400" b="1" i="0" u="none" strike="noStrike" cap="none" normalizeH="0" baseline="0" dirty="0" smtClean="0">
                        <a:ln>
                          <a:noFill/>
                        </a:ln>
                        <a:solidFill>
                          <a:schemeClr val="accent4">
                            <a:lumMod val="10000"/>
                          </a:schemeClr>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13348" name="Text Box 109"/>
          <p:cNvSpPr txBox="1">
            <a:spLocks noChangeArrowheads="1"/>
          </p:cNvSpPr>
          <p:nvPr/>
        </p:nvSpPr>
        <p:spPr bwMode="auto">
          <a:xfrm>
            <a:off x="5542259" y="3486558"/>
            <a:ext cx="3096717" cy="369332"/>
          </a:xfrm>
          <a:prstGeom prst="rect">
            <a:avLst/>
          </a:prstGeom>
          <a:noFill/>
          <a:ln w="9525">
            <a:noFill/>
            <a:miter lim="800000"/>
            <a:headEnd/>
            <a:tailEnd/>
          </a:ln>
        </p:spPr>
        <p:txBody>
          <a:bodyPr wrap="square">
            <a:spAutoFit/>
          </a:bodyPr>
          <a:lstStyle/>
          <a:p>
            <a:pPr>
              <a:spcBef>
                <a:spcPct val="50000"/>
              </a:spcBef>
            </a:pPr>
            <a:r>
              <a:rPr lang="ja-JP" altLang="en-US" b="1" dirty="0" smtClean="0">
                <a:latin typeface="HG丸ｺﾞｼｯｸM-PRO" panose="020F0600000000000000" pitchFamily="50" charset="-128"/>
                <a:cs typeface="メイリオ" panose="020B0604030504040204" pitchFamily="50" charset="-128"/>
              </a:rPr>
              <a:t>平成３０年</a:t>
            </a:r>
            <a:r>
              <a:rPr lang="ja-JP" altLang="en-US" b="1" dirty="0" smtClean="0">
                <a:latin typeface="HG丸ｺﾞｼｯｸM-PRO" panose="020F0600000000000000" pitchFamily="50" charset="-128"/>
                <a:cs typeface="メイリオ" panose="020B0604030504040204" pitchFamily="50" charset="-128"/>
              </a:rPr>
              <a:t>４月１日現在</a:t>
            </a:r>
            <a:endParaRPr lang="ja-JP" altLang="en-US" b="1" dirty="0">
              <a:latin typeface="HG丸ｺﾞｼｯｸM-PRO" panose="020F0600000000000000" pitchFamily="50" charset="-128"/>
              <a:cs typeface="メイリオ" panose="020B0604030504040204" pitchFamily="50" charset="-128"/>
            </a:endParaRPr>
          </a:p>
        </p:txBody>
      </p:sp>
      <p:cxnSp>
        <p:nvCxnSpPr>
          <p:cNvPr id="15" name="直線コネクタ 14"/>
          <p:cNvCxnSpPr/>
          <p:nvPr/>
        </p:nvCxnSpPr>
        <p:spPr>
          <a:xfrm flipV="1">
            <a:off x="382588" y="1157288"/>
            <a:ext cx="8286750" cy="7143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57200" y="6295071"/>
            <a:ext cx="7715200" cy="369332"/>
          </a:xfrm>
          <a:prstGeom prst="rect">
            <a:avLst/>
          </a:prstGeom>
          <a:noFill/>
        </p:spPr>
        <p:txBody>
          <a:bodyPr wrap="square" rtlCol="0">
            <a:spAutoFit/>
          </a:bodyPr>
          <a:lstStyle/>
          <a:p>
            <a:r>
              <a:rPr kumimoji="1" lang="en-US" altLang="ja-JP" b="1" dirty="0" smtClean="0"/>
              <a:t>※</a:t>
            </a:r>
            <a:r>
              <a:rPr kumimoji="1" lang="ja-JP" altLang="en-US" b="1" dirty="0" smtClean="0"/>
              <a:t>大阪市を含む</a:t>
            </a:r>
            <a:endParaRPr kumimoji="1" lang="ja-JP" alt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C47AF231B899F46BBEC424000D2EA4D" ma:contentTypeVersion="0" ma:contentTypeDescription="新しいドキュメントを作成します。" ma:contentTypeScope="" ma:versionID="e97851b326f5de5aaa34db465a592102">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DC7B0E-EBA9-4640-AD84-64CC8315EC5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customXml/itemProps2.xml><?xml version="1.0" encoding="utf-8"?>
<ds:datastoreItem xmlns:ds="http://schemas.openxmlformats.org/officeDocument/2006/customXml" ds:itemID="{E1EC287C-9C0E-49DF-81FA-0D608EDDE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2411CC2-2B01-4096-9D4D-398A30746D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Teamwork</Template>
  <TotalTime>2106</TotalTime>
  <Words>1063</Words>
  <Application>Microsoft Office PowerPoint</Application>
  <PresentationFormat>画面に合わせる (4:3)</PresentationFormat>
  <Paragraphs>219</Paragraphs>
  <Slides>26</Slides>
  <Notes>26</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Teamwork</vt:lpstr>
      <vt:lpstr>大阪府立消防学校 概要</vt:lpstr>
      <vt:lpstr>都道府県消防学校の設置 </vt:lpstr>
      <vt:lpstr>全国の消防学校数</vt:lpstr>
      <vt:lpstr>沿　　革</vt:lpstr>
      <vt:lpstr>沿　　革</vt:lpstr>
      <vt:lpstr>ＰＦＩによる整備</vt:lpstr>
      <vt:lpstr>消 防 学 校 施 設 概 要</vt:lpstr>
      <vt:lpstr>消防学校全景</vt:lpstr>
      <vt:lpstr>組　　　織</vt:lpstr>
      <vt:lpstr>消防学校の教育訓練の基準</vt:lpstr>
      <vt:lpstr>消防学校の教育訓練種別</vt:lpstr>
      <vt:lpstr>《初任教育の教育訓練概要》</vt:lpstr>
      <vt:lpstr>《専科教育の教育訓練概要》</vt:lpstr>
      <vt:lpstr>《専科教育の教育訓練概要》</vt:lpstr>
      <vt:lpstr>《専科教育の教育訓練概要》</vt:lpstr>
      <vt:lpstr>《幹部教育の教育訓練概要》</vt:lpstr>
      <vt:lpstr>《特別教育の教育訓練概要》</vt:lpstr>
      <vt:lpstr>《消防団教育の教育訓練概要》</vt:lpstr>
      <vt:lpstr>【訓　練　風　景】</vt:lpstr>
      <vt:lpstr>【訓　練　風　景】</vt:lpstr>
      <vt:lpstr>PowerPoint プレゼンテーション</vt:lpstr>
      <vt:lpstr>PowerPoint プレゼンテーション</vt:lpstr>
      <vt:lpstr>【訓　練　風　景】</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大阪府立消防学校</dc:title>
  <dc:creator>職員端末機１９年度３月調達</dc:creator>
  <cp:lastModifiedBy>大阪府</cp:lastModifiedBy>
  <cp:revision>130</cp:revision>
  <cp:lastPrinted>2016-06-03T01:21:00Z</cp:lastPrinted>
  <dcterms:created xsi:type="dcterms:W3CDTF">2010-06-24T05:54:50Z</dcterms:created>
  <dcterms:modified xsi:type="dcterms:W3CDTF">2018-04-19T03:17:47Z</dcterms:modified>
</cp:coreProperties>
</file>