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7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FFCCFF"/>
    <a:srgbClr val="FF99CC"/>
    <a:srgbClr val="FF66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58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24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4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72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86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13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2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97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45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2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57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18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CB64-0578-4F30-9337-FC86D8A6EA1B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9D0D-51DB-4C0C-AFDF-D4ABA9B7F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2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6504" y="94129"/>
            <a:ext cx="6763871" cy="39504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0F232-C685-64DE-C015-51191789A069}"/>
              </a:ext>
            </a:extLst>
          </p:cNvPr>
          <p:cNvSpPr txBox="1"/>
          <p:nvPr/>
        </p:nvSpPr>
        <p:spPr>
          <a:xfrm>
            <a:off x="424499" y="646027"/>
            <a:ext cx="6134453" cy="6001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フレイルとは高齢者の健康状態と要介護状態の間にある「虚弱状態」をいいます。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フレイルには身体的フレイル、オーラルフレイル、心理的・認知的フレイル・社会的フレイルがあります。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4DE97A-2CFF-4E73-CC97-E0F9F2B9BADA}"/>
              </a:ext>
            </a:extLst>
          </p:cNvPr>
          <p:cNvSpPr txBox="1"/>
          <p:nvPr/>
        </p:nvSpPr>
        <p:spPr>
          <a:xfrm>
            <a:off x="240425" y="356302"/>
            <a:ext cx="5084919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フレイルを予防し健康寿命をのばしましょう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9D880B-8514-448F-958D-2094A32E1163}"/>
              </a:ext>
            </a:extLst>
          </p:cNvPr>
          <p:cNvSpPr txBox="1"/>
          <p:nvPr/>
        </p:nvSpPr>
        <p:spPr>
          <a:xfrm>
            <a:off x="1629643" y="3517234"/>
            <a:ext cx="4058921" cy="43088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気分転換できない、眠れない等、気分が落ち込んだ時には、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医療機関や保健センターなどに相談しましょう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8">
            <a:extLst>
              <a:ext uri="{FF2B5EF4-FFF2-40B4-BE49-F238E27FC236}">
                <a16:creationId xmlns:a16="http://schemas.microsoft.com/office/drawing/2014/main" id="{CDAFA0F8-CE26-E2E2-649A-E6C38270CC53}"/>
              </a:ext>
            </a:extLst>
          </p:cNvPr>
          <p:cNvSpPr/>
          <p:nvPr/>
        </p:nvSpPr>
        <p:spPr>
          <a:xfrm>
            <a:off x="285019" y="1751870"/>
            <a:ext cx="2721449" cy="1548807"/>
          </a:xfrm>
          <a:prstGeom prst="roundRect">
            <a:avLst>
              <a:gd name="adj" fmla="val 114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47A032E-2439-D2E6-8768-24B6B4FC7EC1}"/>
              </a:ext>
            </a:extLst>
          </p:cNvPr>
          <p:cNvGrpSpPr/>
          <p:nvPr/>
        </p:nvGrpSpPr>
        <p:grpSpPr>
          <a:xfrm>
            <a:off x="3112823" y="1679928"/>
            <a:ext cx="2538071" cy="729206"/>
            <a:chOff x="267817" y="2315787"/>
            <a:chExt cx="2538071" cy="729206"/>
          </a:xfrm>
        </p:grpSpPr>
        <p:sp>
          <p:nvSpPr>
            <p:cNvPr id="23" name="角丸四角形 28">
              <a:extLst>
                <a:ext uri="{FF2B5EF4-FFF2-40B4-BE49-F238E27FC236}">
                  <a16:creationId xmlns:a16="http://schemas.microsoft.com/office/drawing/2014/main" id="{617731CD-6CC6-0DF8-7FB3-8164F3A4567F}"/>
                </a:ext>
              </a:extLst>
            </p:cNvPr>
            <p:cNvSpPr/>
            <p:nvPr/>
          </p:nvSpPr>
          <p:spPr>
            <a:xfrm>
              <a:off x="267818" y="2365487"/>
              <a:ext cx="2538070" cy="6795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012C1D6-DAE9-AA5A-7AB4-19B871365168}"/>
                </a:ext>
              </a:extLst>
            </p:cNvPr>
            <p:cNvSpPr txBox="1"/>
            <p:nvPr/>
          </p:nvSpPr>
          <p:spPr>
            <a:xfrm>
              <a:off x="267817" y="2315787"/>
              <a:ext cx="2492425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運動</a:t>
              </a:r>
              <a:endPara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・姿勢を意識してのウォーキング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・簡単な筋トレで筋力アップ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6" name="角丸四角形 28">
            <a:extLst>
              <a:ext uri="{FF2B5EF4-FFF2-40B4-BE49-F238E27FC236}">
                <a16:creationId xmlns:a16="http://schemas.microsoft.com/office/drawing/2014/main" id="{AA421E92-B4FF-07D8-C104-70E49975F869}"/>
              </a:ext>
            </a:extLst>
          </p:cNvPr>
          <p:cNvSpPr/>
          <p:nvPr/>
        </p:nvSpPr>
        <p:spPr>
          <a:xfrm>
            <a:off x="3112823" y="2457566"/>
            <a:ext cx="3297723" cy="8400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D0B31A-938B-C3DA-D066-1B3FEC8A70BC}"/>
              </a:ext>
            </a:extLst>
          </p:cNvPr>
          <p:cNvSpPr txBox="1"/>
          <p:nvPr/>
        </p:nvSpPr>
        <p:spPr>
          <a:xfrm>
            <a:off x="3112823" y="2443571"/>
            <a:ext cx="32977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社会参加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・趣味やサークル、ボランティア活動などに参加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・家族や知人との会食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・部屋着と外出着を意識して着分けましょう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角丸四角形 5">
            <a:extLst>
              <a:ext uri="{FF2B5EF4-FFF2-40B4-BE49-F238E27FC236}">
                <a16:creationId xmlns:a16="http://schemas.microsoft.com/office/drawing/2014/main" id="{B59E880C-02C1-BD86-8D70-A7D9AC739416}"/>
              </a:ext>
            </a:extLst>
          </p:cNvPr>
          <p:cNvSpPr/>
          <p:nvPr/>
        </p:nvSpPr>
        <p:spPr>
          <a:xfrm>
            <a:off x="54708" y="4118632"/>
            <a:ext cx="6763872" cy="573021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8025C3F-FD35-5CEA-ADF7-D306F0BA719E}"/>
              </a:ext>
            </a:extLst>
          </p:cNvPr>
          <p:cNvSpPr txBox="1"/>
          <p:nvPr/>
        </p:nvSpPr>
        <p:spPr>
          <a:xfrm>
            <a:off x="244982" y="4247972"/>
            <a:ext cx="5522971" cy="338554"/>
          </a:xfrm>
          <a:prstGeom prst="flowChartProcess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オーラルフレイル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F23626E-6A9E-B58F-7ECD-D73388575A14}"/>
              </a:ext>
            </a:extLst>
          </p:cNvPr>
          <p:cNvSpPr txBox="1"/>
          <p:nvPr/>
        </p:nvSpPr>
        <p:spPr>
          <a:xfrm>
            <a:off x="323765" y="4592623"/>
            <a:ext cx="5939733" cy="669414"/>
          </a:xfrm>
          <a:prstGeom prst="flowChartProcess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お口に関するささいな衰えを放置すると、お口の機能低下、食べる機能の障がい、さらには心身の機能障がいまで繋がります。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このことを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オーラルフレイル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といいます。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13341CE-02FA-6230-8706-7FC98BAA078B}"/>
              </a:ext>
            </a:extLst>
          </p:cNvPr>
          <p:cNvSpPr txBox="1"/>
          <p:nvPr/>
        </p:nvSpPr>
        <p:spPr>
          <a:xfrm>
            <a:off x="362349" y="8953500"/>
            <a:ext cx="1692000" cy="709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かかりつけ歯科医を持ちましょう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77006" y="1380438"/>
            <a:ext cx="2235051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フレイル予防のポイント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256299" y="83018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吹き出し: 角を丸めた四角形 34">
            <a:extLst>
              <a:ext uri="{FF2B5EF4-FFF2-40B4-BE49-F238E27FC236}">
                <a16:creationId xmlns:a16="http://schemas.microsoft.com/office/drawing/2014/main" id="{246DC2F6-D44F-2C73-6DFF-5664B0DE2F5F}"/>
              </a:ext>
            </a:extLst>
          </p:cNvPr>
          <p:cNvSpPr/>
          <p:nvPr/>
        </p:nvSpPr>
        <p:spPr>
          <a:xfrm>
            <a:off x="4920744" y="1383667"/>
            <a:ext cx="1723452" cy="242135"/>
          </a:xfrm>
          <a:prstGeom prst="wedgeRoundRectCallout">
            <a:avLst>
              <a:gd name="adj1" fmla="val -50505"/>
              <a:gd name="adj2" fmla="val 11137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毎日続けることが大切です</a:t>
            </a:r>
            <a:endParaRPr kumimoji="1" lang="ja-JP" altLang="en-US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00" name="Picture 4" descr="ウォーキングをするおじいさんの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80" y="1713855"/>
            <a:ext cx="514370" cy="7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ウォーキングをするおばあさんの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77" y="1639797"/>
            <a:ext cx="534217" cy="7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集まった家族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53" y="3193282"/>
            <a:ext cx="909151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F3A83A7-855D-6C6E-4C2B-40D1E721C8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91" t="43017" r="7746" b="35141"/>
          <a:stretch/>
        </p:blipFill>
        <p:spPr>
          <a:xfrm>
            <a:off x="95250" y="7064035"/>
            <a:ext cx="4057650" cy="1510125"/>
          </a:xfrm>
          <a:prstGeom prst="rect">
            <a:avLst/>
          </a:prstGeom>
          <a:ln>
            <a:noFill/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BBA4844-D6DD-51A3-28FF-BB17DF195ED2}"/>
              </a:ext>
            </a:extLst>
          </p:cNvPr>
          <p:cNvSpPr txBox="1"/>
          <p:nvPr/>
        </p:nvSpPr>
        <p:spPr>
          <a:xfrm>
            <a:off x="4046577" y="9665083"/>
            <a:ext cx="2869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出典：日本歯科医師会リーフレット　オーラルフレイル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01146E3-99ED-3A97-01B5-7F59C3E3AC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59" t="20577" r="7678" b="57581"/>
          <a:stretch/>
        </p:blipFill>
        <p:spPr>
          <a:xfrm>
            <a:off x="95250" y="5623275"/>
            <a:ext cx="4057650" cy="1510126"/>
          </a:xfrm>
          <a:prstGeom prst="rect">
            <a:avLst/>
          </a:prstGeom>
          <a:ln>
            <a:noFill/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8025C3F-FD35-5CEA-ADF7-D306F0BA719E}"/>
              </a:ext>
            </a:extLst>
          </p:cNvPr>
          <p:cNvSpPr txBox="1"/>
          <p:nvPr/>
        </p:nvSpPr>
        <p:spPr>
          <a:xfrm>
            <a:off x="132030" y="5372282"/>
            <a:ext cx="3678207" cy="332404"/>
          </a:xfrm>
          <a:prstGeom prst="flowChartProcess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あてはまるものはありませんか？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05295" y="8630867"/>
            <a:ext cx="2728790" cy="292388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オーラルフレイル予防のポイント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B69C1BC9-89E5-5BEB-5B63-70E8D129A60E}"/>
              </a:ext>
            </a:extLst>
          </p:cNvPr>
          <p:cNvGrpSpPr/>
          <p:nvPr/>
        </p:nvGrpSpPr>
        <p:grpSpPr>
          <a:xfrm>
            <a:off x="49404" y="3130018"/>
            <a:ext cx="2037232" cy="897299"/>
            <a:chOff x="4603576" y="2480187"/>
            <a:chExt cx="2276921" cy="1063664"/>
          </a:xfrm>
        </p:grpSpPr>
        <p:pic>
          <p:nvPicPr>
            <p:cNvPr id="56" name="Picture 2" descr="和風定食のイラスト">
              <a:extLst>
                <a:ext uri="{FF2B5EF4-FFF2-40B4-BE49-F238E27FC236}">
                  <a16:creationId xmlns:a16="http://schemas.microsoft.com/office/drawing/2014/main" id="{C716B0C9-7414-5682-AB8F-025B66139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217" y="2480187"/>
              <a:ext cx="1441714" cy="106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DFD9A179-78ED-68D6-D486-CC3DBDFD7C46}"/>
                </a:ext>
              </a:extLst>
            </p:cNvPr>
            <p:cNvSpPr txBox="1"/>
            <p:nvPr/>
          </p:nvSpPr>
          <p:spPr>
            <a:xfrm>
              <a:off x="4603576" y="3016536"/>
              <a:ext cx="699529" cy="27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主食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FFEABCDC-984E-A42C-A9AC-770E666A5C83}"/>
                </a:ext>
              </a:extLst>
            </p:cNvPr>
            <p:cNvSpPr txBox="1"/>
            <p:nvPr/>
          </p:nvSpPr>
          <p:spPr>
            <a:xfrm>
              <a:off x="6180966" y="2683606"/>
              <a:ext cx="699531" cy="27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主菜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4D70AE3E-01AC-F07B-B60A-58D5CA6F2F1E}"/>
                </a:ext>
              </a:extLst>
            </p:cNvPr>
            <p:cNvSpPr txBox="1"/>
            <p:nvPr/>
          </p:nvSpPr>
          <p:spPr>
            <a:xfrm>
              <a:off x="4643671" y="2656679"/>
              <a:ext cx="699532" cy="27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副菜</a:t>
              </a:r>
              <a:endPara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17B2DD4-B902-29E9-C70F-26C13C08C9DB}"/>
              </a:ext>
            </a:extLst>
          </p:cNvPr>
          <p:cNvSpPr txBox="1"/>
          <p:nvPr/>
        </p:nvSpPr>
        <p:spPr>
          <a:xfrm>
            <a:off x="268490" y="1772643"/>
            <a:ext cx="256361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食事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・ご飯やパン、麺類は毎食欠かさずに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・毎食、たんぱく質食品がある食事を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・野菜は毎食小鉢２杯以上を目安に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・食物繊維など整腸作用のあるものを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・ゆっくりよく噛んで食べる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・水分補給も忘れずに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75EB92-5684-C48D-B414-AC9EB998B4E3}"/>
              </a:ext>
            </a:extLst>
          </p:cNvPr>
          <p:cNvSpPr txBox="1"/>
          <p:nvPr/>
        </p:nvSpPr>
        <p:spPr>
          <a:xfrm>
            <a:off x="2200776" y="8953500"/>
            <a:ext cx="1692000" cy="709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口のささいな衰えに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気をつけましょう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58DC2E-7DEF-39C2-482A-9D22EADA7362}"/>
              </a:ext>
            </a:extLst>
          </p:cNvPr>
          <p:cNvSpPr txBox="1"/>
          <p:nvPr/>
        </p:nvSpPr>
        <p:spPr>
          <a:xfrm>
            <a:off x="4039203" y="8953628"/>
            <a:ext cx="1692000" cy="709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バランスのとれた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食事をとりましょう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4C681D7-BE5A-E3D1-7435-53EFC6482587}"/>
              </a:ext>
            </a:extLst>
          </p:cNvPr>
          <p:cNvGrpSpPr/>
          <p:nvPr/>
        </p:nvGrpSpPr>
        <p:grpSpPr>
          <a:xfrm>
            <a:off x="4113964" y="5377798"/>
            <a:ext cx="2744036" cy="2613538"/>
            <a:chOff x="3900160" y="5518960"/>
            <a:chExt cx="2744036" cy="261353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2B62F38C-8E8C-4CFF-B365-1522A54BE587}"/>
                </a:ext>
              </a:extLst>
            </p:cNvPr>
            <p:cNvGrpSpPr/>
            <p:nvPr/>
          </p:nvGrpSpPr>
          <p:grpSpPr>
            <a:xfrm>
              <a:off x="3900160" y="5518960"/>
              <a:ext cx="2744036" cy="2613538"/>
              <a:chOff x="3894403" y="5490283"/>
              <a:chExt cx="2744036" cy="2613538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1E6EC73-E614-B1BB-DE54-2C3A0685DAA3}"/>
                  </a:ext>
                </a:extLst>
              </p:cNvPr>
              <p:cNvSpPr txBox="1"/>
              <p:nvPr/>
            </p:nvSpPr>
            <p:spPr>
              <a:xfrm>
                <a:off x="3894403" y="5490283"/>
                <a:ext cx="2510057" cy="307777"/>
              </a:xfrm>
              <a:prstGeom prst="flowChartProcess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機能低下への負の連鎖</a:t>
                </a:r>
                <a:endPara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F08F4751-A836-C3E3-0370-E2DC249EB714}"/>
                  </a:ext>
                </a:extLst>
              </p:cNvPr>
              <p:cNvGrpSpPr/>
              <p:nvPr/>
            </p:nvGrpSpPr>
            <p:grpSpPr>
              <a:xfrm>
                <a:off x="3934317" y="5794933"/>
                <a:ext cx="2704122" cy="2308888"/>
                <a:chOff x="3934317" y="5794933"/>
                <a:chExt cx="2704122" cy="2308888"/>
              </a:xfrm>
            </p:grpSpPr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C072F407-8640-0497-3A05-C10F0A175E80}"/>
                    </a:ext>
                  </a:extLst>
                </p:cNvPr>
                <p:cNvSpPr txBox="1"/>
                <p:nvPr/>
              </p:nvSpPr>
              <p:spPr>
                <a:xfrm>
                  <a:off x="4715869" y="5794933"/>
                  <a:ext cx="1091765" cy="34869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噛めない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16B768EB-F25A-4F27-1E6E-A7FDAD6E19D0}"/>
                    </a:ext>
                  </a:extLst>
                </p:cNvPr>
                <p:cNvSpPr txBox="1"/>
                <p:nvPr/>
              </p:nvSpPr>
              <p:spPr>
                <a:xfrm>
                  <a:off x="5342399" y="6486126"/>
                  <a:ext cx="1296040" cy="468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やわらかいもの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を食べる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F1E7E9FC-F33E-071B-B0D1-B8E38C1244D4}"/>
                    </a:ext>
                  </a:extLst>
                </p:cNvPr>
                <p:cNvSpPr txBox="1"/>
                <p:nvPr/>
              </p:nvSpPr>
              <p:spPr>
                <a:xfrm>
                  <a:off x="3934317" y="6445650"/>
                  <a:ext cx="1040368" cy="46800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噛む機能の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低下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45" name="直線矢印コネクタ 44">
                  <a:extLst>
                    <a:ext uri="{FF2B5EF4-FFF2-40B4-BE49-F238E27FC236}">
                      <a16:creationId xmlns:a16="http://schemas.microsoft.com/office/drawing/2014/main" id="{CF6B46A3-2A73-C512-8359-C9F50E6126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61798" y="6655453"/>
                  <a:ext cx="432000" cy="5526"/>
                </a:xfrm>
                <a:prstGeom prst="straightConnector1">
                  <a:avLst/>
                </a:prstGeom>
                <a:ln w="19050">
                  <a:solidFill>
                    <a:srgbClr val="FF66FF"/>
                  </a:solidFill>
                  <a:prstDash val="sysDash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6" name="矢印: 下 45">
                  <a:extLst>
                    <a:ext uri="{FF2B5EF4-FFF2-40B4-BE49-F238E27FC236}">
                      <a16:creationId xmlns:a16="http://schemas.microsoft.com/office/drawing/2014/main" id="{824244BB-673E-1482-698B-01325E9D6890}"/>
                    </a:ext>
                  </a:extLst>
                </p:cNvPr>
                <p:cNvSpPr/>
                <p:nvPr/>
              </p:nvSpPr>
              <p:spPr>
                <a:xfrm>
                  <a:off x="5131794" y="6982379"/>
                  <a:ext cx="259915" cy="199225"/>
                </a:xfrm>
                <a:prstGeom prst="downArrow">
                  <a:avLst/>
                </a:prstGeom>
                <a:solidFill>
                  <a:srgbClr val="FF66FF"/>
                </a:solidFill>
                <a:ln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7" name="矢印: 下 46">
                  <a:extLst>
                    <a:ext uri="{FF2B5EF4-FFF2-40B4-BE49-F238E27FC236}">
                      <a16:creationId xmlns:a16="http://schemas.microsoft.com/office/drawing/2014/main" id="{CC1D91A5-C7BC-11A9-7FA2-6194946E62C3}"/>
                    </a:ext>
                  </a:extLst>
                </p:cNvPr>
                <p:cNvSpPr/>
                <p:nvPr/>
              </p:nvSpPr>
              <p:spPr>
                <a:xfrm>
                  <a:off x="5131794" y="7554225"/>
                  <a:ext cx="259915" cy="199225"/>
                </a:xfrm>
                <a:prstGeom prst="downArrow">
                  <a:avLst/>
                </a:prstGeom>
                <a:solidFill>
                  <a:srgbClr val="FF66FF"/>
                </a:solidFill>
                <a:ln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4A683B55-C138-06E2-E690-E2996DF9D06C}"/>
                    </a:ext>
                  </a:extLst>
                </p:cNvPr>
                <p:cNvSpPr txBox="1"/>
                <p:nvPr/>
              </p:nvSpPr>
              <p:spPr>
                <a:xfrm>
                  <a:off x="4280439" y="7199426"/>
                  <a:ext cx="1977400" cy="332199"/>
                </a:xfrm>
                <a:prstGeom prst="roundRect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口腔機能の低下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D72214EC-F768-7A69-DC53-426D74B959E0}"/>
                    </a:ext>
                  </a:extLst>
                </p:cNvPr>
                <p:cNvSpPr txBox="1"/>
                <p:nvPr/>
              </p:nvSpPr>
              <p:spPr>
                <a:xfrm>
                  <a:off x="4280439" y="7771622"/>
                  <a:ext cx="1977400" cy="332199"/>
                </a:xfrm>
                <a:prstGeom prst="roundRect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心身機能の低下</a:t>
                  </a:r>
                  <a:endPara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57" name="直線矢印コネクタ 56">
                  <a:extLst>
                    <a:ext uri="{FF2B5EF4-FFF2-40B4-BE49-F238E27FC236}">
                      <a16:creationId xmlns:a16="http://schemas.microsoft.com/office/drawing/2014/main" id="{AE43BED0-952F-F039-72F6-E28799B61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3532" y="5948249"/>
                  <a:ext cx="487116" cy="484853"/>
                </a:xfrm>
                <a:prstGeom prst="straightConnector1">
                  <a:avLst/>
                </a:prstGeom>
                <a:ln w="19050">
                  <a:solidFill>
                    <a:srgbClr val="FF66FF"/>
                  </a:solidFill>
                  <a:prstDash val="sysDash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矢印コネクタ 10">
                  <a:extLst>
                    <a:ext uri="{FF2B5EF4-FFF2-40B4-BE49-F238E27FC236}">
                      <a16:creationId xmlns:a16="http://schemas.microsoft.com/office/drawing/2014/main" id="{EEC7EC69-C86A-015C-3B05-E758FE887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90842" y="5926710"/>
                  <a:ext cx="512078" cy="502690"/>
                </a:xfrm>
                <a:prstGeom prst="straightConnector1">
                  <a:avLst/>
                </a:prstGeom>
                <a:ln w="19050">
                  <a:solidFill>
                    <a:srgbClr val="FF66FF"/>
                  </a:solidFill>
                  <a:prstDash val="sysDash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12B5321-25F8-D66E-330E-0132CE47E19A}"/>
                </a:ext>
              </a:extLst>
            </p:cNvPr>
            <p:cNvSpPr txBox="1"/>
            <p:nvPr/>
          </p:nvSpPr>
          <p:spPr>
            <a:xfrm>
              <a:off x="5423625" y="6474327"/>
              <a:ext cx="1149013" cy="468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84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289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2023-05-01T10:29:31Z</dcterms:created>
  <dcterms:modified xsi:type="dcterms:W3CDTF">2023-05-12T06:27:48Z</dcterms:modified>
</cp:coreProperties>
</file>