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3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99FF"/>
    <a:srgbClr val="FFCCFF"/>
    <a:srgbClr val="FF99CC"/>
    <a:srgbClr val="FF66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58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4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4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72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86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13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23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979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45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29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57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185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0CB64-0578-4F30-9337-FC86D8A6EA1B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59D0D-51DB-4C0C-AFDF-D4ABA9B7F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23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43544" y="72571"/>
            <a:ext cx="6742688" cy="39338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1"/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52C3756-E697-3591-7900-2324DE51A7B0}"/>
              </a:ext>
            </a:extLst>
          </p:cNvPr>
          <p:cNvSpPr txBox="1"/>
          <p:nvPr/>
        </p:nvSpPr>
        <p:spPr>
          <a:xfrm>
            <a:off x="59347" y="596085"/>
            <a:ext cx="6189454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defTabSz="457201"/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年に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度特定健診を受診し自分の身体の健康状態を知りましょう。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57201"/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そして早めに生活習慣を見直し予防をしましょう。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C99BE31-494B-672E-FE25-6811960F8157}"/>
              </a:ext>
            </a:extLst>
          </p:cNvPr>
          <p:cNvSpPr txBox="1"/>
          <p:nvPr/>
        </p:nvSpPr>
        <p:spPr>
          <a:xfrm>
            <a:off x="207128" y="263981"/>
            <a:ext cx="6244752" cy="33868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defTabSz="457201"/>
            <a:r>
              <a:rPr lang="ja-JP" altLang="en-US" sz="16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特定健診の結果はあなたの体の成績表</a:t>
            </a:r>
            <a:endParaRPr lang="en-US" altLang="ja-JP" sz="16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99AC62CF-59A3-C2DF-633B-3C58E7F5753D}"/>
              </a:ext>
            </a:extLst>
          </p:cNvPr>
          <p:cNvSpPr/>
          <p:nvPr/>
        </p:nvSpPr>
        <p:spPr>
          <a:xfrm>
            <a:off x="321675" y="2493237"/>
            <a:ext cx="2963279" cy="13317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1">
              <a:lnSpc>
                <a:spcPct val="150000"/>
              </a:lnSpc>
            </a:pP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CD11AF3F-79B7-BEB3-9E6B-B92EA0420D78}"/>
              </a:ext>
            </a:extLst>
          </p:cNvPr>
          <p:cNvSpPr/>
          <p:nvPr/>
        </p:nvSpPr>
        <p:spPr>
          <a:xfrm>
            <a:off x="3466346" y="2514057"/>
            <a:ext cx="2752618" cy="1296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E52EB0-E8CD-4B64-B781-B6FBDE19B2F9}"/>
              </a:ext>
            </a:extLst>
          </p:cNvPr>
          <p:cNvSpPr/>
          <p:nvPr/>
        </p:nvSpPr>
        <p:spPr>
          <a:xfrm>
            <a:off x="3519006" y="2646526"/>
            <a:ext cx="2932874" cy="983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たばこ</a:t>
            </a:r>
            <a:endParaRPr kumimoji="1"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・禁煙のメリットを知り、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①準備②実行③継続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・一人で難しい場合は禁煙外来で相談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974D066-AEE8-578E-4BE1-7C8C495EF467}"/>
              </a:ext>
            </a:extLst>
          </p:cNvPr>
          <p:cNvGrpSpPr/>
          <p:nvPr/>
        </p:nvGrpSpPr>
        <p:grpSpPr>
          <a:xfrm>
            <a:off x="3434862" y="1080407"/>
            <a:ext cx="2857548" cy="1296000"/>
            <a:chOff x="3581823" y="1015091"/>
            <a:chExt cx="2857548" cy="1296000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83C54D02-A29E-67FC-3616-2B2F524CD189}"/>
                </a:ext>
              </a:extLst>
            </p:cNvPr>
            <p:cNvSpPr/>
            <p:nvPr/>
          </p:nvSpPr>
          <p:spPr>
            <a:xfrm>
              <a:off x="3581823" y="1015091"/>
              <a:ext cx="2784102" cy="12960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9E795F87-4987-4411-9CF5-07AD4564035B}"/>
                </a:ext>
              </a:extLst>
            </p:cNvPr>
            <p:cNvSpPr/>
            <p:nvPr/>
          </p:nvSpPr>
          <p:spPr>
            <a:xfrm>
              <a:off x="3582423" y="1043414"/>
              <a:ext cx="2856948" cy="11559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 </a:t>
              </a:r>
              <a:r>
                <a:rPr kumimoji="1" lang="ja-JP" altLang="en-US" sz="11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運動</a:t>
              </a:r>
              <a:endParaRPr kumimoji="1"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・食後に歩く</a:t>
              </a:r>
              <a:endPara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・電車やバスでは立つ</a:t>
              </a:r>
              <a:endPara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・階段を使う</a:t>
              </a:r>
              <a:endPara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・積極的に家事をする　</a:t>
              </a:r>
              <a:endPara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・何かのついでに筋力強化</a:t>
              </a:r>
              <a:endPara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533C4A19-5E24-3EFD-F5D7-608126778BB0}"/>
              </a:ext>
            </a:extLst>
          </p:cNvPr>
          <p:cNvSpPr/>
          <p:nvPr/>
        </p:nvSpPr>
        <p:spPr>
          <a:xfrm>
            <a:off x="321676" y="1073352"/>
            <a:ext cx="2963895" cy="1296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フローチャート: 準備 13">
            <a:extLst>
              <a:ext uri="{FF2B5EF4-FFF2-40B4-BE49-F238E27FC236}">
                <a16:creationId xmlns:a16="http://schemas.microsoft.com/office/drawing/2014/main" id="{6F9AB035-3389-42F7-ADC9-C85F17F3A8AC}"/>
              </a:ext>
            </a:extLst>
          </p:cNvPr>
          <p:cNvSpPr/>
          <p:nvPr/>
        </p:nvSpPr>
        <p:spPr>
          <a:xfrm>
            <a:off x="2022165" y="2284295"/>
            <a:ext cx="2508083" cy="411077"/>
          </a:xfrm>
          <a:prstGeom prst="flowChartPreparation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生活習慣改善への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アドバイス</a:t>
            </a:r>
          </a:p>
        </p:txBody>
      </p:sp>
      <p:sp>
        <p:nvSpPr>
          <p:cNvPr id="31" name="角丸四角形 5">
            <a:extLst>
              <a:ext uri="{FF2B5EF4-FFF2-40B4-BE49-F238E27FC236}">
                <a16:creationId xmlns:a16="http://schemas.microsoft.com/office/drawing/2014/main" id="{3487646F-54A8-BD69-1804-B3B47AD8364D}"/>
              </a:ext>
            </a:extLst>
          </p:cNvPr>
          <p:cNvSpPr/>
          <p:nvPr/>
        </p:nvSpPr>
        <p:spPr>
          <a:xfrm>
            <a:off x="43544" y="4114632"/>
            <a:ext cx="6742688" cy="5718797"/>
          </a:xfrm>
          <a:prstGeom prst="flowChartProcess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F2D974A-4D05-0930-5406-6F28DF3DC844}"/>
              </a:ext>
            </a:extLst>
          </p:cNvPr>
          <p:cNvSpPr txBox="1"/>
          <p:nvPr/>
        </p:nvSpPr>
        <p:spPr>
          <a:xfrm>
            <a:off x="4841259" y="212920"/>
            <a:ext cx="1819418" cy="76944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tabLst>
                <a:tab pos="1210866" algn="l"/>
              </a:tabLst>
              <a:defRPr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適切な体重を知ろう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tabLst>
                <a:tab pos="1210866" algn="l"/>
              </a:tabLst>
              <a:defRPr/>
            </a:pPr>
            <a:r>
              <a:rPr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＜目標体重（</a:t>
            </a:r>
            <a:r>
              <a:rPr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kg</a:t>
            </a:r>
            <a:r>
              <a:rPr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）の目安＞</a:t>
            </a:r>
            <a:endParaRPr lang="en-US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9120">
              <a:defRPr/>
            </a:pP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歳未満：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身長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)²]×22</a:t>
            </a:r>
          </a:p>
          <a:p>
            <a:pPr marL="99120">
              <a:defRPr/>
            </a:pP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74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歳：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身長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)²]×22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</a:p>
          <a:p>
            <a:pPr marL="99120">
              <a:defRPr/>
            </a:pP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歳以上：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身長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)²]×22</a:t>
            </a:r>
            <a:r>
              <a:rPr lang="zh-TW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zh-TW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1D71768A-89B3-4B91-80D1-E38CE1EFAB16}"/>
              </a:ext>
            </a:extLst>
          </p:cNvPr>
          <p:cNvSpPr/>
          <p:nvPr/>
        </p:nvSpPr>
        <p:spPr>
          <a:xfrm>
            <a:off x="403322" y="1112913"/>
            <a:ext cx="2860110" cy="11559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食事</a:t>
            </a:r>
            <a:endParaRPr kumimoji="1"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・１日３食よく噛んで食べる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・主食、主菜、副菜をバランスよく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・野菜の摂取は１日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ｇ以上を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・塩分は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1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ｇ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未満を目標に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・菓子や甘い飲み物、間食は控える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2280D90-5CC3-4D07-8FC5-C8E513788A52}"/>
              </a:ext>
            </a:extLst>
          </p:cNvPr>
          <p:cNvSpPr/>
          <p:nvPr/>
        </p:nvSpPr>
        <p:spPr>
          <a:xfrm>
            <a:off x="385677" y="2480687"/>
            <a:ext cx="3005978" cy="1329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1">
              <a:lnSpc>
                <a:spcPct val="15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お酒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57201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・食べながら、楽しく飲む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57201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・適切なアルコール値で（ｴﾀﾉｰﾙ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ｇまで）​　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57201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ビールは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500ml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、日本酒は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180ml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57201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・種類は少なく、ゆっくり自分のペースで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57201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・週に２日は休肝日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57201"/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・早めに切り上げる</a:t>
            </a:r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8DA844-645C-16CB-D7E7-D45520FE4FC0}"/>
              </a:ext>
            </a:extLst>
          </p:cNvPr>
          <p:cNvSpPr txBox="1"/>
          <p:nvPr/>
        </p:nvSpPr>
        <p:spPr>
          <a:xfrm>
            <a:off x="252671" y="4303548"/>
            <a:ext cx="2946897" cy="338554"/>
          </a:xfrm>
          <a:prstGeom prst="flowChartProcess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歯周病と全身の健康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5E30B6-820F-D7B2-2126-9B5F62F02D49}"/>
              </a:ext>
            </a:extLst>
          </p:cNvPr>
          <p:cNvSpPr txBox="1"/>
          <p:nvPr/>
        </p:nvSpPr>
        <p:spPr>
          <a:xfrm>
            <a:off x="266612" y="4726183"/>
            <a:ext cx="2996819" cy="600164"/>
          </a:xfrm>
          <a:prstGeom prst="flowChartProcess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歯周病は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歯を失う主な原因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となるだけでなく、糖尿病をはじめとする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全身の様々な病気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とも関連することが報告されています。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76CFE7A5-9C6F-27C6-8085-483A373B0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75" y="5441936"/>
            <a:ext cx="3035681" cy="13991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/>
          <a:lstStyle>
            <a:lvl1pPr marL="185738" indent="-185738">
              <a:tabLst>
                <a:tab pos="5384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616075">
              <a:tabLst>
                <a:tab pos="5384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806575">
              <a:tabLst>
                <a:tab pos="5384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997075">
              <a:tabLst>
                <a:tab pos="5384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87575">
              <a:tabLst>
                <a:tab pos="5384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44775" fontAlgn="base">
              <a:spcBef>
                <a:spcPct val="0"/>
              </a:spcBef>
              <a:spcAft>
                <a:spcPct val="0"/>
              </a:spcAft>
              <a:tabLst>
                <a:tab pos="5384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01975" fontAlgn="base">
              <a:spcBef>
                <a:spcPct val="0"/>
              </a:spcBef>
              <a:spcAft>
                <a:spcPct val="0"/>
              </a:spcAft>
              <a:tabLst>
                <a:tab pos="5384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59175" fontAlgn="base">
              <a:spcBef>
                <a:spcPct val="0"/>
              </a:spcBef>
              <a:spcAft>
                <a:spcPct val="0"/>
              </a:spcAft>
              <a:tabLst>
                <a:tab pos="5384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16375" fontAlgn="base">
              <a:spcBef>
                <a:spcPct val="0"/>
              </a:spcBef>
              <a:spcAft>
                <a:spcPct val="0"/>
              </a:spcAft>
              <a:tabLst>
                <a:tab pos="53848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kumimoji="0" lang="en-US" altLang="ja-JP" sz="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0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歯周病との関連が報告されている疾患</a:t>
            </a:r>
            <a:endParaRPr kumimoji="0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・糖尿病</a:t>
            </a:r>
            <a:endParaRPr kumimoji="0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・動脈硬化などの血管系の病気</a:t>
            </a:r>
          </a:p>
          <a:p>
            <a:pPr>
              <a:lnSpc>
                <a:spcPct val="150000"/>
              </a:lnSpc>
            </a:pP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・心筋梗塞などの心臓の病気</a:t>
            </a:r>
          </a:p>
          <a:p>
            <a:pPr>
              <a:lnSpc>
                <a:spcPct val="150000"/>
              </a:lnSpc>
            </a:pP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・低体重児出産、早産　など</a:t>
            </a:r>
            <a:endParaRPr kumimoji="0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AC8047A-694E-87CA-4F42-ACBCAF68451A}"/>
              </a:ext>
            </a:extLst>
          </p:cNvPr>
          <p:cNvSpPr txBox="1"/>
          <p:nvPr/>
        </p:nvSpPr>
        <p:spPr>
          <a:xfrm>
            <a:off x="3503216" y="4303548"/>
            <a:ext cx="2946897" cy="338554"/>
          </a:xfrm>
          <a:prstGeom prst="flowChartProcess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たばこと歯周病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91B1C4-E9D1-5F09-6C67-9414D3450183}"/>
              </a:ext>
            </a:extLst>
          </p:cNvPr>
          <p:cNvSpPr txBox="1"/>
          <p:nvPr/>
        </p:nvSpPr>
        <p:spPr>
          <a:xfrm>
            <a:off x="3540073" y="4726183"/>
            <a:ext cx="3051314" cy="430887"/>
          </a:xfrm>
          <a:prstGeom prst="flowChartProcess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たばこを吸うと歯周病のリスクは２倍以上になります。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D7F94A2-6EA7-0085-CEE0-CF46F57E09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03216" y="5334278"/>
            <a:ext cx="3202573" cy="1091652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83D9554-9EC6-F907-C13C-C213F7CA132D}"/>
              </a:ext>
            </a:extLst>
          </p:cNvPr>
          <p:cNvSpPr txBox="1"/>
          <p:nvPr/>
        </p:nvSpPr>
        <p:spPr>
          <a:xfrm>
            <a:off x="3540073" y="6575959"/>
            <a:ext cx="3120604" cy="261610"/>
          </a:xfrm>
          <a:prstGeom prst="flowChartProcess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たばこは歯と口の健康にも悪影響を及ぼします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23013B7-C334-CC54-758A-A123319603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64" y="7317093"/>
            <a:ext cx="2043923" cy="2324926"/>
          </a:xfrm>
          <a:prstGeom prst="rect">
            <a:avLst/>
          </a:prstGeom>
        </p:spPr>
      </p:pic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86E1C0C3-D534-2256-3702-54023D004FF6}"/>
              </a:ext>
            </a:extLst>
          </p:cNvPr>
          <p:cNvSpPr/>
          <p:nvPr/>
        </p:nvSpPr>
        <p:spPr>
          <a:xfrm>
            <a:off x="2561828" y="8936939"/>
            <a:ext cx="3934870" cy="36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19B2D5D-22B2-265F-292F-D649516E4BE8}"/>
              </a:ext>
            </a:extLst>
          </p:cNvPr>
          <p:cNvSpPr txBox="1"/>
          <p:nvPr/>
        </p:nvSpPr>
        <p:spPr>
          <a:xfrm>
            <a:off x="2645620" y="9001118"/>
            <a:ext cx="3851078" cy="261610"/>
          </a:xfrm>
          <a:prstGeom prst="flowChartProcess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早期発見、治療のために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定期的に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歯科健診に行きましょう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4">
            <a:extLst>
              <a:ext uri="{FF2B5EF4-FFF2-40B4-BE49-F238E27FC236}">
                <a16:creationId xmlns:a16="http://schemas.microsoft.com/office/drawing/2014/main" id="{58AEC567-EE45-0036-5FF0-2C5D929A7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7984" y="9402077"/>
            <a:ext cx="31660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出典：厚生労働省「平成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年歯科疾患実態調査」</a:t>
            </a: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８０２０推進財団「第２回永久歯の抜歯原因調査報告書」</a:t>
            </a:r>
            <a:endParaRPr lang="ja-JP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C8047A-694E-87CA-4F42-ACBCAF68451A}"/>
              </a:ext>
            </a:extLst>
          </p:cNvPr>
          <p:cNvSpPr txBox="1"/>
          <p:nvPr/>
        </p:nvSpPr>
        <p:spPr>
          <a:xfrm>
            <a:off x="266612" y="6983564"/>
            <a:ext cx="3667178" cy="338554"/>
          </a:xfrm>
          <a:prstGeom prst="flowChartProcess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歯と口の健康も大切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AC8047A-694E-87CA-4F42-ACBCAF68451A}"/>
              </a:ext>
            </a:extLst>
          </p:cNvPr>
          <p:cNvSpPr txBox="1"/>
          <p:nvPr/>
        </p:nvSpPr>
        <p:spPr>
          <a:xfrm>
            <a:off x="2503608" y="7363678"/>
            <a:ext cx="3667178" cy="276999"/>
          </a:xfrm>
          <a:prstGeom prst="flowChartProcess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歳以上の２人に１人は歯周病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75A2808-DBDE-07D5-964B-0482D9F6D5F2}"/>
              </a:ext>
            </a:extLst>
          </p:cNvPr>
          <p:cNvSpPr txBox="1"/>
          <p:nvPr/>
        </p:nvSpPr>
        <p:spPr>
          <a:xfrm>
            <a:off x="2701488" y="7635139"/>
            <a:ext cx="4324895" cy="261610"/>
          </a:xfrm>
          <a:prstGeom prst="flowChartProcess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初期の歯周病は自覚症状がほとんどありません。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AC8047A-694E-87CA-4F42-ACBCAF68451A}"/>
              </a:ext>
            </a:extLst>
          </p:cNvPr>
          <p:cNvSpPr txBox="1"/>
          <p:nvPr/>
        </p:nvSpPr>
        <p:spPr>
          <a:xfrm>
            <a:off x="2503608" y="8115809"/>
            <a:ext cx="3667178" cy="276999"/>
          </a:xfrm>
          <a:prstGeom prst="flowChartProcess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歯を失う原因の１位は歯周病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75A2808-DBDE-07D5-964B-0482D9F6D5F2}"/>
              </a:ext>
            </a:extLst>
          </p:cNvPr>
          <p:cNvSpPr txBox="1"/>
          <p:nvPr/>
        </p:nvSpPr>
        <p:spPr>
          <a:xfrm>
            <a:off x="2701488" y="8387270"/>
            <a:ext cx="3144835" cy="430887"/>
          </a:xfrm>
          <a:prstGeom prst="flowChartProcess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歯周病は進行すると、歯を支える骨が溶けて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歯がぐらぐらし、歯を失う原因になります。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537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485</Words>
  <Application>Microsoft Office PowerPoint</Application>
  <PresentationFormat>A4 210 x 297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2023-05-01T10:29:11Z</dcterms:created>
  <dcterms:modified xsi:type="dcterms:W3CDTF">2023-05-01T10:29:16Z</dcterms:modified>
</cp:coreProperties>
</file>