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77"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FF99FF"/>
    <a:srgbClr val="FFCCFF"/>
    <a:srgbClr val="FF99CC"/>
    <a:srgbClr val="FF66FF"/>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50" autoAdjust="0"/>
    <p:restoredTop sz="94660"/>
  </p:normalViewPr>
  <p:slideViewPr>
    <p:cSldViewPr snapToGrid="0" showGuides="1">
      <p:cViewPr varScale="1">
        <p:scale>
          <a:sx n="63" d="100"/>
          <a:sy n="63" d="100"/>
        </p:scale>
        <p:origin x="1584"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3813244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10564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76272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3878868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930132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831239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590979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4019453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210290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086575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548185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34362326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3544" y="72571"/>
            <a:ext cx="6742688" cy="4006912"/>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1"/>
            <a:endParaRPr lang="ja-JP" altLang="en-US">
              <a:solidFill>
                <a:prstClr val="white"/>
              </a:solidFill>
              <a:latin typeface="Calibri" panose="020F0502020204030204"/>
              <a:ea typeface="游ゴシック" panose="020B0400000000000000" pitchFamily="50" charset="-128"/>
            </a:endParaRPr>
          </a:p>
        </p:txBody>
      </p:sp>
      <p:sp>
        <p:nvSpPr>
          <p:cNvPr id="11" name="テキスト ボックス 10">
            <a:extLst>
              <a:ext uri="{FF2B5EF4-FFF2-40B4-BE49-F238E27FC236}">
                <a16:creationId xmlns:a16="http://schemas.microsoft.com/office/drawing/2014/main" id="{952C3756-E697-3591-7900-2324DE51A7B0}"/>
              </a:ext>
            </a:extLst>
          </p:cNvPr>
          <p:cNvSpPr txBox="1"/>
          <p:nvPr/>
        </p:nvSpPr>
        <p:spPr>
          <a:xfrm>
            <a:off x="59347" y="596085"/>
            <a:ext cx="6189454" cy="461665"/>
          </a:xfrm>
          <a:prstGeom prst="rect">
            <a:avLst/>
          </a:prstGeom>
          <a:noFill/>
          <a:ln w="28575">
            <a:noFill/>
          </a:ln>
        </p:spPr>
        <p:txBody>
          <a:bodyPr wrap="square" rtlCol="0">
            <a:spAutoFit/>
          </a:bodyPr>
          <a:lstStyle/>
          <a:p>
            <a:pPr defTabSz="457201"/>
            <a:r>
              <a:rPr lang="ja-JP" altLang="en-US" sz="1200" dirty="0">
                <a:solidFill>
                  <a:prstClr val="black"/>
                </a:solidFill>
                <a:latin typeface="メイリオ" panose="020B0604030504040204" pitchFamily="50" charset="-128"/>
                <a:ea typeface="メイリオ" panose="020B0604030504040204" pitchFamily="50" charset="-128"/>
              </a:rPr>
              <a:t>　年に</a:t>
            </a:r>
            <a:r>
              <a:rPr lang="en-US" altLang="ja-JP" sz="1200" dirty="0">
                <a:solidFill>
                  <a:prstClr val="black"/>
                </a:solidFill>
                <a:latin typeface="メイリオ" panose="020B0604030504040204" pitchFamily="50" charset="-128"/>
                <a:ea typeface="メイリオ" panose="020B0604030504040204" pitchFamily="50" charset="-128"/>
              </a:rPr>
              <a:t>1</a:t>
            </a:r>
            <a:r>
              <a:rPr lang="ja-JP" altLang="en-US" sz="1200" dirty="0">
                <a:solidFill>
                  <a:prstClr val="black"/>
                </a:solidFill>
                <a:latin typeface="メイリオ" panose="020B0604030504040204" pitchFamily="50" charset="-128"/>
                <a:ea typeface="メイリオ" panose="020B0604030504040204" pitchFamily="50" charset="-128"/>
              </a:rPr>
              <a:t>度特定健診を受診し自分の身体の健康状態を知りましょう。</a:t>
            </a:r>
            <a:endParaRPr lang="en-US" altLang="ja-JP" sz="1200" dirty="0">
              <a:solidFill>
                <a:prstClr val="black"/>
              </a:solidFill>
              <a:latin typeface="メイリオ" panose="020B0604030504040204" pitchFamily="50" charset="-128"/>
              <a:ea typeface="メイリオ" panose="020B0604030504040204" pitchFamily="50" charset="-128"/>
            </a:endParaRPr>
          </a:p>
          <a:p>
            <a:pPr defTabSz="457201"/>
            <a:r>
              <a:rPr lang="ja-JP" altLang="en-US" sz="1200" dirty="0">
                <a:solidFill>
                  <a:prstClr val="black"/>
                </a:solidFill>
                <a:latin typeface="メイリオ" panose="020B0604030504040204" pitchFamily="50" charset="-128"/>
                <a:ea typeface="メイリオ" panose="020B0604030504040204" pitchFamily="50" charset="-128"/>
              </a:rPr>
              <a:t>　そして早めに生活習慣を見直し予防をしましょう。</a:t>
            </a:r>
            <a:endParaRPr lang="en-US" altLang="ja-JP" sz="1200" dirty="0">
              <a:solidFill>
                <a:prstClr val="black"/>
              </a:solidFill>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EC99BE31-494B-672E-FE25-6811960F8157}"/>
              </a:ext>
            </a:extLst>
          </p:cNvPr>
          <p:cNvSpPr txBox="1"/>
          <p:nvPr/>
        </p:nvSpPr>
        <p:spPr>
          <a:xfrm>
            <a:off x="207128" y="263981"/>
            <a:ext cx="6244752" cy="338682"/>
          </a:xfrm>
          <a:prstGeom prst="rect">
            <a:avLst/>
          </a:prstGeom>
          <a:noFill/>
          <a:ln w="28575">
            <a:noFill/>
          </a:ln>
        </p:spPr>
        <p:txBody>
          <a:bodyPr wrap="square" rtlCol="0">
            <a:spAutoFit/>
          </a:bodyPr>
          <a:lstStyle/>
          <a:p>
            <a:pPr defTabSz="457201"/>
            <a:r>
              <a:rPr lang="ja-JP" altLang="en-US" sz="1601" b="1" dirty="0">
                <a:solidFill>
                  <a:prstClr val="black"/>
                </a:solidFill>
                <a:latin typeface="メイリオ" panose="020B0604030504040204" pitchFamily="50" charset="-128"/>
                <a:ea typeface="メイリオ" panose="020B0604030504040204" pitchFamily="50" charset="-128"/>
              </a:rPr>
              <a:t>特定健診の結果はあなたの体の成績表</a:t>
            </a:r>
            <a:endParaRPr lang="en-US" altLang="ja-JP" sz="1601" b="1" dirty="0">
              <a:solidFill>
                <a:prstClr val="black"/>
              </a:solidFill>
              <a:latin typeface="メイリオ" panose="020B0604030504040204" pitchFamily="50" charset="-128"/>
              <a:ea typeface="メイリオ" panose="020B0604030504040204" pitchFamily="50" charset="-128"/>
            </a:endParaRPr>
          </a:p>
        </p:txBody>
      </p:sp>
      <p:sp>
        <p:nvSpPr>
          <p:cNvPr id="25" name="四角形: 角を丸くする 24">
            <a:extLst>
              <a:ext uri="{FF2B5EF4-FFF2-40B4-BE49-F238E27FC236}">
                <a16:creationId xmlns:a16="http://schemas.microsoft.com/office/drawing/2014/main" id="{99AC62CF-59A3-C2DF-633B-3C58E7F5753D}"/>
              </a:ext>
            </a:extLst>
          </p:cNvPr>
          <p:cNvSpPr/>
          <p:nvPr/>
        </p:nvSpPr>
        <p:spPr>
          <a:xfrm>
            <a:off x="321675" y="2493237"/>
            <a:ext cx="2963279" cy="1331787"/>
          </a:xfrm>
          <a:prstGeom prst="roundRect">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1">
              <a:lnSpc>
                <a:spcPct val="150000"/>
              </a:lnSpc>
            </a:pP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26" name="四角形: 角を丸くする 25">
            <a:extLst>
              <a:ext uri="{FF2B5EF4-FFF2-40B4-BE49-F238E27FC236}">
                <a16:creationId xmlns:a16="http://schemas.microsoft.com/office/drawing/2014/main" id="{CD11AF3F-79B7-BEB3-9E6B-B92EA0420D78}"/>
              </a:ext>
            </a:extLst>
          </p:cNvPr>
          <p:cNvSpPr/>
          <p:nvPr/>
        </p:nvSpPr>
        <p:spPr>
          <a:xfrm>
            <a:off x="3466346" y="2514057"/>
            <a:ext cx="2752618" cy="1296000"/>
          </a:xfrm>
          <a:prstGeom prst="roundRect">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　</a:t>
            </a:r>
          </a:p>
        </p:txBody>
      </p:sp>
      <p:sp>
        <p:nvSpPr>
          <p:cNvPr id="8" name="正方形/長方形 7">
            <a:extLst>
              <a:ext uri="{FF2B5EF4-FFF2-40B4-BE49-F238E27FC236}">
                <a16:creationId xmlns:a16="http://schemas.microsoft.com/office/drawing/2014/main" id="{3CE52EB0-E8CD-4B64-B781-B6FBDE19B2F9}"/>
              </a:ext>
            </a:extLst>
          </p:cNvPr>
          <p:cNvSpPr/>
          <p:nvPr/>
        </p:nvSpPr>
        <p:spPr>
          <a:xfrm>
            <a:off x="3519006" y="2646526"/>
            <a:ext cx="2932874" cy="9834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100" b="1" dirty="0">
                <a:solidFill>
                  <a:schemeClr val="tx1"/>
                </a:solidFill>
                <a:latin typeface="メイリオ" panose="020B0604030504040204" pitchFamily="50" charset="-128"/>
                <a:ea typeface="メイリオ" panose="020B0604030504040204" pitchFamily="50" charset="-128"/>
              </a:rPr>
              <a:t> たばこ</a:t>
            </a:r>
            <a:endParaRPr kumimoji="1" lang="en-US" altLang="ja-JP" sz="1100" b="1"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・禁煙のメリットを知り、</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①準備②実行③継続</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・一人で難しい場合は禁煙外来で相談</a:t>
            </a:r>
          </a:p>
        </p:txBody>
      </p:sp>
      <p:grpSp>
        <p:nvGrpSpPr>
          <p:cNvPr id="10" name="グループ化 9">
            <a:extLst>
              <a:ext uri="{FF2B5EF4-FFF2-40B4-BE49-F238E27FC236}">
                <a16:creationId xmlns:a16="http://schemas.microsoft.com/office/drawing/2014/main" id="{D974D066-AEE8-578E-4BE1-7C8C495EF467}"/>
              </a:ext>
            </a:extLst>
          </p:cNvPr>
          <p:cNvGrpSpPr/>
          <p:nvPr/>
        </p:nvGrpSpPr>
        <p:grpSpPr>
          <a:xfrm>
            <a:off x="3434862" y="1080407"/>
            <a:ext cx="2857548" cy="1296000"/>
            <a:chOff x="3581823" y="1015091"/>
            <a:chExt cx="2857548" cy="1296000"/>
          </a:xfrm>
        </p:grpSpPr>
        <p:sp>
          <p:nvSpPr>
            <p:cNvPr id="27" name="四角形: 角を丸くする 26">
              <a:extLst>
                <a:ext uri="{FF2B5EF4-FFF2-40B4-BE49-F238E27FC236}">
                  <a16:creationId xmlns:a16="http://schemas.microsoft.com/office/drawing/2014/main" id="{83C54D02-A29E-67FC-3616-2B2F524CD189}"/>
                </a:ext>
              </a:extLst>
            </p:cNvPr>
            <p:cNvSpPr/>
            <p:nvPr/>
          </p:nvSpPr>
          <p:spPr>
            <a:xfrm>
              <a:off x="3581823" y="1015091"/>
              <a:ext cx="2784102" cy="1296000"/>
            </a:xfrm>
            <a:prstGeom prst="roundRect">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100" dirty="0">
                  <a:solidFill>
                    <a:schemeClr val="tx1"/>
                  </a:solidFill>
                  <a:latin typeface="メイリオ" panose="020B0604030504040204" pitchFamily="50" charset="-128"/>
                  <a:ea typeface="メイリオ" panose="020B0604030504040204" pitchFamily="50" charset="-128"/>
                </a:rPr>
                <a:t>　</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9E795F87-4987-4411-9CF5-07AD4564035B}"/>
                </a:ext>
              </a:extLst>
            </p:cNvPr>
            <p:cNvSpPr/>
            <p:nvPr/>
          </p:nvSpPr>
          <p:spPr>
            <a:xfrm>
              <a:off x="3582423" y="1043414"/>
              <a:ext cx="2856948" cy="11559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100" dirty="0">
                  <a:solidFill>
                    <a:schemeClr val="tx1"/>
                  </a:solidFill>
                  <a:latin typeface="メイリオ" panose="020B0604030504040204" pitchFamily="50" charset="-128"/>
                  <a:ea typeface="メイリオ" panose="020B0604030504040204" pitchFamily="50" charset="-128"/>
                </a:rPr>
                <a:t>　 </a:t>
              </a:r>
              <a:r>
                <a:rPr kumimoji="1" lang="ja-JP" altLang="en-US" sz="1100" b="1" dirty="0">
                  <a:solidFill>
                    <a:schemeClr val="tx1"/>
                  </a:solidFill>
                  <a:latin typeface="メイリオ" panose="020B0604030504040204" pitchFamily="50" charset="-128"/>
                  <a:ea typeface="メイリオ" panose="020B0604030504040204" pitchFamily="50" charset="-128"/>
                </a:rPr>
                <a:t>運動</a:t>
              </a:r>
              <a:endParaRPr kumimoji="1" lang="en-US" altLang="ja-JP" sz="1100" b="1"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・食後に歩く</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・電車やバスでは立つ</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・階段を使う</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・積極的に家事をする　</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・何かのついでに筋力強化</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grpSp>
      <p:sp>
        <p:nvSpPr>
          <p:cNvPr id="28" name="四角形: 角を丸くする 27">
            <a:extLst>
              <a:ext uri="{FF2B5EF4-FFF2-40B4-BE49-F238E27FC236}">
                <a16:creationId xmlns:a16="http://schemas.microsoft.com/office/drawing/2014/main" id="{533C4A19-5E24-3EFD-F5D7-608126778BB0}"/>
              </a:ext>
            </a:extLst>
          </p:cNvPr>
          <p:cNvSpPr/>
          <p:nvPr/>
        </p:nvSpPr>
        <p:spPr>
          <a:xfrm>
            <a:off x="321676" y="1073352"/>
            <a:ext cx="2964449" cy="1296000"/>
          </a:xfrm>
          <a:prstGeom prst="round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14" name="フローチャート: 準備 13">
            <a:extLst>
              <a:ext uri="{FF2B5EF4-FFF2-40B4-BE49-F238E27FC236}">
                <a16:creationId xmlns:a16="http://schemas.microsoft.com/office/drawing/2014/main" id="{6F9AB035-3389-42F7-ADC9-C85F17F3A8AC}"/>
              </a:ext>
            </a:extLst>
          </p:cNvPr>
          <p:cNvSpPr/>
          <p:nvPr/>
        </p:nvSpPr>
        <p:spPr>
          <a:xfrm>
            <a:off x="2022165" y="2284295"/>
            <a:ext cx="2508083" cy="411077"/>
          </a:xfrm>
          <a:prstGeom prst="flowChartPreparation">
            <a:avLst/>
          </a:pr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生活習慣改善への</a:t>
            </a:r>
            <a:endParaRPr kumimoji="1" lang="en-US" altLang="ja-JP" sz="12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200" b="1" dirty="0">
                <a:solidFill>
                  <a:schemeClr val="tx1"/>
                </a:solidFill>
                <a:latin typeface="メイリオ" panose="020B0604030504040204" pitchFamily="50" charset="-128"/>
                <a:ea typeface="メイリオ" panose="020B0604030504040204" pitchFamily="50" charset="-128"/>
              </a:rPr>
              <a:t>アドバイス</a:t>
            </a:r>
          </a:p>
        </p:txBody>
      </p:sp>
      <p:sp>
        <p:nvSpPr>
          <p:cNvPr id="31" name="角丸四角形 5">
            <a:extLst>
              <a:ext uri="{FF2B5EF4-FFF2-40B4-BE49-F238E27FC236}">
                <a16:creationId xmlns:a16="http://schemas.microsoft.com/office/drawing/2014/main" id="{3487646F-54A8-BD69-1804-B3B47AD8364D}"/>
              </a:ext>
            </a:extLst>
          </p:cNvPr>
          <p:cNvSpPr/>
          <p:nvPr/>
        </p:nvSpPr>
        <p:spPr>
          <a:xfrm>
            <a:off x="46001" y="4175652"/>
            <a:ext cx="6742688" cy="5610919"/>
          </a:xfrm>
          <a:prstGeom prst="flowChartProcess">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EAC8047A-694E-87CA-4F42-ACBCAF68451A}"/>
              </a:ext>
            </a:extLst>
          </p:cNvPr>
          <p:cNvSpPr txBox="1"/>
          <p:nvPr/>
        </p:nvSpPr>
        <p:spPr>
          <a:xfrm>
            <a:off x="174285" y="4266109"/>
            <a:ext cx="3667178" cy="338554"/>
          </a:xfrm>
          <a:prstGeom prst="flowChartProcess">
            <a:avLst/>
          </a:prstGeom>
          <a:noFill/>
          <a:ln w="28575">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歯と口の健康も大切</a:t>
            </a:r>
            <a:endParaRPr kumimoji="1" lang="en-US" altLang="ja-JP" sz="1600" b="1" dirty="0">
              <a:latin typeface="メイリオ" panose="020B0604030504040204" pitchFamily="50" charset="-128"/>
              <a:ea typeface="メイリオ" panose="020B0604030504040204" pitchFamily="50" charset="-128"/>
            </a:endParaRPr>
          </a:p>
        </p:txBody>
      </p:sp>
      <p:sp>
        <p:nvSpPr>
          <p:cNvPr id="42" name="テキスト ボックス 41">
            <a:extLst>
              <a:ext uri="{FF2B5EF4-FFF2-40B4-BE49-F238E27FC236}">
                <a16:creationId xmlns:a16="http://schemas.microsoft.com/office/drawing/2014/main" id="{EF2D974A-4D05-0930-5406-6F28DF3DC844}"/>
              </a:ext>
            </a:extLst>
          </p:cNvPr>
          <p:cNvSpPr txBox="1"/>
          <p:nvPr/>
        </p:nvSpPr>
        <p:spPr>
          <a:xfrm>
            <a:off x="4841259" y="212920"/>
            <a:ext cx="1819418" cy="769441"/>
          </a:xfrm>
          <a:prstGeom prst="rect">
            <a:avLst/>
          </a:prstGeom>
          <a:noFill/>
          <a:ln w="12700">
            <a:solidFill>
              <a:schemeClr val="bg1">
                <a:lumMod val="50000"/>
              </a:schemeClr>
            </a:solidFill>
            <a:prstDash val="dash"/>
          </a:ln>
        </p:spPr>
        <p:txBody>
          <a:bodyPr wrap="square">
            <a:spAutoFit/>
          </a:bodyPr>
          <a:lstStyle/>
          <a:p>
            <a:pPr>
              <a:tabLst>
                <a:tab pos="1210866" algn="l"/>
              </a:tabLst>
              <a:defRPr/>
            </a:pPr>
            <a:r>
              <a:rPr lang="ja-JP" altLang="en-US" sz="1200" b="1" dirty="0">
                <a:latin typeface="メイリオ" panose="020B0604030504040204" pitchFamily="50" charset="-128"/>
                <a:ea typeface="メイリオ" panose="020B0604030504040204" pitchFamily="50" charset="-128"/>
              </a:rPr>
              <a:t>適切な体重を知ろう</a:t>
            </a:r>
            <a:endParaRPr lang="en-US" altLang="ja-JP" sz="1200" b="1" dirty="0">
              <a:latin typeface="メイリオ" panose="020B0604030504040204" pitchFamily="50" charset="-128"/>
              <a:ea typeface="メイリオ" panose="020B0604030504040204" pitchFamily="50" charset="-128"/>
            </a:endParaRPr>
          </a:p>
          <a:p>
            <a:pPr>
              <a:tabLst>
                <a:tab pos="1210866" algn="l"/>
              </a:tabLst>
              <a:defRPr/>
            </a:pPr>
            <a:r>
              <a:rPr lang="ja-JP" altLang="en-US" sz="800" b="1" dirty="0">
                <a:latin typeface="メイリオ" panose="020B0604030504040204" pitchFamily="50" charset="-128"/>
                <a:ea typeface="メイリオ" panose="020B0604030504040204" pitchFamily="50" charset="-128"/>
              </a:rPr>
              <a:t>＜目標体重（</a:t>
            </a:r>
            <a:r>
              <a:rPr lang="en-US" altLang="ja-JP" sz="800" b="1" dirty="0">
                <a:latin typeface="メイリオ" panose="020B0604030504040204" pitchFamily="50" charset="-128"/>
                <a:ea typeface="メイリオ" panose="020B0604030504040204" pitchFamily="50" charset="-128"/>
              </a:rPr>
              <a:t>kg</a:t>
            </a:r>
            <a:r>
              <a:rPr lang="ja-JP" altLang="en-US" sz="800" b="1" dirty="0">
                <a:latin typeface="メイリオ" panose="020B0604030504040204" pitchFamily="50" charset="-128"/>
                <a:ea typeface="メイリオ" panose="020B0604030504040204" pitchFamily="50" charset="-128"/>
              </a:rPr>
              <a:t>）の目安＞</a:t>
            </a:r>
            <a:endParaRPr lang="en-US" altLang="ja-JP" sz="800" b="1" dirty="0">
              <a:latin typeface="メイリオ" panose="020B0604030504040204" pitchFamily="50" charset="-128"/>
              <a:ea typeface="メイリオ" panose="020B0604030504040204" pitchFamily="50" charset="-128"/>
            </a:endParaRPr>
          </a:p>
          <a:p>
            <a:pPr marL="99120">
              <a:defRPr/>
            </a:pPr>
            <a:r>
              <a:rPr lang="en-US" altLang="zh-TW" sz="800" dirty="0">
                <a:latin typeface="メイリオ" panose="020B0604030504040204" pitchFamily="50" charset="-128"/>
                <a:ea typeface="メイリオ" panose="020B0604030504040204" pitchFamily="50" charset="-128"/>
              </a:rPr>
              <a:t>65</a:t>
            </a:r>
            <a:r>
              <a:rPr lang="zh-TW" altLang="en-US" sz="800" dirty="0">
                <a:latin typeface="メイリオ" panose="020B0604030504040204" pitchFamily="50" charset="-128"/>
                <a:ea typeface="メイリオ" panose="020B0604030504040204" pitchFamily="50" charset="-128"/>
              </a:rPr>
              <a:t>歳未満：</a:t>
            </a:r>
            <a:r>
              <a:rPr lang="en-US" altLang="zh-TW" sz="800" dirty="0">
                <a:latin typeface="メイリオ" panose="020B0604030504040204" pitchFamily="50" charset="-128"/>
                <a:ea typeface="メイリオ" panose="020B0604030504040204" pitchFamily="50" charset="-128"/>
              </a:rPr>
              <a:t>[</a:t>
            </a:r>
            <a:r>
              <a:rPr lang="zh-TW" altLang="en-US" sz="800" dirty="0">
                <a:latin typeface="メイリオ" panose="020B0604030504040204" pitchFamily="50" charset="-128"/>
                <a:ea typeface="メイリオ" panose="020B0604030504040204" pitchFamily="50" charset="-128"/>
              </a:rPr>
              <a:t>身長</a:t>
            </a:r>
            <a:r>
              <a:rPr lang="en-US" altLang="zh-TW" sz="800" dirty="0">
                <a:latin typeface="メイリオ" panose="020B0604030504040204" pitchFamily="50" charset="-128"/>
                <a:ea typeface="メイリオ" panose="020B0604030504040204" pitchFamily="50" charset="-128"/>
              </a:rPr>
              <a:t>(</a:t>
            </a:r>
            <a:r>
              <a:rPr lang="zh-TW" altLang="en-US" sz="800" dirty="0">
                <a:latin typeface="メイリオ" panose="020B0604030504040204" pitchFamily="50" charset="-128"/>
                <a:ea typeface="メイリオ" panose="020B0604030504040204" pitchFamily="50" charset="-128"/>
              </a:rPr>
              <a:t>ｍ</a:t>
            </a:r>
            <a:r>
              <a:rPr lang="en-US" altLang="zh-TW" sz="800" dirty="0">
                <a:latin typeface="メイリオ" panose="020B0604030504040204" pitchFamily="50" charset="-128"/>
                <a:ea typeface="メイリオ" panose="020B0604030504040204" pitchFamily="50" charset="-128"/>
              </a:rPr>
              <a:t>)²]×22</a:t>
            </a:r>
          </a:p>
          <a:p>
            <a:pPr marL="99120">
              <a:defRPr/>
            </a:pPr>
            <a:r>
              <a:rPr lang="en-US" altLang="zh-TW" sz="800" dirty="0">
                <a:latin typeface="メイリオ" panose="020B0604030504040204" pitchFamily="50" charset="-128"/>
                <a:ea typeface="メイリオ" panose="020B0604030504040204" pitchFamily="50" charset="-128"/>
              </a:rPr>
              <a:t>65</a:t>
            </a:r>
            <a:r>
              <a:rPr lang="zh-TW" altLang="en-US" sz="800" dirty="0">
                <a:latin typeface="メイリオ" panose="020B0604030504040204" pitchFamily="50" charset="-128"/>
                <a:ea typeface="メイリオ" panose="020B0604030504040204" pitchFamily="50" charset="-128"/>
              </a:rPr>
              <a:t>～</a:t>
            </a:r>
            <a:r>
              <a:rPr lang="en-US" altLang="zh-TW" sz="800" dirty="0">
                <a:latin typeface="メイリオ" panose="020B0604030504040204" pitchFamily="50" charset="-128"/>
                <a:ea typeface="メイリオ" panose="020B0604030504040204" pitchFamily="50" charset="-128"/>
              </a:rPr>
              <a:t>74</a:t>
            </a:r>
            <a:r>
              <a:rPr lang="zh-TW" altLang="en-US" sz="800" dirty="0">
                <a:latin typeface="メイリオ" panose="020B0604030504040204" pitchFamily="50" charset="-128"/>
                <a:ea typeface="メイリオ" panose="020B0604030504040204" pitchFamily="50" charset="-128"/>
              </a:rPr>
              <a:t>歳：</a:t>
            </a:r>
            <a:r>
              <a:rPr lang="en-US" altLang="zh-TW" sz="800" dirty="0">
                <a:latin typeface="メイリオ" panose="020B0604030504040204" pitchFamily="50" charset="-128"/>
                <a:ea typeface="メイリオ" panose="020B0604030504040204" pitchFamily="50" charset="-128"/>
              </a:rPr>
              <a:t>[</a:t>
            </a:r>
            <a:r>
              <a:rPr lang="zh-TW" altLang="en-US" sz="800" dirty="0">
                <a:latin typeface="メイリオ" panose="020B0604030504040204" pitchFamily="50" charset="-128"/>
                <a:ea typeface="メイリオ" panose="020B0604030504040204" pitchFamily="50" charset="-128"/>
              </a:rPr>
              <a:t>身長</a:t>
            </a:r>
            <a:r>
              <a:rPr lang="en-US" altLang="zh-TW" sz="800" dirty="0">
                <a:latin typeface="メイリオ" panose="020B0604030504040204" pitchFamily="50" charset="-128"/>
                <a:ea typeface="メイリオ" panose="020B0604030504040204" pitchFamily="50" charset="-128"/>
              </a:rPr>
              <a:t>(</a:t>
            </a:r>
            <a:r>
              <a:rPr lang="zh-TW" altLang="en-US" sz="800" dirty="0">
                <a:latin typeface="メイリオ" panose="020B0604030504040204" pitchFamily="50" charset="-128"/>
                <a:ea typeface="メイリオ" panose="020B0604030504040204" pitchFamily="50" charset="-128"/>
              </a:rPr>
              <a:t>ｍ</a:t>
            </a:r>
            <a:r>
              <a:rPr lang="en-US" altLang="zh-TW" sz="800" dirty="0">
                <a:latin typeface="メイリオ" panose="020B0604030504040204" pitchFamily="50" charset="-128"/>
                <a:ea typeface="メイリオ" panose="020B0604030504040204" pitchFamily="50" charset="-128"/>
              </a:rPr>
              <a:t>)²]×22</a:t>
            </a:r>
            <a:r>
              <a:rPr lang="zh-TW" altLang="en-US" sz="800" dirty="0">
                <a:latin typeface="メイリオ" panose="020B0604030504040204" pitchFamily="50" charset="-128"/>
                <a:ea typeface="メイリオ" panose="020B0604030504040204" pitchFamily="50" charset="-128"/>
              </a:rPr>
              <a:t>～</a:t>
            </a:r>
            <a:r>
              <a:rPr lang="en-US" altLang="zh-TW" sz="800" dirty="0">
                <a:latin typeface="メイリオ" panose="020B0604030504040204" pitchFamily="50" charset="-128"/>
                <a:ea typeface="メイリオ" panose="020B0604030504040204" pitchFamily="50" charset="-128"/>
              </a:rPr>
              <a:t>25</a:t>
            </a:r>
          </a:p>
          <a:p>
            <a:pPr marL="99120">
              <a:defRPr/>
            </a:pPr>
            <a:r>
              <a:rPr lang="en-US" altLang="zh-TW" sz="800" dirty="0">
                <a:latin typeface="メイリオ" panose="020B0604030504040204" pitchFamily="50" charset="-128"/>
                <a:ea typeface="メイリオ" panose="020B0604030504040204" pitchFamily="50" charset="-128"/>
              </a:rPr>
              <a:t>75</a:t>
            </a:r>
            <a:r>
              <a:rPr lang="zh-TW" altLang="en-US" sz="800" dirty="0">
                <a:latin typeface="メイリオ" panose="020B0604030504040204" pitchFamily="50" charset="-128"/>
                <a:ea typeface="メイリオ" panose="020B0604030504040204" pitchFamily="50" charset="-128"/>
              </a:rPr>
              <a:t>歳以上：</a:t>
            </a:r>
            <a:r>
              <a:rPr lang="en-US" altLang="zh-TW" sz="800" dirty="0">
                <a:latin typeface="メイリオ" panose="020B0604030504040204" pitchFamily="50" charset="-128"/>
                <a:ea typeface="メイリオ" panose="020B0604030504040204" pitchFamily="50" charset="-128"/>
              </a:rPr>
              <a:t>[</a:t>
            </a:r>
            <a:r>
              <a:rPr lang="zh-TW" altLang="en-US" sz="800" dirty="0">
                <a:latin typeface="メイリオ" panose="020B0604030504040204" pitchFamily="50" charset="-128"/>
                <a:ea typeface="メイリオ" panose="020B0604030504040204" pitchFamily="50" charset="-128"/>
              </a:rPr>
              <a:t>身長</a:t>
            </a:r>
            <a:r>
              <a:rPr lang="en-US" altLang="zh-TW" sz="800" dirty="0">
                <a:latin typeface="メイリオ" panose="020B0604030504040204" pitchFamily="50" charset="-128"/>
                <a:ea typeface="メイリオ" panose="020B0604030504040204" pitchFamily="50" charset="-128"/>
              </a:rPr>
              <a:t>(</a:t>
            </a:r>
            <a:r>
              <a:rPr lang="zh-TW" altLang="en-US" sz="800" dirty="0">
                <a:latin typeface="メイリオ" panose="020B0604030504040204" pitchFamily="50" charset="-128"/>
                <a:ea typeface="メイリオ" panose="020B0604030504040204" pitchFamily="50" charset="-128"/>
              </a:rPr>
              <a:t>ｍ</a:t>
            </a:r>
            <a:r>
              <a:rPr lang="en-US" altLang="zh-TW" sz="800" dirty="0">
                <a:latin typeface="メイリオ" panose="020B0604030504040204" pitchFamily="50" charset="-128"/>
                <a:ea typeface="メイリオ" panose="020B0604030504040204" pitchFamily="50" charset="-128"/>
              </a:rPr>
              <a:t>)²]×22</a:t>
            </a:r>
            <a:r>
              <a:rPr lang="zh-TW" altLang="en-US" sz="800" dirty="0">
                <a:latin typeface="メイリオ" panose="020B0604030504040204" pitchFamily="50" charset="-128"/>
                <a:ea typeface="メイリオ" panose="020B0604030504040204" pitchFamily="50" charset="-128"/>
              </a:rPr>
              <a:t>～</a:t>
            </a:r>
            <a:r>
              <a:rPr lang="en-US" altLang="zh-TW" sz="800" dirty="0">
                <a:latin typeface="メイリオ" panose="020B0604030504040204" pitchFamily="50" charset="-128"/>
                <a:ea typeface="メイリオ" panose="020B0604030504040204" pitchFamily="50" charset="-128"/>
              </a:rPr>
              <a:t>25</a:t>
            </a:r>
          </a:p>
        </p:txBody>
      </p:sp>
      <p:sp>
        <p:nvSpPr>
          <p:cNvPr id="43" name="正方形/長方形 42">
            <a:extLst>
              <a:ext uri="{FF2B5EF4-FFF2-40B4-BE49-F238E27FC236}">
                <a16:creationId xmlns:a16="http://schemas.microsoft.com/office/drawing/2014/main" id="{1D71768A-89B3-4B91-80D1-E38CE1EFAB16}"/>
              </a:ext>
            </a:extLst>
          </p:cNvPr>
          <p:cNvSpPr/>
          <p:nvPr/>
        </p:nvSpPr>
        <p:spPr>
          <a:xfrm>
            <a:off x="403322" y="1112913"/>
            <a:ext cx="2860110" cy="11559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100" b="1" dirty="0">
                <a:solidFill>
                  <a:schemeClr val="tx1"/>
                </a:solidFill>
                <a:latin typeface="メイリオ" panose="020B0604030504040204" pitchFamily="50" charset="-128"/>
                <a:ea typeface="メイリオ" panose="020B0604030504040204" pitchFamily="50" charset="-128"/>
              </a:rPr>
              <a:t> 食事</a:t>
            </a:r>
            <a:endParaRPr kumimoji="1" lang="en-US" altLang="ja-JP" sz="1100" b="1"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・１日３食よく噛んで食べる</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・主食、主菜、副菜をバランスよく</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・野菜の摂取は１日</a:t>
            </a:r>
            <a:r>
              <a:rPr kumimoji="1" lang="en-US" altLang="ja-JP" sz="1100" dirty="0">
                <a:solidFill>
                  <a:schemeClr val="tx1"/>
                </a:solidFill>
                <a:latin typeface="メイリオ" panose="020B0604030504040204" pitchFamily="50" charset="-128"/>
                <a:ea typeface="メイリオ" panose="020B0604030504040204" pitchFamily="50" charset="-128"/>
              </a:rPr>
              <a:t>350</a:t>
            </a:r>
            <a:r>
              <a:rPr kumimoji="1" lang="ja-JP" altLang="en-US" sz="1100" dirty="0">
                <a:solidFill>
                  <a:schemeClr val="tx1"/>
                </a:solidFill>
                <a:latin typeface="メイリオ" panose="020B0604030504040204" pitchFamily="50" charset="-128"/>
                <a:ea typeface="メイリオ" panose="020B0604030504040204" pitchFamily="50" charset="-128"/>
              </a:rPr>
              <a:t>ｇ以上を</a:t>
            </a:r>
          </a:p>
          <a:p>
            <a:r>
              <a:rPr kumimoji="1" lang="ja-JP" altLang="en-US" sz="1100" dirty="0">
                <a:solidFill>
                  <a:schemeClr val="tx1"/>
                </a:solidFill>
                <a:latin typeface="メイリオ" panose="020B0604030504040204" pitchFamily="50" charset="-128"/>
                <a:ea typeface="メイリオ" panose="020B0604030504040204" pitchFamily="50" charset="-128"/>
              </a:rPr>
              <a:t>・塩分は</a:t>
            </a:r>
            <a:r>
              <a:rPr kumimoji="1" lang="en-US" altLang="ja-JP" sz="1100" dirty="0">
                <a:solidFill>
                  <a:schemeClr val="tx1"/>
                </a:solidFill>
                <a:latin typeface="メイリオ" panose="020B0604030504040204" pitchFamily="50" charset="-128"/>
                <a:ea typeface="メイリオ" panose="020B0604030504040204" pitchFamily="50" charset="-128"/>
              </a:rPr>
              <a:t>1</a:t>
            </a:r>
            <a:r>
              <a:rPr kumimoji="1" lang="ja-JP" altLang="en-US" sz="1100" dirty="0">
                <a:solidFill>
                  <a:schemeClr val="tx1"/>
                </a:solidFill>
                <a:latin typeface="メイリオ" panose="020B0604030504040204" pitchFamily="50" charset="-128"/>
                <a:ea typeface="メイリオ" panose="020B0604030504040204" pitchFamily="50" charset="-128"/>
              </a:rPr>
              <a:t>日</a:t>
            </a:r>
            <a:r>
              <a:rPr kumimoji="1" lang="en-US" altLang="ja-JP" sz="1100" dirty="0">
                <a:solidFill>
                  <a:schemeClr val="tx1"/>
                </a:solidFill>
                <a:latin typeface="メイリオ" panose="020B0604030504040204" pitchFamily="50" charset="-128"/>
                <a:ea typeface="メイリオ" panose="020B0604030504040204" pitchFamily="50" charset="-128"/>
              </a:rPr>
              <a:t>6</a:t>
            </a:r>
            <a:r>
              <a:rPr kumimoji="1" lang="ja-JP" altLang="en-US" sz="1100" dirty="0" err="1">
                <a:solidFill>
                  <a:schemeClr val="tx1"/>
                </a:solidFill>
                <a:latin typeface="メイリオ" panose="020B0604030504040204" pitchFamily="50" charset="-128"/>
                <a:ea typeface="メイリオ" panose="020B0604030504040204" pitchFamily="50" charset="-128"/>
              </a:rPr>
              <a:t>ｇ</a:t>
            </a:r>
            <a:r>
              <a:rPr kumimoji="1" lang="ja-JP" altLang="en-US" sz="1100" dirty="0">
                <a:solidFill>
                  <a:schemeClr val="tx1"/>
                </a:solidFill>
                <a:latin typeface="メイリオ" panose="020B0604030504040204" pitchFamily="50" charset="-128"/>
                <a:ea typeface="メイリオ" panose="020B0604030504040204" pitchFamily="50" charset="-128"/>
              </a:rPr>
              <a:t>未満を目標に</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・菓子や甘い飲み物、間食は控える</a:t>
            </a:r>
          </a:p>
        </p:txBody>
      </p:sp>
      <p:sp>
        <p:nvSpPr>
          <p:cNvPr id="44" name="正方形/長方形 43">
            <a:extLst>
              <a:ext uri="{FF2B5EF4-FFF2-40B4-BE49-F238E27FC236}">
                <a16:creationId xmlns:a16="http://schemas.microsoft.com/office/drawing/2014/main" id="{D2280D90-5CC3-4D07-8FC5-C8E513788A52}"/>
              </a:ext>
            </a:extLst>
          </p:cNvPr>
          <p:cNvSpPr/>
          <p:nvPr/>
        </p:nvSpPr>
        <p:spPr>
          <a:xfrm>
            <a:off x="385677" y="2480687"/>
            <a:ext cx="2963278" cy="13293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1">
              <a:lnSpc>
                <a:spcPct val="150000"/>
              </a:lnSpc>
            </a:pPr>
            <a:r>
              <a:rPr lang="ja-JP" altLang="en-US" sz="1100" b="1" dirty="0">
                <a:solidFill>
                  <a:prstClr val="black"/>
                </a:solidFill>
                <a:latin typeface="メイリオ" panose="020B0604030504040204" pitchFamily="50" charset="-128"/>
                <a:ea typeface="メイリオ" panose="020B0604030504040204" pitchFamily="50" charset="-128"/>
              </a:rPr>
              <a:t> お酒</a:t>
            </a:r>
            <a:endParaRPr lang="en-US" altLang="ja-JP" sz="1100" b="1" dirty="0">
              <a:solidFill>
                <a:schemeClr val="tx1"/>
              </a:solidFill>
              <a:latin typeface="メイリオ" panose="020B0604030504040204" pitchFamily="50" charset="-128"/>
              <a:ea typeface="メイリオ" panose="020B0604030504040204" pitchFamily="50" charset="-128"/>
            </a:endParaRPr>
          </a:p>
          <a:p>
            <a:pPr defTabSz="457201"/>
            <a:r>
              <a:rPr lang="ja-JP" altLang="en-US" sz="1100" dirty="0">
                <a:solidFill>
                  <a:schemeClr val="tx1"/>
                </a:solidFill>
                <a:latin typeface="メイリオ" panose="020B0604030504040204" pitchFamily="50" charset="-128"/>
                <a:ea typeface="メイリオ" panose="020B0604030504040204" pitchFamily="50" charset="-128"/>
              </a:rPr>
              <a:t>・食べながら、楽しく飲む</a:t>
            </a:r>
            <a:endParaRPr lang="en-US" altLang="ja-JP" sz="1100" dirty="0">
              <a:solidFill>
                <a:schemeClr val="tx1"/>
              </a:solidFill>
              <a:latin typeface="メイリオ" panose="020B0604030504040204" pitchFamily="50" charset="-128"/>
              <a:ea typeface="メイリオ" panose="020B0604030504040204" pitchFamily="50" charset="-128"/>
            </a:endParaRPr>
          </a:p>
          <a:p>
            <a:pPr defTabSz="457201"/>
            <a:r>
              <a:rPr lang="ja-JP" altLang="en-US" sz="1100" dirty="0">
                <a:solidFill>
                  <a:schemeClr val="tx1"/>
                </a:solidFill>
                <a:latin typeface="メイリオ" panose="020B0604030504040204" pitchFamily="50" charset="-128"/>
                <a:ea typeface="メイリオ" panose="020B0604030504040204" pitchFamily="50" charset="-128"/>
              </a:rPr>
              <a:t>・適切なアルコール値で（ｴﾀﾉｰﾙ</a:t>
            </a:r>
            <a:r>
              <a:rPr lang="en-US" altLang="ja-JP" sz="1100" dirty="0">
                <a:solidFill>
                  <a:schemeClr val="tx1"/>
                </a:solidFill>
                <a:latin typeface="メイリオ" panose="020B0604030504040204" pitchFamily="50" charset="-128"/>
                <a:ea typeface="メイリオ" panose="020B0604030504040204" pitchFamily="50" charset="-128"/>
              </a:rPr>
              <a:t>20</a:t>
            </a:r>
            <a:r>
              <a:rPr lang="ja-JP" altLang="en-US" sz="1100" dirty="0">
                <a:solidFill>
                  <a:schemeClr val="tx1"/>
                </a:solidFill>
                <a:latin typeface="メイリオ" panose="020B0604030504040204" pitchFamily="50" charset="-128"/>
                <a:ea typeface="メイリオ" panose="020B0604030504040204" pitchFamily="50" charset="-128"/>
              </a:rPr>
              <a:t>ｇまで）​　</a:t>
            </a:r>
            <a:endParaRPr lang="en-US" altLang="ja-JP" sz="1100" dirty="0">
              <a:solidFill>
                <a:schemeClr val="tx1"/>
              </a:solidFill>
              <a:latin typeface="メイリオ" panose="020B0604030504040204" pitchFamily="50" charset="-128"/>
              <a:ea typeface="メイリオ" panose="020B0604030504040204" pitchFamily="50" charset="-128"/>
            </a:endParaRPr>
          </a:p>
          <a:p>
            <a:pPr defTabSz="457201"/>
            <a:r>
              <a:rPr lang="ja-JP" altLang="en-US" sz="1100" dirty="0">
                <a:solidFill>
                  <a:schemeClr val="tx1"/>
                </a:solidFill>
                <a:latin typeface="メイリオ" panose="020B0604030504040204" pitchFamily="50" charset="-128"/>
                <a:ea typeface="メイリオ" panose="020B0604030504040204" pitchFamily="50" charset="-128"/>
              </a:rPr>
              <a:t>　ビールは</a:t>
            </a:r>
            <a:r>
              <a:rPr lang="en-US" altLang="ja-JP" sz="1100" dirty="0">
                <a:solidFill>
                  <a:schemeClr val="tx1"/>
                </a:solidFill>
                <a:latin typeface="メイリオ" panose="020B0604030504040204" pitchFamily="50" charset="-128"/>
                <a:ea typeface="メイリオ" panose="020B0604030504040204" pitchFamily="50" charset="-128"/>
              </a:rPr>
              <a:t>500ml</a:t>
            </a:r>
            <a:r>
              <a:rPr lang="ja-JP" altLang="en-US" sz="1100" dirty="0">
                <a:solidFill>
                  <a:schemeClr val="tx1"/>
                </a:solidFill>
                <a:latin typeface="メイリオ" panose="020B0604030504040204" pitchFamily="50" charset="-128"/>
                <a:ea typeface="メイリオ" panose="020B0604030504040204" pitchFamily="50" charset="-128"/>
              </a:rPr>
              <a:t>、日本酒は</a:t>
            </a:r>
            <a:r>
              <a:rPr lang="en-US" altLang="ja-JP" sz="1100" dirty="0">
                <a:solidFill>
                  <a:schemeClr val="tx1"/>
                </a:solidFill>
                <a:latin typeface="メイリオ" panose="020B0604030504040204" pitchFamily="50" charset="-128"/>
                <a:ea typeface="メイリオ" panose="020B0604030504040204" pitchFamily="50" charset="-128"/>
              </a:rPr>
              <a:t>180ml</a:t>
            </a:r>
            <a:r>
              <a:rPr lang="ja-JP" altLang="en-US" sz="1100" dirty="0">
                <a:solidFill>
                  <a:schemeClr val="tx1"/>
                </a:solidFill>
                <a:latin typeface="メイリオ" panose="020B0604030504040204" pitchFamily="50" charset="-128"/>
                <a:ea typeface="メイリオ" panose="020B0604030504040204" pitchFamily="50" charset="-128"/>
              </a:rPr>
              <a:t>など</a:t>
            </a:r>
            <a:endParaRPr lang="en-US" altLang="ja-JP" sz="1100" dirty="0">
              <a:solidFill>
                <a:schemeClr val="tx1"/>
              </a:solidFill>
              <a:latin typeface="メイリオ" panose="020B0604030504040204" pitchFamily="50" charset="-128"/>
              <a:ea typeface="メイリオ" panose="020B0604030504040204" pitchFamily="50" charset="-128"/>
            </a:endParaRPr>
          </a:p>
          <a:p>
            <a:pPr defTabSz="457201"/>
            <a:r>
              <a:rPr lang="ja-JP" altLang="en-US" sz="1100" dirty="0">
                <a:solidFill>
                  <a:schemeClr val="tx1"/>
                </a:solidFill>
                <a:latin typeface="メイリオ" panose="020B0604030504040204" pitchFamily="50" charset="-128"/>
                <a:ea typeface="メイリオ" panose="020B0604030504040204" pitchFamily="50" charset="-128"/>
              </a:rPr>
              <a:t>・種類は少なく、ゆっくり自分のペースで</a:t>
            </a:r>
            <a:endParaRPr lang="en-US" altLang="ja-JP" sz="1100" dirty="0">
              <a:solidFill>
                <a:schemeClr val="tx1"/>
              </a:solidFill>
              <a:latin typeface="メイリオ" panose="020B0604030504040204" pitchFamily="50" charset="-128"/>
              <a:ea typeface="メイリオ" panose="020B0604030504040204" pitchFamily="50" charset="-128"/>
            </a:endParaRPr>
          </a:p>
          <a:p>
            <a:pPr defTabSz="457201"/>
            <a:r>
              <a:rPr lang="ja-JP" altLang="en-US" sz="1100" dirty="0">
                <a:solidFill>
                  <a:schemeClr val="tx1"/>
                </a:solidFill>
                <a:latin typeface="メイリオ" panose="020B0604030504040204" pitchFamily="50" charset="-128"/>
                <a:ea typeface="メイリオ" panose="020B0604030504040204" pitchFamily="50" charset="-128"/>
              </a:rPr>
              <a:t>・週に２日は休肝日</a:t>
            </a:r>
            <a:endParaRPr lang="en-US" altLang="ja-JP" sz="1100" dirty="0">
              <a:solidFill>
                <a:schemeClr val="tx1"/>
              </a:solidFill>
              <a:latin typeface="メイリオ" panose="020B0604030504040204" pitchFamily="50" charset="-128"/>
              <a:ea typeface="メイリオ" panose="020B0604030504040204" pitchFamily="50" charset="-128"/>
            </a:endParaRPr>
          </a:p>
          <a:p>
            <a:pPr defTabSz="457201"/>
            <a:r>
              <a:rPr lang="ja-JP" altLang="en-US" sz="1100" dirty="0">
                <a:solidFill>
                  <a:prstClr val="black"/>
                </a:solidFill>
                <a:latin typeface="メイリオ" panose="020B0604030504040204" pitchFamily="50" charset="-128"/>
                <a:ea typeface="メイリオ" panose="020B0604030504040204" pitchFamily="50" charset="-128"/>
              </a:rPr>
              <a:t>・早めに切り上げる</a:t>
            </a:r>
            <a:endParaRPr lang="en-US" altLang="ja-JP" sz="1100" dirty="0">
              <a:solidFill>
                <a:prstClr val="black"/>
              </a:solidFill>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3969746" y="4566985"/>
            <a:ext cx="2444185" cy="694246"/>
            <a:chOff x="3560378" y="4624397"/>
            <a:chExt cx="2444185" cy="694246"/>
          </a:xfrm>
        </p:grpSpPr>
        <p:sp>
          <p:nvSpPr>
            <p:cNvPr id="5" name="円形吹き出し 4"/>
            <p:cNvSpPr/>
            <p:nvPr/>
          </p:nvSpPr>
          <p:spPr>
            <a:xfrm>
              <a:off x="3560378" y="4624397"/>
              <a:ext cx="2406114" cy="694246"/>
            </a:xfrm>
            <a:prstGeom prst="wedgeEllipseCallout">
              <a:avLst>
                <a:gd name="adj1" fmla="val -71960"/>
                <a:gd name="adj2" fmla="val 37412"/>
              </a:avLst>
            </a:pr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3940032" y="4737153"/>
              <a:ext cx="2064531" cy="492443"/>
            </a:xfrm>
            <a:prstGeom prst="rect">
              <a:avLst/>
            </a:prstGeom>
          </p:spPr>
          <p:txBody>
            <a:bodyPr wrap="square">
              <a:spAutoFit/>
            </a:bodyPr>
            <a:lstStyle/>
            <a:p>
              <a:r>
                <a:rPr kumimoji="1" lang="ja-JP" altLang="en-US" sz="1300" b="1" dirty="0">
                  <a:latin typeface="メイリオ" panose="020B0604030504040204" pitchFamily="50" charset="-128"/>
                  <a:ea typeface="メイリオ" panose="020B0604030504040204" pitchFamily="50" charset="-128"/>
                </a:rPr>
                <a:t>「かめない」</a:t>
              </a:r>
              <a:r>
                <a:rPr kumimoji="1" lang="ja-JP" altLang="en-US" sz="1300" dirty="0">
                  <a:latin typeface="メイリオ" panose="020B0604030504040204" pitchFamily="50" charset="-128"/>
                  <a:ea typeface="メイリオ" panose="020B0604030504040204" pitchFamily="50" charset="-128"/>
                </a:rPr>
                <a:t>状態は</a:t>
              </a:r>
              <a:endParaRPr kumimoji="1" lang="en-US" altLang="ja-JP" sz="1300" dirty="0">
                <a:latin typeface="メイリオ" panose="020B0604030504040204" pitchFamily="50" charset="-128"/>
                <a:ea typeface="メイリオ" panose="020B0604030504040204" pitchFamily="50" charset="-128"/>
              </a:endParaRPr>
            </a:p>
            <a:p>
              <a:r>
                <a:rPr kumimoji="1" lang="ja-JP" altLang="en-US" sz="1300" b="1" dirty="0">
                  <a:latin typeface="メイリオ" panose="020B0604030504040204" pitchFamily="50" charset="-128"/>
                  <a:ea typeface="メイリオ" panose="020B0604030504040204" pitchFamily="50" charset="-128"/>
                </a:rPr>
                <a:t>「メタボ」</a:t>
              </a:r>
              <a:r>
                <a:rPr kumimoji="1" lang="ja-JP" altLang="en-US" sz="1300" dirty="0">
                  <a:latin typeface="メイリオ" panose="020B0604030504040204" pitchFamily="50" charset="-128"/>
                  <a:ea typeface="メイリオ" panose="020B0604030504040204" pitchFamily="50" charset="-128"/>
                </a:rPr>
                <a:t>の入り口</a:t>
              </a:r>
              <a:endParaRPr kumimoji="1" lang="en-US" altLang="ja-JP" sz="1300"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3474448" y="5541692"/>
            <a:ext cx="3311784" cy="2561834"/>
            <a:chOff x="286538" y="5555099"/>
            <a:chExt cx="3311784" cy="2561834"/>
          </a:xfrm>
        </p:grpSpPr>
        <p:sp>
          <p:nvSpPr>
            <p:cNvPr id="46" name="テキスト ボックス 45">
              <a:extLst>
                <a:ext uri="{FF2B5EF4-FFF2-40B4-BE49-F238E27FC236}">
                  <a16:creationId xmlns:a16="http://schemas.microsoft.com/office/drawing/2014/main" id="{514F546D-8503-35A4-3AF9-DF0C15941113}"/>
                </a:ext>
              </a:extLst>
            </p:cNvPr>
            <p:cNvSpPr txBox="1"/>
            <p:nvPr/>
          </p:nvSpPr>
          <p:spPr>
            <a:xfrm>
              <a:off x="338432" y="5555099"/>
              <a:ext cx="1773775" cy="276999"/>
            </a:xfrm>
            <a:prstGeom prst="rect">
              <a:avLst/>
            </a:prstGeom>
            <a:solidFill>
              <a:schemeClr val="accent5">
                <a:lumMod val="40000"/>
                <a:lumOff val="60000"/>
              </a:schemeClr>
            </a:solidFill>
          </p:spPr>
          <p:txBody>
            <a:bodyPr wrap="square" rtlCol="0">
              <a:spAutoFit/>
            </a:bodyPr>
            <a:lstStyle/>
            <a:p>
              <a:r>
                <a:rPr kumimoji="1" lang="ja-JP" altLang="en-US" sz="1200" b="1" dirty="0">
                  <a:latin typeface="メイリオ" panose="020B0604030504040204" pitchFamily="50" charset="-128"/>
                  <a:ea typeface="メイリオ" panose="020B0604030504040204" pitchFamily="50" charset="-128"/>
                </a:rPr>
                <a:t>歯周病セルフチェック</a:t>
              </a:r>
            </a:p>
          </p:txBody>
        </p:sp>
        <p:sp>
          <p:nvSpPr>
            <p:cNvPr id="47" name="テキスト ボックス 46">
              <a:extLst>
                <a:ext uri="{FF2B5EF4-FFF2-40B4-BE49-F238E27FC236}">
                  <a16:creationId xmlns:a16="http://schemas.microsoft.com/office/drawing/2014/main" id="{5800D482-E4A0-2CD6-3CA0-56F2DC5D525C}"/>
                </a:ext>
              </a:extLst>
            </p:cNvPr>
            <p:cNvSpPr txBox="1"/>
            <p:nvPr/>
          </p:nvSpPr>
          <p:spPr>
            <a:xfrm>
              <a:off x="286538" y="5825381"/>
              <a:ext cx="3311784" cy="276999"/>
            </a:xfrm>
            <a:prstGeom prst="rect">
              <a:avLst/>
            </a:prstGeom>
            <a:noFill/>
          </p:spPr>
          <p:txBody>
            <a:bodyPr wrap="square" rtlCol="0">
              <a:spAutoFit/>
            </a:bodyPr>
            <a:lstStyle/>
            <a:p>
              <a:r>
                <a:rPr kumimoji="1" lang="ja-JP" altLang="en-US" sz="1200" b="1" dirty="0">
                  <a:latin typeface="メイリオ" panose="020B0604030504040204" pitchFamily="50" charset="-128"/>
                  <a:ea typeface="メイリオ" panose="020B0604030504040204" pitchFamily="50" charset="-128"/>
                </a:rPr>
                <a:t>あてはまるものに✔チェックしてみましょう</a:t>
              </a:r>
            </a:p>
          </p:txBody>
        </p:sp>
        <p:sp>
          <p:nvSpPr>
            <p:cNvPr id="48" name="テキスト ボックス 47">
              <a:extLst>
                <a:ext uri="{FF2B5EF4-FFF2-40B4-BE49-F238E27FC236}">
                  <a16:creationId xmlns:a16="http://schemas.microsoft.com/office/drawing/2014/main" id="{19BE439D-3567-CF62-0A67-EF692CB8982F}"/>
                </a:ext>
              </a:extLst>
            </p:cNvPr>
            <p:cNvSpPr txBox="1"/>
            <p:nvPr/>
          </p:nvSpPr>
          <p:spPr>
            <a:xfrm>
              <a:off x="298672" y="6049700"/>
              <a:ext cx="3075388" cy="2067233"/>
            </a:xfrm>
            <a:prstGeom prst="rect">
              <a:avLst/>
            </a:prstGeom>
            <a:noFill/>
          </p:spPr>
          <p:txBody>
            <a:bodyPr wrap="square" rtlCol="0">
              <a:spAutoFit/>
            </a:bodyPr>
            <a:lstStyle/>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rPr>
                <a:t>歯ぐきに赤く腫れた部分がある。</a:t>
              </a: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rPr>
                <a:t>口臭がなんとなく気になる。</a:t>
              </a: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 歯ぐきがやせてきたみたい。</a:t>
              </a: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 歯と歯の間にものがつまりやすい。</a:t>
              </a: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 歯をみがいたあと、歯ブラシに血がついたり、　　</a:t>
              </a:r>
              <a:endParaRPr kumimoji="1" lang="en-US" altLang="ja-JP" sz="1050" dirty="0">
                <a:latin typeface="メイリオ" panose="020B0604030504040204" pitchFamily="50" charset="-128"/>
                <a:ea typeface="メイリオ" panose="020B0604030504040204" pitchFamily="50" charset="-128"/>
              </a:endParaRPr>
            </a:p>
            <a:p>
              <a:pPr>
                <a:lnSpc>
                  <a:spcPts val="1400"/>
                </a:lnSpc>
              </a:pPr>
              <a:r>
                <a:rPr kumimoji="1" lang="ja-JP" altLang="en-US" sz="1050" dirty="0">
                  <a:latin typeface="メイリオ" panose="020B0604030504040204" pitchFamily="50" charset="-128"/>
                  <a:ea typeface="メイリオ" panose="020B0604030504040204" pitchFamily="50" charset="-128"/>
                </a:rPr>
                <a:t>　 すすいだ水に血が混じることがある。</a:t>
              </a:r>
              <a:endParaRPr kumimoji="1" lang="en-US" altLang="ja-JP" sz="1050" dirty="0">
                <a:latin typeface="メイリオ" panose="020B0604030504040204" pitchFamily="50" charset="-128"/>
                <a:ea typeface="メイリオ" panose="020B0604030504040204" pitchFamily="50" charset="-128"/>
              </a:endParaRP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rPr>
                <a:t>歯と歯の間の歯</a:t>
              </a:r>
              <a:r>
                <a:rPr kumimoji="1" lang="ja-JP" altLang="en-US" sz="1050" dirty="0" err="1">
                  <a:latin typeface="メイリオ" panose="020B0604030504040204" pitchFamily="50" charset="-128"/>
                  <a:ea typeface="メイリオ" panose="020B0604030504040204" pitchFamily="50" charset="-128"/>
                </a:rPr>
                <a:t>ぐき</a:t>
              </a:r>
              <a:r>
                <a:rPr kumimoji="1" lang="ja-JP" altLang="en-US" sz="1050" dirty="0">
                  <a:latin typeface="メイリオ" panose="020B0604030504040204" pitchFamily="50" charset="-128"/>
                  <a:ea typeface="メイリオ" panose="020B0604030504040204" pitchFamily="50" charset="-128"/>
                </a:rPr>
                <a:t>が、鋭角的な三角形で</a:t>
              </a:r>
              <a:endParaRPr kumimoji="1" lang="en-US" altLang="ja-JP" sz="1050" dirty="0">
                <a:latin typeface="メイリオ" panose="020B0604030504040204" pitchFamily="50" charset="-128"/>
                <a:ea typeface="メイリオ" panose="020B0604030504040204" pitchFamily="50" charset="-128"/>
              </a:endParaRPr>
            </a:p>
            <a:p>
              <a:pPr>
                <a:lnSpc>
                  <a:spcPts val="1400"/>
                </a:lnSpc>
              </a:pPr>
              <a:r>
                <a:rPr kumimoji="1" lang="ja-JP" altLang="en-US" sz="1050" dirty="0">
                  <a:latin typeface="メイリオ" panose="020B0604030504040204" pitchFamily="50" charset="-128"/>
                  <a:ea typeface="メイリオ" panose="020B0604030504040204" pitchFamily="50" charset="-128"/>
                </a:rPr>
                <a:t>　 はなく、うっ血してブヨブヨしている。</a:t>
              </a: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 ときどき、歯が浮いたような感じがする。</a:t>
              </a:r>
            </a:p>
            <a:p>
              <a:pPr algn="dist">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rPr>
                <a:t>指でさわってみて、少しグラつく歯がある。</a:t>
              </a: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 歯</a:t>
              </a:r>
              <a:r>
                <a:rPr kumimoji="1" lang="ja-JP" altLang="en-US" sz="1050" dirty="0" err="1">
                  <a:latin typeface="メイリオ" panose="020B0604030504040204" pitchFamily="50" charset="-128"/>
                  <a:ea typeface="メイリオ" panose="020B0604030504040204" pitchFamily="50" charset="-128"/>
                </a:rPr>
                <a:t>ぐき</a:t>
              </a:r>
              <a:r>
                <a:rPr kumimoji="1" lang="ja-JP" altLang="en-US" sz="1050" dirty="0">
                  <a:latin typeface="メイリオ" panose="020B0604030504040204" pitchFamily="50" charset="-128"/>
                  <a:ea typeface="メイリオ" panose="020B0604030504040204" pitchFamily="50" charset="-128"/>
                </a:rPr>
                <a:t>から膿が出たことがある。</a:t>
              </a:r>
            </a:p>
          </p:txBody>
        </p:sp>
      </p:grpSp>
      <p:sp>
        <p:nvSpPr>
          <p:cNvPr id="49" name="テキスト ボックス 48">
            <a:extLst>
              <a:ext uri="{FF2B5EF4-FFF2-40B4-BE49-F238E27FC236}">
                <a16:creationId xmlns:a16="http://schemas.microsoft.com/office/drawing/2014/main" id="{6E05B3B6-9078-C68F-1E9D-A7F854F3C879}"/>
              </a:ext>
            </a:extLst>
          </p:cNvPr>
          <p:cNvSpPr txBox="1"/>
          <p:nvPr/>
        </p:nvSpPr>
        <p:spPr>
          <a:xfrm>
            <a:off x="283148" y="8110640"/>
            <a:ext cx="6092712" cy="1446550"/>
          </a:xfrm>
          <a:prstGeom prst="rect">
            <a:avLst/>
          </a:prstGeom>
          <a:solidFill>
            <a:schemeClr val="accent2">
              <a:lumMod val="20000"/>
              <a:lumOff val="80000"/>
            </a:schemeClr>
          </a:solidFill>
        </p:spPr>
        <p:txBody>
          <a:bodyPr wrap="square" rtlCol="0">
            <a:spAutoFit/>
          </a:bodyPr>
          <a:lstStyle/>
          <a:p>
            <a:r>
              <a:rPr kumimoji="1" lang="ja-JP" altLang="en-US" sz="1100" b="1" dirty="0">
                <a:solidFill>
                  <a:srgbClr val="FF0000"/>
                </a:solidFill>
                <a:latin typeface="メイリオ" panose="020B0604030504040204" pitchFamily="50" charset="-128"/>
                <a:ea typeface="メイリオ" panose="020B0604030504040204" pitchFamily="50" charset="-128"/>
              </a:rPr>
              <a:t>●チェックがない場合</a:t>
            </a:r>
            <a:endParaRPr kumimoji="1" lang="en-US" altLang="ja-JP" sz="1100" b="1" dirty="0">
              <a:solidFill>
                <a:srgbClr val="FF0000"/>
              </a:solidFill>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これからもきちんと歯みがきを心がけ、少なくとも１年に１回は歯科健診を受けましょう。</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b="1" dirty="0">
                <a:solidFill>
                  <a:srgbClr val="FF0000"/>
                </a:solidFill>
                <a:latin typeface="メイリオ" panose="020B0604030504040204" pitchFamily="50" charset="-128"/>
                <a:ea typeface="メイリオ" panose="020B0604030504040204" pitchFamily="50" charset="-128"/>
              </a:rPr>
              <a:t>●チェックが１～２個の場合</a:t>
            </a:r>
            <a:endParaRPr kumimoji="1" lang="en-US" altLang="ja-JP" sz="1100" b="1" dirty="0">
              <a:solidFill>
                <a:srgbClr val="FF0000"/>
              </a:solidFill>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歯周病の可能性があります。まず歯みがきのしかたを見直しましょう。念のためかかりつけ</a:t>
            </a:r>
            <a:endParaRPr kumimoji="1" lang="en-US" altLang="ja-JP" sz="1100" dirty="0">
              <a:latin typeface="メイリオ" panose="020B0604030504040204" pitchFamily="50" charset="-128"/>
              <a:ea typeface="メイリオ" panose="020B0604030504040204" pitchFamily="50" charset="-128"/>
            </a:endParaRPr>
          </a:p>
          <a:p>
            <a:r>
              <a:rPr kumimoji="1" lang="en-US" altLang="ja-JP" sz="1100" dirty="0">
                <a:latin typeface="メイリオ" panose="020B0604030504040204" pitchFamily="50" charset="-128"/>
                <a:ea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rPr>
              <a:t>歯科医院で歯周病でないか、歯みがきがきちんとできているか、確認してもらいましょう。</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b="1" dirty="0">
                <a:solidFill>
                  <a:srgbClr val="FF0000"/>
                </a:solidFill>
                <a:latin typeface="メイリオ" panose="020B0604030504040204" pitchFamily="50" charset="-128"/>
                <a:ea typeface="メイリオ" panose="020B0604030504040204" pitchFamily="50" charset="-128"/>
              </a:rPr>
              <a:t>●チェックが３～５個の場合</a:t>
            </a:r>
            <a:endParaRPr kumimoji="1" lang="en-US" altLang="ja-JP" sz="1100" b="1" dirty="0">
              <a:solidFill>
                <a:srgbClr val="FF0000"/>
              </a:solidFill>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初期あるいは中等度歯周炎以上に歯周病が進行しているおそれがあります。早めに歯科医師   </a:t>
            </a:r>
            <a:endParaRPr kumimoji="1" lang="en-US" altLang="ja-JP" sz="1100" dirty="0">
              <a:latin typeface="メイリオ" panose="020B0604030504040204" pitchFamily="50" charset="-128"/>
              <a:ea typeface="メイリオ" panose="020B0604030504040204" pitchFamily="50" charset="-128"/>
            </a:endParaRPr>
          </a:p>
          <a:p>
            <a:r>
              <a:rPr kumimoji="1" lang="en-US" altLang="ja-JP" sz="1100" dirty="0">
                <a:latin typeface="メイリオ" panose="020B0604030504040204" pitchFamily="50" charset="-128"/>
                <a:ea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rPr>
              <a:t>に相談しましょう。</a:t>
            </a:r>
            <a:endParaRPr kumimoji="1" lang="en-US" altLang="ja-JP" sz="1100" dirty="0">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221875" y="5611643"/>
            <a:ext cx="3223004" cy="2406697"/>
          </a:xfrm>
          <a:prstGeom prst="rect">
            <a:avLst/>
          </a:prstGeom>
        </p:spPr>
      </p:pic>
      <p:sp>
        <p:nvSpPr>
          <p:cNvPr id="9" name="正方形/長方形 8"/>
          <p:cNvSpPr/>
          <p:nvPr/>
        </p:nvSpPr>
        <p:spPr>
          <a:xfrm>
            <a:off x="171575" y="4583547"/>
            <a:ext cx="3593601" cy="1169551"/>
          </a:xfrm>
          <a:prstGeom prst="rect">
            <a:avLst/>
          </a:prstGeom>
        </p:spPr>
        <p:txBody>
          <a:bodyPr wrap="square">
            <a:spAutoFit/>
          </a:bodyPr>
          <a:lstStyle/>
          <a:p>
            <a:pPr>
              <a:lnSpc>
                <a:spcPts val="1400"/>
              </a:lnSpc>
            </a:pPr>
            <a:r>
              <a:rPr lang="ja-JP" altLang="en-US" sz="1100" dirty="0">
                <a:latin typeface="メイリオ" panose="020B0604030504040204" pitchFamily="50" charset="-128"/>
                <a:ea typeface="メイリオ" panose="020B0604030504040204" pitchFamily="50" charset="-128"/>
              </a:rPr>
              <a:t>歯周病が進行すると食べ物がかみにくくなります。</a:t>
            </a:r>
            <a:endParaRPr lang="en-US" altLang="ja-JP" sz="1100" dirty="0">
              <a:latin typeface="メイリオ" panose="020B0604030504040204" pitchFamily="50" charset="-128"/>
              <a:ea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rPr>
              <a:t>硬い食品を避けることになり、栄養のバランスが</a:t>
            </a:r>
            <a:endParaRPr lang="en-US" altLang="ja-JP" sz="1100" dirty="0">
              <a:latin typeface="メイリオ" panose="020B0604030504040204" pitchFamily="50" charset="-128"/>
              <a:ea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rPr>
              <a:t>崩れやすくなります。</a:t>
            </a:r>
            <a:endParaRPr lang="en-US" altLang="ja-JP" sz="1100" dirty="0">
              <a:latin typeface="メイリオ" panose="020B0604030504040204" pitchFamily="50" charset="-128"/>
              <a:ea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rPr>
              <a:t>「早食い」は肥満や糖尿病の原因の１つです。</a:t>
            </a:r>
            <a:endParaRPr lang="en-US" altLang="ja-JP" sz="1100" dirty="0">
              <a:latin typeface="メイリオ" panose="020B0604030504040204" pitchFamily="50" charset="-128"/>
              <a:ea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rPr>
              <a:t>ゆっくりかんで食事をしましょう。</a:t>
            </a:r>
            <a:endParaRPr lang="en-US" altLang="ja-JP" sz="1100" dirty="0">
              <a:latin typeface="メイリオ" panose="020B0604030504040204" pitchFamily="50" charset="-128"/>
              <a:ea typeface="メイリオ" panose="020B0604030504040204" pitchFamily="50" charset="-128"/>
            </a:endParaRPr>
          </a:p>
          <a:p>
            <a:pPr>
              <a:lnSpc>
                <a:spcPts val="1400"/>
              </a:lnSpc>
            </a:pPr>
            <a:endParaRPr lang="ja-JP" altLang="en-US" sz="1100" dirty="0">
              <a:latin typeface="メイリオ" panose="020B0604030504040204" pitchFamily="50" charset="-128"/>
              <a:ea typeface="メイリオ" panose="020B0604030504040204" pitchFamily="50" charset="-128"/>
            </a:endParaRPr>
          </a:p>
        </p:txBody>
      </p:sp>
      <p:sp>
        <p:nvSpPr>
          <p:cNvPr id="30" name="テキスト ボックス 29">
            <a:extLst>
              <a:ext uri="{FF2B5EF4-FFF2-40B4-BE49-F238E27FC236}">
                <a16:creationId xmlns:a16="http://schemas.microsoft.com/office/drawing/2014/main" id="{3CAA4ACA-C87E-EA2B-9748-DF5919EFA57E}"/>
              </a:ext>
            </a:extLst>
          </p:cNvPr>
          <p:cNvSpPr txBox="1"/>
          <p:nvPr/>
        </p:nvSpPr>
        <p:spPr>
          <a:xfrm>
            <a:off x="257912" y="9579768"/>
            <a:ext cx="6406147" cy="223138"/>
          </a:xfrm>
          <a:prstGeom prst="rect">
            <a:avLst/>
          </a:prstGeom>
          <a:noFill/>
        </p:spPr>
        <p:txBody>
          <a:bodyPr wrap="square" rtlCol="0">
            <a:spAutoFit/>
          </a:bodyPr>
          <a:lstStyle/>
          <a:p>
            <a:r>
              <a:rPr kumimoji="1" lang="ja-JP" altLang="en-US" sz="850" dirty="0">
                <a:latin typeface="メイリオ" panose="020B0604030504040204" pitchFamily="50" charset="-128"/>
                <a:ea typeface="メイリオ" panose="020B0604030504040204" pitchFamily="50" charset="-128"/>
              </a:rPr>
              <a:t>出典：（公財）</a:t>
            </a:r>
            <a:r>
              <a:rPr kumimoji="1" lang="en-US" altLang="ja-JP" sz="850" dirty="0">
                <a:latin typeface="メイリオ" panose="020B0604030504040204" pitchFamily="50" charset="-128"/>
                <a:ea typeface="メイリオ" panose="020B0604030504040204" pitchFamily="50" charset="-128"/>
              </a:rPr>
              <a:t>8020</a:t>
            </a:r>
            <a:r>
              <a:rPr kumimoji="1" lang="ja-JP" altLang="en-US" sz="850" dirty="0">
                <a:latin typeface="メイリオ" panose="020B0604030504040204" pitchFamily="50" charset="-128"/>
                <a:ea typeface="メイリオ" panose="020B0604030504040204" pitchFamily="50" charset="-128"/>
              </a:rPr>
              <a:t>推進財団　歯周病セルフチェックシート（</a:t>
            </a:r>
            <a:r>
              <a:rPr kumimoji="1" lang="en-US" altLang="ja-JP" sz="850" dirty="0">
                <a:latin typeface="メイリオ" panose="020B0604030504040204" pitchFamily="50" charset="-128"/>
                <a:ea typeface="メイリオ" panose="020B0604030504040204" pitchFamily="50" charset="-128"/>
              </a:rPr>
              <a:t>https://www.8020zaidan.or.jp/pdf/poster/8020check.pdf</a:t>
            </a:r>
            <a:r>
              <a:rPr kumimoji="1" lang="ja-JP" altLang="en-US" sz="850" dirty="0">
                <a:latin typeface="メイリオ" panose="020B0604030504040204" pitchFamily="50" charset="-128"/>
                <a:ea typeface="メイリオ" panose="020B0604030504040204" pitchFamily="50" charset="-128"/>
              </a:rPr>
              <a:t>）</a:t>
            </a:r>
            <a:endParaRPr kumimoji="1" lang="ja-JP" altLang="en-US" sz="9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536731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597</Words>
  <Application>Microsoft Office PowerPoint</Application>
  <PresentationFormat>A4 210 x 297 mm</PresentationFormat>
  <Paragraphs>65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ゴシック</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2023-05-01T10:28:55Z</dcterms:created>
  <dcterms:modified xsi:type="dcterms:W3CDTF">2023-05-01T10:28:59Z</dcterms:modified>
</cp:coreProperties>
</file>