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72" r:id="rId2"/>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FF"/>
    <a:srgbClr val="FF99FF"/>
    <a:srgbClr val="FFCCFF"/>
    <a:srgbClr val="FF99CC"/>
    <a:srgbClr val="FF66FF"/>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750" autoAdjust="0"/>
    <p:restoredTop sz="94660"/>
  </p:normalViewPr>
  <p:slideViewPr>
    <p:cSldViewPr snapToGrid="0" showGuides="1">
      <p:cViewPr varScale="1">
        <p:scale>
          <a:sx n="63" d="100"/>
          <a:sy n="63" d="100"/>
        </p:scale>
        <p:origin x="1584" y="7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680CB64-0578-4F30-9337-FC86D8A6EA1B}" type="datetimeFigureOut">
              <a:rPr kumimoji="1" lang="ja-JP" altLang="en-US" smtClean="0"/>
              <a:t>2023/5/1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3813244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680CB64-0578-4F30-9337-FC86D8A6EA1B}" type="datetimeFigureOut">
              <a:rPr kumimoji="1" lang="ja-JP" altLang="en-US" smtClean="0"/>
              <a:t>2023/5/1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1056465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680CB64-0578-4F30-9337-FC86D8A6EA1B}" type="datetimeFigureOut">
              <a:rPr kumimoji="1" lang="ja-JP" altLang="en-US" smtClean="0"/>
              <a:t>2023/5/1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2762728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680CB64-0578-4F30-9337-FC86D8A6EA1B}" type="datetimeFigureOut">
              <a:rPr kumimoji="1" lang="ja-JP" altLang="en-US" smtClean="0"/>
              <a:t>2023/5/1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3878868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680CB64-0578-4F30-9337-FC86D8A6EA1B}" type="datetimeFigureOut">
              <a:rPr kumimoji="1" lang="ja-JP" altLang="en-US" smtClean="0"/>
              <a:t>2023/5/1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930132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680CB64-0578-4F30-9337-FC86D8A6EA1B}" type="datetimeFigureOut">
              <a:rPr kumimoji="1" lang="ja-JP" altLang="en-US" smtClean="0"/>
              <a:t>2023/5/1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2831239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680CB64-0578-4F30-9337-FC86D8A6EA1B}" type="datetimeFigureOut">
              <a:rPr kumimoji="1" lang="ja-JP" altLang="en-US" smtClean="0"/>
              <a:t>2023/5/1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590979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680CB64-0578-4F30-9337-FC86D8A6EA1B}" type="datetimeFigureOut">
              <a:rPr kumimoji="1" lang="ja-JP" altLang="en-US" smtClean="0"/>
              <a:t>2023/5/1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4019453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80CB64-0578-4F30-9337-FC86D8A6EA1B}" type="datetimeFigureOut">
              <a:rPr kumimoji="1" lang="ja-JP" altLang="en-US" smtClean="0"/>
              <a:t>2023/5/1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2210290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680CB64-0578-4F30-9337-FC86D8A6EA1B}" type="datetimeFigureOut">
              <a:rPr kumimoji="1" lang="ja-JP" altLang="en-US" smtClean="0"/>
              <a:t>2023/5/1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2086575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680CB64-0578-4F30-9337-FC86D8A6EA1B}" type="datetimeFigureOut">
              <a:rPr kumimoji="1" lang="ja-JP" altLang="en-US" smtClean="0"/>
              <a:t>2023/5/1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548185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680CB64-0578-4F30-9337-FC86D8A6EA1B}" type="datetimeFigureOut">
              <a:rPr kumimoji="1" lang="ja-JP" altLang="en-US" smtClean="0"/>
              <a:t>2023/5/1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8A59D0D-51DB-4C0C-AFDF-D4ABA9B7F987}" type="slidenum">
              <a:rPr kumimoji="1" lang="ja-JP" altLang="en-US" smtClean="0"/>
              <a:t>‹#›</a:t>
            </a:fld>
            <a:endParaRPr kumimoji="1" lang="ja-JP" altLang="en-US"/>
          </a:p>
        </p:txBody>
      </p:sp>
    </p:spTree>
    <p:extLst>
      <p:ext uri="{BB962C8B-B14F-4D97-AF65-F5344CB8AC3E}">
        <p14:creationId xmlns:p14="http://schemas.microsoft.com/office/powerpoint/2010/main" val="34362326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角丸四角形 28">
            <a:extLst>
              <a:ext uri="{FF2B5EF4-FFF2-40B4-BE49-F238E27FC236}">
                <a16:creationId xmlns:a16="http://schemas.microsoft.com/office/drawing/2014/main" id="{109C8FCB-BD2F-B7C6-41BD-E8ED48D8C319}"/>
              </a:ext>
            </a:extLst>
          </p:cNvPr>
          <p:cNvSpPr/>
          <p:nvPr/>
        </p:nvSpPr>
        <p:spPr>
          <a:xfrm>
            <a:off x="348361" y="3456226"/>
            <a:ext cx="3138136" cy="893669"/>
          </a:xfrm>
          <a:prstGeom prst="roundRect">
            <a:avLst/>
          </a:prstGeom>
          <a:solidFill>
            <a:schemeClr val="accent5">
              <a:lumMod val="20000"/>
              <a:lumOff val="80000"/>
            </a:schemeClr>
          </a:solidFill>
          <a:ln>
            <a:solidFill>
              <a:schemeClr val="accent5"/>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en-US" altLang="ja-JP" sz="1000" dirty="0">
              <a:latin typeface="ＭＳ ゴシック" panose="020B0609070205080204" pitchFamily="49" charset="-128"/>
              <a:ea typeface="ＭＳ ゴシック" panose="020B0609070205080204" pitchFamily="49" charset="-128"/>
            </a:endParaRPr>
          </a:p>
        </p:txBody>
      </p:sp>
      <p:sp>
        <p:nvSpPr>
          <p:cNvPr id="16" name="角丸四角形 15"/>
          <p:cNvSpPr/>
          <p:nvPr/>
        </p:nvSpPr>
        <p:spPr>
          <a:xfrm>
            <a:off x="61038" y="69795"/>
            <a:ext cx="6736938" cy="4374672"/>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484FFA00-6063-CD9F-4403-386A8020F619}"/>
              </a:ext>
            </a:extLst>
          </p:cNvPr>
          <p:cNvSpPr txBox="1"/>
          <p:nvPr/>
        </p:nvSpPr>
        <p:spPr>
          <a:xfrm>
            <a:off x="298672" y="421018"/>
            <a:ext cx="6092712" cy="600164"/>
          </a:xfrm>
          <a:prstGeom prst="rect">
            <a:avLst/>
          </a:prstGeom>
          <a:noFill/>
          <a:ln w="28575">
            <a:noFill/>
          </a:ln>
        </p:spPr>
        <p:txBody>
          <a:bodyPr wrap="square" rtlCol="0">
            <a:spAutoFit/>
          </a:bodyPr>
          <a:lstStyle/>
          <a:p>
            <a:r>
              <a:rPr lang="ja-JP" altLang="en-US" sz="1100" dirty="0">
                <a:latin typeface="メイリオ" panose="020B0604030504040204" pitchFamily="50" charset="-128"/>
                <a:ea typeface="メイリオ" panose="020B0604030504040204" pitchFamily="50" charset="-128"/>
              </a:rPr>
              <a:t>「糖尿病」とは、インスリン（ホルモン）の量が不足したり、働きが悪くなることで、血液中のブドウ糖（血糖）が多くなっている状態（高血糖）が、長く続く病気です。</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糖尿病は、色んな病気（合併症）を引き起こす怖い病気です。　　　</a:t>
            </a:r>
            <a:endParaRPr lang="en-US" altLang="ja-JP" sz="1100"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3C03AC23-BDBD-F1CC-7651-A45D270AB165}"/>
              </a:ext>
            </a:extLst>
          </p:cNvPr>
          <p:cNvSpPr txBox="1"/>
          <p:nvPr/>
        </p:nvSpPr>
        <p:spPr>
          <a:xfrm>
            <a:off x="154415" y="131143"/>
            <a:ext cx="6461271" cy="338554"/>
          </a:xfrm>
          <a:prstGeom prst="rect">
            <a:avLst/>
          </a:prstGeom>
          <a:noFill/>
          <a:ln w="28575">
            <a:noFill/>
          </a:ln>
        </p:spPr>
        <p:txBody>
          <a:bodyPr wrap="square" rtlCol="0">
            <a:spAutoFit/>
          </a:bodyPr>
          <a:lstStyle/>
          <a:p>
            <a:r>
              <a:rPr lang="ja-JP" altLang="en-US" sz="1600" b="1" dirty="0">
                <a:latin typeface="メイリオ" panose="020B0604030504040204" pitchFamily="50" charset="-128"/>
                <a:ea typeface="メイリオ" panose="020B0604030504040204" pitchFamily="50" charset="-128"/>
              </a:rPr>
              <a:t>糖尿病</a:t>
            </a:r>
            <a:endParaRPr lang="en-US" altLang="ja-JP" sz="1600" b="1" dirty="0">
              <a:latin typeface="メイリオ" panose="020B0604030504040204" pitchFamily="50" charset="-128"/>
              <a:ea typeface="メイリオ" panose="020B0604030504040204" pitchFamily="50" charset="-128"/>
            </a:endParaRPr>
          </a:p>
        </p:txBody>
      </p:sp>
      <p:sp>
        <p:nvSpPr>
          <p:cNvPr id="12" name="テキスト ボックス 11">
            <a:extLst>
              <a:ext uri="{FF2B5EF4-FFF2-40B4-BE49-F238E27FC236}">
                <a16:creationId xmlns:a16="http://schemas.microsoft.com/office/drawing/2014/main" id="{9F5F359B-4357-4A98-DE2A-59A2B0D96CB9}"/>
              </a:ext>
            </a:extLst>
          </p:cNvPr>
          <p:cNvSpPr txBox="1"/>
          <p:nvPr/>
        </p:nvSpPr>
        <p:spPr>
          <a:xfrm>
            <a:off x="230834" y="1794489"/>
            <a:ext cx="6511196" cy="276999"/>
          </a:xfrm>
          <a:prstGeom prst="rect">
            <a:avLst/>
          </a:prstGeom>
          <a:noFill/>
          <a:ln w="28575">
            <a:noFill/>
            <a:prstDash val="dash"/>
          </a:ln>
        </p:spPr>
        <p:txBody>
          <a:bodyPr wrap="square" rtlCol="0">
            <a:spAutoFit/>
          </a:bodyPr>
          <a:lstStyle/>
          <a:p>
            <a:r>
              <a:rPr lang="ja-JP" altLang="en-US" sz="1200" b="1" dirty="0">
                <a:latin typeface="メイリオ" panose="020B0604030504040204" pitchFamily="50" charset="-128"/>
                <a:ea typeface="メイリオ" panose="020B0604030504040204" pitchFamily="50" charset="-128"/>
              </a:rPr>
              <a:t>★糖尿病予防は、「血糖値」をいい状態に保つことです。</a:t>
            </a:r>
            <a:endParaRPr lang="en-US" altLang="ja-JP" sz="1200" dirty="0">
              <a:latin typeface="メイリオ" panose="020B0604030504040204" pitchFamily="50" charset="-128"/>
              <a:ea typeface="メイリオ" panose="020B0604030504040204" pitchFamily="50" charset="-128"/>
            </a:endParaRPr>
          </a:p>
        </p:txBody>
      </p:sp>
      <p:sp>
        <p:nvSpPr>
          <p:cNvPr id="2" name="角丸四角形 1"/>
          <p:cNvSpPr/>
          <p:nvPr/>
        </p:nvSpPr>
        <p:spPr>
          <a:xfrm>
            <a:off x="696137" y="1281910"/>
            <a:ext cx="797399" cy="42837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100" dirty="0">
                <a:latin typeface="メイリオ" panose="020B0604030504040204" pitchFamily="50" charset="-128"/>
                <a:ea typeface="メイリオ" panose="020B0604030504040204" pitchFamily="50" charset="-128"/>
              </a:rPr>
              <a:t>（目）</a:t>
            </a:r>
            <a:endParaRPr kumimoji="1" lang="en-US" altLang="ja-JP" sz="1100" dirty="0">
              <a:latin typeface="メイリオ" panose="020B0604030504040204" pitchFamily="50" charset="-128"/>
              <a:ea typeface="メイリオ" panose="020B0604030504040204" pitchFamily="50" charset="-128"/>
            </a:endParaRPr>
          </a:p>
          <a:p>
            <a:pPr algn="ctr"/>
            <a:r>
              <a:rPr kumimoji="1" lang="ja-JP" altLang="en-US" sz="1100" dirty="0">
                <a:latin typeface="メイリオ" panose="020B0604030504040204" pitchFamily="50" charset="-128"/>
                <a:ea typeface="メイリオ" panose="020B0604030504040204" pitchFamily="50" charset="-128"/>
              </a:rPr>
              <a:t>網膜症</a:t>
            </a:r>
          </a:p>
        </p:txBody>
      </p:sp>
      <p:sp>
        <p:nvSpPr>
          <p:cNvPr id="21" name="角丸四角形 20"/>
          <p:cNvSpPr/>
          <p:nvPr/>
        </p:nvSpPr>
        <p:spPr>
          <a:xfrm>
            <a:off x="1552397" y="1274725"/>
            <a:ext cx="797399" cy="42837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100" dirty="0">
                <a:latin typeface="メイリオ" panose="020B0604030504040204" pitchFamily="50" charset="-128"/>
                <a:ea typeface="メイリオ" panose="020B0604030504040204" pitchFamily="50" charset="-128"/>
              </a:rPr>
              <a:t>（脳）</a:t>
            </a:r>
            <a:endParaRPr kumimoji="1" lang="en-US" altLang="ja-JP" sz="1100" dirty="0">
              <a:latin typeface="メイリオ" panose="020B0604030504040204" pitchFamily="50" charset="-128"/>
              <a:ea typeface="メイリオ" panose="020B0604030504040204" pitchFamily="50" charset="-128"/>
            </a:endParaRPr>
          </a:p>
          <a:p>
            <a:pPr algn="ctr"/>
            <a:r>
              <a:rPr kumimoji="1" lang="ja-JP" altLang="en-US" sz="1100" dirty="0">
                <a:latin typeface="メイリオ" panose="020B0604030504040204" pitchFamily="50" charset="-128"/>
                <a:ea typeface="メイリオ" panose="020B0604030504040204" pitchFamily="50" charset="-128"/>
              </a:rPr>
              <a:t>脳梗塞</a:t>
            </a:r>
          </a:p>
        </p:txBody>
      </p:sp>
      <p:sp>
        <p:nvSpPr>
          <p:cNvPr id="22" name="角丸四角形 21"/>
          <p:cNvSpPr/>
          <p:nvPr/>
        </p:nvSpPr>
        <p:spPr>
          <a:xfrm>
            <a:off x="2407819" y="1274725"/>
            <a:ext cx="797399" cy="42837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100" dirty="0">
                <a:latin typeface="メイリオ" panose="020B0604030504040204" pitchFamily="50" charset="-128"/>
                <a:ea typeface="メイリオ" panose="020B0604030504040204" pitchFamily="50" charset="-128"/>
              </a:rPr>
              <a:t>（心臓）</a:t>
            </a:r>
            <a:endParaRPr kumimoji="1" lang="en-US" altLang="ja-JP" sz="1100" dirty="0">
              <a:latin typeface="メイリオ" panose="020B0604030504040204" pitchFamily="50" charset="-128"/>
              <a:ea typeface="メイリオ" panose="020B0604030504040204" pitchFamily="50" charset="-128"/>
            </a:endParaRPr>
          </a:p>
          <a:p>
            <a:pPr algn="ctr"/>
            <a:r>
              <a:rPr kumimoji="1" lang="ja-JP" altLang="en-US" sz="1100" dirty="0">
                <a:latin typeface="メイリオ" panose="020B0604030504040204" pitchFamily="50" charset="-128"/>
                <a:ea typeface="メイリオ" panose="020B0604030504040204" pitchFamily="50" charset="-128"/>
              </a:rPr>
              <a:t>心筋梗塞</a:t>
            </a:r>
          </a:p>
        </p:txBody>
      </p:sp>
      <p:sp>
        <p:nvSpPr>
          <p:cNvPr id="23" name="角丸四角形 22"/>
          <p:cNvSpPr/>
          <p:nvPr/>
        </p:nvSpPr>
        <p:spPr>
          <a:xfrm>
            <a:off x="3270557" y="1280367"/>
            <a:ext cx="797399" cy="42837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100" dirty="0">
                <a:latin typeface="メイリオ" panose="020B0604030504040204" pitchFamily="50" charset="-128"/>
                <a:ea typeface="メイリオ" panose="020B0604030504040204" pitchFamily="50" charset="-128"/>
              </a:rPr>
              <a:t>（腎臓）</a:t>
            </a:r>
            <a:endParaRPr kumimoji="1" lang="en-US" altLang="ja-JP" sz="1100" dirty="0">
              <a:latin typeface="メイリオ" panose="020B0604030504040204" pitchFamily="50" charset="-128"/>
              <a:ea typeface="メイリオ" panose="020B0604030504040204" pitchFamily="50" charset="-128"/>
            </a:endParaRPr>
          </a:p>
          <a:p>
            <a:pPr algn="ctr"/>
            <a:r>
              <a:rPr kumimoji="1" lang="ja-JP" altLang="en-US" sz="1100" dirty="0">
                <a:latin typeface="メイリオ" panose="020B0604030504040204" pitchFamily="50" charset="-128"/>
                <a:ea typeface="メイリオ" panose="020B0604030504040204" pitchFamily="50" charset="-128"/>
              </a:rPr>
              <a:t>腎症</a:t>
            </a:r>
          </a:p>
        </p:txBody>
      </p:sp>
      <p:sp>
        <p:nvSpPr>
          <p:cNvPr id="24" name="角丸四角形 23"/>
          <p:cNvSpPr/>
          <p:nvPr/>
        </p:nvSpPr>
        <p:spPr>
          <a:xfrm>
            <a:off x="4120433" y="1288489"/>
            <a:ext cx="797399" cy="42837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100" dirty="0">
                <a:latin typeface="メイリオ" panose="020B0604030504040204" pitchFamily="50" charset="-128"/>
                <a:ea typeface="メイリオ" panose="020B0604030504040204" pitchFamily="50" charset="-128"/>
              </a:rPr>
              <a:t>（神経）</a:t>
            </a:r>
            <a:endParaRPr kumimoji="1" lang="en-US" altLang="ja-JP" sz="1100" dirty="0">
              <a:latin typeface="メイリオ" panose="020B0604030504040204" pitchFamily="50" charset="-128"/>
              <a:ea typeface="メイリオ" panose="020B0604030504040204" pitchFamily="50" charset="-128"/>
            </a:endParaRPr>
          </a:p>
          <a:p>
            <a:pPr algn="ctr"/>
            <a:r>
              <a:rPr kumimoji="1" lang="ja-JP" altLang="en-US" sz="1100" dirty="0">
                <a:latin typeface="メイリオ" panose="020B0604030504040204" pitchFamily="50" charset="-128"/>
                <a:ea typeface="メイリオ" panose="020B0604030504040204" pitchFamily="50" charset="-128"/>
              </a:rPr>
              <a:t>神経障害</a:t>
            </a:r>
          </a:p>
        </p:txBody>
      </p:sp>
      <p:sp>
        <p:nvSpPr>
          <p:cNvPr id="26" name="角丸四角形 25"/>
          <p:cNvSpPr/>
          <p:nvPr/>
        </p:nvSpPr>
        <p:spPr>
          <a:xfrm>
            <a:off x="4984246" y="1291193"/>
            <a:ext cx="1090322" cy="42837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100" dirty="0">
                <a:solidFill>
                  <a:schemeClr val="tx1"/>
                </a:solidFill>
                <a:latin typeface="メイリオ" panose="020B0604030504040204" pitchFamily="50" charset="-128"/>
                <a:ea typeface="メイリオ" panose="020B0604030504040204" pitchFamily="50" charset="-128"/>
              </a:rPr>
              <a:t>（全身）</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algn="ctr"/>
            <a:r>
              <a:rPr kumimoji="1" lang="ja-JP" altLang="en-US" sz="1100" dirty="0">
                <a:solidFill>
                  <a:schemeClr val="tx1"/>
                </a:solidFill>
                <a:latin typeface="メイリオ" panose="020B0604030504040204" pitchFamily="50" charset="-128"/>
                <a:ea typeface="メイリオ" panose="020B0604030504040204" pitchFamily="50" charset="-128"/>
              </a:rPr>
              <a:t>末梢動脈疾患</a:t>
            </a:r>
          </a:p>
        </p:txBody>
      </p:sp>
      <p:sp>
        <p:nvSpPr>
          <p:cNvPr id="30" name="テキスト ボックス 29">
            <a:extLst>
              <a:ext uri="{FF2B5EF4-FFF2-40B4-BE49-F238E27FC236}">
                <a16:creationId xmlns:a16="http://schemas.microsoft.com/office/drawing/2014/main" id="{893BD582-F68B-205D-46BF-E3D78EEA68EC}"/>
              </a:ext>
            </a:extLst>
          </p:cNvPr>
          <p:cNvSpPr txBox="1"/>
          <p:nvPr/>
        </p:nvSpPr>
        <p:spPr>
          <a:xfrm>
            <a:off x="230834" y="1052555"/>
            <a:ext cx="6511196" cy="276999"/>
          </a:xfrm>
          <a:prstGeom prst="rect">
            <a:avLst/>
          </a:prstGeom>
          <a:noFill/>
          <a:ln w="28575">
            <a:noFill/>
            <a:prstDash val="dash"/>
          </a:ln>
        </p:spPr>
        <p:txBody>
          <a:bodyPr wrap="square" rtlCol="0">
            <a:spAutoFit/>
          </a:bodyPr>
          <a:lstStyle/>
          <a:p>
            <a:r>
              <a:rPr lang="ja-JP" altLang="en-US" sz="1200" b="1" dirty="0">
                <a:latin typeface="メイリオ" panose="020B0604030504040204" pitchFamily="50" charset="-128"/>
                <a:ea typeface="メイリオ" panose="020B0604030504040204" pitchFamily="50" charset="-128"/>
              </a:rPr>
              <a:t>★長期間、高血糖状態が続くと、血管がもろくなります。（どんな合併症が起こるの？）</a:t>
            </a:r>
            <a:endParaRPr lang="en-US" altLang="ja-JP" sz="1200" dirty="0">
              <a:latin typeface="メイリオ" panose="020B0604030504040204" pitchFamily="50" charset="-128"/>
              <a:ea typeface="メイリオ" panose="020B0604030504040204" pitchFamily="50" charset="-128"/>
            </a:endParaRPr>
          </a:p>
        </p:txBody>
      </p:sp>
      <p:sp>
        <p:nvSpPr>
          <p:cNvPr id="9" name="四角形: 角を丸くする 8">
            <a:extLst>
              <a:ext uri="{FF2B5EF4-FFF2-40B4-BE49-F238E27FC236}">
                <a16:creationId xmlns:a16="http://schemas.microsoft.com/office/drawing/2014/main" id="{EED1F843-DAAC-74C5-62EB-AEBAE36C6656}"/>
              </a:ext>
            </a:extLst>
          </p:cNvPr>
          <p:cNvSpPr/>
          <p:nvPr/>
        </p:nvSpPr>
        <p:spPr>
          <a:xfrm>
            <a:off x="372234" y="2022992"/>
            <a:ext cx="6144838" cy="1391859"/>
          </a:xfrm>
          <a:prstGeom prst="roundRect">
            <a:avLst>
              <a:gd name="adj" fmla="val 10853"/>
            </a:avLst>
          </a:prstGeom>
          <a:solidFill>
            <a:schemeClr val="accent5">
              <a:lumMod val="20000"/>
              <a:lumOff val="80000"/>
            </a:schemeClr>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08187CCE-D2A9-CF19-5735-C9827F63F859}"/>
              </a:ext>
            </a:extLst>
          </p:cNvPr>
          <p:cNvSpPr txBox="1"/>
          <p:nvPr/>
        </p:nvSpPr>
        <p:spPr>
          <a:xfrm>
            <a:off x="449622" y="2010985"/>
            <a:ext cx="3432630" cy="1531188"/>
          </a:xfrm>
          <a:prstGeom prst="rect">
            <a:avLst/>
          </a:prstGeom>
          <a:noFill/>
        </p:spPr>
        <p:txBody>
          <a:bodyPr wrap="square" rtlCol="0">
            <a:spAutoFit/>
          </a:bodyPr>
          <a:lstStyle/>
          <a:p>
            <a:pPr>
              <a:lnSpc>
                <a:spcPct val="150000"/>
              </a:lnSpc>
            </a:pPr>
            <a:r>
              <a:rPr kumimoji="1" lang="ja-JP" altLang="en-US" sz="1100" b="1" dirty="0">
                <a:latin typeface="メイリオ" panose="020B0604030504040204" pitchFamily="50" charset="-128"/>
                <a:ea typeface="メイリオ" panose="020B0604030504040204" pitchFamily="50" charset="-128"/>
              </a:rPr>
              <a:t>食事療法</a:t>
            </a:r>
            <a:endParaRPr kumimoji="1" lang="en-US" altLang="ja-JP" sz="1100" b="1"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・自分の摂取エネルギーを確認する</a:t>
            </a:r>
          </a:p>
          <a:p>
            <a:r>
              <a:rPr kumimoji="1" lang="ja-JP" altLang="en-US" sz="1100" dirty="0">
                <a:latin typeface="メイリオ" panose="020B0604030504040204" pitchFamily="50" charset="-128"/>
                <a:ea typeface="メイリオ" panose="020B0604030504040204" pitchFamily="50" charset="-128"/>
              </a:rPr>
              <a:t>・ゆっくりよく噛んで腹八分目に</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・朝食、昼食、夕食を規則正しく食べる</a:t>
            </a:r>
          </a:p>
          <a:p>
            <a:r>
              <a:rPr kumimoji="1" lang="ja-JP" altLang="en-US" sz="1100" dirty="0">
                <a:latin typeface="メイリオ" panose="020B0604030504040204" pitchFamily="50" charset="-128"/>
                <a:ea typeface="メイリオ" panose="020B0604030504040204" pitchFamily="50" charset="-128"/>
              </a:rPr>
              <a:t>・栄養バランスのよい食事</a:t>
            </a:r>
          </a:p>
          <a:p>
            <a:r>
              <a:rPr kumimoji="1" lang="ja-JP" altLang="en-US" sz="1100" dirty="0">
                <a:latin typeface="メイリオ" panose="020B0604030504040204" pitchFamily="50" charset="-128"/>
                <a:ea typeface="メイリオ" panose="020B0604030504040204" pitchFamily="50" charset="-128"/>
              </a:rPr>
              <a:t>・菓子や甘い飲み物は控えめに</a:t>
            </a:r>
          </a:p>
          <a:p>
            <a:r>
              <a:rPr kumimoji="1" lang="ja-JP" altLang="en-US" sz="1100" dirty="0">
                <a:latin typeface="メイリオ" panose="020B0604030504040204" pitchFamily="50" charset="-128"/>
                <a:ea typeface="メイリオ" panose="020B0604030504040204" pitchFamily="50" charset="-128"/>
              </a:rPr>
              <a:t>・就寝２時間前は飲食しない</a:t>
            </a:r>
          </a:p>
          <a:p>
            <a:endParaRPr kumimoji="1" lang="ja-JP" altLang="en-US" sz="1100" b="1" dirty="0">
              <a:latin typeface="メイリオ" panose="020B0604030504040204" pitchFamily="50" charset="-128"/>
              <a:ea typeface="メイリオ" panose="020B0604030504040204" pitchFamily="50" charset="-128"/>
            </a:endParaRPr>
          </a:p>
        </p:txBody>
      </p:sp>
      <p:grpSp>
        <p:nvGrpSpPr>
          <p:cNvPr id="15" name="グループ化 14">
            <a:extLst>
              <a:ext uri="{FF2B5EF4-FFF2-40B4-BE49-F238E27FC236}">
                <a16:creationId xmlns:a16="http://schemas.microsoft.com/office/drawing/2014/main" id="{629F5ECC-EC2B-F099-264C-66D337D446E6}"/>
              </a:ext>
            </a:extLst>
          </p:cNvPr>
          <p:cNvGrpSpPr/>
          <p:nvPr/>
        </p:nvGrpSpPr>
        <p:grpSpPr>
          <a:xfrm>
            <a:off x="3238557" y="2085417"/>
            <a:ext cx="3092183" cy="823302"/>
            <a:chOff x="3356546" y="2501246"/>
            <a:chExt cx="3092183" cy="856424"/>
          </a:xfrm>
        </p:grpSpPr>
        <p:sp>
          <p:nvSpPr>
            <p:cNvPr id="32" name="テキスト ボックス 31">
              <a:extLst>
                <a:ext uri="{FF2B5EF4-FFF2-40B4-BE49-F238E27FC236}">
                  <a16:creationId xmlns:a16="http://schemas.microsoft.com/office/drawing/2014/main" id="{E923E773-6953-1922-3B98-6BCF73D22DF9}"/>
                </a:ext>
              </a:extLst>
            </p:cNvPr>
            <p:cNvSpPr txBox="1"/>
            <p:nvPr/>
          </p:nvSpPr>
          <p:spPr>
            <a:xfrm>
              <a:off x="3356546" y="2501246"/>
              <a:ext cx="3092183" cy="856424"/>
            </a:xfrm>
            <a:prstGeom prst="rect">
              <a:avLst/>
            </a:prstGeom>
            <a:noFill/>
            <a:ln>
              <a:solidFill>
                <a:schemeClr val="tx1"/>
              </a:solidFill>
              <a:prstDash val="dash"/>
            </a:ln>
          </p:spPr>
          <p:txBody>
            <a:bodyPr wrap="square" rtlCol="0">
              <a:spAutoFit/>
            </a:bodyPr>
            <a:lstStyle/>
            <a:p>
              <a:r>
                <a:rPr lang="ja-JP" altLang="en-US" sz="800" b="1" dirty="0">
                  <a:latin typeface="メイリオ" panose="020B0604030504040204" pitchFamily="50" charset="-128"/>
                  <a:ea typeface="メイリオ" panose="020B0604030504040204" pitchFamily="50" charset="-128"/>
                </a:rPr>
                <a:t>◆摂取エネルギーを計算してみましょう</a:t>
              </a:r>
              <a:endParaRPr lang="en-US" altLang="ja-JP" sz="800" b="1" dirty="0">
                <a:latin typeface="メイリオ" panose="020B0604030504040204" pitchFamily="50" charset="-128"/>
                <a:ea typeface="メイリオ" panose="020B0604030504040204" pitchFamily="50" charset="-128"/>
              </a:endParaRPr>
            </a:p>
            <a:p>
              <a:pPr>
                <a:lnSpc>
                  <a:spcPts val="900"/>
                </a:lnSpc>
              </a:pPr>
              <a:endParaRPr lang="en-US" altLang="ja-JP" sz="800" dirty="0">
                <a:latin typeface="メイリオ" panose="020B0604030504040204" pitchFamily="50" charset="-128"/>
                <a:ea typeface="メイリオ" panose="020B0604030504040204" pitchFamily="50" charset="-128"/>
              </a:endParaRPr>
            </a:p>
            <a:p>
              <a:pPr marL="956370"/>
              <a:r>
                <a:rPr lang="ja-JP" altLang="en-US" sz="800" dirty="0">
                  <a:latin typeface="メイリオ" panose="020B0604030504040204" pitchFamily="50" charset="-128"/>
                  <a:ea typeface="メイリオ" panose="020B0604030504040204" pitchFamily="50" charset="-128"/>
                </a:rPr>
                <a:t>　　身長</a:t>
              </a:r>
              <a:r>
                <a:rPr lang="en-US" altLang="ja-JP" sz="800" dirty="0">
                  <a:latin typeface="メイリオ" panose="020B0604030504040204" pitchFamily="50" charset="-128"/>
                  <a:ea typeface="メイリオ" panose="020B0604030504040204" pitchFamily="50" charset="-128"/>
                </a:rPr>
                <a:t>	     </a:t>
              </a:r>
              <a:r>
                <a:rPr lang="ja-JP" altLang="en-US" sz="800" dirty="0">
                  <a:latin typeface="メイリオ" panose="020B0604030504040204" pitchFamily="50" charset="-128"/>
                  <a:ea typeface="メイリオ" panose="020B0604030504040204" pitchFamily="50" charset="-128"/>
                </a:rPr>
                <a:t>身長</a:t>
              </a:r>
              <a:endParaRPr lang="en-US" altLang="ja-JP" sz="800" dirty="0">
                <a:latin typeface="メイリオ" panose="020B0604030504040204" pitchFamily="50" charset="-128"/>
                <a:ea typeface="メイリオ" panose="020B0604030504040204" pitchFamily="50" charset="-128"/>
              </a:endParaRPr>
            </a:p>
            <a:p>
              <a:endParaRPr lang="en-US" altLang="ja-JP" sz="800" dirty="0">
                <a:latin typeface="メイリオ" panose="020B0604030504040204" pitchFamily="50" charset="-128"/>
                <a:ea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rPr>
                <a:t>摂取エネルギー</a:t>
              </a:r>
              <a:r>
                <a:rPr lang="en-US" altLang="ja-JP" sz="800" dirty="0">
                  <a:latin typeface="メイリオ" panose="020B0604030504040204" pitchFamily="50" charset="-128"/>
                  <a:ea typeface="メイリオ" panose="020B0604030504040204" pitchFamily="50" charset="-128"/>
                </a:rPr>
                <a:t>(kcal)</a:t>
              </a:r>
              <a:r>
                <a:rPr lang="ja-JP" altLang="en-US" sz="800" dirty="0">
                  <a:latin typeface="メイリオ" panose="020B0604030504040204" pitchFamily="50" charset="-128"/>
                  <a:ea typeface="メイリオ" panose="020B0604030504040204" pitchFamily="50" charset="-128"/>
                </a:rPr>
                <a:t>＝</a:t>
              </a:r>
              <a:r>
                <a:rPr lang="ja-JP" altLang="en-US" sz="800" u="sng" dirty="0">
                  <a:latin typeface="メイリオ" panose="020B0604030504040204" pitchFamily="50" charset="-128"/>
                  <a:ea typeface="メイリオ" panose="020B0604030504040204" pitchFamily="50" charset="-128"/>
                </a:rPr>
                <a:t>　　　 </a:t>
              </a:r>
              <a:r>
                <a:rPr lang="en-US" altLang="ja-JP" sz="800" u="sng" dirty="0">
                  <a:latin typeface="メイリオ" panose="020B0604030504040204" pitchFamily="50" charset="-128"/>
                  <a:ea typeface="メイリオ" panose="020B0604030504040204" pitchFamily="50" charset="-128"/>
                </a:rPr>
                <a:t>×</a:t>
              </a:r>
              <a:r>
                <a:rPr lang="ja-JP" altLang="en-US" sz="800" u="sng" dirty="0">
                  <a:latin typeface="メイリオ" panose="020B0604030504040204" pitchFamily="50" charset="-128"/>
                  <a:ea typeface="メイリオ" panose="020B0604030504040204" pitchFamily="50" charset="-128"/>
                </a:rPr>
                <a:t>　　　</a:t>
              </a:r>
              <a:r>
                <a:rPr lang="en-US" altLang="ja-JP" sz="800" u="sng" dirty="0">
                  <a:latin typeface="メイリオ" panose="020B0604030504040204" pitchFamily="50" charset="-128"/>
                  <a:ea typeface="メイリオ" panose="020B0604030504040204" pitchFamily="50" charset="-128"/>
                </a:rPr>
                <a:t>×</a:t>
              </a:r>
              <a:r>
                <a:rPr lang="ja-JP" altLang="en-US" sz="800" u="sng" dirty="0">
                  <a:latin typeface="メイリオ" panose="020B0604030504040204" pitchFamily="50" charset="-128"/>
                  <a:ea typeface="メイリオ" panose="020B0604030504040204" pitchFamily="50" charset="-128"/>
                </a:rPr>
                <a:t>２２</a:t>
              </a:r>
              <a:r>
                <a:rPr lang="en-US" altLang="ja-JP" sz="800" dirty="0">
                  <a:latin typeface="メイリオ" panose="020B0604030504040204" pitchFamily="50" charset="-128"/>
                  <a:ea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rPr>
                <a:t>３０～３５</a:t>
              </a:r>
              <a:r>
                <a:rPr lang="en-US" altLang="ja-JP" sz="800" dirty="0">
                  <a:latin typeface="メイリオ" panose="020B0604030504040204" pitchFamily="50" charset="-128"/>
                  <a:ea typeface="メイリオ" panose="020B0604030504040204" pitchFamily="50" charset="-128"/>
                </a:rPr>
                <a:t>kcal</a:t>
              </a:r>
            </a:p>
            <a:p>
              <a:pPr marL="1260872"/>
              <a:r>
                <a:rPr lang="ja-JP" altLang="en-US" sz="800" dirty="0">
                  <a:latin typeface="メイリオ" panose="020B0604030504040204" pitchFamily="50" charset="-128"/>
                  <a:ea typeface="メイリオ" panose="020B0604030504040204" pitchFamily="50" charset="-128"/>
                </a:rPr>
                <a:t>（目標体重）</a:t>
              </a:r>
            </a:p>
          </p:txBody>
        </p:sp>
        <p:sp>
          <p:nvSpPr>
            <p:cNvPr id="33" name="テキスト ボックス 32">
              <a:extLst>
                <a:ext uri="{FF2B5EF4-FFF2-40B4-BE49-F238E27FC236}">
                  <a16:creationId xmlns:a16="http://schemas.microsoft.com/office/drawing/2014/main" id="{63233108-2BAE-0795-F469-5BE263760FDE}"/>
                </a:ext>
              </a:extLst>
            </p:cNvPr>
            <p:cNvSpPr txBox="1"/>
            <p:nvPr/>
          </p:nvSpPr>
          <p:spPr>
            <a:xfrm>
              <a:off x="4604661" y="2944123"/>
              <a:ext cx="273024" cy="203798"/>
            </a:xfrm>
            <a:prstGeom prst="rect">
              <a:avLst/>
            </a:prstGeom>
            <a:noFill/>
            <a:ln>
              <a:solidFill>
                <a:schemeClr val="tx1"/>
              </a:solidFill>
            </a:ln>
          </p:spPr>
          <p:txBody>
            <a:bodyPr wrap="square" rIns="36000" rtlCol="0">
              <a:noAutofit/>
            </a:bodyPr>
            <a:lstStyle/>
            <a:p>
              <a:pPr algn="r"/>
              <a:endParaRPr lang="en-US" altLang="ja-JP" sz="600" dirty="0">
                <a:latin typeface="メイリオ" panose="020B0604030504040204" pitchFamily="50" charset="-128"/>
                <a:ea typeface="メイリオ" panose="020B0604030504040204" pitchFamily="50" charset="-128"/>
              </a:endParaRPr>
            </a:p>
            <a:p>
              <a:pPr algn="r"/>
              <a:r>
                <a:rPr lang="en-US" altLang="ja-JP" sz="600" dirty="0">
                  <a:latin typeface="メイリオ" panose="020B0604030504040204" pitchFamily="50" charset="-128"/>
                  <a:ea typeface="メイリオ" panose="020B0604030504040204" pitchFamily="50" charset="-128"/>
                </a:rPr>
                <a:t>m</a:t>
              </a:r>
              <a:endParaRPr lang="ja-JP" altLang="en-US" sz="600" dirty="0">
                <a:latin typeface="メイリオ" panose="020B0604030504040204" pitchFamily="50" charset="-128"/>
                <a:ea typeface="メイリオ" panose="020B0604030504040204" pitchFamily="50" charset="-128"/>
              </a:endParaRPr>
            </a:p>
          </p:txBody>
        </p:sp>
        <p:sp>
          <p:nvSpPr>
            <p:cNvPr id="34" name="テキスト ボックス 33">
              <a:extLst>
                <a:ext uri="{FF2B5EF4-FFF2-40B4-BE49-F238E27FC236}">
                  <a16:creationId xmlns:a16="http://schemas.microsoft.com/office/drawing/2014/main" id="{EC7D6F26-9ED2-EA42-FF35-9A7E42B4A679}"/>
                </a:ext>
              </a:extLst>
            </p:cNvPr>
            <p:cNvSpPr txBox="1"/>
            <p:nvPr/>
          </p:nvSpPr>
          <p:spPr>
            <a:xfrm>
              <a:off x="4985819" y="2944123"/>
              <a:ext cx="273024" cy="203798"/>
            </a:xfrm>
            <a:prstGeom prst="rect">
              <a:avLst/>
            </a:prstGeom>
            <a:noFill/>
            <a:ln>
              <a:solidFill>
                <a:schemeClr val="tx1"/>
              </a:solidFill>
            </a:ln>
          </p:spPr>
          <p:txBody>
            <a:bodyPr wrap="square" rIns="36000" rtlCol="0">
              <a:noAutofit/>
            </a:bodyPr>
            <a:lstStyle/>
            <a:p>
              <a:pPr algn="r"/>
              <a:endParaRPr lang="en-US" altLang="ja-JP" sz="600" dirty="0">
                <a:latin typeface="メイリオ" panose="020B0604030504040204" pitchFamily="50" charset="-128"/>
                <a:ea typeface="メイリオ" panose="020B0604030504040204" pitchFamily="50" charset="-128"/>
              </a:endParaRPr>
            </a:p>
            <a:p>
              <a:pPr algn="r"/>
              <a:r>
                <a:rPr lang="en-US" altLang="ja-JP" sz="600" dirty="0">
                  <a:latin typeface="メイリオ" panose="020B0604030504040204" pitchFamily="50" charset="-128"/>
                  <a:ea typeface="メイリオ" panose="020B0604030504040204" pitchFamily="50" charset="-128"/>
                </a:rPr>
                <a:t>m</a:t>
              </a:r>
              <a:endParaRPr lang="ja-JP" altLang="en-US" sz="600" dirty="0">
                <a:latin typeface="メイリオ" panose="020B0604030504040204" pitchFamily="50" charset="-128"/>
                <a:ea typeface="メイリオ" panose="020B0604030504040204" pitchFamily="50" charset="-128"/>
              </a:endParaRPr>
            </a:p>
          </p:txBody>
        </p:sp>
      </p:grpSp>
      <p:sp>
        <p:nvSpPr>
          <p:cNvPr id="35" name="吹き出し: 角を丸めた四角形 34">
            <a:extLst>
              <a:ext uri="{FF2B5EF4-FFF2-40B4-BE49-F238E27FC236}">
                <a16:creationId xmlns:a16="http://schemas.microsoft.com/office/drawing/2014/main" id="{246DC2F6-D44F-2C73-6DFF-5664B0DE2F5F}"/>
              </a:ext>
            </a:extLst>
          </p:cNvPr>
          <p:cNvSpPr/>
          <p:nvPr/>
        </p:nvSpPr>
        <p:spPr>
          <a:xfrm>
            <a:off x="2828052" y="2934590"/>
            <a:ext cx="2528876" cy="409310"/>
          </a:xfrm>
          <a:prstGeom prst="wedgeRoundRectCallout">
            <a:avLst>
              <a:gd name="adj1" fmla="val -57528"/>
              <a:gd name="adj2" fmla="val -49676"/>
              <a:gd name="adj3" fmla="val 16667"/>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メイリオ" panose="020B0604030504040204" pitchFamily="50" charset="-128"/>
                <a:ea typeface="メイリオ" panose="020B0604030504040204" pitchFamily="50" charset="-128"/>
              </a:rPr>
              <a:t>野菜類やきのこ類、海藻類は食物繊維が多く</a:t>
            </a:r>
            <a:endParaRPr lang="en-US" altLang="ja-JP" sz="900" dirty="0">
              <a:solidFill>
                <a:schemeClr val="tx1"/>
              </a:solidFill>
              <a:latin typeface="メイリオ" panose="020B0604030504040204" pitchFamily="50" charset="-128"/>
              <a:ea typeface="メイリオ" panose="020B0604030504040204" pitchFamily="50" charset="-128"/>
            </a:endParaRPr>
          </a:p>
          <a:p>
            <a:pPr algn="ctr"/>
            <a:r>
              <a:rPr lang="ja-JP" altLang="en-US" sz="900" dirty="0">
                <a:solidFill>
                  <a:schemeClr val="tx1"/>
                </a:solidFill>
                <a:latin typeface="メイリオ" panose="020B0604030504040204" pitchFamily="50" charset="-128"/>
                <a:ea typeface="メイリオ" panose="020B0604030504040204" pitchFamily="50" charset="-128"/>
              </a:rPr>
              <a:t>血糖値の上昇を抑えてくれます</a:t>
            </a:r>
            <a:endParaRPr kumimoji="1" lang="ja-JP" altLang="en-US" sz="900" dirty="0">
              <a:solidFill>
                <a:schemeClr val="tx1"/>
              </a:solidFill>
              <a:latin typeface="メイリオ" panose="020B0604030504040204" pitchFamily="50" charset="-128"/>
              <a:ea typeface="メイリオ" panose="020B0604030504040204" pitchFamily="50" charset="-128"/>
            </a:endParaRPr>
          </a:p>
        </p:txBody>
      </p:sp>
      <p:sp>
        <p:nvSpPr>
          <p:cNvPr id="36" name="角丸四角形 28">
            <a:extLst>
              <a:ext uri="{FF2B5EF4-FFF2-40B4-BE49-F238E27FC236}">
                <a16:creationId xmlns:a16="http://schemas.microsoft.com/office/drawing/2014/main" id="{109C8FCB-BD2F-B7C6-41BD-E8ED48D8C319}"/>
              </a:ext>
            </a:extLst>
          </p:cNvPr>
          <p:cNvSpPr/>
          <p:nvPr/>
        </p:nvSpPr>
        <p:spPr>
          <a:xfrm>
            <a:off x="3524251" y="3464995"/>
            <a:ext cx="2992821" cy="893669"/>
          </a:xfrm>
          <a:prstGeom prst="roundRect">
            <a:avLst/>
          </a:prstGeom>
          <a:solidFill>
            <a:schemeClr val="accent5">
              <a:lumMod val="20000"/>
              <a:lumOff val="80000"/>
            </a:schemeClr>
          </a:solidFill>
          <a:ln>
            <a:solidFill>
              <a:schemeClr val="accent5"/>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en-US" altLang="ja-JP" sz="1000" dirty="0">
              <a:latin typeface="ＭＳ ゴシック" panose="020B0609070205080204" pitchFamily="49" charset="-128"/>
              <a:ea typeface="ＭＳ ゴシック" panose="020B0609070205080204" pitchFamily="49" charset="-128"/>
            </a:endParaRPr>
          </a:p>
        </p:txBody>
      </p:sp>
      <p:sp>
        <p:nvSpPr>
          <p:cNvPr id="19" name="テキスト ボックス 18">
            <a:extLst>
              <a:ext uri="{FF2B5EF4-FFF2-40B4-BE49-F238E27FC236}">
                <a16:creationId xmlns:a16="http://schemas.microsoft.com/office/drawing/2014/main" id="{E0A54EF6-B4E8-31B3-CD47-5A3AD0456C4A}"/>
              </a:ext>
            </a:extLst>
          </p:cNvPr>
          <p:cNvSpPr txBox="1"/>
          <p:nvPr/>
        </p:nvSpPr>
        <p:spPr>
          <a:xfrm>
            <a:off x="449623" y="3453495"/>
            <a:ext cx="1799964" cy="1023357"/>
          </a:xfrm>
          <a:prstGeom prst="rect">
            <a:avLst/>
          </a:prstGeom>
          <a:noFill/>
        </p:spPr>
        <p:txBody>
          <a:bodyPr wrap="square" rtlCol="0">
            <a:spAutoFit/>
          </a:bodyPr>
          <a:lstStyle/>
          <a:p>
            <a:pPr>
              <a:lnSpc>
                <a:spcPct val="150000"/>
              </a:lnSpc>
            </a:pPr>
            <a:r>
              <a:rPr kumimoji="1" lang="ja-JP" altLang="en-US" sz="1100" b="1" dirty="0">
                <a:latin typeface="メイリオ" panose="020B0604030504040204" pitchFamily="50" charset="-128"/>
                <a:ea typeface="メイリオ" panose="020B0604030504040204" pitchFamily="50" charset="-128"/>
              </a:rPr>
              <a:t>運動療法</a:t>
            </a:r>
            <a:endParaRPr kumimoji="1" lang="en-US" altLang="ja-JP" sz="1100" b="1"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有酸素運動と筋力トレーニングを組み合わせて無理なく続けましょう</a:t>
            </a:r>
            <a:endParaRPr kumimoji="1" lang="en-US" altLang="ja-JP" sz="1100" b="1" dirty="0">
              <a:latin typeface="メイリオ" panose="020B0604030504040204" pitchFamily="50" charset="-128"/>
              <a:ea typeface="メイリオ" panose="020B0604030504040204" pitchFamily="50" charset="-128"/>
            </a:endParaRPr>
          </a:p>
          <a:p>
            <a:endParaRPr kumimoji="1" lang="ja-JP" altLang="en-US" sz="1100" dirty="0">
              <a:latin typeface="メイリオ" panose="020B0604030504040204" pitchFamily="50" charset="-128"/>
              <a:ea typeface="メイリオ" panose="020B0604030504040204" pitchFamily="50" charset="-128"/>
            </a:endParaRPr>
          </a:p>
        </p:txBody>
      </p:sp>
      <p:sp>
        <p:nvSpPr>
          <p:cNvPr id="39" name="テキスト ボックス 38">
            <a:extLst>
              <a:ext uri="{FF2B5EF4-FFF2-40B4-BE49-F238E27FC236}">
                <a16:creationId xmlns:a16="http://schemas.microsoft.com/office/drawing/2014/main" id="{95710876-46CB-66D7-BE05-B82DF9C456CB}"/>
              </a:ext>
            </a:extLst>
          </p:cNvPr>
          <p:cNvSpPr txBox="1"/>
          <p:nvPr/>
        </p:nvSpPr>
        <p:spPr>
          <a:xfrm>
            <a:off x="3610456" y="3458388"/>
            <a:ext cx="2221655" cy="854080"/>
          </a:xfrm>
          <a:prstGeom prst="rect">
            <a:avLst/>
          </a:prstGeom>
          <a:noFill/>
        </p:spPr>
        <p:txBody>
          <a:bodyPr wrap="square" rtlCol="0">
            <a:spAutoFit/>
          </a:bodyPr>
          <a:lstStyle/>
          <a:p>
            <a:pPr>
              <a:lnSpc>
                <a:spcPct val="150000"/>
              </a:lnSpc>
            </a:pPr>
            <a:r>
              <a:rPr kumimoji="1" lang="ja-JP" altLang="en-US" sz="1100" b="1" dirty="0">
                <a:latin typeface="メイリオ" panose="020B0604030504040204" pitchFamily="50" charset="-128"/>
                <a:ea typeface="メイリオ" panose="020B0604030504040204" pitchFamily="50" charset="-128"/>
              </a:rPr>
              <a:t>薬物療法</a:t>
            </a:r>
            <a:endParaRPr kumimoji="1" lang="en-US" altLang="ja-JP" sz="1100" b="1"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食事と運動療法で血糖コントロールがうまくいかない場合、お薬による治療を行います</a:t>
            </a:r>
            <a:endParaRPr kumimoji="1" lang="ja-JP" altLang="en-US" sz="1100" dirty="0">
              <a:latin typeface="メイリオ" panose="020B0604030504040204" pitchFamily="50" charset="-128"/>
              <a:ea typeface="メイリオ" panose="020B0604030504040204" pitchFamily="50" charset="-128"/>
            </a:endParaRPr>
          </a:p>
        </p:txBody>
      </p:sp>
      <p:sp>
        <p:nvSpPr>
          <p:cNvPr id="38" name="角丸四角形 5">
            <a:extLst>
              <a:ext uri="{FF2B5EF4-FFF2-40B4-BE49-F238E27FC236}">
                <a16:creationId xmlns:a16="http://schemas.microsoft.com/office/drawing/2014/main" id="{FECDE3B4-12A7-E4D5-2E32-6FBC5727F71C}"/>
              </a:ext>
            </a:extLst>
          </p:cNvPr>
          <p:cNvSpPr/>
          <p:nvPr/>
        </p:nvSpPr>
        <p:spPr>
          <a:xfrm>
            <a:off x="61038" y="4509540"/>
            <a:ext cx="6736938" cy="5373599"/>
          </a:xfrm>
          <a:prstGeom prst="flowChartProcess">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a:extLst>
              <a:ext uri="{FF2B5EF4-FFF2-40B4-BE49-F238E27FC236}">
                <a16:creationId xmlns:a16="http://schemas.microsoft.com/office/drawing/2014/main" id="{D80E5826-78E9-740B-6F72-AA361B00884B}"/>
              </a:ext>
            </a:extLst>
          </p:cNvPr>
          <p:cNvSpPr txBox="1"/>
          <p:nvPr/>
        </p:nvSpPr>
        <p:spPr>
          <a:xfrm>
            <a:off x="190626" y="4612809"/>
            <a:ext cx="3667178" cy="338554"/>
          </a:xfrm>
          <a:prstGeom prst="flowChartProcess">
            <a:avLst/>
          </a:prstGeom>
          <a:noFill/>
          <a:ln w="28575">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糖尿病と歯周病 </a:t>
            </a:r>
            <a:endParaRPr kumimoji="1" lang="en-US" altLang="ja-JP" sz="1600" dirty="0">
              <a:latin typeface="メイリオ" panose="020B0604030504040204" pitchFamily="50" charset="-128"/>
              <a:ea typeface="メイリオ" panose="020B0604030504040204" pitchFamily="50" charset="-128"/>
            </a:endParaRPr>
          </a:p>
        </p:txBody>
      </p:sp>
      <p:sp>
        <p:nvSpPr>
          <p:cNvPr id="48" name="テキスト ボックス 47">
            <a:extLst>
              <a:ext uri="{FF2B5EF4-FFF2-40B4-BE49-F238E27FC236}">
                <a16:creationId xmlns:a16="http://schemas.microsoft.com/office/drawing/2014/main" id="{F37F40FE-B2E9-086B-F6CE-0B0D654CBEDC}"/>
              </a:ext>
            </a:extLst>
          </p:cNvPr>
          <p:cNvSpPr txBox="1"/>
          <p:nvPr/>
        </p:nvSpPr>
        <p:spPr>
          <a:xfrm>
            <a:off x="224552" y="4886554"/>
            <a:ext cx="5796227" cy="461665"/>
          </a:xfrm>
          <a:prstGeom prst="flowChartProcess">
            <a:avLst/>
          </a:prstGeom>
          <a:noFill/>
          <a:ln w="28575">
            <a:noFill/>
          </a:ln>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糖尿病は歯周病を進行させます。</a:t>
            </a:r>
            <a:endParaRPr kumimoji="1" lang="en-US" altLang="ja-JP" sz="1200" dirty="0">
              <a:latin typeface="メイリオ" panose="020B0604030504040204" pitchFamily="50" charset="-128"/>
              <a:ea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rPr>
              <a:t>また、歯周病を放っておくと糖尿病が悪化しやすくなります。</a:t>
            </a:r>
            <a:endParaRPr kumimoji="1" lang="en-US" altLang="ja-JP" sz="1200" dirty="0">
              <a:latin typeface="メイリオ" panose="020B0604030504040204" pitchFamily="50" charset="-128"/>
              <a:ea typeface="メイリオ" panose="020B0604030504040204" pitchFamily="50" charset="-128"/>
            </a:endParaRPr>
          </a:p>
        </p:txBody>
      </p:sp>
      <p:grpSp>
        <p:nvGrpSpPr>
          <p:cNvPr id="17" name="グループ化 16"/>
          <p:cNvGrpSpPr/>
          <p:nvPr/>
        </p:nvGrpSpPr>
        <p:grpSpPr>
          <a:xfrm>
            <a:off x="205174" y="5386605"/>
            <a:ext cx="3765395" cy="2649768"/>
            <a:chOff x="172111" y="5490025"/>
            <a:chExt cx="3765395" cy="2649768"/>
          </a:xfrm>
        </p:grpSpPr>
        <p:sp>
          <p:nvSpPr>
            <p:cNvPr id="50" name="テキスト ボックス 49">
              <a:extLst>
                <a:ext uri="{FF2B5EF4-FFF2-40B4-BE49-F238E27FC236}">
                  <a16:creationId xmlns:a16="http://schemas.microsoft.com/office/drawing/2014/main" id="{514F546D-8503-35A4-3AF9-DF0C15941113}"/>
                </a:ext>
              </a:extLst>
            </p:cNvPr>
            <p:cNvSpPr txBox="1"/>
            <p:nvPr/>
          </p:nvSpPr>
          <p:spPr>
            <a:xfrm>
              <a:off x="230834" y="5490025"/>
              <a:ext cx="1773775" cy="276999"/>
            </a:xfrm>
            <a:prstGeom prst="rect">
              <a:avLst/>
            </a:prstGeom>
            <a:solidFill>
              <a:schemeClr val="accent5">
                <a:lumMod val="40000"/>
                <a:lumOff val="60000"/>
              </a:schemeClr>
            </a:solidFill>
          </p:spPr>
          <p:txBody>
            <a:bodyPr wrap="square" rtlCol="0">
              <a:spAutoFit/>
            </a:bodyPr>
            <a:lstStyle/>
            <a:p>
              <a:r>
                <a:rPr kumimoji="1" lang="ja-JP" altLang="en-US" sz="1200" b="1" dirty="0">
                  <a:latin typeface="メイリオ" panose="020B0604030504040204" pitchFamily="50" charset="-128"/>
                  <a:ea typeface="メイリオ" panose="020B0604030504040204" pitchFamily="50" charset="-128"/>
                </a:rPr>
                <a:t>歯周病セルフチェック</a:t>
              </a:r>
            </a:p>
          </p:txBody>
        </p:sp>
        <p:sp>
          <p:nvSpPr>
            <p:cNvPr id="51" name="テキスト ボックス 50">
              <a:extLst>
                <a:ext uri="{FF2B5EF4-FFF2-40B4-BE49-F238E27FC236}">
                  <a16:creationId xmlns:a16="http://schemas.microsoft.com/office/drawing/2014/main" id="{5800D482-E4A0-2CD6-3CA0-56F2DC5D525C}"/>
                </a:ext>
              </a:extLst>
            </p:cNvPr>
            <p:cNvSpPr txBox="1"/>
            <p:nvPr/>
          </p:nvSpPr>
          <p:spPr>
            <a:xfrm>
              <a:off x="172111" y="5790617"/>
              <a:ext cx="3311784" cy="276999"/>
            </a:xfrm>
            <a:prstGeom prst="rect">
              <a:avLst/>
            </a:prstGeom>
            <a:noFill/>
          </p:spPr>
          <p:txBody>
            <a:bodyPr wrap="square" rtlCol="0">
              <a:spAutoFit/>
            </a:bodyPr>
            <a:lstStyle/>
            <a:p>
              <a:r>
                <a:rPr kumimoji="1" lang="ja-JP" altLang="en-US" sz="1200" b="1" dirty="0">
                  <a:latin typeface="メイリオ" panose="020B0604030504040204" pitchFamily="50" charset="-128"/>
                  <a:ea typeface="メイリオ" panose="020B0604030504040204" pitchFamily="50" charset="-128"/>
                </a:rPr>
                <a:t>あてはまるものに✔チェックしてみましょう</a:t>
              </a:r>
            </a:p>
          </p:txBody>
        </p:sp>
        <p:sp>
          <p:nvSpPr>
            <p:cNvPr id="52" name="テキスト ボックス 51">
              <a:extLst>
                <a:ext uri="{FF2B5EF4-FFF2-40B4-BE49-F238E27FC236}">
                  <a16:creationId xmlns:a16="http://schemas.microsoft.com/office/drawing/2014/main" id="{19BE439D-3567-CF62-0A67-EF692CB8982F}"/>
                </a:ext>
              </a:extLst>
            </p:cNvPr>
            <p:cNvSpPr txBox="1"/>
            <p:nvPr/>
          </p:nvSpPr>
          <p:spPr>
            <a:xfrm>
              <a:off x="298672" y="6072560"/>
              <a:ext cx="3638834" cy="2067233"/>
            </a:xfrm>
            <a:prstGeom prst="rect">
              <a:avLst/>
            </a:prstGeom>
            <a:noFill/>
          </p:spPr>
          <p:txBody>
            <a:bodyPr wrap="square" rtlCol="0">
              <a:spAutoFit/>
            </a:bodyPr>
            <a:lstStyle/>
            <a:p>
              <a:pPr>
                <a:lnSpc>
                  <a:spcPts val="1400"/>
                </a:lnSpc>
              </a:pPr>
              <a:r>
                <a:rPr kumimoji="1" lang="ja-JP" altLang="en-US" sz="1050" dirty="0">
                  <a:solidFill>
                    <a:srgbClr val="0070C0"/>
                  </a:solidFill>
                  <a:latin typeface="メイリオ" panose="020B0604030504040204" pitchFamily="50" charset="-128"/>
                  <a:ea typeface="メイリオ" panose="020B0604030504040204" pitchFamily="50" charset="-128"/>
                </a:rPr>
                <a:t>□ </a:t>
              </a:r>
              <a:r>
                <a:rPr kumimoji="1" lang="ja-JP" altLang="en-US" sz="1050" dirty="0">
                  <a:latin typeface="メイリオ" panose="020B0604030504040204" pitchFamily="50" charset="-128"/>
                  <a:ea typeface="メイリオ" panose="020B0604030504040204" pitchFamily="50" charset="-128"/>
                </a:rPr>
                <a:t>歯ぐきに赤く腫れた部分がある。</a:t>
              </a:r>
            </a:p>
            <a:p>
              <a:pPr>
                <a:lnSpc>
                  <a:spcPts val="1400"/>
                </a:lnSpc>
              </a:pPr>
              <a:r>
                <a:rPr kumimoji="1" lang="ja-JP" altLang="en-US" sz="1050" dirty="0">
                  <a:solidFill>
                    <a:srgbClr val="0070C0"/>
                  </a:solidFill>
                  <a:latin typeface="メイリオ" panose="020B0604030504040204" pitchFamily="50" charset="-128"/>
                  <a:ea typeface="メイリオ" panose="020B0604030504040204" pitchFamily="50" charset="-128"/>
                </a:rPr>
                <a:t>□ </a:t>
              </a:r>
              <a:r>
                <a:rPr kumimoji="1" lang="ja-JP" altLang="en-US" sz="1050" dirty="0">
                  <a:latin typeface="メイリオ" panose="020B0604030504040204" pitchFamily="50" charset="-128"/>
                  <a:ea typeface="メイリオ" panose="020B0604030504040204" pitchFamily="50" charset="-128"/>
                </a:rPr>
                <a:t>口臭がなんとなく気になる。</a:t>
              </a:r>
            </a:p>
            <a:p>
              <a:pPr>
                <a:lnSpc>
                  <a:spcPts val="1400"/>
                </a:lnSpc>
              </a:pPr>
              <a:r>
                <a:rPr kumimoji="1" lang="ja-JP" altLang="en-US" sz="1050" dirty="0">
                  <a:solidFill>
                    <a:srgbClr val="0070C0"/>
                  </a:solidFill>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 歯ぐきがやせてきたみたい。</a:t>
              </a:r>
            </a:p>
            <a:p>
              <a:pPr>
                <a:lnSpc>
                  <a:spcPts val="1400"/>
                </a:lnSpc>
              </a:pPr>
              <a:r>
                <a:rPr kumimoji="1" lang="ja-JP" altLang="en-US" sz="1050" dirty="0">
                  <a:solidFill>
                    <a:srgbClr val="0070C0"/>
                  </a:solidFill>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 歯と歯の間にものがつまりやすい。</a:t>
              </a:r>
            </a:p>
            <a:p>
              <a:pPr>
                <a:lnSpc>
                  <a:spcPts val="1400"/>
                </a:lnSpc>
              </a:pPr>
              <a:r>
                <a:rPr kumimoji="1" lang="ja-JP" altLang="en-US" sz="1050" dirty="0">
                  <a:solidFill>
                    <a:srgbClr val="0070C0"/>
                  </a:solidFill>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 歯をみがいたあと、歯ブラシに血がついたり、　　</a:t>
              </a:r>
              <a:endParaRPr kumimoji="1" lang="en-US" altLang="ja-JP" sz="1050" dirty="0">
                <a:latin typeface="メイリオ" panose="020B0604030504040204" pitchFamily="50" charset="-128"/>
                <a:ea typeface="メイリオ" panose="020B0604030504040204" pitchFamily="50" charset="-128"/>
              </a:endParaRPr>
            </a:p>
            <a:p>
              <a:pPr>
                <a:lnSpc>
                  <a:spcPts val="1400"/>
                </a:lnSpc>
              </a:pPr>
              <a:r>
                <a:rPr kumimoji="1" lang="ja-JP" altLang="en-US" sz="1050" dirty="0">
                  <a:latin typeface="メイリオ" panose="020B0604030504040204" pitchFamily="50" charset="-128"/>
                  <a:ea typeface="メイリオ" panose="020B0604030504040204" pitchFamily="50" charset="-128"/>
                </a:rPr>
                <a:t>　 すすいだ水に血が混じることがある。</a:t>
              </a:r>
              <a:endParaRPr kumimoji="1" lang="en-US" altLang="ja-JP" sz="1050" dirty="0">
                <a:latin typeface="メイリオ" panose="020B0604030504040204" pitchFamily="50" charset="-128"/>
                <a:ea typeface="メイリオ" panose="020B0604030504040204" pitchFamily="50" charset="-128"/>
              </a:endParaRPr>
            </a:p>
            <a:p>
              <a:pPr>
                <a:lnSpc>
                  <a:spcPts val="1400"/>
                </a:lnSpc>
              </a:pPr>
              <a:r>
                <a:rPr kumimoji="1" lang="ja-JP" altLang="en-US" sz="1050" dirty="0">
                  <a:solidFill>
                    <a:srgbClr val="0070C0"/>
                  </a:solidFill>
                  <a:latin typeface="メイリオ" panose="020B0604030504040204" pitchFamily="50" charset="-128"/>
                  <a:ea typeface="メイリオ" panose="020B0604030504040204" pitchFamily="50" charset="-128"/>
                </a:rPr>
                <a:t>□ </a:t>
              </a:r>
              <a:r>
                <a:rPr kumimoji="1" lang="ja-JP" altLang="en-US" sz="1050" dirty="0">
                  <a:latin typeface="メイリオ" panose="020B0604030504040204" pitchFamily="50" charset="-128"/>
                  <a:ea typeface="メイリオ" panose="020B0604030504040204" pitchFamily="50" charset="-128"/>
                </a:rPr>
                <a:t>歯と歯の間の歯</a:t>
              </a:r>
              <a:r>
                <a:rPr kumimoji="1" lang="ja-JP" altLang="en-US" sz="1050" dirty="0" err="1">
                  <a:latin typeface="メイリオ" panose="020B0604030504040204" pitchFamily="50" charset="-128"/>
                  <a:ea typeface="メイリオ" panose="020B0604030504040204" pitchFamily="50" charset="-128"/>
                </a:rPr>
                <a:t>ぐき</a:t>
              </a:r>
              <a:r>
                <a:rPr kumimoji="1" lang="ja-JP" altLang="en-US" sz="1050" dirty="0">
                  <a:latin typeface="メイリオ" panose="020B0604030504040204" pitchFamily="50" charset="-128"/>
                  <a:ea typeface="メイリオ" panose="020B0604030504040204" pitchFamily="50" charset="-128"/>
                </a:rPr>
                <a:t>が、鋭角的な三角形で</a:t>
              </a:r>
              <a:endParaRPr kumimoji="1" lang="en-US" altLang="ja-JP" sz="1050" dirty="0">
                <a:latin typeface="メイリオ" panose="020B0604030504040204" pitchFamily="50" charset="-128"/>
                <a:ea typeface="メイリオ" panose="020B0604030504040204" pitchFamily="50" charset="-128"/>
              </a:endParaRPr>
            </a:p>
            <a:p>
              <a:pPr>
                <a:lnSpc>
                  <a:spcPts val="1400"/>
                </a:lnSpc>
              </a:pPr>
              <a:r>
                <a:rPr kumimoji="1" lang="ja-JP" altLang="en-US" sz="1050" dirty="0">
                  <a:latin typeface="メイリオ" panose="020B0604030504040204" pitchFamily="50" charset="-128"/>
                  <a:ea typeface="メイリオ" panose="020B0604030504040204" pitchFamily="50" charset="-128"/>
                </a:rPr>
                <a:t>　 はなく、うっ血してブヨブヨしている。</a:t>
              </a:r>
            </a:p>
            <a:p>
              <a:pPr>
                <a:lnSpc>
                  <a:spcPts val="1400"/>
                </a:lnSpc>
              </a:pPr>
              <a:r>
                <a:rPr kumimoji="1" lang="ja-JP" altLang="en-US" sz="1050" dirty="0">
                  <a:solidFill>
                    <a:srgbClr val="0070C0"/>
                  </a:solidFill>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 ときどき、歯が浮いたような感じがする。</a:t>
              </a:r>
              <a:endParaRPr kumimoji="1" lang="en-US" altLang="ja-JP" sz="1050" dirty="0">
                <a:latin typeface="メイリオ" panose="020B0604030504040204" pitchFamily="50" charset="-128"/>
                <a:ea typeface="メイリオ" panose="020B0604030504040204" pitchFamily="50" charset="-128"/>
              </a:endParaRPr>
            </a:p>
            <a:p>
              <a:pPr>
                <a:lnSpc>
                  <a:spcPts val="1400"/>
                </a:lnSpc>
              </a:pPr>
              <a:r>
                <a:rPr kumimoji="1" lang="ja-JP" altLang="en-US" sz="1050" dirty="0">
                  <a:solidFill>
                    <a:srgbClr val="0070C0"/>
                  </a:solidFill>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 指でさわってみて、少しグラつく歯がある。</a:t>
              </a:r>
            </a:p>
            <a:p>
              <a:pPr>
                <a:lnSpc>
                  <a:spcPts val="1400"/>
                </a:lnSpc>
              </a:pPr>
              <a:r>
                <a:rPr kumimoji="1" lang="ja-JP" altLang="en-US" sz="1050" dirty="0">
                  <a:solidFill>
                    <a:srgbClr val="0070C0"/>
                  </a:solidFill>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 歯ぐきから膿が出たことがある。</a:t>
              </a:r>
            </a:p>
          </p:txBody>
        </p:sp>
      </p:grpSp>
      <p:sp>
        <p:nvSpPr>
          <p:cNvPr id="54" name="テキスト ボックス 53">
            <a:extLst>
              <a:ext uri="{FF2B5EF4-FFF2-40B4-BE49-F238E27FC236}">
                <a16:creationId xmlns:a16="http://schemas.microsoft.com/office/drawing/2014/main" id="{6E05B3B6-9078-C68F-1E9D-A7F854F3C879}"/>
              </a:ext>
            </a:extLst>
          </p:cNvPr>
          <p:cNvSpPr txBox="1"/>
          <p:nvPr/>
        </p:nvSpPr>
        <p:spPr>
          <a:xfrm>
            <a:off x="298672" y="8172330"/>
            <a:ext cx="6092712" cy="1446550"/>
          </a:xfrm>
          <a:prstGeom prst="rect">
            <a:avLst/>
          </a:prstGeom>
          <a:solidFill>
            <a:schemeClr val="accent2">
              <a:lumMod val="20000"/>
              <a:lumOff val="80000"/>
            </a:schemeClr>
          </a:solidFill>
        </p:spPr>
        <p:txBody>
          <a:bodyPr wrap="square" rtlCol="0">
            <a:spAutoFit/>
          </a:bodyPr>
          <a:lstStyle/>
          <a:p>
            <a:r>
              <a:rPr kumimoji="1" lang="ja-JP" altLang="en-US" sz="1100" b="1" dirty="0">
                <a:solidFill>
                  <a:srgbClr val="FF0000"/>
                </a:solidFill>
                <a:latin typeface="メイリオ" panose="020B0604030504040204" pitchFamily="50" charset="-128"/>
                <a:ea typeface="メイリオ" panose="020B0604030504040204" pitchFamily="50" charset="-128"/>
              </a:rPr>
              <a:t>●チェックがない場合</a:t>
            </a:r>
            <a:endParaRPr kumimoji="1" lang="en-US" altLang="ja-JP" sz="1100" b="1" dirty="0">
              <a:solidFill>
                <a:srgbClr val="FF0000"/>
              </a:solidFill>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これからもきちんと歯みがきを心がけ、少なくとも１年に１回は歯科健診を受けましょう。</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b="1" dirty="0">
                <a:solidFill>
                  <a:srgbClr val="FF0000"/>
                </a:solidFill>
                <a:latin typeface="メイリオ" panose="020B0604030504040204" pitchFamily="50" charset="-128"/>
                <a:ea typeface="メイリオ" panose="020B0604030504040204" pitchFamily="50" charset="-128"/>
              </a:rPr>
              <a:t>●チェックが１～２個の場合</a:t>
            </a:r>
            <a:endParaRPr kumimoji="1" lang="en-US" altLang="ja-JP" sz="1100" b="1" dirty="0">
              <a:solidFill>
                <a:srgbClr val="FF0000"/>
              </a:solidFill>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歯周病の可能性があります。まず歯みがきのしかたを見直しましょう。念のためかかりつけ</a:t>
            </a:r>
            <a:endParaRPr kumimoji="1" lang="en-US" altLang="ja-JP" sz="1100" dirty="0">
              <a:latin typeface="メイリオ" panose="020B0604030504040204" pitchFamily="50" charset="-128"/>
              <a:ea typeface="メイリオ" panose="020B0604030504040204" pitchFamily="50" charset="-128"/>
            </a:endParaRPr>
          </a:p>
          <a:p>
            <a:r>
              <a:rPr kumimoji="1" lang="en-US" altLang="ja-JP" sz="1100" dirty="0">
                <a:latin typeface="メイリオ" panose="020B0604030504040204" pitchFamily="50" charset="-128"/>
                <a:ea typeface="メイリオ" panose="020B0604030504040204" pitchFamily="50" charset="-128"/>
              </a:rPr>
              <a:t>   </a:t>
            </a:r>
            <a:r>
              <a:rPr kumimoji="1" lang="ja-JP" altLang="en-US" sz="1100" dirty="0">
                <a:latin typeface="メイリオ" panose="020B0604030504040204" pitchFamily="50" charset="-128"/>
                <a:ea typeface="メイリオ" panose="020B0604030504040204" pitchFamily="50" charset="-128"/>
              </a:rPr>
              <a:t>歯科医院で歯周病でないか、歯みがきがきちんとできているか、確認してもらいましょう。</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b="1" dirty="0">
                <a:solidFill>
                  <a:srgbClr val="FF0000"/>
                </a:solidFill>
                <a:latin typeface="メイリオ" panose="020B0604030504040204" pitchFamily="50" charset="-128"/>
                <a:ea typeface="メイリオ" panose="020B0604030504040204" pitchFamily="50" charset="-128"/>
              </a:rPr>
              <a:t>●チェックが３～５個の場合</a:t>
            </a:r>
            <a:endParaRPr kumimoji="1" lang="en-US" altLang="ja-JP" sz="1100" b="1" dirty="0">
              <a:solidFill>
                <a:srgbClr val="FF0000"/>
              </a:solidFill>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初期あるいは中等度歯周炎以上に歯周病が進行しているおそれがあります。早めに歯科医師   </a:t>
            </a:r>
            <a:endParaRPr kumimoji="1" lang="en-US" altLang="ja-JP" sz="1100" dirty="0">
              <a:latin typeface="メイリオ" panose="020B0604030504040204" pitchFamily="50" charset="-128"/>
              <a:ea typeface="メイリオ" panose="020B0604030504040204" pitchFamily="50" charset="-128"/>
            </a:endParaRPr>
          </a:p>
          <a:p>
            <a:r>
              <a:rPr kumimoji="1" lang="en-US" altLang="ja-JP" sz="1100" dirty="0">
                <a:latin typeface="メイリオ" panose="020B0604030504040204" pitchFamily="50" charset="-128"/>
                <a:ea typeface="メイリオ" panose="020B0604030504040204" pitchFamily="50" charset="-128"/>
              </a:rPr>
              <a:t>   </a:t>
            </a:r>
            <a:r>
              <a:rPr kumimoji="1" lang="ja-JP" altLang="en-US" sz="1100" dirty="0">
                <a:latin typeface="メイリオ" panose="020B0604030504040204" pitchFamily="50" charset="-128"/>
                <a:ea typeface="メイリオ" panose="020B0604030504040204" pitchFamily="50" charset="-128"/>
              </a:rPr>
              <a:t>に相談しましょう。</a:t>
            </a:r>
            <a:endParaRPr kumimoji="1" lang="en-US" altLang="ja-JP" sz="1100" dirty="0">
              <a:latin typeface="メイリオ" panose="020B0604030504040204" pitchFamily="50" charset="-128"/>
              <a:ea typeface="メイリオ" panose="020B0604030504040204" pitchFamily="50" charset="-128"/>
            </a:endParaRPr>
          </a:p>
        </p:txBody>
      </p:sp>
      <p:sp>
        <p:nvSpPr>
          <p:cNvPr id="56" name="テキスト ボックス 55">
            <a:extLst>
              <a:ext uri="{FF2B5EF4-FFF2-40B4-BE49-F238E27FC236}">
                <a16:creationId xmlns:a16="http://schemas.microsoft.com/office/drawing/2014/main" id="{D27ACCB8-7158-E360-4AE6-2BC7FAD72343}"/>
              </a:ext>
            </a:extLst>
          </p:cNvPr>
          <p:cNvSpPr txBox="1"/>
          <p:nvPr/>
        </p:nvSpPr>
        <p:spPr>
          <a:xfrm>
            <a:off x="257912" y="9643268"/>
            <a:ext cx="6406147" cy="223138"/>
          </a:xfrm>
          <a:prstGeom prst="rect">
            <a:avLst/>
          </a:prstGeom>
          <a:noFill/>
        </p:spPr>
        <p:txBody>
          <a:bodyPr wrap="square" rtlCol="0">
            <a:spAutoFit/>
          </a:bodyPr>
          <a:lstStyle/>
          <a:p>
            <a:r>
              <a:rPr kumimoji="1" lang="ja-JP" altLang="en-US" sz="850" dirty="0">
                <a:latin typeface="メイリオ" panose="020B0604030504040204" pitchFamily="50" charset="-128"/>
                <a:ea typeface="メイリオ" panose="020B0604030504040204" pitchFamily="50" charset="-128"/>
              </a:rPr>
              <a:t>出典：（公財）</a:t>
            </a:r>
            <a:r>
              <a:rPr kumimoji="1" lang="en-US" altLang="ja-JP" sz="850" dirty="0">
                <a:latin typeface="メイリオ" panose="020B0604030504040204" pitchFamily="50" charset="-128"/>
                <a:ea typeface="メイリオ" panose="020B0604030504040204" pitchFamily="50" charset="-128"/>
              </a:rPr>
              <a:t>8020</a:t>
            </a:r>
            <a:r>
              <a:rPr kumimoji="1" lang="ja-JP" altLang="en-US" sz="850" dirty="0">
                <a:latin typeface="メイリオ" panose="020B0604030504040204" pitchFamily="50" charset="-128"/>
                <a:ea typeface="メイリオ" panose="020B0604030504040204" pitchFamily="50" charset="-128"/>
              </a:rPr>
              <a:t>推進財団　歯周病セルフチェックシート（</a:t>
            </a:r>
            <a:r>
              <a:rPr kumimoji="1" lang="en-US" altLang="ja-JP" sz="850" dirty="0">
                <a:latin typeface="メイリオ" panose="020B0604030504040204" pitchFamily="50" charset="-128"/>
                <a:ea typeface="メイリオ" panose="020B0604030504040204" pitchFamily="50" charset="-128"/>
              </a:rPr>
              <a:t>https://www.8020zaidan.or.jp/pdf/poster/8020check.pdf</a:t>
            </a:r>
            <a:r>
              <a:rPr kumimoji="1" lang="ja-JP" altLang="en-US" sz="850" dirty="0">
                <a:latin typeface="メイリオ" panose="020B0604030504040204" pitchFamily="50" charset="-128"/>
                <a:ea typeface="メイリオ" panose="020B0604030504040204" pitchFamily="50" charset="-128"/>
              </a:rPr>
              <a:t>）</a:t>
            </a:r>
            <a:endParaRPr kumimoji="1" lang="ja-JP" altLang="en-US" sz="950" dirty="0">
              <a:latin typeface="メイリオ" panose="020B0604030504040204" pitchFamily="50" charset="-128"/>
              <a:ea typeface="メイリオ" panose="020B0604030504040204" pitchFamily="50" charset="-128"/>
            </a:endParaRPr>
          </a:p>
        </p:txBody>
      </p:sp>
      <p:pic>
        <p:nvPicPr>
          <p:cNvPr id="3074" name="Picture 2" descr="一包化された薬のイラスト"/>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12669" y="3550243"/>
            <a:ext cx="843911" cy="727873"/>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ランニングマシンで走る人達のイラスト"/>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13433" y="3510899"/>
            <a:ext cx="744351" cy="748091"/>
          </a:xfrm>
          <a:prstGeom prst="rect">
            <a:avLst/>
          </a:prstGeom>
          <a:noFill/>
          <a:extLst>
            <a:ext uri="{909E8E84-426E-40DD-AFC4-6F175D3DCCD1}">
              <a14:hiddenFill xmlns:a14="http://schemas.microsoft.com/office/drawing/2010/main">
                <a:solidFill>
                  <a:srgbClr val="FFFFFF"/>
                </a:solidFill>
              </a14:hiddenFill>
            </a:ext>
          </a:extLst>
        </p:spPr>
      </p:pic>
      <p:pic>
        <p:nvPicPr>
          <p:cNvPr id="3082" name="Picture 10" descr="筋トレをする中年男性のイラスト"/>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825546" y="3664135"/>
            <a:ext cx="594241" cy="594241"/>
          </a:xfrm>
          <a:prstGeom prst="rect">
            <a:avLst/>
          </a:prstGeom>
          <a:noFill/>
          <a:extLst>
            <a:ext uri="{909E8E84-426E-40DD-AFC4-6F175D3DCCD1}">
              <a14:hiddenFill xmlns:a14="http://schemas.microsoft.com/office/drawing/2010/main">
                <a:solidFill>
                  <a:srgbClr val="FFFFFF"/>
                </a:solidFill>
              </a14:hiddenFill>
            </a:ext>
          </a:extLst>
        </p:spPr>
      </p:pic>
      <p:grpSp>
        <p:nvGrpSpPr>
          <p:cNvPr id="8" name="グループ化 7"/>
          <p:cNvGrpSpPr/>
          <p:nvPr/>
        </p:nvGrpSpPr>
        <p:grpSpPr>
          <a:xfrm>
            <a:off x="3722108" y="6084937"/>
            <a:ext cx="3019922" cy="1145255"/>
            <a:chOff x="1823088" y="4547772"/>
            <a:chExt cx="3019922" cy="1145255"/>
          </a:xfrm>
        </p:grpSpPr>
        <p:pic>
          <p:nvPicPr>
            <p:cNvPr id="60" name="図 59">
              <a:extLst>
                <a:ext uri="{FF2B5EF4-FFF2-40B4-BE49-F238E27FC236}">
                  <a16:creationId xmlns:a16="http://schemas.microsoft.com/office/drawing/2014/main" id="{D364203F-5D3B-27C1-D215-C84217CEBA2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011145" y="4636371"/>
              <a:ext cx="519542" cy="915344"/>
            </a:xfrm>
            <a:prstGeom prst="rect">
              <a:avLst/>
            </a:prstGeom>
          </p:spPr>
        </p:pic>
        <p:sp>
          <p:nvSpPr>
            <p:cNvPr id="61" name="楕円 60">
              <a:extLst>
                <a:ext uri="{FF2B5EF4-FFF2-40B4-BE49-F238E27FC236}">
                  <a16:creationId xmlns:a16="http://schemas.microsoft.com/office/drawing/2014/main" id="{13EF7069-38AA-74E7-C1BF-B70F72D37F4A}"/>
                </a:ext>
              </a:extLst>
            </p:cNvPr>
            <p:cNvSpPr/>
            <p:nvPr/>
          </p:nvSpPr>
          <p:spPr>
            <a:xfrm>
              <a:off x="1823088" y="5530062"/>
              <a:ext cx="897761" cy="162965"/>
            </a:xfrm>
            <a:prstGeom prst="ellipse">
              <a:avLst/>
            </a:prstGeom>
            <a:solidFill>
              <a:schemeClr val="accent2">
                <a:lumMod val="40000"/>
                <a:lumOff val="6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メイリオ" panose="020B0604030504040204" pitchFamily="50" charset="-128"/>
                  <a:ea typeface="メイリオ" panose="020B0604030504040204" pitchFamily="50" charset="-128"/>
                </a:rPr>
                <a:t>糖尿病</a:t>
              </a:r>
            </a:p>
          </p:txBody>
        </p:sp>
        <p:pic>
          <p:nvPicPr>
            <p:cNvPr id="62" name="図 61">
              <a:extLst>
                <a:ext uri="{FF2B5EF4-FFF2-40B4-BE49-F238E27FC236}">
                  <a16:creationId xmlns:a16="http://schemas.microsoft.com/office/drawing/2014/main" id="{579B161B-8EC6-0A43-08EF-0E957C75C328}"/>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852804" y="4547772"/>
              <a:ext cx="990206" cy="1036209"/>
            </a:xfrm>
            <a:prstGeom prst="rect">
              <a:avLst/>
            </a:prstGeom>
          </p:spPr>
        </p:pic>
        <p:sp>
          <p:nvSpPr>
            <p:cNvPr id="63" name="楕円 62">
              <a:extLst>
                <a:ext uri="{FF2B5EF4-FFF2-40B4-BE49-F238E27FC236}">
                  <a16:creationId xmlns:a16="http://schemas.microsoft.com/office/drawing/2014/main" id="{BC9BC4E4-02A8-0EE4-D207-24D41A185D27}"/>
                </a:ext>
              </a:extLst>
            </p:cNvPr>
            <p:cNvSpPr/>
            <p:nvPr/>
          </p:nvSpPr>
          <p:spPr>
            <a:xfrm>
              <a:off x="3901410" y="5515072"/>
              <a:ext cx="897761" cy="162965"/>
            </a:xfrm>
            <a:prstGeom prst="ellipse">
              <a:avLst/>
            </a:prstGeom>
            <a:solidFill>
              <a:schemeClr val="accent2">
                <a:lumMod val="40000"/>
                <a:lumOff val="6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000" b="1" dirty="0">
                  <a:solidFill>
                    <a:schemeClr val="tx1"/>
                  </a:solidFill>
                  <a:latin typeface="メイリオ" panose="020B0604030504040204" pitchFamily="50" charset="-128"/>
                  <a:ea typeface="メイリオ" panose="020B0604030504040204" pitchFamily="50" charset="-128"/>
                </a:rPr>
                <a:t>歯周病</a:t>
              </a:r>
            </a:p>
          </p:txBody>
        </p:sp>
      </p:grpSp>
      <p:sp>
        <p:nvSpPr>
          <p:cNvPr id="66" name="テキスト ボックス 65">
            <a:extLst>
              <a:ext uri="{FF2B5EF4-FFF2-40B4-BE49-F238E27FC236}">
                <a16:creationId xmlns:a16="http://schemas.microsoft.com/office/drawing/2014/main" id="{922C28AD-EDFD-470E-846D-25B451EF6D89}"/>
              </a:ext>
            </a:extLst>
          </p:cNvPr>
          <p:cNvSpPr txBox="1"/>
          <p:nvPr/>
        </p:nvSpPr>
        <p:spPr>
          <a:xfrm>
            <a:off x="4269908" y="7239115"/>
            <a:ext cx="1915049" cy="261610"/>
          </a:xfrm>
          <a:prstGeom prst="rect">
            <a:avLst/>
          </a:prstGeom>
          <a:noFill/>
        </p:spPr>
        <p:txBody>
          <a:bodyPr wrap="square" rtlCol="0">
            <a:spAutoFit/>
          </a:bodyPr>
          <a:lstStyle/>
          <a:p>
            <a:pPr algn="ctr"/>
            <a:r>
              <a:rPr kumimoji="1" lang="ja-JP" altLang="en-US" sz="1100" dirty="0">
                <a:latin typeface="メイリオ" panose="020B0604030504040204" pitchFamily="50" charset="-128"/>
                <a:ea typeface="メイリオ" panose="020B0604030504040204" pitchFamily="50" charset="-128"/>
              </a:rPr>
              <a:t>体の抵抗力を弱める</a:t>
            </a:r>
          </a:p>
        </p:txBody>
      </p:sp>
      <p:sp>
        <p:nvSpPr>
          <p:cNvPr id="67" name="テキスト ボックス 66">
            <a:extLst>
              <a:ext uri="{FF2B5EF4-FFF2-40B4-BE49-F238E27FC236}">
                <a16:creationId xmlns:a16="http://schemas.microsoft.com/office/drawing/2014/main" id="{15BE1AA7-6393-44A1-B01B-90F50538F761}"/>
              </a:ext>
            </a:extLst>
          </p:cNvPr>
          <p:cNvSpPr txBox="1"/>
          <p:nvPr/>
        </p:nvSpPr>
        <p:spPr>
          <a:xfrm>
            <a:off x="4148039" y="5791849"/>
            <a:ext cx="2147787" cy="261610"/>
          </a:xfrm>
          <a:prstGeom prst="rect">
            <a:avLst/>
          </a:prstGeom>
          <a:noFill/>
        </p:spPr>
        <p:txBody>
          <a:bodyPr wrap="square" rtlCol="0">
            <a:spAutoFit/>
          </a:bodyPr>
          <a:lstStyle/>
          <a:p>
            <a:pPr algn="ctr"/>
            <a:r>
              <a:rPr kumimoji="1" lang="ja-JP" altLang="en-US" sz="1100" dirty="0">
                <a:latin typeface="メイリオ" panose="020B0604030504040204" pitchFamily="50" charset="-128"/>
                <a:ea typeface="メイリオ" panose="020B0604030504040204" pitchFamily="50" charset="-128"/>
              </a:rPr>
              <a:t>インスリンの働きを抑制</a:t>
            </a:r>
          </a:p>
        </p:txBody>
      </p:sp>
      <p:sp>
        <p:nvSpPr>
          <p:cNvPr id="13" name="下矢印 12"/>
          <p:cNvSpPr/>
          <p:nvPr/>
        </p:nvSpPr>
        <p:spPr>
          <a:xfrm rot="5400000">
            <a:off x="5050438" y="6127853"/>
            <a:ext cx="224550" cy="756131"/>
          </a:xfrm>
          <a:prstGeom prst="downArrow">
            <a:avLst>
              <a:gd name="adj1" fmla="val 50000"/>
              <a:gd name="adj2" fmla="val 11658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下矢印 67"/>
          <p:cNvSpPr/>
          <p:nvPr/>
        </p:nvSpPr>
        <p:spPr>
          <a:xfrm rot="16200000">
            <a:off x="5073572" y="6505256"/>
            <a:ext cx="224550" cy="756131"/>
          </a:xfrm>
          <a:prstGeom prst="downArrow">
            <a:avLst>
              <a:gd name="adj1" fmla="val 50000"/>
              <a:gd name="adj2" fmla="val 11658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99811088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569</Words>
  <Application>Microsoft Office PowerPoint</Application>
  <PresentationFormat>A4 210 x 297 mm</PresentationFormat>
  <Paragraphs>69</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ＭＳ ゴシック</vt:lpstr>
      <vt:lpstr>メイリオ</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2023-05-01T10:28:34Z</dcterms:created>
  <dcterms:modified xsi:type="dcterms:W3CDTF">2023-05-01T10:28:40Z</dcterms:modified>
</cp:coreProperties>
</file>