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75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99FF"/>
    <a:srgbClr val="FFCCFF"/>
    <a:srgbClr val="FF99CC"/>
    <a:srgbClr val="FF66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0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58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24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46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72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86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13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23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979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45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29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57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185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0CB64-0578-4F30-9337-FC86D8A6EA1B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23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tmp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tmp"/><Relationship Id="rId5" Type="http://schemas.openxmlformats.org/officeDocument/2006/relationships/image" Target="../media/image4.png"/><Relationship Id="rId15" Type="http://schemas.openxmlformats.org/officeDocument/2006/relationships/image" Target="../media/image14.tmp"/><Relationship Id="rId10" Type="http://schemas.openxmlformats.org/officeDocument/2006/relationships/image" Target="../media/image9.tmp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tmp"/><Relationship Id="rId14" Type="http://schemas.openxmlformats.org/officeDocument/2006/relationships/image" Target="../media/image1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四角形: 角を丸くする 25">
            <a:extLst>
              <a:ext uri="{FF2B5EF4-FFF2-40B4-BE49-F238E27FC236}">
                <a16:creationId xmlns:a16="http://schemas.microsoft.com/office/drawing/2014/main" id="{27374621-061B-DC6F-596C-25D943B65072}"/>
              </a:ext>
            </a:extLst>
          </p:cNvPr>
          <p:cNvSpPr/>
          <p:nvPr/>
        </p:nvSpPr>
        <p:spPr>
          <a:xfrm>
            <a:off x="377332" y="2284008"/>
            <a:ext cx="2031376" cy="89395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四角形: 角を丸くする 25">
            <a:extLst>
              <a:ext uri="{FF2B5EF4-FFF2-40B4-BE49-F238E27FC236}">
                <a16:creationId xmlns:a16="http://schemas.microsoft.com/office/drawing/2014/main" id="{27374621-061B-DC6F-596C-25D943B65072}"/>
              </a:ext>
            </a:extLst>
          </p:cNvPr>
          <p:cNvSpPr/>
          <p:nvPr/>
        </p:nvSpPr>
        <p:spPr>
          <a:xfrm>
            <a:off x="4514740" y="2268842"/>
            <a:ext cx="2031376" cy="89395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四角形: 角を丸くする 25">
            <a:extLst>
              <a:ext uri="{FF2B5EF4-FFF2-40B4-BE49-F238E27FC236}">
                <a16:creationId xmlns:a16="http://schemas.microsoft.com/office/drawing/2014/main" id="{27374621-061B-DC6F-596C-25D943B65072}"/>
              </a:ext>
            </a:extLst>
          </p:cNvPr>
          <p:cNvSpPr/>
          <p:nvPr/>
        </p:nvSpPr>
        <p:spPr>
          <a:xfrm>
            <a:off x="4511974" y="1369098"/>
            <a:ext cx="2031376" cy="85995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四角形: 角を丸くする 25">
            <a:extLst>
              <a:ext uri="{FF2B5EF4-FFF2-40B4-BE49-F238E27FC236}">
                <a16:creationId xmlns:a16="http://schemas.microsoft.com/office/drawing/2014/main" id="{27374621-061B-DC6F-596C-25D943B65072}"/>
              </a:ext>
            </a:extLst>
          </p:cNvPr>
          <p:cNvSpPr/>
          <p:nvPr/>
        </p:nvSpPr>
        <p:spPr>
          <a:xfrm>
            <a:off x="2448159" y="1382276"/>
            <a:ext cx="2031376" cy="85995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四角形: 角を丸くする 25">
            <a:extLst>
              <a:ext uri="{FF2B5EF4-FFF2-40B4-BE49-F238E27FC236}">
                <a16:creationId xmlns:a16="http://schemas.microsoft.com/office/drawing/2014/main" id="{27374621-061B-DC6F-596C-25D943B65072}"/>
              </a:ext>
            </a:extLst>
          </p:cNvPr>
          <p:cNvSpPr/>
          <p:nvPr/>
        </p:nvSpPr>
        <p:spPr>
          <a:xfrm>
            <a:off x="381099" y="1375899"/>
            <a:ext cx="2031376" cy="85995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四角形: 角を丸くする 25">
            <a:extLst>
              <a:ext uri="{FF2B5EF4-FFF2-40B4-BE49-F238E27FC236}">
                <a16:creationId xmlns:a16="http://schemas.microsoft.com/office/drawing/2014/main" id="{27374621-061B-DC6F-596C-25D943B65072}"/>
              </a:ext>
            </a:extLst>
          </p:cNvPr>
          <p:cNvSpPr/>
          <p:nvPr/>
        </p:nvSpPr>
        <p:spPr>
          <a:xfrm>
            <a:off x="2454189" y="2284008"/>
            <a:ext cx="2031376" cy="89395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191512" y="168094"/>
            <a:ext cx="6474976" cy="4273746"/>
            <a:chOff x="232014" y="4587922"/>
            <a:chExt cx="6141491" cy="3264244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258433" y="4628586"/>
              <a:ext cx="5923124" cy="25858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幼児（３歳～就学前）の食事</a:t>
              </a:r>
              <a:endPara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232014" y="4587922"/>
              <a:ext cx="6141491" cy="3264244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" name="角丸四角形 5"/>
          <p:cNvSpPr/>
          <p:nvPr/>
        </p:nvSpPr>
        <p:spPr>
          <a:xfrm>
            <a:off x="191512" y="4502327"/>
            <a:ext cx="6474976" cy="5268484"/>
          </a:xfrm>
          <a:prstGeom prst="flowChartProcess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EF64B1B-25B4-C159-DDD0-660ED926C97A}"/>
              </a:ext>
            </a:extLst>
          </p:cNvPr>
          <p:cNvSpPr txBox="1"/>
          <p:nvPr/>
        </p:nvSpPr>
        <p:spPr>
          <a:xfrm>
            <a:off x="264280" y="476827"/>
            <a:ext cx="63518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spcBef>
                <a:spcPct val="0"/>
              </a:spcBef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将来の嗜好を構成する大切な時期です。食事の内容が偏らないようにしたり、間食ではカルシウムや鉄、ビタミンなど不足する栄養素をとるようにします。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1" algn="just">
              <a:spcBef>
                <a:spcPct val="0"/>
              </a:spcBef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また、かむ力を身につけるようにしましょう。</a:t>
            </a:r>
          </a:p>
          <a:p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A81E9902-4A14-7A69-1B3D-3BA29C06161D}"/>
              </a:ext>
            </a:extLst>
          </p:cNvPr>
          <p:cNvGrpSpPr/>
          <p:nvPr/>
        </p:nvGrpSpPr>
        <p:grpSpPr>
          <a:xfrm>
            <a:off x="420217" y="1016951"/>
            <a:ext cx="6066067" cy="2096984"/>
            <a:chOff x="438208" y="959863"/>
            <a:chExt cx="6066067" cy="2096984"/>
          </a:xfrm>
        </p:grpSpPr>
        <p:sp>
          <p:nvSpPr>
            <p:cNvPr id="9" name="六角形 8">
              <a:extLst>
                <a:ext uri="{FF2B5EF4-FFF2-40B4-BE49-F238E27FC236}">
                  <a16:creationId xmlns:a16="http://schemas.microsoft.com/office/drawing/2014/main" id="{4D04F71A-14B5-95D6-9786-16ECCB9EDCFF}"/>
                </a:ext>
              </a:extLst>
            </p:cNvPr>
            <p:cNvSpPr/>
            <p:nvPr/>
          </p:nvSpPr>
          <p:spPr>
            <a:xfrm>
              <a:off x="1171541" y="959863"/>
              <a:ext cx="4740812" cy="337630"/>
            </a:xfrm>
            <a:prstGeom prst="hexagon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幼児の食事のポイント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EB936A3A-127F-8C6C-08E9-2BC34C9D3FBD}"/>
                </a:ext>
              </a:extLst>
            </p:cNvPr>
            <p:cNvSpPr txBox="1"/>
            <p:nvPr/>
          </p:nvSpPr>
          <p:spPr>
            <a:xfrm>
              <a:off x="443665" y="1366217"/>
              <a:ext cx="1979863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バランスのよい食事を</a:t>
              </a:r>
            </a:p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主食・主菜・副菜を組み合わせましょう。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C2DB7D80-C124-E32C-D3DC-7EA63FF2137B}"/>
                </a:ext>
              </a:extLst>
            </p:cNvPr>
            <p:cNvSpPr txBox="1"/>
            <p:nvPr/>
          </p:nvSpPr>
          <p:spPr>
            <a:xfrm>
              <a:off x="4572829" y="2285814"/>
              <a:ext cx="18637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カルシウムの多い食品を</a:t>
              </a:r>
            </a:p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丈夫な骨や歯を作るにはカルシウムやたんぱく質が必要です。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5D983688-66F8-6A8E-1E7C-B1C02E81B2AB}"/>
                </a:ext>
              </a:extLst>
            </p:cNvPr>
            <p:cNvSpPr txBox="1"/>
            <p:nvPr/>
          </p:nvSpPr>
          <p:spPr>
            <a:xfrm>
              <a:off x="4563798" y="1376788"/>
              <a:ext cx="1940477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料理の味付けは薄味に</a:t>
              </a:r>
            </a:p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かけしょうゆ・ソース等の習慣をつけないように。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D4270CAD-4F14-0909-FBE3-0878EF8DE576}"/>
                </a:ext>
              </a:extLst>
            </p:cNvPr>
            <p:cNvSpPr txBox="1"/>
            <p:nvPr/>
          </p:nvSpPr>
          <p:spPr>
            <a:xfrm>
              <a:off x="438208" y="2287406"/>
              <a:ext cx="189560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油を使った料理に偏らない</a:t>
              </a:r>
            </a:p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揚げ物が多いと脂質の摂取が増えます。焼き物や煮物等の調理も工夫しましょう。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86DCC4AE-32EB-F0B3-D364-7835DC1253D4}"/>
                </a:ext>
              </a:extLst>
            </p:cNvPr>
            <p:cNvSpPr txBox="1"/>
            <p:nvPr/>
          </p:nvSpPr>
          <p:spPr>
            <a:xfrm>
              <a:off x="2497417" y="2280770"/>
              <a:ext cx="211105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間食は補食</a:t>
              </a:r>
            </a:p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甘い菓子類だけでなく、不足する栄養素（カルシウムや鉄等）を摂りましょう。</a:t>
              </a:r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CBA481CD-C267-AE51-EAA7-44D1B801801D}"/>
              </a:ext>
            </a:extLst>
          </p:cNvPr>
          <p:cNvGrpSpPr/>
          <p:nvPr/>
        </p:nvGrpSpPr>
        <p:grpSpPr>
          <a:xfrm>
            <a:off x="871224" y="3561161"/>
            <a:ext cx="5364886" cy="840037"/>
            <a:chOff x="836376" y="3547506"/>
            <a:chExt cx="5364886" cy="840037"/>
          </a:xfrm>
        </p:grpSpPr>
        <p:sp>
          <p:nvSpPr>
            <p:cNvPr id="39" name="吹き出し: 角を丸めた四角形 38">
              <a:extLst>
                <a:ext uri="{FF2B5EF4-FFF2-40B4-BE49-F238E27FC236}">
                  <a16:creationId xmlns:a16="http://schemas.microsoft.com/office/drawing/2014/main" id="{70A53589-29AC-9B3D-4DF7-AF068E32B3A0}"/>
                </a:ext>
              </a:extLst>
            </p:cNvPr>
            <p:cNvSpPr/>
            <p:nvPr/>
          </p:nvSpPr>
          <p:spPr>
            <a:xfrm>
              <a:off x="836376" y="3547506"/>
              <a:ext cx="5364886" cy="811262"/>
            </a:xfrm>
            <a:prstGeom prst="wedgeRoundRectCallout">
              <a:avLst>
                <a:gd name="adj1" fmla="val 43315"/>
                <a:gd name="adj2" fmla="val -94194"/>
                <a:gd name="adj3" fmla="val 16667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1A6E0E46-B1FE-6BCA-6A41-32D6C48AA34C}"/>
                </a:ext>
              </a:extLst>
            </p:cNvPr>
            <p:cNvSpPr txBox="1"/>
            <p:nvPr/>
          </p:nvSpPr>
          <p:spPr>
            <a:xfrm>
              <a:off x="836376" y="3967688"/>
              <a:ext cx="1309035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牛乳コップ</a:t>
              </a:r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1/2</a:t>
              </a:r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杯</a:t>
              </a:r>
              <a:endPara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100g</a:t>
              </a:r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</a:p>
          </p:txBody>
        </p:sp>
        <p:pic>
          <p:nvPicPr>
            <p:cNvPr id="43" name="Picture 4" descr="パックと器に入ったヨーグルトのイラスト">
              <a:extLst>
                <a:ext uri="{FF2B5EF4-FFF2-40B4-BE49-F238E27FC236}">
                  <a16:creationId xmlns:a16="http://schemas.microsoft.com/office/drawing/2014/main" id="{72F6E701-ECD0-7C5B-1202-05C7725EE2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0260" y="3587566"/>
              <a:ext cx="449407" cy="449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6" descr="しらすのイラスト">
              <a:extLst>
                <a:ext uri="{FF2B5EF4-FFF2-40B4-BE49-F238E27FC236}">
                  <a16:creationId xmlns:a16="http://schemas.microsoft.com/office/drawing/2014/main" id="{D1F37BB2-4A13-E417-C559-A514E53117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5567" y="3604322"/>
              <a:ext cx="480342" cy="4635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8" descr="厚揚げのイラスト">
              <a:extLst>
                <a:ext uri="{FF2B5EF4-FFF2-40B4-BE49-F238E27FC236}">
                  <a16:creationId xmlns:a16="http://schemas.microsoft.com/office/drawing/2014/main" id="{CDEC5873-CE62-B42F-9543-67D50AFD23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4725" y="3588906"/>
              <a:ext cx="593613" cy="4541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12" descr="菜の花のからし和えのイラスト">
              <a:extLst>
                <a:ext uri="{FF2B5EF4-FFF2-40B4-BE49-F238E27FC236}">
                  <a16:creationId xmlns:a16="http://schemas.microsoft.com/office/drawing/2014/main" id="{5BCF8F31-D2B3-D5C4-FD11-1C0E80A04D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3155" y="3598799"/>
              <a:ext cx="495705" cy="4647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EE631862-FEE7-B86B-E0A3-287B8A2366F3}"/>
                </a:ext>
              </a:extLst>
            </p:cNvPr>
            <p:cNvSpPr txBox="1"/>
            <p:nvPr/>
          </p:nvSpPr>
          <p:spPr>
            <a:xfrm>
              <a:off x="2019513" y="3967837"/>
              <a:ext cx="114154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無糖ヨーグルト（</a:t>
              </a:r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80g</a:t>
              </a:r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6582F7DF-5007-CE92-CFE2-595276089EC3}"/>
                </a:ext>
              </a:extLst>
            </p:cNvPr>
            <p:cNvSpPr txBox="1"/>
            <p:nvPr/>
          </p:nvSpPr>
          <p:spPr>
            <a:xfrm>
              <a:off x="3121663" y="3950951"/>
              <a:ext cx="114154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ちりめんじゃこ</a:t>
              </a:r>
              <a:endPara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大さじ</a:t>
              </a:r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20g</a:t>
              </a:r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1FB92EED-F50E-C119-2F0F-8737F82F7291}"/>
                </a:ext>
              </a:extLst>
            </p:cNvPr>
            <p:cNvSpPr txBox="1"/>
            <p:nvPr/>
          </p:nvSpPr>
          <p:spPr>
            <a:xfrm>
              <a:off x="4227429" y="3961388"/>
              <a:ext cx="114154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角厚揚げ</a:t>
              </a:r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1/2</a:t>
              </a:r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個</a:t>
              </a:r>
              <a:endPara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50g</a:t>
              </a:r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5763F3E0-4CA3-1F80-763E-B4B622EABA2B}"/>
                </a:ext>
              </a:extLst>
            </p:cNvPr>
            <p:cNvSpPr txBox="1"/>
            <p:nvPr/>
          </p:nvSpPr>
          <p:spPr>
            <a:xfrm>
              <a:off x="5360752" y="3972045"/>
              <a:ext cx="84051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菜の花</a:t>
              </a:r>
              <a:endPara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70g</a:t>
              </a:r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</a:p>
          </p:txBody>
        </p:sp>
      </p:grpSp>
      <p:sp>
        <p:nvSpPr>
          <p:cNvPr id="2" name="角丸四角形 1"/>
          <p:cNvSpPr/>
          <p:nvPr/>
        </p:nvSpPr>
        <p:spPr>
          <a:xfrm>
            <a:off x="266852" y="5398149"/>
            <a:ext cx="1465665" cy="29411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規則正しい食習慣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02657" y="5354696"/>
            <a:ext cx="3865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食事により歯は一時的に溶解（脱灰）しますが、時間とともに歯垢のｐＨは中性となり再石灰化（修復）がおこります。</a:t>
            </a:r>
          </a:p>
        </p:txBody>
      </p:sp>
      <p:sp>
        <p:nvSpPr>
          <p:cNvPr id="5" name="右矢印 4"/>
          <p:cNvSpPr/>
          <p:nvPr/>
        </p:nvSpPr>
        <p:spPr>
          <a:xfrm>
            <a:off x="4729568" y="6053467"/>
            <a:ext cx="574569" cy="107358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だから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721992" y="7496499"/>
            <a:ext cx="36492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１日のうちで歯の溶解時間が長くなるため再石灰（修復）の時間が少なくなります。</a:t>
            </a:r>
          </a:p>
        </p:txBody>
      </p:sp>
      <p:sp>
        <p:nvSpPr>
          <p:cNvPr id="63" name="角丸四角形 62"/>
          <p:cNvSpPr/>
          <p:nvPr/>
        </p:nvSpPr>
        <p:spPr>
          <a:xfrm>
            <a:off x="278009" y="7542258"/>
            <a:ext cx="1475925" cy="29411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間食が多い食習慣</a:t>
            </a:r>
          </a:p>
        </p:txBody>
      </p:sp>
      <p:sp>
        <p:nvSpPr>
          <p:cNvPr id="64" name="右矢印 63"/>
          <p:cNvSpPr/>
          <p:nvPr/>
        </p:nvSpPr>
        <p:spPr>
          <a:xfrm>
            <a:off x="4729568" y="8203524"/>
            <a:ext cx="574569" cy="107358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だから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63243" y="4541180"/>
            <a:ext cx="3844278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幼児（３歳～就学前）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の歯とお口の健康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横巻き 9"/>
          <p:cNvSpPr/>
          <p:nvPr/>
        </p:nvSpPr>
        <p:spPr>
          <a:xfrm>
            <a:off x="529121" y="4834755"/>
            <a:ext cx="5699660" cy="425311"/>
          </a:xfrm>
          <a:prstGeom prst="horizontalScroll">
            <a:avLst>
              <a:gd name="adj" fmla="val 14301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おやつ（糖質）の管理が重要！　量ではなく回数や食べ方に注意！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5371198" y="5688097"/>
            <a:ext cx="1047363" cy="427560"/>
          </a:xfrm>
          <a:prstGeom prst="wedgeRoundRectCallout">
            <a:avLst>
              <a:gd name="adj1" fmla="val -15927"/>
              <a:gd name="adj2" fmla="val 9535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むし歯に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なりにくい</a:t>
            </a:r>
          </a:p>
        </p:txBody>
      </p:sp>
      <p:sp>
        <p:nvSpPr>
          <p:cNvPr id="67" name="角丸四角形吹き出し 66"/>
          <p:cNvSpPr/>
          <p:nvPr/>
        </p:nvSpPr>
        <p:spPr>
          <a:xfrm>
            <a:off x="5394875" y="7767422"/>
            <a:ext cx="998975" cy="427560"/>
          </a:xfrm>
          <a:prstGeom prst="wedgeRoundRectCallout">
            <a:avLst>
              <a:gd name="adj1" fmla="val -15927"/>
              <a:gd name="adj2" fmla="val 95359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むし歯に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なりやすい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AA66521E-9C2D-42DF-A3DA-E5C7BBF1A0FA}"/>
              </a:ext>
            </a:extLst>
          </p:cNvPr>
          <p:cNvSpPr txBox="1"/>
          <p:nvPr/>
        </p:nvSpPr>
        <p:spPr>
          <a:xfrm>
            <a:off x="3714640" y="9557159"/>
            <a:ext cx="31789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800" dirty="0"/>
              <a:t>出典：</a:t>
            </a:r>
            <a:r>
              <a:rPr lang="ja-JP" altLang="en-US" sz="800" dirty="0"/>
              <a:t>日本歯科医師会</a:t>
            </a:r>
            <a:r>
              <a:rPr lang="en-US" altLang="ja-JP" sz="800" dirty="0"/>
              <a:t>HP</a:t>
            </a:r>
            <a:r>
              <a:rPr lang="ja-JP" altLang="en-US" sz="800" dirty="0"/>
              <a:t>　テーマパーク</a:t>
            </a:r>
            <a:r>
              <a:rPr lang="en-US" altLang="ja-JP" sz="800" dirty="0"/>
              <a:t>8020</a:t>
            </a:r>
            <a:r>
              <a:rPr lang="ja-JP" altLang="en-US" sz="800" dirty="0"/>
              <a:t>　歯科から食育</a:t>
            </a:r>
            <a:endParaRPr lang="ja-JP" altLang="ja-JP" sz="800" dirty="0"/>
          </a:p>
        </p:txBody>
      </p:sp>
      <p:grpSp>
        <p:nvGrpSpPr>
          <p:cNvPr id="82" name="グループ化 81"/>
          <p:cNvGrpSpPr/>
          <p:nvPr/>
        </p:nvGrpSpPr>
        <p:grpSpPr>
          <a:xfrm>
            <a:off x="264280" y="7882135"/>
            <a:ext cx="4376086" cy="1713240"/>
            <a:chOff x="264280" y="7977385"/>
            <a:chExt cx="4376086" cy="1713240"/>
          </a:xfrm>
        </p:grpSpPr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F956123D-1D64-469D-B8AE-13ED0CBF62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4280" y="7977385"/>
              <a:ext cx="4376086" cy="1713240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/>
          </p:nvPicPr>
          <p:blipFill rotWithShape="1">
            <a:blip r:embed="rId7"/>
            <a:srcRect l="19595" t="25906" r="16792" b="13085"/>
            <a:stretch/>
          </p:blipFill>
          <p:spPr>
            <a:xfrm>
              <a:off x="1196411" y="8042804"/>
              <a:ext cx="271100" cy="143449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/>
          </p:nvPicPr>
          <p:blipFill rotWithShape="1">
            <a:blip r:embed="rId8"/>
            <a:srcRect l="18448" t="19253" r="26272" b="25414"/>
            <a:stretch/>
          </p:blipFill>
          <p:spPr>
            <a:xfrm>
              <a:off x="4223781" y="8025712"/>
              <a:ext cx="239282" cy="128187"/>
            </a:xfrm>
            <a:prstGeom prst="rect">
              <a:avLst/>
            </a:prstGeom>
          </p:spPr>
        </p:pic>
        <p:pic>
          <p:nvPicPr>
            <p:cNvPr id="27" name="図 26" descr="画面の領域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821" y="8807255"/>
              <a:ext cx="371527" cy="171474"/>
            </a:xfrm>
            <a:prstGeom prst="rect">
              <a:avLst/>
            </a:prstGeom>
          </p:spPr>
        </p:pic>
        <p:pic>
          <p:nvPicPr>
            <p:cNvPr id="73" name="図 72" descr="画面の領域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96558" y="9141342"/>
              <a:ext cx="696039" cy="133854"/>
            </a:xfrm>
            <a:prstGeom prst="rect">
              <a:avLst/>
            </a:prstGeom>
          </p:spPr>
        </p:pic>
        <p:pic>
          <p:nvPicPr>
            <p:cNvPr id="72" name="図 71" descr="画面の領域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6219" y="9292289"/>
              <a:ext cx="1185110" cy="153910"/>
            </a:xfrm>
            <a:prstGeom prst="rect">
              <a:avLst/>
            </a:prstGeom>
          </p:spPr>
        </p:pic>
        <p:pic>
          <p:nvPicPr>
            <p:cNvPr id="75" name="図 74" descr="画面の領域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0542" y="8042804"/>
              <a:ext cx="1479517" cy="149713"/>
            </a:xfrm>
            <a:prstGeom prst="rect">
              <a:avLst/>
            </a:prstGeom>
          </p:spPr>
        </p:pic>
      </p:grpSp>
      <p:grpSp>
        <p:nvGrpSpPr>
          <p:cNvPr id="83" name="グループ化 82"/>
          <p:cNvGrpSpPr/>
          <p:nvPr/>
        </p:nvGrpSpPr>
        <p:grpSpPr>
          <a:xfrm>
            <a:off x="256593" y="5725172"/>
            <a:ext cx="4400278" cy="1730173"/>
            <a:chOff x="256593" y="5820422"/>
            <a:chExt cx="4400278" cy="1730173"/>
          </a:xfrm>
        </p:grpSpPr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F956123D-1D64-469D-B8AE-13ED0CBF62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56593" y="5820422"/>
              <a:ext cx="4400278" cy="1730173"/>
            </a:xfrm>
            <a:prstGeom prst="rect">
              <a:avLst/>
            </a:prstGeom>
          </p:spPr>
        </p:pic>
        <p:pic>
          <p:nvPicPr>
            <p:cNvPr id="69" name="図 68"/>
            <p:cNvPicPr>
              <a:picLocks noChangeAspect="1"/>
            </p:cNvPicPr>
            <p:nvPr/>
          </p:nvPicPr>
          <p:blipFill rotWithShape="1">
            <a:blip r:embed="rId7"/>
            <a:srcRect l="19595" t="25906" r="16792" b="13085"/>
            <a:stretch/>
          </p:blipFill>
          <p:spPr>
            <a:xfrm>
              <a:off x="1203802" y="5911215"/>
              <a:ext cx="272712" cy="144302"/>
            </a:xfrm>
            <a:prstGeom prst="rect">
              <a:avLst/>
            </a:prstGeom>
          </p:spPr>
        </p:pic>
        <p:pic>
          <p:nvPicPr>
            <p:cNvPr id="71" name="図 70"/>
            <p:cNvPicPr>
              <a:picLocks noChangeAspect="1"/>
            </p:cNvPicPr>
            <p:nvPr/>
          </p:nvPicPr>
          <p:blipFill rotWithShape="1">
            <a:blip r:embed="rId8"/>
            <a:srcRect l="18448" t="19253" r="26272" b="25414"/>
            <a:stretch/>
          </p:blipFill>
          <p:spPr>
            <a:xfrm>
              <a:off x="4226342" y="5894122"/>
              <a:ext cx="239282" cy="128187"/>
            </a:xfrm>
            <a:prstGeom prst="rect">
              <a:avLst/>
            </a:prstGeom>
          </p:spPr>
        </p:pic>
        <p:pic>
          <p:nvPicPr>
            <p:cNvPr id="25" name="図 24" descr="画面の領域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819" y="6700855"/>
              <a:ext cx="371527" cy="161948"/>
            </a:xfrm>
            <a:prstGeom prst="rect">
              <a:avLst/>
            </a:prstGeom>
          </p:spPr>
        </p:pic>
        <p:pic>
          <p:nvPicPr>
            <p:cNvPr id="36" name="図 35" descr="画面の領域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5652" y="6973577"/>
              <a:ext cx="696039" cy="133854"/>
            </a:xfrm>
            <a:prstGeom prst="rect">
              <a:avLst/>
            </a:prstGeom>
          </p:spPr>
        </p:pic>
        <p:pic>
          <p:nvPicPr>
            <p:cNvPr id="77" name="図 76" descr="画面の領域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1816" y="5916517"/>
              <a:ext cx="1478876" cy="159400"/>
            </a:xfrm>
            <a:prstGeom prst="rect">
              <a:avLst/>
            </a:prstGeom>
          </p:spPr>
        </p:pic>
        <p:pic>
          <p:nvPicPr>
            <p:cNvPr id="79" name="図 78" descr="画面の領域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5108" y="7190517"/>
              <a:ext cx="1150905" cy="133654"/>
            </a:xfrm>
            <a:prstGeom prst="rect">
              <a:avLst/>
            </a:prstGeom>
          </p:spPr>
        </p:pic>
      </p:grp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281FA09-39DD-E41F-1525-CCB22804774A}"/>
              </a:ext>
            </a:extLst>
          </p:cNvPr>
          <p:cNvSpPr txBox="1"/>
          <p:nvPr/>
        </p:nvSpPr>
        <p:spPr>
          <a:xfrm>
            <a:off x="2479426" y="1432675"/>
            <a:ext cx="2027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野菜を食べられる工夫を</a:t>
            </a: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苦味等の少ない野菜から使いましょう。好きな料理に混ぜて使うなどの工夫を。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F20F0A77-200C-3210-FB1E-8D0BB07D3407}"/>
              </a:ext>
            </a:extLst>
          </p:cNvPr>
          <p:cNvSpPr txBox="1"/>
          <p:nvPr/>
        </p:nvSpPr>
        <p:spPr>
          <a:xfrm>
            <a:off x="542831" y="3318874"/>
            <a:ext cx="2886169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カルシウム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㎎が含まれる食品の例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2901D61D-89D3-D13D-D47A-F7AD5C6AF593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129" y="3656361"/>
            <a:ext cx="389263" cy="361558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E6854315-1BBE-E9DE-C4D2-5ACFB7675F7F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406" y="6267935"/>
            <a:ext cx="1175665" cy="1072795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077CE209-84BC-D0E2-9B95-7E5411144CF7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778" y="8328273"/>
            <a:ext cx="1287700" cy="117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02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342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2023-05-01T10:28:03Z</dcterms:created>
  <dcterms:modified xsi:type="dcterms:W3CDTF">2023-05-12T06:26:15Z</dcterms:modified>
</cp:coreProperties>
</file>