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7"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99FF"/>
    <a:srgbClr val="FFCCFF"/>
    <a:srgbClr val="FF99CC"/>
    <a:srgbClr val="FF66FF"/>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0" autoAdjust="0"/>
    <p:restoredTop sz="94660"/>
  </p:normalViewPr>
  <p:slideViewPr>
    <p:cSldViewPr snapToGrid="0" showGuides="1">
      <p:cViewPr varScale="1">
        <p:scale>
          <a:sx n="63" d="100"/>
          <a:sy n="63" d="100"/>
        </p:scale>
        <p:origin x="1584"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813244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10564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76272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87886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93013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831239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59097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401945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210290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08657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548185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680CB64-0578-4F30-9337-FC86D8A6EA1B}" type="datetimeFigureOut">
              <a:rPr kumimoji="1" lang="ja-JP" altLang="en-US" smtClean="0"/>
              <a:t>2023/5/12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436232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818364" y="5004098"/>
            <a:ext cx="3093720" cy="2613660"/>
          </a:xfrm>
          <a:prstGeom prst="rect">
            <a:avLst/>
          </a:prstGeom>
        </p:spPr>
      </p:pic>
      <p:sp>
        <p:nvSpPr>
          <p:cNvPr id="16" name="角丸四角形 15"/>
          <p:cNvSpPr/>
          <p:nvPr/>
        </p:nvSpPr>
        <p:spPr>
          <a:xfrm>
            <a:off x="191512" y="168093"/>
            <a:ext cx="6474976" cy="3910423"/>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0E68A940-348B-0BCB-34E6-E057935C21E1}"/>
              </a:ext>
            </a:extLst>
          </p:cNvPr>
          <p:cNvSpPr txBox="1"/>
          <p:nvPr/>
        </p:nvSpPr>
        <p:spPr>
          <a:xfrm>
            <a:off x="246170" y="379211"/>
            <a:ext cx="6244752" cy="830997"/>
          </a:xfrm>
          <a:prstGeom prst="rect">
            <a:avLst/>
          </a:prstGeom>
          <a:noFill/>
          <a:ln w="28575">
            <a:noFill/>
          </a:ln>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知って防ごう！子どもの事故！</a:t>
            </a:r>
            <a:endParaRPr lang="en-US" altLang="ja-JP" sz="1600" b="1" dirty="0">
              <a:latin typeface="メイリオ" panose="020B0604030504040204" pitchFamily="50" charset="-128"/>
              <a:ea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rPr>
              <a:t>幼児期から小学生にかけて子どもの死亡原因の第１位は</a:t>
            </a:r>
            <a:endParaRPr lang="en-US" altLang="ja-JP" sz="1600" b="1" dirty="0">
              <a:latin typeface="メイリオ" panose="020B0604030504040204" pitchFamily="50" charset="-128"/>
              <a:ea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rPr>
              <a:t>「不慮の事故」</a:t>
            </a:r>
            <a:endParaRPr lang="en-US" altLang="ja-JP" sz="1600" b="1" dirty="0">
              <a:latin typeface="メイリオ" panose="020B0604030504040204" pitchFamily="50" charset="-128"/>
              <a:ea typeface="メイリオ" panose="020B0604030504040204" pitchFamily="50" charset="-128"/>
            </a:endParaRPr>
          </a:p>
        </p:txBody>
      </p:sp>
      <p:sp>
        <p:nvSpPr>
          <p:cNvPr id="31" name="四角形: 角を丸くする 3">
            <a:extLst>
              <a:ext uri="{FF2B5EF4-FFF2-40B4-BE49-F238E27FC236}">
                <a16:creationId xmlns:a16="http://schemas.microsoft.com/office/drawing/2014/main" id="{1D71768A-89B3-4B91-80D1-E38CE1EFAB16}"/>
              </a:ext>
            </a:extLst>
          </p:cNvPr>
          <p:cNvSpPr/>
          <p:nvPr/>
        </p:nvSpPr>
        <p:spPr>
          <a:xfrm>
            <a:off x="532863" y="1969004"/>
            <a:ext cx="5540209" cy="1913469"/>
          </a:xfrm>
          <a:prstGeom prst="roundRect">
            <a:avLst>
              <a:gd name="adj" fmla="val 8204"/>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b="1" dirty="0">
                <a:solidFill>
                  <a:schemeClr val="tx1"/>
                </a:solidFill>
                <a:latin typeface="メイリオ" panose="020B0604030504040204" pitchFamily="50" charset="-128"/>
                <a:ea typeface="メイリオ" panose="020B0604030504040204" pitchFamily="50" charset="-128"/>
              </a:rPr>
              <a:t>転倒・転落</a:t>
            </a:r>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箱、家具等踏み台になるものをベランダや窓際に置かない</a:t>
            </a:r>
            <a:endParaRPr kumimoji="1" lang="en-US" altLang="ja-JP" sz="1100" dirty="0">
              <a:solidFill>
                <a:schemeClr val="tx1"/>
              </a:solidFill>
              <a:latin typeface="メイリオ" panose="020B0604030504040204" pitchFamily="50" charset="-128"/>
              <a:ea typeface="メイリオ" panose="020B0604030504040204" pitchFamily="50" charset="-128"/>
            </a:endParaRPr>
          </a:p>
          <a:p>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b="1" dirty="0">
                <a:solidFill>
                  <a:schemeClr val="tx1"/>
                </a:solidFill>
                <a:latin typeface="メイリオ" panose="020B0604030504040204" pitchFamily="50" charset="-128"/>
                <a:ea typeface="メイリオ" panose="020B0604030504040204" pitchFamily="50" charset="-128"/>
              </a:rPr>
              <a:t>やけど</a:t>
            </a:r>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ストーブ、アイロン、ポット等子どもが触れないようにする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b="1" dirty="0">
                <a:solidFill>
                  <a:schemeClr val="tx1"/>
                </a:solidFill>
                <a:latin typeface="メイリオ" panose="020B0604030504040204" pitchFamily="50" charset="-128"/>
                <a:ea typeface="メイリオ" panose="020B0604030504040204" pitchFamily="50" charset="-128"/>
              </a:rPr>
              <a:t>溺れる</a:t>
            </a:r>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お風呂に残し湯をしない。水遊び時は目を離さない</a:t>
            </a:r>
            <a:endParaRPr kumimoji="1" lang="en-US" altLang="ja-JP" sz="1100" dirty="0">
              <a:solidFill>
                <a:schemeClr val="tx1"/>
              </a:solidFill>
              <a:latin typeface="メイリオ" panose="020B0604030504040204" pitchFamily="50" charset="-128"/>
              <a:ea typeface="メイリオ" panose="020B0604030504040204" pitchFamily="50" charset="-128"/>
            </a:endParaRPr>
          </a:p>
          <a:p>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b="1" dirty="0">
                <a:solidFill>
                  <a:schemeClr val="tx1"/>
                </a:solidFill>
                <a:latin typeface="メイリオ" panose="020B0604030504040204" pitchFamily="50" charset="-128"/>
                <a:ea typeface="メイリオ" panose="020B0604030504040204" pitchFamily="50" charset="-128"/>
              </a:rPr>
              <a:t>誤飲・中毒・窒息</a:t>
            </a:r>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医薬品等危険なものは目に触れない場所へ置く</a:t>
            </a:r>
            <a:endParaRPr kumimoji="1" lang="en-US" altLang="ja-JP" sz="1100" dirty="0">
              <a:solidFill>
                <a:schemeClr val="tx1"/>
              </a:solidFill>
              <a:latin typeface="メイリオ" panose="020B0604030504040204" pitchFamily="50" charset="-128"/>
              <a:ea typeface="メイリオ" panose="020B0604030504040204" pitchFamily="50" charset="-128"/>
            </a:endParaRPr>
          </a:p>
          <a:p>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b="1" dirty="0">
                <a:solidFill>
                  <a:schemeClr val="tx1"/>
                </a:solidFill>
                <a:latin typeface="メイリオ" panose="020B0604030504040204" pitchFamily="50" charset="-128"/>
                <a:ea typeface="メイリオ" panose="020B0604030504040204" pitchFamily="50" charset="-128"/>
              </a:rPr>
              <a:t>交通事故</a:t>
            </a:r>
            <a:r>
              <a:rPr kumimoji="1" lang="en-US" altLang="ja-JP" sz="1100" b="1"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道路の飛び出しに注意し、手をつなぐ。自転車や三輪車に乗る時は、</a:t>
            </a:r>
            <a:endParaRPr kumimoji="1" lang="en-US" altLang="ja-JP" sz="1100" dirty="0">
              <a:solidFill>
                <a:schemeClr val="tx1"/>
              </a:solidFill>
              <a:latin typeface="メイリオ" panose="020B0604030504040204" pitchFamily="50" charset="-128"/>
              <a:ea typeface="メイリオ" panose="020B0604030504040204" pitchFamily="50" charset="-128"/>
            </a:endParaRPr>
          </a:p>
          <a:p>
            <a:r>
              <a:rPr kumimoji="1" lang="ja-JP" altLang="en-US" sz="1100" dirty="0">
                <a:solidFill>
                  <a:schemeClr val="tx1"/>
                </a:solidFill>
                <a:latin typeface="メイリオ" panose="020B0604030504040204" pitchFamily="50" charset="-128"/>
                <a:ea typeface="メイリオ" panose="020B0604030504040204" pitchFamily="50" charset="-128"/>
              </a:rPr>
              <a:t>　　　　　　ヘルメットを着ける</a:t>
            </a:r>
            <a:endParaRPr kumimoji="1" lang="en-US" altLang="ja-JP" sz="1100" dirty="0">
              <a:solidFill>
                <a:schemeClr val="tx1"/>
              </a:solidFill>
              <a:latin typeface="メイリオ" panose="020B0604030504040204" pitchFamily="50" charset="-128"/>
              <a:ea typeface="メイリオ" panose="020B0604030504040204" pitchFamily="50" charset="-128"/>
            </a:endParaRPr>
          </a:p>
        </p:txBody>
      </p:sp>
      <p:sp>
        <p:nvSpPr>
          <p:cNvPr id="23" name="角丸四角形 5">
            <a:extLst>
              <a:ext uri="{FF2B5EF4-FFF2-40B4-BE49-F238E27FC236}">
                <a16:creationId xmlns:a16="http://schemas.microsoft.com/office/drawing/2014/main" id="{EA0CC656-C0F1-2BED-C21A-96D68AE696A4}"/>
              </a:ext>
            </a:extLst>
          </p:cNvPr>
          <p:cNvSpPr/>
          <p:nvPr/>
        </p:nvSpPr>
        <p:spPr>
          <a:xfrm>
            <a:off x="191512" y="4188941"/>
            <a:ext cx="6474976" cy="5548966"/>
          </a:xfrm>
          <a:prstGeom prst="flowChartProcess">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8E897E3E-A961-7934-056D-D82A840BF13F}"/>
              </a:ext>
            </a:extLst>
          </p:cNvPr>
          <p:cNvSpPr txBox="1"/>
          <p:nvPr/>
        </p:nvSpPr>
        <p:spPr>
          <a:xfrm>
            <a:off x="211925" y="4293045"/>
            <a:ext cx="3667178" cy="338554"/>
          </a:xfrm>
          <a:prstGeom prst="flowChartProcess">
            <a:avLst/>
          </a:prstGeom>
          <a:noFill/>
          <a:ln w="28575">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歯みがき中の喉突き事故に注意！</a:t>
            </a:r>
            <a:endParaRPr kumimoji="1" lang="en-US" altLang="ja-JP" sz="1600" dirty="0">
              <a:latin typeface="メイリオ" panose="020B0604030504040204" pitchFamily="50" charset="-128"/>
              <a:ea typeface="メイリオ" panose="020B0604030504040204" pitchFamily="50" charset="-128"/>
            </a:endParaRPr>
          </a:p>
        </p:txBody>
      </p:sp>
      <p:pic>
        <p:nvPicPr>
          <p:cNvPr id="39" name="図 38">
            <a:extLst>
              <a:ext uri="{FF2B5EF4-FFF2-40B4-BE49-F238E27FC236}">
                <a16:creationId xmlns:a16="http://schemas.microsoft.com/office/drawing/2014/main" id="{2FD220EC-333B-13AB-7D3C-FE934E8071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2157714" y="8874711"/>
            <a:ext cx="976603" cy="494229"/>
          </a:xfrm>
          <a:prstGeom prst="rect">
            <a:avLst/>
          </a:prstGeom>
        </p:spPr>
      </p:pic>
      <p:sp>
        <p:nvSpPr>
          <p:cNvPr id="40" name="テキスト ボックス 39">
            <a:extLst>
              <a:ext uri="{FF2B5EF4-FFF2-40B4-BE49-F238E27FC236}">
                <a16:creationId xmlns:a16="http://schemas.microsoft.com/office/drawing/2014/main" id="{D35FBA44-BBF1-143C-C29E-03561B7105A2}"/>
              </a:ext>
            </a:extLst>
          </p:cNvPr>
          <p:cNvSpPr txBox="1"/>
          <p:nvPr/>
        </p:nvSpPr>
        <p:spPr>
          <a:xfrm>
            <a:off x="716917" y="8831275"/>
            <a:ext cx="1824532" cy="769441"/>
          </a:xfrm>
          <a:prstGeom prst="flowChartProcess">
            <a:avLst/>
          </a:prstGeom>
          <a:noFill/>
          <a:ln w="28575">
            <a:noFill/>
          </a:ln>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のどを突きにくいように短めで握りやすい太めの持ち手で安全ストッパーのついたもの</a:t>
            </a:r>
            <a:endParaRPr kumimoji="1" lang="en-US" altLang="ja-JP" sz="1100" dirty="0">
              <a:latin typeface="メイリオ" panose="020B0604030504040204" pitchFamily="50" charset="-128"/>
              <a:ea typeface="メイリオ" panose="020B0604030504040204" pitchFamily="50" charset="-128"/>
            </a:endParaRPr>
          </a:p>
        </p:txBody>
      </p:sp>
      <p:sp>
        <p:nvSpPr>
          <p:cNvPr id="41" name="テキスト ボックス 40">
            <a:extLst>
              <a:ext uri="{FF2B5EF4-FFF2-40B4-BE49-F238E27FC236}">
                <a16:creationId xmlns:a16="http://schemas.microsoft.com/office/drawing/2014/main" id="{D7CBED54-51BB-4612-133A-15FD6BB5F5F9}"/>
              </a:ext>
            </a:extLst>
          </p:cNvPr>
          <p:cNvSpPr txBox="1"/>
          <p:nvPr/>
        </p:nvSpPr>
        <p:spPr>
          <a:xfrm>
            <a:off x="716917" y="8430639"/>
            <a:ext cx="1605070" cy="306467"/>
          </a:xfrm>
          <a:prstGeom prst="roundRect">
            <a:avLst/>
          </a:prstGeom>
          <a:solidFill>
            <a:schemeClr val="accent2">
              <a:lumMod val="40000"/>
              <a:lumOff val="60000"/>
            </a:schemeClr>
          </a:solidFill>
          <a:ln w="28575">
            <a:noFill/>
          </a:ln>
        </p:spPr>
        <p:txBody>
          <a:bodyPr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こども用歯ブラシ</a:t>
            </a:r>
            <a:endParaRPr kumimoji="1" lang="en-US" altLang="ja-JP" sz="1200" b="1" dirty="0">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B07534B0-819A-4D3F-B22E-4D44F6B326E7}"/>
              </a:ext>
            </a:extLst>
          </p:cNvPr>
          <p:cNvSpPr txBox="1"/>
          <p:nvPr/>
        </p:nvSpPr>
        <p:spPr>
          <a:xfrm>
            <a:off x="466934" y="7269162"/>
            <a:ext cx="5393942" cy="261610"/>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公社）日本小児歯科学会ホームページより転載</a:t>
            </a:r>
            <a:endParaRPr lang="ja-JP" altLang="ja-JP" sz="1100" dirty="0">
              <a:latin typeface="メイリオ" panose="020B0604030504040204" pitchFamily="50" charset="-128"/>
              <a:ea typeface="メイリオ" panose="020B0604030504040204" pitchFamily="50" charset="-128"/>
            </a:endParaRPr>
          </a:p>
        </p:txBody>
      </p:sp>
      <p:sp>
        <p:nvSpPr>
          <p:cNvPr id="27" name="テキスト ボックス 26">
            <a:extLst>
              <a:ext uri="{FF2B5EF4-FFF2-40B4-BE49-F238E27FC236}">
                <a16:creationId xmlns:a16="http://schemas.microsoft.com/office/drawing/2014/main" id="{DF59D495-76AF-4A79-8B24-EAFDECC0A3CC}"/>
              </a:ext>
            </a:extLst>
          </p:cNvPr>
          <p:cNvSpPr txBox="1"/>
          <p:nvPr/>
        </p:nvSpPr>
        <p:spPr>
          <a:xfrm>
            <a:off x="876892" y="7732346"/>
            <a:ext cx="5104216" cy="512927"/>
          </a:xfrm>
          <a:prstGeom prst="roundRect">
            <a:avLst/>
          </a:prstGeom>
          <a:solidFill>
            <a:schemeClr val="accent4">
              <a:lumMod val="40000"/>
              <a:lumOff val="60000"/>
            </a:schemeClr>
          </a:solidFill>
        </p:spPr>
        <p:txBody>
          <a:bodyPr wrap="square" rtlCol="0" anchor="ctr" anchorCtr="0">
            <a:noAutofit/>
          </a:bodyPr>
          <a:lstStyle/>
          <a:p>
            <a:r>
              <a:rPr kumimoji="1" lang="ja-JP" altLang="en-US" sz="1400" b="1" dirty="0">
                <a:latin typeface="メイリオ" panose="020B0604030504040204" pitchFamily="50" charset="-128"/>
                <a:ea typeface="メイリオ" panose="020B0604030504040204" pitchFamily="50" charset="-128"/>
              </a:rPr>
              <a:t>お子さんの歯みがきは</a:t>
            </a:r>
            <a:r>
              <a:rPr kumimoji="1" lang="ja-JP" altLang="en-US" sz="1400" b="1" u="sng" dirty="0">
                <a:latin typeface="メイリオ" panose="020B0604030504040204" pitchFamily="50" charset="-128"/>
                <a:ea typeface="メイリオ" panose="020B0604030504040204" pitchFamily="50" charset="-128"/>
              </a:rPr>
              <a:t>座って</a:t>
            </a:r>
            <a:r>
              <a:rPr kumimoji="1" lang="ja-JP" altLang="en-US" sz="1400" b="1" dirty="0">
                <a:latin typeface="メイリオ" panose="020B0604030504040204" pitchFamily="50" charset="-128"/>
                <a:ea typeface="メイリオ" panose="020B0604030504040204" pitchFamily="50" charset="-128"/>
              </a:rPr>
              <a:t>行わせましょう</a:t>
            </a:r>
            <a:endParaRPr kumimoji="1" lang="en-US" altLang="ja-JP" sz="1400" b="1"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歯みがき中はお子さんから目を離さないようにしましょう</a:t>
            </a:r>
            <a:endParaRPr kumimoji="1" lang="en-US" altLang="ja-JP" sz="1400" b="1" dirty="0">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D7CBED54-51BB-4612-133A-15FD6BB5F5F9}"/>
              </a:ext>
            </a:extLst>
          </p:cNvPr>
          <p:cNvSpPr txBox="1"/>
          <p:nvPr/>
        </p:nvSpPr>
        <p:spPr>
          <a:xfrm>
            <a:off x="3363561" y="8425698"/>
            <a:ext cx="2141031" cy="311408"/>
          </a:xfrm>
          <a:prstGeom prst="roundRect">
            <a:avLst/>
          </a:prstGeom>
          <a:solidFill>
            <a:schemeClr val="accent2">
              <a:lumMod val="40000"/>
              <a:lumOff val="60000"/>
            </a:schemeClr>
          </a:solidFill>
          <a:ln w="28575">
            <a:noFill/>
          </a:ln>
        </p:spPr>
        <p:txBody>
          <a:bodyPr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歯が欠けたり抜け落ちたら</a:t>
            </a:r>
            <a:endParaRPr kumimoji="1" lang="en-US" altLang="ja-JP" sz="12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3389930" y="8831275"/>
            <a:ext cx="2300639" cy="600164"/>
          </a:xfrm>
          <a:prstGeom prst="rect">
            <a:avLst/>
          </a:prstGeom>
        </p:spPr>
        <p:txBody>
          <a:bodyPr wrap="square">
            <a:spAutoFit/>
          </a:bodyPr>
          <a:lstStyle/>
          <a:p>
            <a:r>
              <a:rPr lang="ja-JP" altLang="en-US" sz="1100" dirty="0">
                <a:latin typeface="メイリオ" panose="020B0604030504040204" pitchFamily="50" charset="-128"/>
                <a:ea typeface="メイリオ" panose="020B0604030504040204" pitchFamily="50" charset="-128"/>
              </a:rPr>
              <a:t>欠けた歯や抜け落ちた歯は、乾燥しないように新しい牛乳に浸けて歯科医院に持って行きましょう。</a:t>
            </a:r>
          </a:p>
        </p:txBody>
      </p:sp>
      <p:pic>
        <p:nvPicPr>
          <p:cNvPr id="3" name="Picture 2" descr="牛乳パックのイラスト"/>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51526" y="8623336"/>
            <a:ext cx="757377" cy="918033"/>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532863" y="1652738"/>
            <a:ext cx="4018419" cy="307777"/>
          </a:xfrm>
          <a:prstGeom prst="rect">
            <a:avLst/>
          </a:prstGeom>
          <a:solidFill>
            <a:srgbClr val="FFC000"/>
          </a:solidFill>
          <a:ln>
            <a:solidFill>
              <a:schemeClr val="accent2">
                <a:lumMod val="75000"/>
              </a:schemeClr>
            </a:solidFill>
          </a:ln>
        </p:spPr>
        <p:txBody>
          <a:bodyPr wrap="square">
            <a:spAutoFit/>
          </a:bodyPr>
          <a:lstStyle/>
          <a:p>
            <a:r>
              <a:rPr lang="ja-JP" altLang="en-US" sz="1400" b="1" dirty="0">
                <a:latin typeface="メイリオ" panose="020B0604030504040204" pitchFamily="50" charset="-128"/>
                <a:ea typeface="メイリオ" panose="020B0604030504040204" pitchFamily="50" charset="-128"/>
              </a:rPr>
              <a:t>乳幼児期に起こりやすい事故と予防のポイント</a:t>
            </a:r>
          </a:p>
        </p:txBody>
      </p:sp>
      <p:sp>
        <p:nvSpPr>
          <p:cNvPr id="32" name="テキスト ボックス 31">
            <a:extLst>
              <a:ext uri="{FF2B5EF4-FFF2-40B4-BE49-F238E27FC236}">
                <a16:creationId xmlns:a16="http://schemas.microsoft.com/office/drawing/2014/main" id="{A89E9B1C-6E34-9BA6-F61B-F743752602F7}"/>
              </a:ext>
            </a:extLst>
          </p:cNvPr>
          <p:cNvSpPr txBox="1"/>
          <p:nvPr/>
        </p:nvSpPr>
        <p:spPr>
          <a:xfrm>
            <a:off x="312232" y="4642244"/>
            <a:ext cx="3466563" cy="306467"/>
          </a:xfrm>
          <a:prstGeom prst="roundRect">
            <a:avLst/>
          </a:prstGeom>
          <a:solidFill>
            <a:schemeClr val="accent1">
              <a:lumMod val="40000"/>
              <a:lumOff val="60000"/>
            </a:schemeClr>
          </a:solidFill>
          <a:ln w="28575">
            <a:noFill/>
          </a:ln>
        </p:spPr>
        <p:txBody>
          <a:bodyPr wrap="square" rtlCol="0">
            <a:spAutoFit/>
          </a:bodyPr>
          <a:lstStyle/>
          <a:p>
            <a:pPr algn="ctr"/>
            <a:r>
              <a:rPr kumimoji="1" lang="ja-JP" altLang="en-US" sz="1200" b="1" dirty="0">
                <a:latin typeface="メイリオ" panose="020B0604030504040204" pitchFamily="50" charset="-128"/>
                <a:ea typeface="メイリオ" panose="020B0604030504040204" pitchFamily="50" charset="-128"/>
              </a:rPr>
              <a:t>受傷要因別救急搬送人員</a:t>
            </a:r>
            <a:endParaRPr kumimoji="1" lang="en-US" altLang="ja-JP" sz="1200" b="1" dirty="0">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7702FE0C-BAA4-701E-F258-71D43B20CA47}"/>
              </a:ext>
            </a:extLst>
          </p:cNvPr>
          <p:cNvSpPr txBox="1"/>
          <p:nvPr/>
        </p:nvSpPr>
        <p:spPr>
          <a:xfrm>
            <a:off x="2453135" y="6434700"/>
            <a:ext cx="1167493" cy="430887"/>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歯みがき中に</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歩く等して転倒</a:t>
            </a:r>
            <a:endParaRPr lang="ja-JP" altLang="ja-JP" sz="1100" dirty="0">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5352425E-886D-2BE3-4874-98F587BAE4C6}"/>
              </a:ext>
            </a:extLst>
          </p:cNvPr>
          <p:cNvSpPr txBox="1"/>
          <p:nvPr/>
        </p:nvSpPr>
        <p:spPr>
          <a:xfrm>
            <a:off x="2585250" y="6199537"/>
            <a:ext cx="1167493"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６４％</a:t>
            </a:r>
            <a:endParaRPr lang="ja-JP" altLang="ja-JP" sz="1100" b="1" dirty="0">
              <a:latin typeface="メイリオ" panose="020B0604030504040204" pitchFamily="50" charset="-128"/>
              <a:ea typeface="メイリオ" panose="020B0604030504040204" pitchFamily="50" charset="-128"/>
            </a:endParaRPr>
          </a:p>
        </p:txBody>
      </p:sp>
      <p:sp>
        <p:nvSpPr>
          <p:cNvPr id="37" name="テキスト ボックス 36">
            <a:extLst>
              <a:ext uri="{FF2B5EF4-FFF2-40B4-BE49-F238E27FC236}">
                <a16:creationId xmlns:a16="http://schemas.microsoft.com/office/drawing/2014/main" id="{E7438BFF-297D-9C1C-D8B5-B8EF8825B978}"/>
              </a:ext>
            </a:extLst>
          </p:cNvPr>
          <p:cNvSpPr txBox="1"/>
          <p:nvPr/>
        </p:nvSpPr>
        <p:spPr>
          <a:xfrm>
            <a:off x="2213829" y="5282421"/>
            <a:ext cx="594280"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５％</a:t>
            </a:r>
            <a:endParaRPr lang="ja-JP" altLang="ja-JP" sz="1100" b="1" dirty="0">
              <a:latin typeface="メイリオ" panose="020B0604030504040204" pitchFamily="50" charset="-128"/>
              <a:ea typeface="メイリオ" panose="020B0604030504040204" pitchFamily="50" charset="-128"/>
            </a:endParaRPr>
          </a:p>
        </p:txBody>
      </p:sp>
      <p:sp>
        <p:nvSpPr>
          <p:cNvPr id="38" name="テキスト ボックス 37">
            <a:extLst>
              <a:ext uri="{FF2B5EF4-FFF2-40B4-BE49-F238E27FC236}">
                <a16:creationId xmlns:a16="http://schemas.microsoft.com/office/drawing/2014/main" id="{5D3C2007-486C-0B28-35AD-E5018B7ADAE5}"/>
              </a:ext>
            </a:extLst>
          </p:cNvPr>
          <p:cNvSpPr txBox="1"/>
          <p:nvPr/>
        </p:nvSpPr>
        <p:spPr>
          <a:xfrm>
            <a:off x="1581587" y="6355482"/>
            <a:ext cx="1167493"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１０％</a:t>
            </a:r>
            <a:endParaRPr lang="ja-JP" altLang="ja-JP" sz="1100" b="1" dirty="0">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DC4D6F79-DD96-C071-84DA-C57B9D1733AC}"/>
              </a:ext>
            </a:extLst>
          </p:cNvPr>
          <p:cNvSpPr txBox="1"/>
          <p:nvPr/>
        </p:nvSpPr>
        <p:spPr>
          <a:xfrm>
            <a:off x="211925" y="6425688"/>
            <a:ext cx="1616429" cy="430887"/>
          </a:xfrm>
          <a:prstGeom prst="rect">
            <a:avLst/>
          </a:prstGeom>
          <a:noFill/>
        </p:spPr>
        <p:txBody>
          <a:bodyPr wrap="square" rtlCol="0">
            <a:spAutoFit/>
          </a:bodyPr>
          <a:lstStyle/>
          <a:p>
            <a:r>
              <a:rPr lang="ja-JP" altLang="en-US" sz="1100" dirty="0">
                <a:solidFill>
                  <a:srgbClr val="FF99FF"/>
                </a:solidFill>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歯みがき中に</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人や物にぶつかる</a:t>
            </a:r>
            <a:endParaRPr lang="ja-JP" altLang="ja-JP" sz="1100" dirty="0">
              <a:latin typeface="メイリオ" panose="020B0604030504040204" pitchFamily="50" charset="-128"/>
              <a:ea typeface="メイリオ" panose="020B0604030504040204" pitchFamily="50" charset="-128"/>
            </a:endParaRPr>
          </a:p>
        </p:txBody>
      </p:sp>
      <p:sp>
        <p:nvSpPr>
          <p:cNvPr id="43" name="テキスト ボックス 42">
            <a:extLst>
              <a:ext uri="{FF2B5EF4-FFF2-40B4-BE49-F238E27FC236}">
                <a16:creationId xmlns:a16="http://schemas.microsoft.com/office/drawing/2014/main" id="{B93C6C2D-59DC-AA9D-B93D-70AED01AD7C1}"/>
              </a:ext>
            </a:extLst>
          </p:cNvPr>
          <p:cNvSpPr txBox="1"/>
          <p:nvPr/>
        </p:nvSpPr>
        <p:spPr>
          <a:xfrm>
            <a:off x="1092017" y="5388377"/>
            <a:ext cx="808215" cy="261610"/>
          </a:xfrm>
          <a:prstGeom prst="rect">
            <a:avLst/>
          </a:prstGeom>
          <a:noFill/>
        </p:spPr>
        <p:txBody>
          <a:bodyPr wrap="square" rtlCol="0">
            <a:spAutoFit/>
          </a:bodyPr>
          <a:lstStyle/>
          <a:p>
            <a:r>
              <a:rPr lang="ja-JP" altLang="en-US" sz="1100" dirty="0">
                <a:solidFill>
                  <a:srgbClr val="CC99FF"/>
                </a:solidFill>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その他</a:t>
            </a:r>
            <a:endParaRPr lang="ja-JP" altLang="ja-JP" sz="1100" dirty="0">
              <a:latin typeface="メイリオ" panose="020B0604030504040204" pitchFamily="50" charset="-128"/>
              <a:ea typeface="メイリオ" panose="020B0604030504040204" pitchFamily="50" charset="-128"/>
            </a:endParaRPr>
          </a:p>
        </p:txBody>
      </p:sp>
      <p:sp>
        <p:nvSpPr>
          <p:cNvPr id="44" name="テキスト ボックス 43">
            <a:extLst>
              <a:ext uri="{FF2B5EF4-FFF2-40B4-BE49-F238E27FC236}">
                <a16:creationId xmlns:a16="http://schemas.microsoft.com/office/drawing/2014/main" id="{5A68CCF3-9D76-6944-017F-F708220E68DF}"/>
              </a:ext>
            </a:extLst>
          </p:cNvPr>
          <p:cNvSpPr txBox="1"/>
          <p:nvPr/>
        </p:nvSpPr>
        <p:spPr>
          <a:xfrm>
            <a:off x="1940865" y="4988559"/>
            <a:ext cx="1616429" cy="261610"/>
          </a:xfrm>
          <a:prstGeom prst="rect">
            <a:avLst/>
          </a:prstGeom>
          <a:noFill/>
        </p:spPr>
        <p:txBody>
          <a:bodyPr wrap="square" rtlCol="0">
            <a:spAutoFit/>
          </a:bodyPr>
          <a:lstStyle/>
          <a:p>
            <a:r>
              <a:rPr lang="ja-JP" altLang="en-US" sz="1100" dirty="0">
                <a:solidFill>
                  <a:schemeClr val="accent4">
                    <a:lumMod val="40000"/>
                    <a:lumOff val="60000"/>
                  </a:schemeClr>
                </a:solidFill>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不明</a:t>
            </a:r>
            <a:endParaRPr lang="ja-JP" altLang="ja-JP" sz="1100" dirty="0">
              <a:latin typeface="メイリオ" panose="020B0604030504040204" pitchFamily="50" charset="-128"/>
              <a:ea typeface="メイリオ" panose="020B0604030504040204" pitchFamily="50" charset="-128"/>
            </a:endParaRPr>
          </a:p>
        </p:txBody>
      </p:sp>
      <p:sp>
        <p:nvSpPr>
          <p:cNvPr id="45" name="テキスト ボックス 44">
            <a:extLst>
              <a:ext uri="{FF2B5EF4-FFF2-40B4-BE49-F238E27FC236}">
                <a16:creationId xmlns:a16="http://schemas.microsoft.com/office/drawing/2014/main" id="{EFA4F1A6-5139-E076-5576-AC2004AF1239}"/>
              </a:ext>
            </a:extLst>
          </p:cNvPr>
          <p:cNvSpPr txBox="1"/>
          <p:nvPr/>
        </p:nvSpPr>
        <p:spPr>
          <a:xfrm>
            <a:off x="177073" y="5767713"/>
            <a:ext cx="1616429" cy="430887"/>
          </a:xfrm>
          <a:prstGeom prst="rect">
            <a:avLst/>
          </a:prstGeom>
          <a:noFill/>
        </p:spPr>
        <p:txBody>
          <a:bodyPr wrap="square" rtlCol="0">
            <a:spAutoFit/>
          </a:bodyPr>
          <a:lstStyle/>
          <a:p>
            <a:r>
              <a:rPr lang="ja-JP" altLang="en-US" sz="1100" dirty="0">
                <a:solidFill>
                  <a:schemeClr val="accent6">
                    <a:lumMod val="60000"/>
                    <a:lumOff val="40000"/>
                  </a:schemeClr>
                </a:solidFill>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歯みがき中に</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踏み台等から転落</a:t>
            </a:r>
            <a:endParaRPr lang="ja-JP" altLang="ja-JP" sz="1100" dirty="0">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971810CD-BDA9-4B46-8A48-D6C16EF80910}"/>
              </a:ext>
            </a:extLst>
          </p:cNvPr>
          <p:cNvSpPr txBox="1"/>
          <p:nvPr/>
        </p:nvSpPr>
        <p:spPr>
          <a:xfrm>
            <a:off x="3879103" y="5415006"/>
            <a:ext cx="2443308" cy="868323"/>
          </a:xfrm>
          <a:prstGeom prst="wedgeRoundRectCallout">
            <a:avLst>
              <a:gd name="adj1" fmla="val -66994"/>
              <a:gd name="adj2" fmla="val 40172"/>
              <a:gd name="adj3" fmla="val 16667"/>
            </a:avLst>
          </a:prstGeom>
          <a:solidFill>
            <a:srgbClr val="FFC000"/>
          </a:solidFill>
          <a:ln>
            <a:solidFill>
              <a:srgbClr val="FFC000"/>
            </a:solidFill>
          </a:ln>
        </p:spPr>
        <p:txBody>
          <a:bodyPr wrap="square" rtlCol="0">
            <a:spAutoFit/>
          </a:bodyPr>
          <a:lstStyle/>
          <a:p>
            <a:r>
              <a:rPr kumimoji="1" lang="ja-JP" altLang="en-US" sz="1500" b="1" dirty="0">
                <a:latin typeface="メイリオ" panose="020B0604030504040204" pitchFamily="50" charset="-128"/>
                <a:ea typeface="メイリオ" panose="020B0604030504040204" pitchFamily="50" charset="-128"/>
              </a:rPr>
              <a:t>歯ブラシを口の中に入れたまま転倒すると重大な事故につながります。</a:t>
            </a:r>
          </a:p>
        </p:txBody>
      </p:sp>
      <p:pic>
        <p:nvPicPr>
          <p:cNvPr id="8" name="図 7">
            <a:extLst>
              <a:ext uri="{FF2B5EF4-FFF2-40B4-BE49-F238E27FC236}">
                <a16:creationId xmlns:a16="http://schemas.microsoft.com/office/drawing/2014/main" id="{C80F9A5F-0E2E-CB38-1C67-05B0237AD5F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54513" y="979771"/>
            <a:ext cx="1697686" cy="903169"/>
          </a:xfrm>
          <a:prstGeom prst="rect">
            <a:avLst/>
          </a:prstGeom>
        </p:spPr>
      </p:pic>
      <p:sp>
        <p:nvSpPr>
          <p:cNvPr id="29" name="テキスト ボックス 35">
            <a:extLst>
              <a:ext uri="{FF2B5EF4-FFF2-40B4-BE49-F238E27FC236}">
                <a16:creationId xmlns:a16="http://schemas.microsoft.com/office/drawing/2014/main" id="{5352425E-886D-2BE3-4874-98F587BAE4C6}"/>
              </a:ext>
            </a:extLst>
          </p:cNvPr>
          <p:cNvSpPr txBox="1"/>
          <p:nvPr/>
        </p:nvSpPr>
        <p:spPr>
          <a:xfrm>
            <a:off x="1702857" y="5613338"/>
            <a:ext cx="769723" cy="26163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b="1" dirty="0">
                <a:latin typeface="メイリオ" panose="020B0604030504040204" pitchFamily="50" charset="-128"/>
                <a:ea typeface="メイリオ" panose="020B0604030504040204" pitchFamily="50" charset="-128"/>
              </a:rPr>
              <a:t>１６％</a:t>
            </a:r>
            <a:endParaRPr lang="ja-JP" altLang="ja-JP" sz="1100" b="1" dirty="0">
              <a:latin typeface="メイリオ" panose="020B0604030504040204" pitchFamily="50" charset="-128"/>
              <a:ea typeface="メイリオ" panose="020B0604030504040204" pitchFamily="50" charset="-128"/>
            </a:endParaRPr>
          </a:p>
        </p:txBody>
      </p:sp>
      <p:sp>
        <p:nvSpPr>
          <p:cNvPr id="33" name="テキスト ボックス 35">
            <a:extLst>
              <a:ext uri="{FF2B5EF4-FFF2-40B4-BE49-F238E27FC236}">
                <a16:creationId xmlns:a16="http://schemas.microsoft.com/office/drawing/2014/main" id="{5352425E-886D-2BE3-4874-98F587BAE4C6}"/>
              </a:ext>
            </a:extLst>
          </p:cNvPr>
          <p:cNvSpPr txBox="1"/>
          <p:nvPr/>
        </p:nvSpPr>
        <p:spPr>
          <a:xfrm>
            <a:off x="1578312" y="5996818"/>
            <a:ext cx="554149" cy="26160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100" b="1" dirty="0">
                <a:latin typeface="メイリオ" panose="020B0604030504040204" pitchFamily="50" charset="-128"/>
                <a:ea typeface="メイリオ" panose="020B0604030504040204" pitchFamily="50" charset="-128"/>
              </a:rPr>
              <a:t>５％</a:t>
            </a:r>
            <a:endParaRPr lang="ja-JP" altLang="ja-JP" sz="11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54837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271</Words>
  <Application>Microsoft Office PowerPoint</Application>
  <PresentationFormat>A4 210 x 297 mm</PresentationFormat>
  <Paragraphs>37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2023-05-01T10:27:18Z</dcterms:created>
  <dcterms:modified xsi:type="dcterms:W3CDTF">2023-05-12T06:25:32Z</dcterms:modified>
</cp:coreProperties>
</file>