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76"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a:srgbClr val="FF99FF"/>
    <a:srgbClr val="FFCCFF"/>
    <a:srgbClr val="FF99CC"/>
    <a:srgbClr val="FF66FF"/>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50" autoAdjust="0"/>
    <p:restoredTop sz="94660"/>
  </p:normalViewPr>
  <p:slideViewPr>
    <p:cSldViewPr snapToGrid="0" showGuides="1">
      <p:cViewPr varScale="1">
        <p:scale>
          <a:sx n="63" d="100"/>
          <a:sy n="63" d="100"/>
        </p:scale>
        <p:origin x="1584" y="9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3813244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1056465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2762728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3878868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930132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2831239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590979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4019453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2210290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2086575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548185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680CB64-0578-4F30-9337-FC86D8A6EA1B}" type="datetimeFigureOut">
              <a:rPr kumimoji="1" lang="ja-JP" altLang="en-US" smtClean="0"/>
              <a:t>2023/5/1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34362326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 descr="無料イラスト 子ども 遊び に対する画像結果"/>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 name="AutoShape 4" descr="無料イラスト 子ども 遊び に対する画像結果"/>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6" name="角丸四角形 15"/>
          <p:cNvSpPr/>
          <p:nvPr/>
        </p:nvSpPr>
        <p:spPr>
          <a:xfrm>
            <a:off x="155574" y="22177"/>
            <a:ext cx="6510914" cy="5083223"/>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0E68A940-348B-0BCB-34E6-E057935C21E1}"/>
              </a:ext>
            </a:extLst>
          </p:cNvPr>
          <p:cNvSpPr txBox="1"/>
          <p:nvPr/>
        </p:nvSpPr>
        <p:spPr>
          <a:xfrm>
            <a:off x="182261" y="53116"/>
            <a:ext cx="6244752" cy="338554"/>
          </a:xfrm>
          <a:prstGeom prst="rect">
            <a:avLst/>
          </a:prstGeom>
          <a:noFill/>
          <a:ln w="28575">
            <a:noFill/>
          </a:ln>
        </p:spPr>
        <p:txBody>
          <a:bodyPr wrap="square" rtlCol="0">
            <a:spAutoFit/>
          </a:bodyPr>
          <a:lstStyle/>
          <a:p>
            <a:r>
              <a:rPr lang="ja-JP" altLang="en-US" sz="1600" b="1" dirty="0">
                <a:latin typeface="メイリオ" panose="020B0604030504040204" pitchFamily="50" charset="-128"/>
                <a:ea typeface="メイリオ" panose="020B0604030504040204" pitchFamily="50" charset="-128"/>
              </a:rPr>
              <a:t>子どもの成長・発達とともに関わりましょう（１～３歳）</a:t>
            </a:r>
            <a:endParaRPr lang="en-US" altLang="ja-JP" sz="1600" b="1" dirty="0">
              <a:latin typeface="メイリオ" panose="020B0604030504040204" pitchFamily="50" charset="-128"/>
              <a:ea typeface="メイリオ" panose="020B0604030504040204" pitchFamily="50" charset="-128"/>
            </a:endParaRPr>
          </a:p>
        </p:txBody>
      </p:sp>
      <p:sp>
        <p:nvSpPr>
          <p:cNvPr id="30" name="四角形: 角を丸くする 3">
            <a:extLst>
              <a:ext uri="{FF2B5EF4-FFF2-40B4-BE49-F238E27FC236}">
                <a16:creationId xmlns:a16="http://schemas.microsoft.com/office/drawing/2014/main" id="{1D71768A-89B3-4B91-80D1-E38CE1EFAB16}"/>
              </a:ext>
            </a:extLst>
          </p:cNvPr>
          <p:cNvSpPr/>
          <p:nvPr/>
        </p:nvSpPr>
        <p:spPr>
          <a:xfrm>
            <a:off x="308342" y="494816"/>
            <a:ext cx="3168000" cy="1152000"/>
          </a:xfrm>
          <a:prstGeom prst="round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kumimoji="1" lang="ja-JP" altLang="en-US" sz="1100" dirty="0">
                <a:solidFill>
                  <a:schemeClr val="tx1"/>
                </a:solidFill>
                <a:latin typeface="メイリオ" panose="020B0604030504040204" pitchFamily="50" charset="-128"/>
                <a:ea typeface="メイリオ" panose="020B0604030504040204" pitchFamily="50" charset="-128"/>
              </a:rPr>
              <a:t>・自我が芽生えます。</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・大人のまね、「ママ、パパ」等の</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　意味のある単語を話します。</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＊着替えなど自分でやりたがるので見守り</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　ましょう。</a:t>
            </a:r>
          </a:p>
        </p:txBody>
      </p:sp>
      <p:sp>
        <p:nvSpPr>
          <p:cNvPr id="31" name="四角形: 角を丸くする 3">
            <a:extLst>
              <a:ext uri="{FF2B5EF4-FFF2-40B4-BE49-F238E27FC236}">
                <a16:creationId xmlns:a16="http://schemas.microsoft.com/office/drawing/2014/main" id="{1D71768A-89B3-4B91-80D1-E38CE1EFAB16}"/>
              </a:ext>
            </a:extLst>
          </p:cNvPr>
          <p:cNvSpPr/>
          <p:nvPr/>
        </p:nvSpPr>
        <p:spPr>
          <a:xfrm>
            <a:off x="3588477" y="489161"/>
            <a:ext cx="2903748" cy="1152000"/>
          </a:xfrm>
          <a:prstGeom prst="round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kumimoji="1" lang="ja-JP" altLang="en-US" sz="1100" dirty="0">
                <a:solidFill>
                  <a:schemeClr val="tx1"/>
                </a:solidFill>
                <a:latin typeface="メイリオ" panose="020B0604030504040204" pitchFamily="50" charset="-128"/>
                <a:ea typeface="メイリオ" panose="020B0604030504040204" pitchFamily="50" charset="-128"/>
              </a:rPr>
              <a:t>・イヤイヤ期がピークになります。</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・体のバランス機能が高まります。</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＊自我がますます強くなります。</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en-US" altLang="ja-JP" sz="1100" dirty="0">
                <a:solidFill>
                  <a:schemeClr val="tx1"/>
                </a:solidFill>
                <a:latin typeface="メイリオ" panose="020B0604030504040204" pitchFamily="50" charset="-128"/>
                <a:ea typeface="メイリオ" panose="020B0604030504040204" pitchFamily="50" charset="-128"/>
              </a:rPr>
              <a:t>   </a:t>
            </a:r>
            <a:r>
              <a:rPr kumimoji="1" lang="ja-JP" altLang="en-US" sz="1100" dirty="0">
                <a:solidFill>
                  <a:schemeClr val="tx1"/>
                </a:solidFill>
                <a:latin typeface="メイリオ" panose="020B0604030504040204" pitchFamily="50" charset="-128"/>
                <a:ea typeface="メイリオ" panose="020B0604030504040204" pitchFamily="50" charset="-128"/>
              </a:rPr>
              <a:t>成長の過程として根気よく付き合い</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en-US" altLang="ja-JP" sz="1100" dirty="0">
                <a:solidFill>
                  <a:schemeClr val="tx1"/>
                </a:solidFill>
                <a:latin typeface="メイリオ" panose="020B0604030504040204" pitchFamily="50" charset="-128"/>
                <a:ea typeface="メイリオ" panose="020B0604030504040204" pitchFamily="50" charset="-128"/>
              </a:rPr>
              <a:t>   </a:t>
            </a:r>
            <a:r>
              <a:rPr kumimoji="1" lang="ja-JP" altLang="en-US" sz="1100" dirty="0">
                <a:solidFill>
                  <a:schemeClr val="tx1"/>
                </a:solidFill>
                <a:latin typeface="メイリオ" panose="020B0604030504040204" pitchFamily="50" charset="-128"/>
                <a:ea typeface="メイリオ" panose="020B0604030504040204" pitchFamily="50" charset="-128"/>
              </a:rPr>
              <a:t>ましょう。</a:t>
            </a:r>
            <a:endParaRPr kumimoji="1"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32" name="四角形: 角を丸くする 3">
            <a:extLst>
              <a:ext uri="{FF2B5EF4-FFF2-40B4-BE49-F238E27FC236}">
                <a16:creationId xmlns:a16="http://schemas.microsoft.com/office/drawing/2014/main" id="{1D71768A-89B3-4B91-80D1-E38CE1EFAB16}"/>
              </a:ext>
            </a:extLst>
          </p:cNvPr>
          <p:cNvSpPr/>
          <p:nvPr/>
        </p:nvSpPr>
        <p:spPr>
          <a:xfrm>
            <a:off x="308342" y="1853778"/>
            <a:ext cx="3168000" cy="1152000"/>
          </a:xfrm>
          <a:prstGeom prst="round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kumimoji="1" lang="ja-JP" altLang="en-US" sz="1100" dirty="0">
                <a:solidFill>
                  <a:schemeClr val="tx1"/>
                </a:solidFill>
                <a:latin typeface="メイリオ" panose="020B0604030504040204" pitchFamily="50" charset="-128"/>
                <a:ea typeface="メイリオ" panose="020B0604030504040204" pitchFamily="50" charset="-128"/>
              </a:rPr>
              <a:t>・運動機能が発達してきます。</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・自分でできることが増えかんしゃくが減り、</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　社会性が育ってきます。</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＊公園などで友達と関わる機会を</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en-US" altLang="ja-JP" sz="1100" dirty="0">
                <a:solidFill>
                  <a:schemeClr val="tx1"/>
                </a:solidFill>
                <a:latin typeface="メイリオ" panose="020B0604030504040204" pitchFamily="50" charset="-128"/>
                <a:ea typeface="メイリオ" panose="020B0604030504040204" pitchFamily="50" charset="-128"/>
              </a:rPr>
              <a:t>   </a:t>
            </a:r>
            <a:r>
              <a:rPr kumimoji="1" lang="ja-JP" altLang="en-US" sz="1100" dirty="0">
                <a:solidFill>
                  <a:schemeClr val="tx1"/>
                </a:solidFill>
                <a:latin typeface="メイリオ" panose="020B0604030504040204" pitchFamily="50" charset="-128"/>
                <a:ea typeface="メイリオ" panose="020B0604030504040204" pitchFamily="50" charset="-128"/>
              </a:rPr>
              <a:t>作ってあげましょう。</a:t>
            </a:r>
          </a:p>
        </p:txBody>
      </p:sp>
      <p:sp>
        <p:nvSpPr>
          <p:cNvPr id="33" name="四角形: 角を丸くする 4">
            <a:extLst>
              <a:ext uri="{FF2B5EF4-FFF2-40B4-BE49-F238E27FC236}">
                <a16:creationId xmlns:a16="http://schemas.microsoft.com/office/drawing/2014/main" id="{D2280D90-5CC3-4D07-8FC5-C8E513788A52}"/>
              </a:ext>
            </a:extLst>
          </p:cNvPr>
          <p:cNvSpPr/>
          <p:nvPr/>
        </p:nvSpPr>
        <p:spPr>
          <a:xfrm>
            <a:off x="3638780" y="2083174"/>
            <a:ext cx="2848465" cy="915847"/>
          </a:xfrm>
          <a:prstGeom prst="roundRect">
            <a:avLst/>
          </a:prstGeom>
          <a:solidFill>
            <a:schemeClr val="accent1">
              <a:lumMod val="40000"/>
              <a:lumOff val="6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1"/>
            <a:endParaRPr lang="en-US" altLang="ja-JP" sz="1100" dirty="0">
              <a:solidFill>
                <a:prstClr val="black"/>
              </a:solidFill>
              <a:latin typeface="メイリオ" panose="020B0604030504040204" pitchFamily="50" charset="-128"/>
              <a:ea typeface="メイリオ" panose="020B0604030504040204" pitchFamily="50" charset="-128"/>
            </a:endParaRPr>
          </a:p>
        </p:txBody>
      </p:sp>
      <p:sp>
        <p:nvSpPr>
          <p:cNvPr id="34" name="フローチャート: 端子 33"/>
          <p:cNvSpPr/>
          <p:nvPr/>
        </p:nvSpPr>
        <p:spPr>
          <a:xfrm>
            <a:off x="3620245" y="349913"/>
            <a:ext cx="1116000" cy="252000"/>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r>
              <a:rPr lang="ja-JP" altLang="en-US" sz="1200" dirty="0">
                <a:latin typeface="メイリオ" panose="020B0604030504040204" pitchFamily="50" charset="-128"/>
                <a:ea typeface="メイリオ" panose="020B0604030504040204" pitchFamily="50" charset="-128"/>
              </a:rPr>
              <a:t>２歳代前半</a:t>
            </a:r>
            <a:endParaRPr lang="en-US" altLang="ja-JP" sz="1200" dirty="0">
              <a:latin typeface="メイリオ" panose="020B0604030504040204" pitchFamily="50" charset="-128"/>
              <a:ea typeface="メイリオ" panose="020B0604030504040204" pitchFamily="50" charset="-128"/>
            </a:endParaRPr>
          </a:p>
        </p:txBody>
      </p:sp>
      <p:sp>
        <p:nvSpPr>
          <p:cNvPr id="35" name="フローチャート: 端子 34"/>
          <p:cNvSpPr/>
          <p:nvPr/>
        </p:nvSpPr>
        <p:spPr>
          <a:xfrm>
            <a:off x="308342" y="1711985"/>
            <a:ext cx="1080000" cy="252000"/>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r>
              <a:rPr lang="ja-JP" altLang="en-US" sz="1200" dirty="0">
                <a:latin typeface="メイリオ" panose="020B0604030504040204" pitchFamily="50" charset="-128"/>
                <a:ea typeface="メイリオ" panose="020B0604030504040204" pitchFamily="50" charset="-128"/>
              </a:rPr>
              <a:t>２歳代後半</a:t>
            </a:r>
            <a:endParaRPr lang="en-US" altLang="ja-JP" sz="1200" dirty="0">
              <a:latin typeface="メイリオ" panose="020B0604030504040204" pitchFamily="50" charset="-128"/>
              <a:ea typeface="メイリオ" panose="020B0604030504040204" pitchFamily="50" charset="-128"/>
            </a:endParaRPr>
          </a:p>
        </p:txBody>
      </p:sp>
      <p:sp>
        <p:nvSpPr>
          <p:cNvPr id="36" name="フローチャート: 端子 35"/>
          <p:cNvSpPr/>
          <p:nvPr/>
        </p:nvSpPr>
        <p:spPr>
          <a:xfrm>
            <a:off x="301758" y="348457"/>
            <a:ext cx="1080000" cy="252000"/>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r>
              <a:rPr lang="ja-JP" altLang="en-US" sz="1200" dirty="0">
                <a:latin typeface="メイリオ" panose="020B0604030504040204" pitchFamily="50" charset="-128"/>
                <a:ea typeface="メイリオ" panose="020B0604030504040204" pitchFamily="50" charset="-128"/>
              </a:rPr>
              <a:t>１歳代後半</a:t>
            </a:r>
            <a:endParaRPr lang="en-US" altLang="ja-JP" sz="1200" dirty="0">
              <a:latin typeface="メイリオ" panose="020B0604030504040204" pitchFamily="50" charset="-128"/>
              <a:ea typeface="メイリオ" panose="020B0604030504040204" pitchFamily="50" charset="-128"/>
            </a:endParaRPr>
          </a:p>
        </p:txBody>
      </p:sp>
      <p:sp>
        <p:nvSpPr>
          <p:cNvPr id="4" name="円形吹き出し 3"/>
          <p:cNvSpPr/>
          <p:nvPr/>
        </p:nvSpPr>
        <p:spPr>
          <a:xfrm>
            <a:off x="3693157" y="1730769"/>
            <a:ext cx="2849370" cy="400382"/>
          </a:xfrm>
          <a:prstGeom prst="wedgeEllipseCallout">
            <a:avLst>
              <a:gd name="adj1" fmla="val -41354"/>
              <a:gd name="adj2" fmla="val 77317"/>
            </a:avLst>
          </a:prstGeom>
          <a:solidFill>
            <a:srgbClr val="FFC00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defTabSz="457201"/>
            <a:r>
              <a:rPr lang="ja-JP" altLang="en-US" sz="1200" dirty="0">
                <a:solidFill>
                  <a:prstClr val="black"/>
                </a:solidFill>
                <a:latin typeface="メイリオ" panose="020B0604030504040204" pitchFamily="50" charset="-128"/>
                <a:ea typeface="メイリオ" panose="020B0604030504040204" pitchFamily="50" charset="-128"/>
              </a:rPr>
              <a:t>身につけよう！生活習慣！</a:t>
            </a:r>
            <a:endParaRPr lang="en-US" altLang="ja-JP" sz="1200" dirty="0">
              <a:solidFill>
                <a:prstClr val="black"/>
              </a:solidFill>
              <a:latin typeface="メイリオ" panose="020B0604030504040204" pitchFamily="50" charset="-128"/>
              <a:ea typeface="メイリオ" panose="020B0604030504040204" pitchFamily="50" charset="-128"/>
            </a:endParaRPr>
          </a:p>
        </p:txBody>
      </p:sp>
      <p:sp>
        <p:nvSpPr>
          <p:cNvPr id="38" name="テキスト ボックス 37">
            <a:extLst>
              <a:ext uri="{FF2B5EF4-FFF2-40B4-BE49-F238E27FC236}">
                <a16:creationId xmlns:a16="http://schemas.microsoft.com/office/drawing/2014/main" id="{68E2DF90-1F6E-6B44-3639-EDBFE888E6A9}"/>
              </a:ext>
            </a:extLst>
          </p:cNvPr>
          <p:cNvSpPr txBox="1"/>
          <p:nvPr/>
        </p:nvSpPr>
        <p:spPr>
          <a:xfrm>
            <a:off x="180017" y="3063024"/>
            <a:ext cx="6244752" cy="338554"/>
          </a:xfrm>
          <a:prstGeom prst="rect">
            <a:avLst/>
          </a:prstGeom>
          <a:noFill/>
          <a:ln w="28575">
            <a:noFill/>
          </a:ln>
        </p:spPr>
        <p:txBody>
          <a:bodyPr wrap="square" rtlCol="0">
            <a:spAutoFit/>
          </a:bodyPr>
          <a:lstStyle/>
          <a:p>
            <a:r>
              <a:rPr lang="ja-JP" altLang="en-US" sz="1600" b="1" dirty="0">
                <a:latin typeface="メイリオ" panose="020B0604030504040204" pitchFamily="50" charset="-128"/>
                <a:ea typeface="メイリオ" panose="020B0604030504040204" pitchFamily="50" charset="-128"/>
              </a:rPr>
              <a:t>乳幼児期の食事のポイント</a:t>
            </a:r>
            <a:endParaRPr lang="en-US" altLang="ja-JP" sz="1600" b="1" dirty="0">
              <a:latin typeface="メイリオ" panose="020B0604030504040204" pitchFamily="50" charset="-128"/>
              <a:ea typeface="メイリオ" panose="020B0604030504040204" pitchFamily="50" charset="-128"/>
            </a:endParaRPr>
          </a:p>
        </p:txBody>
      </p:sp>
      <p:sp>
        <p:nvSpPr>
          <p:cNvPr id="39" name="テキスト ボックス 38">
            <a:extLst>
              <a:ext uri="{FF2B5EF4-FFF2-40B4-BE49-F238E27FC236}">
                <a16:creationId xmlns:a16="http://schemas.microsoft.com/office/drawing/2014/main" id="{5AD20256-E604-3930-CAC4-60910DFE311C}"/>
              </a:ext>
            </a:extLst>
          </p:cNvPr>
          <p:cNvSpPr txBox="1"/>
          <p:nvPr/>
        </p:nvSpPr>
        <p:spPr>
          <a:xfrm>
            <a:off x="173051" y="3301931"/>
            <a:ext cx="6482296" cy="600164"/>
          </a:xfrm>
          <a:prstGeom prst="rect">
            <a:avLst/>
          </a:prstGeom>
          <a:noFill/>
        </p:spPr>
        <p:txBody>
          <a:bodyPr wrap="square" rtlCol="0">
            <a:spAutoFit/>
          </a:bodyPr>
          <a:lstStyle/>
          <a:p>
            <a:r>
              <a:rPr lang="ja-JP" altLang="en-US" sz="1100" dirty="0">
                <a:latin typeface="メイリオ" panose="020B0604030504040204" pitchFamily="50" charset="-128"/>
                <a:ea typeface="メイリオ" panose="020B0604030504040204" pitchFamily="50" charset="-128"/>
              </a:rPr>
              <a:t>この時期は、成長が著しく、体の基礎作りをする時期です。食習慣や食事の内容に気をつけましょう。</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また、アレルギーにも注意します。</a:t>
            </a:r>
          </a:p>
          <a:p>
            <a:endParaRPr lang="ja-JP" altLang="en-US" sz="1100" dirty="0">
              <a:latin typeface="メイリオ" panose="020B0604030504040204" pitchFamily="50" charset="-128"/>
              <a:ea typeface="メイリオ" panose="020B0604030504040204" pitchFamily="50" charset="-128"/>
            </a:endParaRPr>
          </a:p>
        </p:txBody>
      </p:sp>
      <p:grpSp>
        <p:nvGrpSpPr>
          <p:cNvPr id="14" name="グループ化 13">
            <a:extLst>
              <a:ext uri="{FF2B5EF4-FFF2-40B4-BE49-F238E27FC236}">
                <a16:creationId xmlns:a16="http://schemas.microsoft.com/office/drawing/2014/main" id="{65A3CC45-4973-7EBD-72DA-18467F12B725}"/>
              </a:ext>
            </a:extLst>
          </p:cNvPr>
          <p:cNvGrpSpPr/>
          <p:nvPr/>
        </p:nvGrpSpPr>
        <p:grpSpPr>
          <a:xfrm>
            <a:off x="249605" y="3701429"/>
            <a:ext cx="6369985" cy="633340"/>
            <a:chOff x="262521" y="4012961"/>
            <a:chExt cx="6369985" cy="658099"/>
          </a:xfrm>
        </p:grpSpPr>
        <p:sp>
          <p:nvSpPr>
            <p:cNvPr id="9" name="四角形: 角を丸くする 8">
              <a:extLst>
                <a:ext uri="{FF2B5EF4-FFF2-40B4-BE49-F238E27FC236}">
                  <a16:creationId xmlns:a16="http://schemas.microsoft.com/office/drawing/2014/main" id="{0FDDE6A8-043F-A1C3-70B0-F524FA988526}"/>
                </a:ext>
              </a:extLst>
            </p:cNvPr>
            <p:cNvSpPr/>
            <p:nvPr/>
          </p:nvSpPr>
          <p:spPr>
            <a:xfrm>
              <a:off x="271200" y="4012961"/>
              <a:ext cx="1011271" cy="649500"/>
            </a:xfrm>
            <a:prstGeom prst="roundRect">
              <a:avLst/>
            </a:prstGeom>
            <a:solidFill>
              <a:srgbClr val="FFCCFF"/>
            </a:solidFill>
            <a:ln w="12700">
              <a:solidFill>
                <a:srgbClr val="FF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dirty="0">
                <a:latin typeface="メイリオ" panose="020B0604030504040204" pitchFamily="50" charset="-128"/>
                <a:ea typeface="メイリオ" panose="020B0604030504040204" pitchFamily="50" charset="-128"/>
              </a:endParaRPr>
            </a:p>
          </p:txBody>
        </p:sp>
        <p:sp>
          <p:nvSpPr>
            <p:cNvPr id="41" name="四角形: 角を丸くする 40">
              <a:extLst>
                <a:ext uri="{FF2B5EF4-FFF2-40B4-BE49-F238E27FC236}">
                  <a16:creationId xmlns:a16="http://schemas.microsoft.com/office/drawing/2014/main" id="{0CFE6197-EEF9-7125-E38D-6BFDA1AB3968}"/>
                </a:ext>
              </a:extLst>
            </p:cNvPr>
            <p:cNvSpPr/>
            <p:nvPr/>
          </p:nvSpPr>
          <p:spPr>
            <a:xfrm>
              <a:off x="1338429" y="4014336"/>
              <a:ext cx="1011271" cy="649500"/>
            </a:xfrm>
            <a:prstGeom prst="roundRect">
              <a:avLst/>
            </a:prstGeom>
            <a:solidFill>
              <a:srgbClr val="FFCCFF"/>
            </a:solidFill>
            <a:ln w="12700">
              <a:solidFill>
                <a:srgbClr val="FF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latin typeface="メイリオ" panose="020B0604030504040204" pitchFamily="50" charset="-128"/>
                <a:ea typeface="メイリオ" panose="020B0604030504040204" pitchFamily="50" charset="-128"/>
              </a:endParaRPr>
            </a:p>
          </p:txBody>
        </p:sp>
        <p:sp>
          <p:nvSpPr>
            <p:cNvPr id="46" name="四角形: 角を丸くする 45">
              <a:extLst>
                <a:ext uri="{FF2B5EF4-FFF2-40B4-BE49-F238E27FC236}">
                  <a16:creationId xmlns:a16="http://schemas.microsoft.com/office/drawing/2014/main" id="{4794FD7D-B7A8-7E41-C42A-0514215840B3}"/>
                </a:ext>
              </a:extLst>
            </p:cNvPr>
            <p:cNvSpPr/>
            <p:nvPr/>
          </p:nvSpPr>
          <p:spPr>
            <a:xfrm>
              <a:off x="2403529" y="4014336"/>
              <a:ext cx="1011271" cy="649500"/>
            </a:xfrm>
            <a:prstGeom prst="roundRect">
              <a:avLst/>
            </a:prstGeom>
            <a:solidFill>
              <a:srgbClr val="FFCCFF"/>
            </a:solidFill>
            <a:ln w="12700">
              <a:solidFill>
                <a:srgbClr val="FF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dirty="0">
                <a:latin typeface="メイリオ" panose="020B0604030504040204" pitchFamily="50" charset="-128"/>
                <a:ea typeface="メイリオ" panose="020B0604030504040204" pitchFamily="50" charset="-128"/>
              </a:endParaRPr>
            </a:p>
          </p:txBody>
        </p:sp>
        <p:sp>
          <p:nvSpPr>
            <p:cNvPr id="47" name="四角形: 角を丸くする 46">
              <a:extLst>
                <a:ext uri="{FF2B5EF4-FFF2-40B4-BE49-F238E27FC236}">
                  <a16:creationId xmlns:a16="http://schemas.microsoft.com/office/drawing/2014/main" id="{B6243A8C-78AE-ADEC-7B39-A512346AB0BB}"/>
                </a:ext>
              </a:extLst>
            </p:cNvPr>
            <p:cNvSpPr/>
            <p:nvPr/>
          </p:nvSpPr>
          <p:spPr>
            <a:xfrm>
              <a:off x="3468844" y="4018850"/>
              <a:ext cx="1011271" cy="649500"/>
            </a:xfrm>
            <a:prstGeom prst="roundRect">
              <a:avLst/>
            </a:prstGeom>
            <a:solidFill>
              <a:srgbClr val="FFCCFF"/>
            </a:solidFill>
            <a:ln w="12700">
              <a:solidFill>
                <a:srgbClr val="FF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latin typeface="メイリオ" panose="020B0604030504040204" pitchFamily="50" charset="-128"/>
                <a:ea typeface="メイリオ" panose="020B0604030504040204" pitchFamily="50" charset="-128"/>
              </a:endParaRPr>
            </a:p>
          </p:txBody>
        </p:sp>
        <p:sp>
          <p:nvSpPr>
            <p:cNvPr id="48" name="四角形: 角を丸くする 47">
              <a:extLst>
                <a:ext uri="{FF2B5EF4-FFF2-40B4-BE49-F238E27FC236}">
                  <a16:creationId xmlns:a16="http://schemas.microsoft.com/office/drawing/2014/main" id="{2C8BE30A-7458-4EA0-6DB7-A72B452FDBC4}"/>
                </a:ext>
              </a:extLst>
            </p:cNvPr>
            <p:cNvSpPr/>
            <p:nvPr/>
          </p:nvSpPr>
          <p:spPr>
            <a:xfrm>
              <a:off x="4534715" y="4014336"/>
              <a:ext cx="1011271" cy="649500"/>
            </a:xfrm>
            <a:prstGeom prst="roundRect">
              <a:avLst/>
            </a:prstGeom>
            <a:solidFill>
              <a:srgbClr val="FFCCFF"/>
            </a:solidFill>
            <a:ln w="12700">
              <a:solidFill>
                <a:srgbClr val="FF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latin typeface="メイリオ" panose="020B0604030504040204" pitchFamily="50" charset="-128"/>
                <a:ea typeface="メイリオ" panose="020B0604030504040204" pitchFamily="50" charset="-128"/>
              </a:endParaRPr>
            </a:p>
          </p:txBody>
        </p:sp>
        <p:sp>
          <p:nvSpPr>
            <p:cNvPr id="49" name="四角形: 角を丸くする 48">
              <a:extLst>
                <a:ext uri="{FF2B5EF4-FFF2-40B4-BE49-F238E27FC236}">
                  <a16:creationId xmlns:a16="http://schemas.microsoft.com/office/drawing/2014/main" id="{D14A0DDA-B0B7-8FC7-83D6-3939C46B6ECC}"/>
                </a:ext>
              </a:extLst>
            </p:cNvPr>
            <p:cNvSpPr/>
            <p:nvPr/>
          </p:nvSpPr>
          <p:spPr>
            <a:xfrm>
              <a:off x="5599259" y="4021560"/>
              <a:ext cx="1011271" cy="649500"/>
            </a:xfrm>
            <a:prstGeom prst="roundRect">
              <a:avLst/>
            </a:prstGeom>
            <a:solidFill>
              <a:srgbClr val="FFCCFF"/>
            </a:solidFill>
            <a:ln w="12700">
              <a:solidFill>
                <a:srgbClr val="FF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7763A4A0-5916-3C14-6B74-EDE3378C97ED}"/>
                </a:ext>
              </a:extLst>
            </p:cNvPr>
            <p:cNvSpPr txBox="1"/>
            <p:nvPr/>
          </p:nvSpPr>
          <p:spPr>
            <a:xfrm>
              <a:off x="262521" y="4125406"/>
              <a:ext cx="1011271" cy="430887"/>
            </a:xfrm>
            <a:prstGeom prst="rect">
              <a:avLst/>
            </a:prstGeom>
            <a:noFill/>
          </p:spPr>
          <p:txBody>
            <a:bodyPr wrap="square" rtlCol="0">
              <a:spAutoFit/>
            </a:bodyPr>
            <a:lstStyle/>
            <a:p>
              <a:pPr algn="ctr"/>
              <a:r>
                <a:rPr kumimoji="1" lang="ja-JP" altLang="en-US" sz="1050" dirty="0">
                  <a:latin typeface="メイリオ" panose="020B0604030504040204" pitchFamily="50" charset="-128"/>
                  <a:ea typeface="メイリオ" panose="020B0604030504040204" pitchFamily="50" charset="-128"/>
                </a:rPr>
                <a:t>ごはんは</a:t>
              </a:r>
              <a:endParaRPr kumimoji="1" lang="en-US" altLang="ja-JP" sz="1050" dirty="0">
                <a:latin typeface="メイリオ" panose="020B0604030504040204" pitchFamily="50" charset="-128"/>
                <a:ea typeface="メイリオ" panose="020B0604030504040204" pitchFamily="50" charset="-128"/>
              </a:endParaRPr>
            </a:p>
            <a:p>
              <a:pPr algn="ctr"/>
              <a:r>
                <a:rPr kumimoji="1" lang="ja-JP" altLang="en-US" sz="1050" dirty="0">
                  <a:latin typeface="メイリオ" panose="020B0604030504040204" pitchFamily="50" charset="-128"/>
                  <a:ea typeface="メイリオ" panose="020B0604030504040204" pitchFamily="50" charset="-128"/>
                </a:rPr>
                <a:t>軟らかめに</a:t>
              </a:r>
            </a:p>
          </p:txBody>
        </p:sp>
        <p:sp>
          <p:nvSpPr>
            <p:cNvPr id="50" name="テキスト ボックス 49">
              <a:extLst>
                <a:ext uri="{FF2B5EF4-FFF2-40B4-BE49-F238E27FC236}">
                  <a16:creationId xmlns:a16="http://schemas.microsoft.com/office/drawing/2014/main" id="{528B59A5-9F52-4AC9-19B1-9FDAE91AFDBE}"/>
                </a:ext>
              </a:extLst>
            </p:cNvPr>
            <p:cNvSpPr txBox="1"/>
            <p:nvPr/>
          </p:nvSpPr>
          <p:spPr>
            <a:xfrm>
              <a:off x="1150675" y="4054124"/>
              <a:ext cx="1391621" cy="600164"/>
            </a:xfrm>
            <a:prstGeom prst="rect">
              <a:avLst/>
            </a:prstGeom>
            <a:noFill/>
          </p:spPr>
          <p:txBody>
            <a:bodyPr wrap="square" rtlCol="0">
              <a:spAutoFit/>
            </a:bodyPr>
            <a:lstStyle/>
            <a:p>
              <a:pPr algn="ctr"/>
              <a:r>
                <a:rPr lang="ja-JP" altLang="en-US" sz="1050" dirty="0">
                  <a:solidFill>
                    <a:sysClr val="windowText" lastClr="000000"/>
                  </a:solidFill>
                  <a:latin typeface="メイリオ" panose="020B0604030504040204" pitchFamily="50" charset="-128"/>
                  <a:ea typeface="メイリオ" panose="020B0604030504040204" pitchFamily="50" charset="-128"/>
                </a:rPr>
                <a:t>野菜や肉などは</a:t>
              </a:r>
              <a:endParaRPr lang="en-US" altLang="ja-JP" sz="1050" dirty="0">
                <a:solidFill>
                  <a:sysClr val="windowText" lastClr="000000"/>
                </a:solidFill>
                <a:latin typeface="メイリオ" panose="020B0604030504040204" pitchFamily="50" charset="-128"/>
                <a:ea typeface="メイリオ" panose="020B0604030504040204" pitchFamily="50" charset="-128"/>
              </a:endParaRPr>
            </a:p>
            <a:p>
              <a:pPr algn="ctr"/>
              <a:r>
                <a:rPr lang="ja-JP" altLang="en-US" sz="1050" dirty="0">
                  <a:solidFill>
                    <a:sysClr val="windowText" lastClr="000000"/>
                  </a:solidFill>
                  <a:latin typeface="メイリオ" panose="020B0604030504040204" pitchFamily="50" charset="-128"/>
                  <a:ea typeface="メイリオ" panose="020B0604030504040204" pitchFamily="50" charset="-128"/>
                </a:rPr>
                <a:t>大人よりも</a:t>
              </a:r>
              <a:endParaRPr lang="en-US" altLang="ja-JP" sz="1050" dirty="0">
                <a:solidFill>
                  <a:sysClr val="windowText" lastClr="000000"/>
                </a:solidFill>
                <a:latin typeface="メイリオ" panose="020B0604030504040204" pitchFamily="50" charset="-128"/>
                <a:ea typeface="メイリオ" panose="020B0604030504040204" pitchFamily="50" charset="-128"/>
              </a:endParaRPr>
            </a:p>
            <a:p>
              <a:pPr algn="ctr"/>
              <a:r>
                <a:rPr lang="ja-JP" altLang="en-US" sz="1050" dirty="0">
                  <a:solidFill>
                    <a:sysClr val="windowText" lastClr="000000"/>
                  </a:solidFill>
                  <a:latin typeface="メイリオ" panose="020B0604030504040204" pitchFamily="50" charset="-128"/>
                  <a:ea typeface="メイリオ" panose="020B0604030504040204" pitchFamily="50" charset="-128"/>
                </a:rPr>
                <a:t>小さく</a:t>
              </a:r>
              <a:endParaRPr kumimoji="1" lang="ja-JP" altLang="en-US" sz="1050" dirty="0">
                <a:latin typeface="メイリオ" panose="020B0604030504040204" pitchFamily="50" charset="-128"/>
                <a:ea typeface="メイリオ" panose="020B0604030504040204" pitchFamily="50" charset="-128"/>
              </a:endParaRPr>
            </a:p>
          </p:txBody>
        </p:sp>
        <p:sp>
          <p:nvSpPr>
            <p:cNvPr id="51" name="テキスト ボックス 50">
              <a:extLst>
                <a:ext uri="{FF2B5EF4-FFF2-40B4-BE49-F238E27FC236}">
                  <a16:creationId xmlns:a16="http://schemas.microsoft.com/office/drawing/2014/main" id="{340DF581-1CB6-DB26-2184-9DE34832B836}"/>
                </a:ext>
              </a:extLst>
            </p:cNvPr>
            <p:cNvSpPr txBox="1"/>
            <p:nvPr/>
          </p:nvSpPr>
          <p:spPr>
            <a:xfrm>
              <a:off x="2313273" y="4054124"/>
              <a:ext cx="1217964" cy="599640"/>
            </a:xfrm>
            <a:prstGeom prst="rect">
              <a:avLst/>
            </a:prstGeom>
            <a:noFill/>
          </p:spPr>
          <p:txBody>
            <a:bodyPr wrap="square" rtlCol="0">
              <a:spAutoFit/>
            </a:bodyPr>
            <a:lstStyle/>
            <a:p>
              <a:pPr marL="0" indent="0" algn="ctr">
                <a:lnSpc>
                  <a:spcPct val="100000"/>
                </a:lnSpc>
                <a:spcBef>
                  <a:spcPts val="0"/>
                </a:spcBef>
                <a:buNone/>
              </a:pPr>
              <a:r>
                <a:rPr lang="ja-JP" altLang="en-US" sz="1050" dirty="0">
                  <a:latin typeface="メイリオ" panose="020B0604030504040204" pitchFamily="50" charset="-128"/>
                  <a:ea typeface="メイリオ" panose="020B0604030504040204" pitchFamily="50" charset="-128"/>
                </a:rPr>
                <a:t>味付けは</a:t>
              </a:r>
              <a:endParaRPr lang="en-US" altLang="ja-JP" sz="1050" dirty="0">
                <a:latin typeface="メイリオ" panose="020B0604030504040204" pitchFamily="50" charset="-128"/>
                <a:ea typeface="メイリオ" panose="020B0604030504040204" pitchFamily="50" charset="-128"/>
              </a:endParaRPr>
            </a:p>
            <a:p>
              <a:pPr marL="0" indent="0" algn="ctr">
                <a:lnSpc>
                  <a:spcPct val="100000"/>
                </a:lnSpc>
                <a:spcBef>
                  <a:spcPts val="0"/>
                </a:spcBef>
                <a:buNone/>
              </a:pPr>
              <a:r>
                <a:rPr lang="ja-JP" altLang="en-US" sz="1050" dirty="0">
                  <a:latin typeface="メイリオ" panose="020B0604030504040204" pitchFamily="50" charset="-128"/>
                  <a:ea typeface="メイリオ" panose="020B0604030504040204" pitchFamily="50" charset="-128"/>
                </a:rPr>
                <a:t>だしを効かせて薄味に</a:t>
              </a:r>
              <a:endParaRPr lang="en-US" altLang="ja-JP" sz="1050" dirty="0">
                <a:latin typeface="メイリオ" panose="020B0604030504040204" pitchFamily="50" charset="-128"/>
                <a:ea typeface="メイリオ" panose="020B0604030504040204" pitchFamily="50" charset="-128"/>
              </a:endParaRPr>
            </a:p>
          </p:txBody>
        </p:sp>
        <p:sp>
          <p:nvSpPr>
            <p:cNvPr id="52" name="テキスト ボックス 51">
              <a:extLst>
                <a:ext uri="{FF2B5EF4-FFF2-40B4-BE49-F238E27FC236}">
                  <a16:creationId xmlns:a16="http://schemas.microsoft.com/office/drawing/2014/main" id="{0B63BA4B-7039-111A-A293-40F1C2126461}"/>
                </a:ext>
              </a:extLst>
            </p:cNvPr>
            <p:cNvSpPr txBox="1"/>
            <p:nvPr/>
          </p:nvSpPr>
          <p:spPr>
            <a:xfrm>
              <a:off x="3378229" y="4132201"/>
              <a:ext cx="1192501" cy="430887"/>
            </a:xfrm>
            <a:prstGeom prst="rect">
              <a:avLst/>
            </a:prstGeom>
            <a:noFill/>
          </p:spPr>
          <p:txBody>
            <a:bodyPr wrap="square" rtlCol="0">
              <a:spAutoFit/>
            </a:bodyPr>
            <a:lstStyle/>
            <a:p>
              <a:pPr marL="0" indent="0" algn="ctr">
                <a:lnSpc>
                  <a:spcPct val="100000"/>
                </a:lnSpc>
                <a:spcBef>
                  <a:spcPts val="0"/>
                </a:spcBef>
                <a:buNone/>
              </a:pPr>
              <a:r>
                <a:rPr lang="ja-JP" altLang="en-US" sz="1050" dirty="0">
                  <a:solidFill>
                    <a:sysClr val="windowText" lastClr="000000"/>
                  </a:solidFill>
                  <a:latin typeface="メイリオ" panose="020B0604030504040204" pitchFamily="50" charset="-128"/>
                  <a:ea typeface="メイリオ" panose="020B0604030504040204" pitchFamily="50" charset="-128"/>
                </a:rPr>
                <a:t>料理は水分を</a:t>
              </a:r>
              <a:endParaRPr lang="en-US" altLang="ja-JP" sz="1050" dirty="0">
                <a:solidFill>
                  <a:sysClr val="windowText" lastClr="000000"/>
                </a:solidFill>
                <a:latin typeface="メイリオ" panose="020B0604030504040204" pitchFamily="50" charset="-128"/>
                <a:ea typeface="メイリオ" panose="020B0604030504040204" pitchFamily="50" charset="-128"/>
              </a:endParaRPr>
            </a:p>
            <a:p>
              <a:pPr marL="0" indent="0" algn="ctr">
                <a:lnSpc>
                  <a:spcPct val="100000"/>
                </a:lnSpc>
                <a:spcBef>
                  <a:spcPts val="0"/>
                </a:spcBef>
                <a:buNone/>
              </a:pPr>
              <a:r>
                <a:rPr lang="ja-JP" altLang="en-US" sz="1050" dirty="0">
                  <a:solidFill>
                    <a:sysClr val="windowText" lastClr="000000"/>
                  </a:solidFill>
                  <a:latin typeface="メイリオ" panose="020B0604030504040204" pitchFamily="50" charset="-128"/>
                  <a:ea typeface="メイリオ" panose="020B0604030504040204" pitchFamily="50" charset="-128"/>
                </a:rPr>
                <a:t>少し多めに</a:t>
              </a:r>
              <a:endParaRPr lang="en-US" altLang="ja-JP" sz="1050" dirty="0">
                <a:solidFill>
                  <a:sysClr val="windowText" lastClr="000000"/>
                </a:solidFill>
                <a:latin typeface="メイリオ" panose="020B0604030504040204" pitchFamily="50" charset="-128"/>
                <a:ea typeface="メイリオ" panose="020B0604030504040204" pitchFamily="50" charset="-128"/>
              </a:endParaRPr>
            </a:p>
          </p:txBody>
        </p:sp>
        <p:sp>
          <p:nvSpPr>
            <p:cNvPr id="53" name="テキスト ボックス 52">
              <a:extLst>
                <a:ext uri="{FF2B5EF4-FFF2-40B4-BE49-F238E27FC236}">
                  <a16:creationId xmlns:a16="http://schemas.microsoft.com/office/drawing/2014/main" id="{166B4E09-B406-EADD-A696-1C6232C832BD}"/>
                </a:ext>
              </a:extLst>
            </p:cNvPr>
            <p:cNvSpPr txBox="1"/>
            <p:nvPr/>
          </p:nvSpPr>
          <p:spPr>
            <a:xfrm>
              <a:off x="4506493" y="4141310"/>
              <a:ext cx="1050764" cy="430887"/>
            </a:xfrm>
            <a:prstGeom prst="rect">
              <a:avLst/>
            </a:prstGeom>
            <a:noFill/>
          </p:spPr>
          <p:txBody>
            <a:bodyPr wrap="square" rtlCol="0">
              <a:spAutoFit/>
            </a:bodyPr>
            <a:lstStyle/>
            <a:p>
              <a:pPr marL="0" indent="0" algn="ctr">
                <a:lnSpc>
                  <a:spcPct val="100000"/>
                </a:lnSpc>
                <a:spcBef>
                  <a:spcPts val="0"/>
                </a:spcBef>
                <a:buNone/>
              </a:pPr>
              <a:r>
                <a:rPr lang="ja-JP" altLang="en-US" sz="1050" dirty="0">
                  <a:solidFill>
                    <a:sysClr val="windowText" lastClr="000000"/>
                  </a:solidFill>
                  <a:latin typeface="メイリオ" panose="020B0604030504040204" pitchFamily="50" charset="-128"/>
                  <a:ea typeface="メイリオ" panose="020B0604030504040204" pitchFamily="50" charset="-128"/>
                </a:rPr>
                <a:t>香辛料は</a:t>
              </a:r>
              <a:endParaRPr lang="en-US" altLang="ja-JP" sz="1050" dirty="0">
                <a:solidFill>
                  <a:sysClr val="windowText" lastClr="000000"/>
                </a:solidFill>
                <a:latin typeface="メイリオ" panose="020B0604030504040204" pitchFamily="50" charset="-128"/>
                <a:ea typeface="メイリオ" panose="020B0604030504040204" pitchFamily="50" charset="-128"/>
              </a:endParaRPr>
            </a:p>
            <a:p>
              <a:pPr marL="0" indent="0" algn="ctr">
                <a:lnSpc>
                  <a:spcPct val="100000"/>
                </a:lnSpc>
                <a:spcBef>
                  <a:spcPts val="0"/>
                </a:spcBef>
                <a:buNone/>
              </a:pPr>
              <a:r>
                <a:rPr lang="ja-JP" altLang="en-US" sz="1050" dirty="0">
                  <a:solidFill>
                    <a:sysClr val="windowText" lastClr="000000"/>
                  </a:solidFill>
                  <a:latin typeface="メイリオ" panose="020B0604030504040204" pitchFamily="50" charset="-128"/>
                  <a:ea typeface="メイリオ" panose="020B0604030504040204" pitchFamily="50" charset="-128"/>
                </a:rPr>
                <a:t>控えめに</a:t>
              </a:r>
              <a:endParaRPr lang="en-US" altLang="ja-JP" sz="1050" dirty="0">
                <a:solidFill>
                  <a:sysClr val="windowText" lastClr="000000"/>
                </a:solidFill>
                <a:latin typeface="メイリオ" panose="020B0604030504040204" pitchFamily="50" charset="-128"/>
                <a:ea typeface="メイリオ" panose="020B0604030504040204" pitchFamily="50" charset="-128"/>
              </a:endParaRPr>
            </a:p>
          </p:txBody>
        </p:sp>
        <p:sp>
          <p:nvSpPr>
            <p:cNvPr id="54" name="テキスト ボックス 53">
              <a:extLst>
                <a:ext uri="{FF2B5EF4-FFF2-40B4-BE49-F238E27FC236}">
                  <a16:creationId xmlns:a16="http://schemas.microsoft.com/office/drawing/2014/main" id="{F6F545FA-61F0-A4DD-37E2-1E41E1DAF4F0}"/>
                </a:ext>
              </a:extLst>
            </p:cNvPr>
            <p:cNvSpPr txBox="1"/>
            <p:nvPr/>
          </p:nvSpPr>
          <p:spPr>
            <a:xfrm>
              <a:off x="5581742" y="4130439"/>
              <a:ext cx="1050764" cy="431741"/>
            </a:xfrm>
            <a:prstGeom prst="rect">
              <a:avLst/>
            </a:prstGeom>
            <a:noFill/>
          </p:spPr>
          <p:txBody>
            <a:bodyPr wrap="square" rtlCol="0">
              <a:spAutoFit/>
            </a:bodyPr>
            <a:lstStyle/>
            <a:p>
              <a:pPr marL="0" indent="0" algn="ctr">
                <a:lnSpc>
                  <a:spcPct val="100000"/>
                </a:lnSpc>
                <a:spcBef>
                  <a:spcPts val="0"/>
                </a:spcBef>
                <a:buNone/>
              </a:pPr>
              <a:r>
                <a:rPr lang="ja-JP" altLang="en-US" sz="1050" dirty="0">
                  <a:solidFill>
                    <a:sysClr val="windowText" lastClr="000000"/>
                  </a:solidFill>
                  <a:latin typeface="メイリオ" panose="020B0604030504040204" pitchFamily="50" charset="-128"/>
                  <a:ea typeface="メイリオ" panose="020B0604030504040204" pitchFamily="50" charset="-128"/>
                </a:rPr>
                <a:t>間食も</a:t>
              </a:r>
              <a:endParaRPr lang="en-US" altLang="ja-JP" sz="1050" dirty="0">
                <a:solidFill>
                  <a:sysClr val="windowText" lastClr="000000"/>
                </a:solidFill>
                <a:latin typeface="メイリオ" panose="020B0604030504040204" pitchFamily="50" charset="-128"/>
                <a:ea typeface="メイリオ" panose="020B0604030504040204" pitchFamily="50" charset="-128"/>
              </a:endParaRPr>
            </a:p>
            <a:p>
              <a:pPr marL="0" indent="0" algn="ctr">
                <a:lnSpc>
                  <a:spcPct val="100000"/>
                </a:lnSpc>
                <a:spcBef>
                  <a:spcPts val="0"/>
                </a:spcBef>
                <a:buNone/>
              </a:pPr>
              <a:r>
                <a:rPr lang="ja-JP" altLang="en-US" sz="1050" dirty="0">
                  <a:solidFill>
                    <a:sysClr val="windowText" lastClr="000000"/>
                  </a:solidFill>
                  <a:latin typeface="メイリオ" panose="020B0604030504040204" pitchFamily="50" charset="-128"/>
                  <a:ea typeface="メイリオ" panose="020B0604030504040204" pitchFamily="50" charset="-128"/>
                </a:rPr>
                <a:t>食事の一環</a:t>
              </a:r>
              <a:endParaRPr lang="en-US" altLang="ja-JP" sz="1050" dirty="0">
                <a:solidFill>
                  <a:sysClr val="windowText" lastClr="000000"/>
                </a:solidFill>
                <a:latin typeface="メイリオ" panose="020B0604030504040204" pitchFamily="50" charset="-128"/>
                <a:ea typeface="メイリオ" panose="020B0604030504040204" pitchFamily="50" charset="-128"/>
              </a:endParaRPr>
            </a:p>
          </p:txBody>
        </p:sp>
      </p:grpSp>
      <p:grpSp>
        <p:nvGrpSpPr>
          <p:cNvPr id="69" name="グループ化 68">
            <a:extLst>
              <a:ext uri="{FF2B5EF4-FFF2-40B4-BE49-F238E27FC236}">
                <a16:creationId xmlns:a16="http://schemas.microsoft.com/office/drawing/2014/main" id="{51C76656-CC0F-C6DD-3AF2-13736EA6866C}"/>
              </a:ext>
            </a:extLst>
          </p:cNvPr>
          <p:cNvGrpSpPr/>
          <p:nvPr/>
        </p:nvGrpSpPr>
        <p:grpSpPr>
          <a:xfrm>
            <a:off x="160781" y="5188070"/>
            <a:ext cx="6508331" cy="4664814"/>
            <a:chOff x="335682" y="3745147"/>
            <a:chExt cx="6173128" cy="4624959"/>
          </a:xfrm>
        </p:grpSpPr>
        <p:sp>
          <p:nvSpPr>
            <p:cNvPr id="70" name="角丸四角形 5">
              <a:extLst>
                <a:ext uri="{FF2B5EF4-FFF2-40B4-BE49-F238E27FC236}">
                  <a16:creationId xmlns:a16="http://schemas.microsoft.com/office/drawing/2014/main" id="{2A67D689-7615-A156-E5F8-0F6750DA1CF5}"/>
                </a:ext>
              </a:extLst>
            </p:cNvPr>
            <p:cNvSpPr/>
            <p:nvPr/>
          </p:nvSpPr>
          <p:spPr>
            <a:xfrm>
              <a:off x="335682" y="3745147"/>
              <a:ext cx="6173128" cy="4624959"/>
            </a:xfrm>
            <a:prstGeom prst="flowChartProcess">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テキスト ボックス 70">
              <a:extLst>
                <a:ext uri="{FF2B5EF4-FFF2-40B4-BE49-F238E27FC236}">
                  <a16:creationId xmlns:a16="http://schemas.microsoft.com/office/drawing/2014/main" id="{062111E8-569D-6C19-B2CF-B5BC6954CC2E}"/>
                </a:ext>
              </a:extLst>
            </p:cNvPr>
            <p:cNvSpPr txBox="1"/>
            <p:nvPr/>
          </p:nvSpPr>
          <p:spPr>
            <a:xfrm>
              <a:off x="353921" y="3836820"/>
              <a:ext cx="4162298" cy="335661"/>
            </a:xfrm>
            <a:prstGeom prst="flowChartProcess">
              <a:avLst/>
            </a:prstGeom>
            <a:noFill/>
            <a:ln w="28575">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乳幼児期（１～３歳）の歯とお口の健康</a:t>
              </a:r>
              <a:endParaRPr kumimoji="1" lang="en-US" altLang="ja-JP" sz="1600" b="1" dirty="0">
                <a:latin typeface="メイリオ" panose="020B0604030504040204" pitchFamily="50" charset="-128"/>
                <a:ea typeface="メイリオ" panose="020B0604030504040204" pitchFamily="50" charset="-128"/>
              </a:endParaRPr>
            </a:p>
          </p:txBody>
        </p:sp>
      </p:grpSp>
      <p:sp>
        <p:nvSpPr>
          <p:cNvPr id="88" name="テキスト ボックス 87">
            <a:extLst>
              <a:ext uri="{FF2B5EF4-FFF2-40B4-BE49-F238E27FC236}">
                <a16:creationId xmlns:a16="http://schemas.microsoft.com/office/drawing/2014/main" id="{4648022D-F1A4-F346-9315-805A59FF475B}"/>
              </a:ext>
            </a:extLst>
          </p:cNvPr>
          <p:cNvSpPr txBox="1"/>
          <p:nvPr/>
        </p:nvSpPr>
        <p:spPr>
          <a:xfrm>
            <a:off x="258284" y="7296027"/>
            <a:ext cx="2047262" cy="307777"/>
          </a:xfrm>
          <a:prstGeom prst="flowChartProcess">
            <a:avLst/>
          </a:prstGeom>
          <a:noFill/>
          <a:ln w="28575">
            <a:noFill/>
          </a:ln>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rPr>
              <a:t>むし歯について</a:t>
            </a:r>
            <a:endParaRPr kumimoji="1" lang="en-US" altLang="ja-JP" sz="1400" dirty="0">
              <a:latin typeface="メイリオ" panose="020B0604030504040204" pitchFamily="50" charset="-128"/>
              <a:ea typeface="メイリオ" panose="020B0604030504040204" pitchFamily="50" charset="-128"/>
            </a:endParaRPr>
          </a:p>
        </p:txBody>
      </p:sp>
      <p:sp>
        <p:nvSpPr>
          <p:cNvPr id="120" name="テキスト ボックス 119">
            <a:extLst>
              <a:ext uri="{FF2B5EF4-FFF2-40B4-BE49-F238E27FC236}">
                <a16:creationId xmlns:a16="http://schemas.microsoft.com/office/drawing/2014/main" id="{B3A4194D-CF61-F6D0-4490-892BC687F5F2}"/>
              </a:ext>
            </a:extLst>
          </p:cNvPr>
          <p:cNvSpPr txBox="1"/>
          <p:nvPr/>
        </p:nvSpPr>
        <p:spPr>
          <a:xfrm>
            <a:off x="191314" y="7603804"/>
            <a:ext cx="3410578" cy="430887"/>
          </a:xfrm>
          <a:prstGeom prst="flowChartProcess">
            <a:avLst/>
          </a:prstGeom>
          <a:noFill/>
          <a:ln w="28575">
            <a:no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むし歯は、むし歯菌、糖質、歯の質の３つの要因が重なってできます。</a:t>
            </a:r>
          </a:p>
        </p:txBody>
      </p:sp>
      <p:graphicFrame>
        <p:nvGraphicFramePr>
          <p:cNvPr id="2" name="表 1"/>
          <p:cNvGraphicFramePr>
            <a:graphicFrameLocks noGrp="1"/>
          </p:cNvGraphicFramePr>
          <p:nvPr>
            <p:extLst>
              <p:ext uri="{D42A27DB-BD31-4B8C-83A1-F6EECF244321}">
                <p14:modId xmlns:p14="http://schemas.microsoft.com/office/powerpoint/2010/main" val="49272429"/>
              </p:ext>
            </p:extLst>
          </p:nvPr>
        </p:nvGraphicFramePr>
        <p:xfrm>
          <a:off x="311430" y="5769143"/>
          <a:ext cx="3466820" cy="1418877"/>
        </p:xfrm>
        <a:graphic>
          <a:graphicData uri="http://schemas.openxmlformats.org/drawingml/2006/table">
            <a:tbl>
              <a:tblPr firstRow="1" bandRow="1">
                <a:tableStyleId>{5C22544A-7EE6-4342-B048-85BDC9FD1C3A}</a:tableStyleId>
              </a:tblPr>
              <a:tblGrid>
                <a:gridCol w="1650541">
                  <a:extLst>
                    <a:ext uri="{9D8B030D-6E8A-4147-A177-3AD203B41FA5}">
                      <a16:colId xmlns:a16="http://schemas.microsoft.com/office/drawing/2014/main" val="3324832861"/>
                    </a:ext>
                  </a:extLst>
                </a:gridCol>
                <a:gridCol w="1816279">
                  <a:extLst>
                    <a:ext uri="{9D8B030D-6E8A-4147-A177-3AD203B41FA5}">
                      <a16:colId xmlns:a16="http://schemas.microsoft.com/office/drawing/2014/main" val="3028001114"/>
                    </a:ext>
                  </a:extLst>
                </a:gridCol>
              </a:tblGrid>
              <a:tr h="30231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メイリオ" panose="020B0604030504040204" pitchFamily="50" charset="-128"/>
                          <a:ea typeface="メイリオ" panose="020B0604030504040204" pitchFamily="50" charset="-128"/>
                        </a:rPr>
                        <a:t>おっぱいを吸うこと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b="1" dirty="0">
                          <a:solidFill>
                            <a:schemeClr val="tx1"/>
                          </a:solidFill>
                          <a:latin typeface="メイリオ" panose="020B0604030504040204" pitchFamily="50" charset="-128"/>
                          <a:ea typeface="メイリオ" panose="020B0604030504040204" pitchFamily="50" charset="-128"/>
                        </a:rPr>
                        <a:t>噛むこと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57414419"/>
                  </a:ext>
                </a:extLst>
              </a:tr>
              <a:tr h="721401">
                <a:tc>
                  <a:txBody>
                    <a:bodyPr/>
                    <a:lstStyle/>
                    <a:p>
                      <a:r>
                        <a:rPr kumimoji="1" lang="ja-JP" altLang="en-US" sz="1050" b="0" dirty="0">
                          <a:solidFill>
                            <a:schemeClr val="tx1"/>
                          </a:solidFill>
                          <a:latin typeface="メイリオ" panose="020B0604030504040204" pitchFamily="50" charset="-128"/>
                          <a:ea typeface="メイリオ" panose="020B0604030504040204" pitchFamily="50" charset="-128"/>
                        </a:rPr>
                        <a:t>生まれてすぐに行われる反射運動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b="0" dirty="0">
                          <a:solidFill>
                            <a:schemeClr val="tx1"/>
                          </a:solidFill>
                          <a:latin typeface="メイリオ" panose="020B0604030504040204" pitchFamily="50" charset="-128"/>
                          <a:ea typeface="メイリオ" panose="020B0604030504040204" pitchFamily="50" charset="-128"/>
                        </a:rPr>
                        <a:t>歯が生えてくると、歯からの感覚を手がかりとして</a:t>
                      </a:r>
                      <a:endParaRPr kumimoji="1" lang="en-US" altLang="ja-JP" sz="1050" b="0" dirty="0">
                        <a:solidFill>
                          <a:schemeClr val="tx1"/>
                        </a:solidFill>
                        <a:latin typeface="メイリオ" panose="020B0604030504040204" pitchFamily="50" charset="-128"/>
                        <a:ea typeface="メイリオ" panose="020B0604030504040204" pitchFamily="50" charset="-128"/>
                      </a:endParaRPr>
                    </a:p>
                    <a:p>
                      <a:r>
                        <a:rPr kumimoji="1" lang="ja-JP" altLang="en-US" sz="1050" b="0" dirty="0">
                          <a:solidFill>
                            <a:schemeClr val="tx1"/>
                          </a:solidFill>
                          <a:latin typeface="メイリオ" panose="020B0604030504040204" pitchFamily="50" charset="-128"/>
                          <a:ea typeface="メイリオ" panose="020B0604030504040204" pitchFamily="50" charset="-128"/>
                        </a:rPr>
                        <a:t>噛む動作を身につける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7271143"/>
                  </a:ext>
                </a:extLst>
              </a:tr>
              <a:tr h="395164">
                <a:tc>
                  <a:txBody>
                    <a:bodyPr/>
                    <a:lstStyle/>
                    <a:p>
                      <a:r>
                        <a:rPr kumimoji="1" lang="ja-JP" altLang="en-US" sz="1050" b="0" dirty="0">
                          <a:solidFill>
                            <a:schemeClr val="tx1"/>
                          </a:solidFill>
                          <a:latin typeface="メイリオ" panose="020B0604030504040204" pitchFamily="50" charset="-128"/>
                          <a:ea typeface="メイリオ" panose="020B0604030504040204" pitchFamily="50" charset="-128"/>
                        </a:rPr>
                        <a:t>練習はいらない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b="0" dirty="0">
                          <a:solidFill>
                            <a:schemeClr val="tx1"/>
                          </a:solidFill>
                          <a:latin typeface="メイリオ" panose="020B0604030504040204" pitchFamily="50" charset="-128"/>
                          <a:ea typeface="メイリオ" panose="020B0604030504040204" pitchFamily="50" charset="-128"/>
                        </a:rPr>
                        <a:t>生後の学習によって獲得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96598389"/>
                  </a:ext>
                </a:extLst>
              </a:tr>
            </a:tbl>
          </a:graphicData>
        </a:graphic>
      </p:graphicFrame>
      <p:grpSp>
        <p:nvGrpSpPr>
          <p:cNvPr id="26" name="グループ化 25"/>
          <p:cNvGrpSpPr/>
          <p:nvPr/>
        </p:nvGrpSpPr>
        <p:grpSpPr>
          <a:xfrm>
            <a:off x="3870449" y="5753487"/>
            <a:ext cx="2666556" cy="2134470"/>
            <a:chOff x="3930726" y="5766103"/>
            <a:chExt cx="2666556" cy="2159562"/>
          </a:xfrm>
        </p:grpSpPr>
        <p:pic>
          <p:nvPicPr>
            <p:cNvPr id="113" name="図 112">
              <a:extLst>
                <a:ext uri="{FF2B5EF4-FFF2-40B4-BE49-F238E27FC236}">
                  <a16:creationId xmlns:a16="http://schemas.microsoft.com/office/drawing/2014/main" id="{EFB99A75-FA56-42FD-B4E5-669E1B16714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79954" y="6666873"/>
              <a:ext cx="978001" cy="933427"/>
            </a:xfrm>
            <a:prstGeom prst="rect">
              <a:avLst/>
            </a:prstGeom>
          </p:spPr>
        </p:pic>
        <p:grpSp>
          <p:nvGrpSpPr>
            <p:cNvPr id="6" name="グループ化 5"/>
            <p:cNvGrpSpPr/>
            <p:nvPr/>
          </p:nvGrpSpPr>
          <p:grpSpPr>
            <a:xfrm>
              <a:off x="4052841" y="5812798"/>
              <a:ext cx="1709814" cy="989302"/>
              <a:chOff x="3663963" y="5630796"/>
              <a:chExt cx="1709814" cy="989302"/>
            </a:xfrm>
          </p:grpSpPr>
          <p:pic>
            <p:nvPicPr>
              <p:cNvPr id="112" name="図 111">
                <a:extLst>
                  <a:ext uri="{FF2B5EF4-FFF2-40B4-BE49-F238E27FC236}">
                    <a16:creationId xmlns:a16="http://schemas.microsoft.com/office/drawing/2014/main" id="{F4369C51-BA1B-404D-BC24-128FDACAE8F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63963" y="5630796"/>
                <a:ext cx="980624" cy="886232"/>
              </a:xfrm>
              <a:prstGeom prst="rect">
                <a:avLst/>
              </a:prstGeom>
            </p:spPr>
          </p:pic>
          <p:sp>
            <p:nvSpPr>
              <p:cNvPr id="116" name="テキスト ボックス 115">
                <a:extLst>
                  <a:ext uri="{FF2B5EF4-FFF2-40B4-BE49-F238E27FC236}">
                    <a16:creationId xmlns:a16="http://schemas.microsoft.com/office/drawing/2014/main" id="{EC4B67E6-453A-4526-BE5F-6002729BD93D}"/>
                  </a:ext>
                </a:extLst>
              </p:cNvPr>
              <p:cNvSpPr txBox="1"/>
              <p:nvPr/>
            </p:nvSpPr>
            <p:spPr>
              <a:xfrm>
                <a:off x="3861609" y="6381571"/>
                <a:ext cx="1512168" cy="238527"/>
              </a:xfrm>
              <a:prstGeom prst="rect">
                <a:avLst/>
              </a:prstGeom>
              <a:noFill/>
            </p:spPr>
            <p:txBody>
              <a:bodyPr wrap="square" rtlCol="0">
                <a:spAutoFit/>
              </a:bodyPr>
              <a:lstStyle/>
              <a:p>
                <a:r>
                  <a:rPr kumimoji="1" lang="ja-JP" altLang="en-US" sz="950" dirty="0">
                    <a:latin typeface="メイリオ" panose="020B0604030504040204" pitchFamily="50" charset="-128"/>
                    <a:ea typeface="メイリオ" panose="020B0604030504040204" pitchFamily="50" charset="-128"/>
                  </a:rPr>
                  <a:t>食べる</a:t>
                </a:r>
              </a:p>
            </p:txBody>
          </p:sp>
        </p:grpSp>
        <p:sp>
          <p:nvSpPr>
            <p:cNvPr id="117" name="テキスト ボックス 116">
              <a:extLst>
                <a:ext uri="{FF2B5EF4-FFF2-40B4-BE49-F238E27FC236}">
                  <a16:creationId xmlns:a16="http://schemas.microsoft.com/office/drawing/2014/main" id="{C0EA925D-ED25-4743-B89C-34A7EA13F349}"/>
                </a:ext>
              </a:extLst>
            </p:cNvPr>
            <p:cNvSpPr txBox="1"/>
            <p:nvPr/>
          </p:nvSpPr>
          <p:spPr>
            <a:xfrm>
              <a:off x="3948730" y="7469826"/>
              <a:ext cx="1421837" cy="384721"/>
            </a:xfrm>
            <a:prstGeom prst="rect">
              <a:avLst/>
            </a:prstGeom>
            <a:noFill/>
          </p:spPr>
          <p:txBody>
            <a:bodyPr wrap="square" rtlCol="0">
              <a:spAutoFit/>
            </a:bodyPr>
            <a:lstStyle/>
            <a:p>
              <a:r>
                <a:rPr kumimoji="1" lang="ja-JP" altLang="en-US" sz="950" dirty="0">
                  <a:latin typeface="メイリオ" panose="020B0604030504040204" pitchFamily="50" charset="-128"/>
                  <a:ea typeface="メイリオ" panose="020B0604030504040204" pitchFamily="50" charset="-128"/>
                </a:rPr>
                <a:t>顔の形を整え、</a:t>
              </a:r>
              <a:endParaRPr kumimoji="1" lang="en-US" altLang="ja-JP" sz="950" dirty="0">
                <a:latin typeface="メイリオ" panose="020B0604030504040204" pitchFamily="50" charset="-128"/>
                <a:ea typeface="メイリオ" panose="020B0604030504040204" pitchFamily="50" charset="-128"/>
              </a:endParaRPr>
            </a:p>
            <a:p>
              <a:r>
                <a:rPr kumimoji="1" lang="ja-JP" altLang="en-US" sz="950" dirty="0">
                  <a:latin typeface="メイリオ" panose="020B0604030504040204" pitchFamily="50" charset="-128"/>
                  <a:ea typeface="メイリオ" panose="020B0604030504040204" pitchFamily="50" charset="-128"/>
                </a:rPr>
                <a:t>あごの発達を助ける</a:t>
              </a:r>
            </a:p>
          </p:txBody>
        </p:sp>
        <p:grpSp>
          <p:nvGrpSpPr>
            <p:cNvPr id="8" name="グループ化 7"/>
            <p:cNvGrpSpPr/>
            <p:nvPr/>
          </p:nvGrpSpPr>
          <p:grpSpPr>
            <a:xfrm>
              <a:off x="5269113" y="5766103"/>
              <a:ext cx="1172029" cy="1018885"/>
              <a:chOff x="5269113" y="5601213"/>
              <a:chExt cx="1172029" cy="1018885"/>
            </a:xfrm>
          </p:grpSpPr>
          <p:pic>
            <p:nvPicPr>
              <p:cNvPr id="114" name="図 113">
                <a:extLst>
                  <a:ext uri="{FF2B5EF4-FFF2-40B4-BE49-F238E27FC236}">
                    <a16:creationId xmlns:a16="http://schemas.microsoft.com/office/drawing/2014/main" id="{2DCC4FDB-720B-4621-9462-4FCAC5D7867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69113" y="5601213"/>
                <a:ext cx="1172029" cy="915074"/>
              </a:xfrm>
              <a:prstGeom prst="rect">
                <a:avLst/>
              </a:prstGeom>
            </p:spPr>
          </p:pic>
          <p:sp>
            <p:nvSpPr>
              <p:cNvPr id="118" name="テキスト ボックス 117">
                <a:extLst>
                  <a:ext uri="{FF2B5EF4-FFF2-40B4-BE49-F238E27FC236}">
                    <a16:creationId xmlns:a16="http://schemas.microsoft.com/office/drawing/2014/main" id="{1D0FD0A4-F16F-4563-89F6-5DA07B51F8F3}"/>
                  </a:ext>
                </a:extLst>
              </p:cNvPr>
              <p:cNvSpPr txBox="1"/>
              <p:nvPr/>
            </p:nvSpPr>
            <p:spPr>
              <a:xfrm>
                <a:off x="5679982" y="6381571"/>
                <a:ext cx="551133" cy="238527"/>
              </a:xfrm>
              <a:prstGeom prst="rect">
                <a:avLst/>
              </a:prstGeom>
              <a:noFill/>
            </p:spPr>
            <p:txBody>
              <a:bodyPr wrap="square" rtlCol="0">
                <a:spAutoFit/>
              </a:bodyPr>
              <a:lstStyle/>
              <a:p>
                <a:r>
                  <a:rPr kumimoji="1" lang="ja-JP" altLang="en-US" sz="950" dirty="0">
                    <a:latin typeface="メイリオ" panose="020B0604030504040204" pitchFamily="50" charset="-128"/>
                    <a:ea typeface="メイリオ" panose="020B0604030504040204" pitchFamily="50" charset="-128"/>
                  </a:rPr>
                  <a:t>話す</a:t>
                </a:r>
              </a:p>
            </p:txBody>
          </p:sp>
        </p:grpSp>
        <p:grpSp>
          <p:nvGrpSpPr>
            <p:cNvPr id="13" name="グループ化 12"/>
            <p:cNvGrpSpPr/>
            <p:nvPr/>
          </p:nvGrpSpPr>
          <p:grpSpPr>
            <a:xfrm>
              <a:off x="5315075" y="6674023"/>
              <a:ext cx="1166408" cy="1111733"/>
              <a:chOff x="5315075" y="6674023"/>
              <a:chExt cx="1166408" cy="1111733"/>
            </a:xfrm>
          </p:grpSpPr>
          <p:pic>
            <p:nvPicPr>
              <p:cNvPr id="115" name="図 114">
                <a:extLst>
                  <a:ext uri="{FF2B5EF4-FFF2-40B4-BE49-F238E27FC236}">
                    <a16:creationId xmlns:a16="http://schemas.microsoft.com/office/drawing/2014/main" id="{6D8F84E6-098D-4267-9D92-83A1C37B43C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93001" y="6674023"/>
                <a:ext cx="995045" cy="984557"/>
              </a:xfrm>
              <a:prstGeom prst="rect">
                <a:avLst/>
              </a:prstGeom>
            </p:spPr>
          </p:pic>
          <p:sp>
            <p:nvSpPr>
              <p:cNvPr id="119" name="テキスト ボックス 118">
                <a:extLst>
                  <a:ext uri="{FF2B5EF4-FFF2-40B4-BE49-F238E27FC236}">
                    <a16:creationId xmlns:a16="http://schemas.microsoft.com/office/drawing/2014/main" id="{D584FD7E-00C6-479C-9D86-6C20B00E07B6}"/>
                  </a:ext>
                </a:extLst>
              </p:cNvPr>
              <p:cNvSpPr txBox="1"/>
              <p:nvPr/>
            </p:nvSpPr>
            <p:spPr>
              <a:xfrm>
                <a:off x="5315075" y="7547229"/>
                <a:ext cx="1166408" cy="238527"/>
              </a:xfrm>
              <a:prstGeom prst="rect">
                <a:avLst/>
              </a:prstGeom>
              <a:solidFill>
                <a:srgbClr val="FFC000"/>
              </a:solidFill>
            </p:spPr>
            <p:txBody>
              <a:bodyPr wrap="square" rtlCol="0">
                <a:spAutoFit/>
              </a:bodyPr>
              <a:lstStyle/>
              <a:p>
                <a:r>
                  <a:rPr kumimoji="1" lang="ja-JP" altLang="en-US" sz="950" b="1" dirty="0">
                    <a:latin typeface="メイリオ" panose="020B0604030504040204" pitchFamily="50" charset="-128"/>
                    <a:ea typeface="メイリオ" panose="020B0604030504040204" pitchFamily="50" charset="-128"/>
                  </a:rPr>
                  <a:t>永久歯の道しるべ</a:t>
                </a:r>
                <a:endParaRPr kumimoji="1" lang="en-US" altLang="ja-JP" sz="950" b="1" dirty="0">
                  <a:latin typeface="メイリオ" panose="020B0604030504040204" pitchFamily="50" charset="-128"/>
                  <a:ea typeface="メイリオ" panose="020B0604030504040204" pitchFamily="50" charset="-128"/>
                </a:endParaRPr>
              </a:p>
            </p:txBody>
          </p:sp>
        </p:grpSp>
        <p:sp>
          <p:nvSpPr>
            <p:cNvPr id="121" name="四角形: 角を丸くする 24">
              <a:extLst>
                <a:ext uri="{FF2B5EF4-FFF2-40B4-BE49-F238E27FC236}">
                  <a16:creationId xmlns:a16="http://schemas.microsoft.com/office/drawing/2014/main" id="{5C858F9A-63CD-4815-8F2D-C7415B7A3E2A}"/>
                </a:ext>
              </a:extLst>
            </p:cNvPr>
            <p:cNvSpPr/>
            <p:nvPr/>
          </p:nvSpPr>
          <p:spPr>
            <a:xfrm>
              <a:off x="3930726" y="5787891"/>
              <a:ext cx="2666556" cy="2137774"/>
            </a:xfrm>
            <a:prstGeom prst="roundRect">
              <a:avLst>
                <a:gd name="adj" fmla="val 9474"/>
              </a:avLst>
            </a:prstGeom>
            <a:noFill/>
            <a:ln w="19050">
              <a:solidFill>
                <a:srgbClr val="FF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メイリオ" panose="020B0604030504040204" pitchFamily="50" charset="-128"/>
                <a:ea typeface="メイリオ" panose="020B0604030504040204" pitchFamily="50" charset="-128"/>
              </a:endParaRPr>
            </a:p>
          </p:txBody>
        </p:sp>
      </p:grpSp>
      <p:sp>
        <p:nvSpPr>
          <p:cNvPr id="122" name="正方形/長方形 121">
            <a:extLst>
              <a:ext uri="{FF2B5EF4-FFF2-40B4-BE49-F238E27FC236}">
                <a16:creationId xmlns:a16="http://schemas.microsoft.com/office/drawing/2014/main" id="{E10E183D-BE7A-49F8-A20C-8FE78B19B45E}"/>
              </a:ext>
            </a:extLst>
          </p:cNvPr>
          <p:cNvSpPr/>
          <p:nvPr/>
        </p:nvSpPr>
        <p:spPr>
          <a:xfrm>
            <a:off x="3150574" y="5551461"/>
            <a:ext cx="4218545" cy="292388"/>
          </a:xfrm>
          <a:prstGeom prst="rect">
            <a:avLst/>
          </a:prstGeom>
        </p:spPr>
        <p:txBody>
          <a:bodyPr wrap="square">
            <a:spAutoFit/>
          </a:bodyPr>
          <a:lstStyle/>
          <a:p>
            <a:pPr algn="ctr">
              <a:defRPr/>
            </a:pPr>
            <a:r>
              <a:rPr lang="ja-JP" altLang="en-US" sz="1300" b="1" dirty="0">
                <a:latin typeface="メイリオ" panose="020B0604030504040204" pitchFamily="50" charset="-128"/>
                <a:ea typeface="メイリオ" panose="020B0604030504040204" pitchFamily="50" charset="-128"/>
              </a:rPr>
              <a:t>乳歯の主な４つの役割</a:t>
            </a:r>
            <a:endParaRPr lang="en-US" altLang="ja-JP" sz="1300" b="1" dirty="0">
              <a:latin typeface="メイリオ" panose="020B0604030504040204" pitchFamily="50" charset="-128"/>
              <a:ea typeface="メイリオ" panose="020B0604030504040204" pitchFamily="50" charset="-128"/>
            </a:endParaRPr>
          </a:p>
        </p:txBody>
      </p:sp>
      <p:grpSp>
        <p:nvGrpSpPr>
          <p:cNvPr id="25" name="グループ化 24"/>
          <p:cNvGrpSpPr/>
          <p:nvPr/>
        </p:nvGrpSpPr>
        <p:grpSpPr>
          <a:xfrm>
            <a:off x="312772" y="8017957"/>
            <a:ext cx="2258538" cy="1739398"/>
            <a:chOff x="1604886" y="7984322"/>
            <a:chExt cx="2258538" cy="1739398"/>
          </a:xfrm>
        </p:grpSpPr>
        <p:grpSp>
          <p:nvGrpSpPr>
            <p:cNvPr id="24" name="グループ化 23"/>
            <p:cNvGrpSpPr/>
            <p:nvPr/>
          </p:nvGrpSpPr>
          <p:grpSpPr>
            <a:xfrm>
              <a:off x="1604886" y="7984322"/>
              <a:ext cx="2258538" cy="1739398"/>
              <a:chOff x="2065374" y="7585136"/>
              <a:chExt cx="2258538" cy="1739398"/>
            </a:xfrm>
          </p:grpSpPr>
          <p:pic>
            <p:nvPicPr>
              <p:cNvPr id="93" name="図 92">
                <a:extLst>
                  <a:ext uri="{FF2B5EF4-FFF2-40B4-BE49-F238E27FC236}">
                    <a16:creationId xmlns:a16="http://schemas.microsoft.com/office/drawing/2014/main" id="{748392FE-B05F-11E7-EFB2-5D6CB789EB6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322014" y="8546033"/>
                <a:ext cx="548437" cy="489822"/>
              </a:xfrm>
              <a:prstGeom prst="rect">
                <a:avLst/>
              </a:prstGeom>
            </p:spPr>
          </p:pic>
          <p:pic>
            <p:nvPicPr>
              <p:cNvPr id="94" name="図 93">
                <a:extLst>
                  <a:ext uri="{FF2B5EF4-FFF2-40B4-BE49-F238E27FC236}">
                    <a16:creationId xmlns:a16="http://schemas.microsoft.com/office/drawing/2014/main" id="{309AF645-F6CF-4EAA-D3F2-EA8241AE522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633492" y="8548485"/>
                <a:ext cx="475323" cy="491538"/>
              </a:xfrm>
              <a:prstGeom prst="rect">
                <a:avLst/>
              </a:prstGeom>
            </p:spPr>
          </p:pic>
          <p:sp>
            <p:nvSpPr>
              <p:cNvPr id="96" name="楕円 95">
                <a:extLst>
                  <a:ext uri="{FF2B5EF4-FFF2-40B4-BE49-F238E27FC236}">
                    <a16:creationId xmlns:a16="http://schemas.microsoft.com/office/drawing/2014/main" id="{D1FCF1B3-D8CE-53B6-B27F-B7803DC31FCF}"/>
                  </a:ext>
                </a:extLst>
              </p:cNvPr>
              <p:cNvSpPr/>
              <p:nvPr/>
            </p:nvSpPr>
            <p:spPr>
              <a:xfrm>
                <a:off x="2569206" y="7623034"/>
                <a:ext cx="1236909" cy="1164606"/>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latin typeface="メイリオ" panose="020B0604030504040204" pitchFamily="50" charset="-128"/>
                  <a:ea typeface="メイリオ" panose="020B0604030504040204" pitchFamily="50" charset="-128"/>
                </a:endParaRPr>
              </a:p>
            </p:txBody>
          </p:sp>
          <p:sp>
            <p:nvSpPr>
              <p:cNvPr id="98" name="テキスト ボックス 97">
                <a:extLst>
                  <a:ext uri="{FF2B5EF4-FFF2-40B4-BE49-F238E27FC236}">
                    <a16:creationId xmlns:a16="http://schemas.microsoft.com/office/drawing/2014/main" id="{1381AD06-064F-9C32-3F1C-BD4BC92CF64C}"/>
                  </a:ext>
                </a:extLst>
              </p:cNvPr>
              <p:cNvSpPr txBox="1"/>
              <p:nvPr/>
            </p:nvSpPr>
            <p:spPr>
              <a:xfrm>
                <a:off x="2065374" y="8978950"/>
                <a:ext cx="999977" cy="261610"/>
              </a:xfrm>
              <a:prstGeom prst="rect">
                <a:avLst/>
              </a:prstGeom>
              <a:noFill/>
            </p:spPr>
            <p:txBody>
              <a:bodyPr wrap="square" rtlCol="0">
                <a:spAutoFit/>
              </a:bodyPr>
              <a:lstStyle/>
              <a:p>
                <a:pPr algn="ctr"/>
                <a:r>
                  <a:rPr kumimoji="1" lang="ja-JP" altLang="en-US" sz="1050" dirty="0">
                    <a:latin typeface="メイリオ" panose="020B0604030504040204" pitchFamily="50" charset="-128"/>
                    <a:ea typeface="メイリオ" panose="020B0604030504040204" pitchFamily="50" charset="-128"/>
                  </a:rPr>
                  <a:t>糖質</a:t>
                </a:r>
              </a:p>
            </p:txBody>
          </p:sp>
          <p:sp>
            <p:nvSpPr>
              <p:cNvPr id="99" name="テキスト ボックス 98">
                <a:extLst>
                  <a:ext uri="{FF2B5EF4-FFF2-40B4-BE49-F238E27FC236}">
                    <a16:creationId xmlns:a16="http://schemas.microsoft.com/office/drawing/2014/main" id="{B845E0DD-881F-FBFF-EF45-8094A2913028}"/>
                  </a:ext>
                </a:extLst>
              </p:cNvPr>
              <p:cNvSpPr txBox="1"/>
              <p:nvPr/>
            </p:nvSpPr>
            <p:spPr>
              <a:xfrm>
                <a:off x="2694840" y="7939827"/>
                <a:ext cx="999977" cy="261610"/>
              </a:xfrm>
              <a:prstGeom prst="rect">
                <a:avLst/>
              </a:prstGeom>
              <a:noFill/>
            </p:spPr>
            <p:txBody>
              <a:bodyPr wrap="square" rtlCol="0">
                <a:spAutoFit/>
              </a:bodyPr>
              <a:lstStyle/>
              <a:p>
                <a:pPr algn="ctr"/>
                <a:r>
                  <a:rPr kumimoji="1" lang="ja-JP" altLang="en-US" sz="1050" dirty="0">
                    <a:latin typeface="メイリオ" panose="020B0604030504040204" pitchFamily="50" charset="-128"/>
                    <a:ea typeface="メイリオ" panose="020B0604030504040204" pitchFamily="50" charset="-128"/>
                  </a:rPr>
                  <a:t>歯の質</a:t>
                </a:r>
              </a:p>
            </p:txBody>
          </p:sp>
          <p:pic>
            <p:nvPicPr>
              <p:cNvPr id="102" name="図 101">
                <a:extLst>
                  <a:ext uri="{FF2B5EF4-FFF2-40B4-BE49-F238E27FC236}">
                    <a16:creationId xmlns:a16="http://schemas.microsoft.com/office/drawing/2014/main" id="{01220E9D-D565-A180-0A17-0D96CF0F576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994012" y="7585136"/>
                <a:ext cx="403880" cy="403880"/>
              </a:xfrm>
              <a:prstGeom prst="rect">
                <a:avLst/>
              </a:prstGeom>
            </p:spPr>
          </p:pic>
          <p:sp>
            <p:nvSpPr>
              <p:cNvPr id="124" name="楕円 123">
                <a:extLst>
                  <a:ext uri="{FF2B5EF4-FFF2-40B4-BE49-F238E27FC236}">
                    <a16:creationId xmlns:a16="http://schemas.microsoft.com/office/drawing/2014/main" id="{D1FCF1B3-D8CE-53B6-B27F-B7803DC31FCF}"/>
                  </a:ext>
                </a:extLst>
              </p:cNvPr>
              <p:cNvSpPr/>
              <p:nvPr/>
            </p:nvSpPr>
            <p:spPr>
              <a:xfrm>
                <a:off x="2906166" y="8152215"/>
                <a:ext cx="1236909" cy="1164606"/>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125" name="楕円 124">
                <a:extLst>
                  <a:ext uri="{FF2B5EF4-FFF2-40B4-BE49-F238E27FC236}">
                    <a16:creationId xmlns:a16="http://schemas.microsoft.com/office/drawing/2014/main" id="{D1FCF1B3-D8CE-53B6-B27F-B7803DC31FCF}"/>
                  </a:ext>
                </a:extLst>
              </p:cNvPr>
              <p:cNvSpPr/>
              <p:nvPr/>
            </p:nvSpPr>
            <p:spPr>
              <a:xfrm>
                <a:off x="2232246" y="8159928"/>
                <a:ext cx="1236909" cy="1164606"/>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104" name="テキスト ボックス 103">
                <a:extLst>
                  <a:ext uri="{FF2B5EF4-FFF2-40B4-BE49-F238E27FC236}">
                    <a16:creationId xmlns:a16="http://schemas.microsoft.com/office/drawing/2014/main" id="{3E62E5F2-5F42-B06D-B24F-98D84FBF1F5E}"/>
                  </a:ext>
                </a:extLst>
              </p:cNvPr>
              <p:cNvSpPr txBox="1"/>
              <p:nvPr/>
            </p:nvSpPr>
            <p:spPr>
              <a:xfrm>
                <a:off x="3314897" y="8956132"/>
                <a:ext cx="1009015" cy="261610"/>
              </a:xfrm>
              <a:prstGeom prst="rect">
                <a:avLst/>
              </a:prstGeom>
              <a:noFill/>
            </p:spPr>
            <p:txBody>
              <a:bodyPr wrap="square" rtlCol="0">
                <a:spAutoFit/>
              </a:bodyPr>
              <a:lstStyle/>
              <a:p>
                <a:pPr algn="ctr"/>
                <a:r>
                  <a:rPr kumimoji="1" lang="ja-JP" altLang="en-US" sz="1050" dirty="0">
                    <a:latin typeface="メイリオ" panose="020B0604030504040204" pitchFamily="50" charset="-128"/>
                    <a:ea typeface="メイリオ" panose="020B0604030504040204" pitchFamily="50" charset="-128"/>
                  </a:rPr>
                  <a:t>むし歯菌</a:t>
                </a:r>
              </a:p>
            </p:txBody>
          </p:sp>
        </p:grpSp>
        <p:pic>
          <p:nvPicPr>
            <p:cNvPr id="105" name="図 104">
              <a:extLst>
                <a:ext uri="{FF2B5EF4-FFF2-40B4-BE49-F238E27FC236}">
                  <a16:creationId xmlns:a16="http://schemas.microsoft.com/office/drawing/2014/main" id="{48DD1FA4-8A78-ECA5-0BA6-451D2E9180D7}"/>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536353" y="8620023"/>
              <a:ext cx="422992" cy="499597"/>
            </a:xfrm>
            <a:prstGeom prst="rect">
              <a:avLst/>
            </a:prstGeom>
          </p:spPr>
        </p:pic>
        <p:sp>
          <p:nvSpPr>
            <p:cNvPr id="100" name="テキスト ボックス 99">
              <a:extLst>
                <a:ext uri="{FF2B5EF4-FFF2-40B4-BE49-F238E27FC236}">
                  <a16:creationId xmlns:a16="http://schemas.microsoft.com/office/drawing/2014/main" id="{52884622-83F2-A435-BF3B-07D96D2A3242}"/>
                </a:ext>
              </a:extLst>
            </p:cNvPr>
            <p:cNvSpPr txBox="1"/>
            <p:nvPr/>
          </p:nvSpPr>
          <p:spPr>
            <a:xfrm>
              <a:off x="2248047" y="9054895"/>
              <a:ext cx="999977" cy="261610"/>
            </a:xfrm>
            <a:prstGeom prst="rect">
              <a:avLst/>
            </a:prstGeom>
            <a:noFill/>
          </p:spPr>
          <p:txBody>
            <a:bodyPr wrap="square" rtlCol="0">
              <a:spAutoFit/>
            </a:bodyPr>
            <a:lstStyle/>
            <a:p>
              <a:pPr algn="ctr"/>
              <a:r>
                <a:rPr kumimoji="1" lang="ja-JP" altLang="en-US" sz="1050" dirty="0">
                  <a:latin typeface="メイリオ" panose="020B0604030504040204" pitchFamily="50" charset="-128"/>
                  <a:ea typeface="メイリオ" panose="020B0604030504040204" pitchFamily="50" charset="-128"/>
                </a:rPr>
                <a:t>むし歯</a:t>
              </a:r>
            </a:p>
          </p:txBody>
        </p:sp>
      </p:grpSp>
      <p:grpSp>
        <p:nvGrpSpPr>
          <p:cNvPr id="37" name="グループ化 36"/>
          <p:cNvGrpSpPr/>
          <p:nvPr/>
        </p:nvGrpSpPr>
        <p:grpSpPr>
          <a:xfrm>
            <a:off x="4078648" y="7994827"/>
            <a:ext cx="2425245" cy="636125"/>
            <a:chOff x="4078648" y="7941949"/>
            <a:chExt cx="2425245" cy="636125"/>
          </a:xfrm>
        </p:grpSpPr>
        <p:sp>
          <p:nvSpPr>
            <p:cNvPr id="127" name="吹き出し: 角を丸めた四角形 19">
              <a:extLst>
                <a:ext uri="{FF2B5EF4-FFF2-40B4-BE49-F238E27FC236}">
                  <a16:creationId xmlns:a16="http://schemas.microsoft.com/office/drawing/2014/main" id="{95C86AE4-C018-C2B0-4A5D-5507C097E812}"/>
                </a:ext>
              </a:extLst>
            </p:cNvPr>
            <p:cNvSpPr/>
            <p:nvPr/>
          </p:nvSpPr>
          <p:spPr>
            <a:xfrm>
              <a:off x="4078648" y="7941949"/>
              <a:ext cx="2409932" cy="629602"/>
            </a:xfrm>
            <a:prstGeom prst="wedgeRoundRectCallout">
              <a:avLst>
                <a:gd name="adj1" fmla="val 2844"/>
                <a:gd name="adj2" fmla="val -85362"/>
                <a:gd name="adj3" fmla="val 16667"/>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sp>
          <p:nvSpPr>
            <p:cNvPr id="15" name="正方形/長方形 14"/>
            <p:cNvSpPr/>
            <p:nvPr/>
          </p:nvSpPr>
          <p:spPr>
            <a:xfrm>
              <a:off x="4168906" y="8000993"/>
              <a:ext cx="2334987" cy="577081"/>
            </a:xfrm>
            <a:prstGeom prst="rect">
              <a:avLst/>
            </a:prstGeom>
          </p:spPr>
          <p:txBody>
            <a:bodyPr wrap="square">
              <a:spAutoFit/>
            </a:bodyPr>
            <a:lstStyle/>
            <a:p>
              <a:r>
                <a:rPr lang="ja-JP" altLang="en-US" sz="1050" dirty="0">
                  <a:latin typeface="メイリオ" panose="020B0604030504040204" pitchFamily="50" charset="-128"/>
                  <a:ea typeface="メイリオ" panose="020B0604030504040204" pitchFamily="50" charset="-128"/>
                </a:rPr>
                <a:t>永久歯は、乳歯の下で成長します。</a:t>
              </a:r>
            </a:p>
            <a:p>
              <a:r>
                <a:rPr lang="ja-JP" altLang="en-US" sz="1050" dirty="0">
                  <a:latin typeface="メイリオ" panose="020B0604030504040204" pitchFamily="50" charset="-128"/>
                  <a:ea typeface="メイリオ" panose="020B0604030504040204" pitchFamily="50" charset="-128"/>
                </a:rPr>
                <a:t>「いずれ生え変わる歯だから」と、</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むし歯を放置しないこと！</a:t>
              </a:r>
            </a:p>
          </p:txBody>
        </p:sp>
      </p:grpSp>
      <p:pic>
        <p:nvPicPr>
          <p:cNvPr id="138" name="図 137">
            <a:extLst>
              <a:ext uri="{FF2B5EF4-FFF2-40B4-BE49-F238E27FC236}">
                <a16:creationId xmlns:a16="http://schemas.microsoft.com/office/drawing/2014/main" id="{EFBD0F48-DE37-9B1C-CF7E-A5FC027C49C0}"/>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814168" y="7921587"/>
            <a:ext cx="1110069" cy="1868396"/>
          </a:xfrm>
          <a:prstGeom prst="rect">
            <a:avLst/>
          </a:prstGeom>
        </p:spPr>
      </p:pic>
      <p:sp>
        <p:nvSpPr>
          <p:cNvPr id="139" name="吹き出し: 角を丸めた四角形 19">
            <a:extLst>
              <a:ext uri="{FF2B5EF4-FFF2-40B4-BE49-F238E27FC236}">
                <a16:creationId xmlns:a16="http://schemas.microsoft.com/office/drawing/2014/main" id="{95C86AE4-C018-C2B0-4A5D-5507C097E812}"/>
              </a:ext>
            </a:extLst>
          </p:cNvPr>
          <p:cNvSpPr/>
          <p:nvPr/>
        </p:nvSpPr>
        <p:spPr>
          <a:xfrm>
            <a:off x="4065562" y="8751398"/>
            <a:ext cx="2423833" cy="998244"/>
          </a:xfrm>
          <a:prstGeom prst="wedgeRoundRectCallout">
            <a:avLst>
              <a:gd name="adj1" fmla="val -57234"/>
              <a:gd name="adj2" fmla="val 1803"/>
              <a:gd name="adj3" fmla="val 16667"/>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8" name="正方形/長方形 27"/>
          <p:cNvSpPr/>
          <p:nvPr/>
        </p:nvSpPr>
        <p:spPr>
          <a:xfrm>
            <a:off x="4133335" y="8822747"/>
            <a:ext cx="2353910" cy="900246"/>
          </a:xfrm>
          <a:prstGeom prst="rect">
            <a:avLst/>
          </a:prstGeom>
        </p:spPr>
        <p:txBody>
          <a:bodyPr wrap="square">
            <a:spAutoFit/>
          </a:bodyPr>
          <a:lstStyle/>
          <a:p>
            <a:r>
              <a:rPr lang="ja-JP" altLang="en-US" sz="1050" dirty="0">
                <a:latin typeface="メイリオ" panose="020B0604030504040204" pitchFamily="50" charset="-128"/>
                <a:ea typeface="メイリオ" panose="020B0604030504040204" pitchFamily="50" charset="-128"/>
              </a:rPr>
              <a:t>１歳を過ぎたら歯ブラシを子どもに持たせて保護者の方の見守りのもと自分で歯みがきをさせてみましょう。保護者の方はしっかりと仕上げみがきをします。</a:t>
            </a:r>
          </a:p>
        </p:txBody>
      </p:sp>
      <p:pic>
        <p:nvPicPr>
          <p:cNvPr id="2054" name="Picture 6" descr="水鉄砲で遊ぶ子供のイラスト"/>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2692080" y="2343973"/>
            <a:ext cx="1049343" cy="776514"/>
          </a:xfrm>
          <a:prstGeom prst="rect">
            <a:avLst/>
          </a:prstGeom>
          <a:noFill/>
          <a:extLst>
            <a:ext uri="{909E8E84-426E-40DD-AFC4-6F175D3DCCD1}">
              <a14:hiddenFill xmlns:a14="http://schemas.microsoft.com/office/drawing/2010/main">
                <a:solidFill>
                  <a:srgbClr val="FFFFFF"/>
                </a:solidFill>
              </a14:hiddenFill>
            </a:ext>
          </a:extLst>
        </p:spPr>
      </p:pic>
      <p:grpSp>
        <p:nvGrpSpPr>
          <p:cNvPr id="3" name="グループ化 2">
            <a:extLst>
              <a:ext uri="{FF2B5EF4-FFF2-40B4-BE49-F238E27FC236}">
                <a16:creationId xmlns:a16="http://schemas.microsoft.com/office/drawing/2014/main" id="{399708FA-015D-AA36-8FF1-DF5E815AAE28}"/>
              </a:ext>
            </a:extLst>
          </p:cNvPr>
          <p:cNvGrpSpPr/>
          <p:nvPr/>
        </p:nvGrpSpPr>
        <p:grpSpPr>
          <a:xfrm>
            <a:off x="645760" y="4443334"/>
            <a:ext cx="5873583" cy="626750"/>
            <a:chOff x="731485" y="4443334"/>
            <a:chExt cx="5873583" cy="626750"/>
          </a:xfrm>
        </p:grpSpPr>
        <p:grpSp>
          <p:nvGrpSpPr>
            <p:cNvPr id="12" name="グループ化 11">
              <a:extLst>
                <a:ext uri="{FF2B5EF4-FFF2-40B4-BE49-F238E27FC236}">
                  <a16:creationId xmlns:a16="http://schemas.microsoft.com/office/drawing/2014/main" id="{A996F9E9-52B5-34A3-E91E-B9DB1F786185}"/>
                </a:ext>
              </a:extLst>
            </p:cNvPr>
            <p:cNvGrpSpPr/>
            <p:nvPr/>
          </p:nvGrpSpPr>
          <p:grpSpPr>
            <a:xfrm>
              <a:off x="731485" y="4443334"/>
              <a:ext cx="5873583" cy="575457"/>
              <a:chOff x="723220" y="4640867"/>
              <a:chExt cx="5873583" cy="575457"/>
            </a:xfrm>
          </p:grpSpPr>
          <p:sp>
            <p:nvSpPr>
              <p:cNvPr id="20" name="吹き出し: 角を丸めた四角形 19">
                <a:extLst>
                  <a:ext uri="{FF2B5EF4-FFF2-40B4-BE49-F238E27FC236}">
                    <a16:creationId xmlns:a16="http://schemas.microsoft.com/office/drawing/2014/main" id="{95C86AE4-C018-C2B0-4A5D-5507C097E812}"/>
                  </a:ext>
                </a:extLst>
              </p:cNvPr>
              <p:cNvSpPr/>
              <p:nvPr/>
            </p:nvSpPr>
            <p:spPr>
              <a:xfrm>
                <a:off x="808339" y="4640867"/>
                <a:ext cx="5788464" cy="575457"/>
              </a:xfrm>
              <a:prstGeom prst="wedgeRoundRectCallout">
                <a:avLst>
                  <a:gd name="adj1" fmla="val 35516"/>
                  <a:gd name="adj2" fmla="val -71090"/>
                  <a:gd name="adj3" fmla="val 16667"/>
                </a:avLst>
              </a:prstGeom>
              <a:solidFill>
                <a:schemeClr val="bg1"/>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solidFill>
                    <a:schemeClr val="tx1"/>
                  </a:solidFill>
                </a:endParaRPr>
              </a:p>
            </p:txBody>
          </p:sp>
          <p:sp>
            <p:nvSpPr>
              <p:cNvPr id="56" name="テキスト ボックス 55">
                <a:extLst>
                  <a:ext uri="{FF2B5EF4-FFF2-40B4-BE49-F238E27FC236}">
                    <a16:creationId xmlns:a16="http://schemas.microsoft.com/office/drawing/2014/main" id="{6D6726AE-1194-C06C-7B07-8B54ECC1D8FD}"/>
                  </a:ext>
                </a:extLst>
              </p:cNvPr>
              <p:cNvSpPr txBox="1"/>
              <p:nvPr/>
            </p:nvSpPr>
            <p:spPr>
              <a:xfrm>
                <a:off x="723220" y="4647784"/>
                <a:ext cx="1498414" cy="261610"/>
              </a:xfrm>
              <a:prstGeom prst="rect">
                <a:avLst/>
              </a:prstGeom>
              <a:noFill/>
            </p:spPr>
            <p:txBody>
              <a:bodyPr wrap="square" rtlCol="0">
                <a:spAutoFit/>
              </a:bodyPr>
              <a:lstStyle/>
              <a:p>
                <a:pPr algn="ctr"/>
                <a:r>
                  <a:rPr kumimoji="1" lang="ja-JP" altLang="en-US" sz="1100" b="1" dirty="0">
                    <a:latin typeface="メイリオ" panose="020B0604030504040204" pitchFamily="50" charset="-128"/>
                    <a:ea typeface="メイリオ" panose="020B0604030504040204" pitchFamily="50" charset="-128"/>
                  </a:rPr>
                  <a:t>おすすめの食品</a:t>
                </a:r>
              </a:p>
            </p:txBody>
          </p:sp>
          <p:sp>
            <p:nvSpPr>
              <p:cNvPr id="57" name="テキスト ボックス 56">
                <a:extLst>
                  <a:ext uri="{FF2B5EF4-FFF2-40B4-BE49-F238E27FC236}">
                    <a16:creationId xmlns:a16="http://schemas.microsoft.com/office/drawing/2014/main" id="{CFFB9178-EAD3-8CC9-5BF4-7EE92C2EFC1B}"/>
                  </a:ext>
                </a:extLst>
              </p:cNvPr>
              <p:cNvSpPr txBox="1"/>
              <p:nvPr/>
            </p:nvSpPr>
            <p:spPr>
              <a:xfrm>
                <a:off x="3514574" y="4662987"/>
                <a:ext cx="1498414" cy="261610"/>
              </a:xfrm>
              <a:prstGeom prst="rect">
                <a:avLst/>
              </a:prstGeom>
              <a:noFill/>
            </p:spPr>
            <p:txBody>
              <a:bodyPr wrap="square" rtlCol="0">
                <a:spAutoFit/>
              </a:bodyPr>
              <a:lstStyle/>
              <a:p>
                <a:pPr algn="ctr"/>
                <a:r>
                  <a:rPr kumimoji="1" lang="ja-JP" altLang="en-US" sz="1100" b="1" dirty="0">
                    <a:latin typeface="メイリオ" panose="020B0604030504040204" pitchFamily="50" charset="-128"/>
                    <a:ea typeface="メイリオ" panose="020B0604030504040204" pitchFamily="50" charset="-128"/>
                  </a:rPr>
                  <a:t>控えたい食品</a:t>
                </a:r>
              </a:p>
            </p:txBody>
          </p:sp>
          <p:pic>
            <p:nvPicPr>
              <p:cNvPr id="61" name="Picture 2" descr="缶ジュースのイラスト">
                <a:extLst>
                  <a:ext uri="{FF2B5EF4-FFF2-40B4-BE49-F238E27FC236}">
                    <a16:creationId xmlns:a16="http://schemas.microsoft.com/office/drawing/2014/main" id="{97355287-7A26-9732-7060-F3243A7BC3A0}"/>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981526" y="4750070"/>
                <a:ext cx="347087" cy="440746"/>
              </a:xfrm>
              <a:prstGeom prst="rect">
                <a:avLst/>
              </a:prstGeom>
              <a:noFill/>
              <a:extLst>
                <a:ext uri="{909E8E84-426E-40DD-AFC4-6F175D3DCCD1}">
                  <a14:hiddenFill xmlns:a14="http://schemas.microsoft.com/office/drawing/2010/main">
                    <a:solidFill>
                      <a:srgbClr val="FFFFFF"/>
                    </a:solidFill>
                  </a14:hiddenFill>
                </a:ext>
              </a:extLst>
            </p:spPr>
          </p:pic>
          <p:pic>
            <p:nvPicPr>
              <p:cNvPr id="62" name="Picture 4" descr="カップケーキのイラスト（黄）">
                <a:extLst>
                  <a:ext uri="{FF2B5EF4-FFF2-40B4-BE49-F238E27FC236}">
                    <a16:creationId xmlns:a16="http://schemas.microsoft.com/office/drawing/2014/main" id="{A0482F71-1A69-0E36-39DA-00B463770273}"/>
                  </a:ext>
                </a:extLst>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5703731" y="4865819"/>
                <a:ext cx="293870" cy="293870"/>
              </a:xfrm>
              <a:prstGeom prst="rect">
                <a:avLst/>
              </a:prstGeom>
              <a:noFill/>
              <a:extLst>
                <a:ext uri="{909E8E84-426E-40DD-AFC4-6F175D3DCCD1}">
                  <a14:hiddenFill xmlns:a14="http://schemas.microsoft.com/office/drawing/2010/main">
                    <a:solidFill>
                      <a:srgbClr val="FFFFFF"/>
                    </a:solidFill>
                  </a14:hiddenFill>
                </a:ext>
              </a:extLst>
            </p:spPr>
          </p:pic>
          <p:pic>
            <p:nvPicPr>
              <p:cNvPr id="63" name="Picture 14" descr="キウイのイラスト（フルーツ）">
                <a:extLst>
                  <a:ext uri="{FF2B5EF4-FFF2-40B4-BE49-F238E27FC236}">
                    <a16:creationId xmlns:a16="http://schemas.microsoft.com/office/drawing/2014/main" id="{8F04E90B-1756-67E5-CD32-A28D06EB3911}"/>
                  </a:ext>
                </a:extLst>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2703508" y="4830524"/>
                <a:ext cx="292246" cy="292246"/>
              </a:xfrm>
              <a:prstGeom prst="rect">
                <a:avLst/>
              </a:prstGeom>
              <a:noFill/>
              <a:extLst>
                <a:ext uri="{909E8E84-426E-40DD-AFC4-6F175D3DCCD1}">
                  <a14:hiddenFill xmlns:a14="http://schemas.microsoft.com/office/drawing/2010/main">
                    <a:solidFill>
                      <a:srgbClr val="FFFFFF"/>
                    </a:solidFill>
                  </a14:hiddenFill>
                </a:ext>
              </a:extLst>
            </p:spPr>
          </p:pic>
          <p:pic>
            <p:nvPicPr>
              <p:cNvPr id="64" name="Picture 16" descr="わかめのおにぎり・おむすびのイラスト">
                <a:extLst>
                  <a:ext uri="{FF2B5EF4-FFF2-40B4-BE49-F238E27FC236}">
                    <a16:creationId xmlns:a16="http://schemas.microsoft.com/office/drawing/2014/main" id="{3192273E-6ADB-AA31-366C-846541ED6D61}"/>
                  </a:ext>
                </a:extLst>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3277921" y="4787246"/>
                <a:ext cx="354098" cy="324000"/>
              </a:xfrm>
              <a:prstGeom prst="rect">
                <a:avLst/>
              </a:prstGeom>
              <a:noFill/>
              <a:extLst>
                <a:ext uri="{909E8E84-426E-40DD-AFC4-6F175D3DCCD1}">
                  <a14:hiddenFill xmlns:a14="http://schemas.microsoft.com/office/drawing/2010/main">
                    <a:solidFill>
                      <a:srgbClr val="FFFFFF"/>
                    </a:solidFill>
                  </a14:hiddenFill>
                </a:ext>
              </a:extLst>
            </p:spPr>
          </p:pic>
          <p:pic>
            <p:nvPicPr>
              <p:cNvPr id="65" name="Picture 8" descr="フライドポテトのイラスト">
                <a:extLst>
                  <a:ext uri="{FF2B5EF4-FFF2-40B4-BE49-F238E27FC236}">
                    <a16:creationId xmlns:a16="http://schemas.microsoft.com/office/drawing/2014/main" id="{42F97141-7A12-9CE8-8F0E-58104397694D}"/>
                  </a:ext>
                </a:extLst>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6320459" y="4871819"/>
                <a:ext cx="202950" cy="277064"/>
              </a:xfrm>
              <a:prstGeom prst="rect">
                <a:avLst/>
              </a:prstGeom>
              <a:noFill/>
              <a:extLst>
                <a:ext uri="{909E8E84-426E-40DD-AFC4-6F175D3DCCD1}">
                  <a14:hiddenFill xmlns:a14="http://schemas.microsoft.com/office/drawing/2010/main">
                    <a:solidFill>
                      <a:srgbClr val="FFFFFF"/>
                    </a:solidFill>
                  </a14:hiddenFill>
                </a:ext>
              </a:extLst>
            </p:spPr>
          </p:pic>
          <p:pic>
            <p:nvPicPr>
              <p:cNvPr id="66" name="Picture 12" descr="ヨーグルトのイラスト">
                <a:extLst>
                  <a:ext uri="{FF2B5EF4-FFF2-40B4-BE49-F238E27FC236}">
                    <a16:creationId xmlns:a16="http://schemas.microsoft.com/office/drawing/2014/main" id="{19D7E7F0-2597-9D1E-9410-7B7EA02BC9B2}"/>
                  </a:ext>
                </a:extLst>
              </p:cNvPr>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3014699" y="4801402"/>
                <a:ext cx="333118" cy="333118"/>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23" name="直線コネクタ 22">
              <a:extLst>
                <a:ext uri="{FF2B5EF4-FFF2-40B4-BE49-F238E27FC236}">
                  <a16:creationId xmlns:a16="http://schemas.microsoft.com/office/drawing/2014/main" id="{ED12C540-008B-4BB6-6F72-5A3E90FEBF3E}"/>
                </a:ext>
              </a:extLst>
            </p:cNvPr>
            <p:cNvCxnSpPr>
              <a:cxnSpLocks/>
            </p:cNvCxnSpPr>
            <p:nvPr/>
          </p:nvCxnSpPr>
          <p:spPr>
            <a:xfrm flipH="1">
              <a:off x="3687617" y="4527195"/>
              <a:ext cx="0" cy="454907"/>
            </a:xfrm>
            <a:prstGeom prst="line">
              <a:avLst/>
            </a:prstGeom>
            <a:ln w="9525">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83" name="テキスト ボックス 82">
              <a:extLst>
                <a:ext uri="{FF2B5EF4-FFF2-40B4-BE49-F238E27FC236}">
                  <a16:creationId xmlns:a16="http://schemas.microsoft.com/office/drawing/2014/main" id="{5A184B53-9EEB-B4F8-B462-E43D0E9A6BA4}"/>
                </a:ext>
              </a:extLst>
            </p:cNvPr>
            <p:cNvSpPr txBox="1"/>
            <p:nvPr/>
          </p:nvSpPr>
          <p:spPr>
            <a:xfrm>
              <a:off x="841758" y="4619354"/>
              <a:ext cx="2153265" cy="430887"/>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フルーツ、牛乳・乳製品</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おにぎり、サンドイッチなど</a:t>
              </a:r>
            </a:p>
          </p:txBody>
        </p:sp>
        <p:sp>
          <p:nvSpPr>
            <p:cNvPr id="84" name="テキスト ボックス 83">
              <a:extLst>
                <a:ext uri="{FF2B5EF4-FFF2-40B4-BE49-F238E27FC236}">
                  <a16:creationId xmlns:a16="http://schemas.microsoft.com/office/drawing/2014/main" id="{85A535F5-D0EE-5ACD-3CFC-009D26C02B97}"/>
                </a:ext>
              </a:extLst>
            </p:cNvPr>
            <p:cNvSpPr txBox="1"/>
            <p:nvPr/>
          </p:nvSpPr>
          <p:spPr>
            <a:xfrm>
              <a:off x="3735556" y="4639197"/>
              <a:ext cx="2233438" cy="430887"/>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甘い飲み物や菓子類、</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菓子パン、フライドポテトなど</a:t>
              </a:r>
            </a:p>
          </p:txBody>
        </p:sp>
      </p:grpSp>
      <p:sp>
        <p:nvSpPr>
          <p:cNvPr id="17" name="四角形: 角を丸くする 4">
            <a:extLst>
              <a:ext uri="{FF2B5EF4-FFF2-40B4-BE49-F238E27FC236}">
                <a16:creationId xmlns:a16="http://schemas.microsoft.com/office/drawing/2014/main" id="{1421B606-C09C-4B4B-FB22-093F1137B06B}"/>
              </a:ext>
            </a:extLst>
          </p:cNvPr>
          <p:cNvSpPr/>
          <p:nvPr/>
        </p:nvSpPr>
        <p:spPr>
          <a:xfrm>
            <a:off x="3638780" y="2079110"/>
            <a:ext cx="2938757" cy="91584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1"/>
            <a:r>
              <a:rPr lang="ja-JP" altLang="en-US" sz="1100" dirty="0">
                <a:solidFill>
                  <a:prstClr val="black"/>
                </a:solidFill>
                <a:latin typeface="メイリオ" panose="020B0604030504040204" pitchFamily="50" charset="-128"/>
                <a:ea typeface="メイリオ" panose="020B0604030504040204" pitchFamily="50" charset="-128"/>
              </a:rPr>
              <a:t>食事・歯みがき・着替え・排泄・手洗い・睡眠・おかたづけなど年齢に合わせて</a:t>
            </a:r>
            <a:endParaRPr lang="en-US" altLang="ja-JP" sz="1100" dirty="0">
              <a:solidFill>
                <a:prstClr val="black"/>
              </a:solidFill>
              <a:latin typeface="メイリオ" panose="020B0604030504040204" pitchFamily="50" charset="-128"/>
              <a:ea typeface="メイリオ" panose="020B0604030504040204" pitchFamily="50" charset="-128"/>
            </a:endParaRPr>
          </a:p>
          <a:p>
            <a:pPr defTabSz="457201"/>
            <a:r>
              <a:rPr lang="ja-JP" altLang="en-US" sz="1100" dirty="0">
                <a:solidFill>
                  <a:prstClr val="black"/>
                </a:solidFill>
                <a:latin typeface="メイリオ" panose="020B0604030504040204" pitchFamily="50" charset="-128"/>
                <a:ea typeface="メイリオ" panose="020B0604030504040204" pitchFamily="50" charset="-128"/>
              </a:rPr>
              <a:t>楽しく環境を整えましょう。</a:t>
            </a:r>
            <a:endParaRPr lang="en-US" altLang="ja-JP" sz="1100" dirty="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701655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425</Words>
  <Application>Microsoft Office PowerPoint</Application>
  <PresentationFormat>A4 210 x 297 mm</PresentationFormat>
  <Paragraphs>68</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メイリオ</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2023-05-01T10:26:50Z</dcterms:created>
  <dcterms:modified xsi:type="dcterms:W3CDTF">2023-05-01T10:27:00Z</dcterms:modified>
</cp:coreProperties>
</file>