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notesMasterIdLst>
    <p:notesMasterId r:id="rId45"/>
  </p:notesMasterIdLst>
  <p:sldIdLst>
    <p:sldId id="261" r:id="rId2"/>
    <p:sldId id="317" r:id="rId3"/>
    <p:sldId id="276" r:id="rId4"/>
    <p:sldId id="273" r:id="rId5"/>
    <p:sldId id="277" r:id="rId6"/>
    <p:sldId id="260" r:id="rId7"/>
    <p:sldId id="259" r:id="rId8"/>
    <p:sldId id="279" r:id="rId9"/>
    <p:sldId id="263" r:id="rId10"/>
    <p:sldId id="318" r:id="rId11"/>
    <p:sldId id="300" r:id="rId12"/>
    <p:sldId id="287" r:id="rId13"/>
    <p:sldId id="285" r:id="rId14"/>
    <p:sldId id="299" r:id="rId15"/>
    <p:sldId id="301" r:id="rId16"/>
    <p:sldId id="302" r:id="rId17"/>
    <p:sldId id="288" r:id="rId18"/>
    <p:sldId id="315" r:id="rId19"/>
    <p:sldId id="303" r:id="rId20"/>
    <p:sldId id="304" r:id="rId21"/>
    <p:sldId id="316" r:id="rId22"/>
    <p:sldId id="289" r:id="rId23"/>
    <p:sldId id="305" r:id="rId24"/>
    <p:sldId id="290" r:id="rId25"/>
    <p:sldId id="306" r:id="rId26"/>
    <p:sldId id="307" r:id="rId27"/>
    <p:sldId id="310" r:id="rId28"/>
    <p:sldId id="308" r:id="rId29"/>
    <p:sldId id="309" r:id="rId30"/>
    <p:sldId id="311" r:id="rId31"/>
    <p:sldId id="319" r:id="rId32"/>
    <p:sldId id="313" r:id="rId33"/>
    <p:sldId id="322" r:id="rId34"/>
    <p:sldId id="321" r:id="rId35"/>
    <p:sldId id="323" r:id="rId36"/>
    <p:sldId id="294" r:id="rId37"/>
    <p:sldId id="320" r:id="rId38"/>
    <p:sldId id="314" r:id="rId39"/>
    <p:sldId id="295" r:id="rId40"/>
    <p:sldId id="296" r:id="rId41"/>
    <p:sldId id="274" r:id="rId42"/>
    <p:sldId id="275" r:id="rId43"/>
    <p:sldId id="292" r:id="rId4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700"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473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5FC1B3-E2DB-405B-A381-6A9663481095}" type="datetimeFigureOut">
              <a:rPr kumimoji="1" lang="ja-JP" altLang="en-US" smtClean="0"/>
              <a:t>2020/12/4</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8F599A-033E-4AE2-B7AA-9A5715138736}" type="slidenum">
              <a:rPr kumimoji="1" lang="ja-JP" altLang="en-US" smtClean="0"/>
              <a:t>‹#›</a:t>
            </a:fld>
            <a:endParaRPr kumimoji="1" lang="ja-JP" altLang="en-US"/>
          </a:p>
        </p:txBody>
      </p:sp>
    </p:spTree>
    <p:extLst>
      <p:ext uri="{BB962C8B-B14F-4D97-AF65-F5344CB8AC3E}">
        <p14:creationId xmlns:p14="http://schemas.microsoft.com/office/powerpoint/2010/main" val="71325160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58F599A-033E-4AE2-B7AA-9A5715138736}" type="slidenum">
              <a:rPr kumimoji="1" lang="ja-JP" altLang="en-US" smtClean="0"/>
              <a:t>5</a:t>
            </a:fld>
            <a:endParaRPr kumimoji="1" lang="ja-JP" altLang="en-US"/>
          </a:p>
        </p:txBody>
      </p:sp>
    </p:spTree>
    <p:extLst>
      <p:ext uri="{BB962C8B-B14F-4D97-AF65-F5344CB8AC3E}">
        <p14:creationId xmlns:p14="http://schemas.microsoft.com/office/powerpoint/2010/main" val="4271288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・貯蔵の留意事項</a:t>
            </a:r>
            <a:endParaRPr kumimoji="1" lang="en-US" altLang="ja-JP" dirty="0" smtClean="0"/>
          </a:p>
          <a:p>
            <a:r>
              <a:rPr kumimoji="1" lang="ja-JP" altLang="en-US" dirty="0" smtClean="0"/>
              <a:t>・違反事例紹介</a:t>
            </a:r>
            <a:endParaRPr kumimoji="1" lang="en-US" altLang="ja-JP" dirty="0" smtClean="0"/>
          </a:p>
          <a:p>
            <a:r>
              <a:rPr kumimoji="1" lang="ja-JP" altLang="en-US" smtClean="0"/>
              <a:t>・府内の連携について（違反事例があった場合は即時連携を取り合って、府内全体で対応する。）</a:t>
            </a:r>
            <a:endParaRPr kumimoji="1" lang="en-US" altLang="ja-JP" dirty="0" smtClean="0"/>
          </a:p>
        </p:txBody>
      </p:sp>
      <p:sp>
        <p:nvSpPr>
          <p:cNvPr id="4" name="スライド番号プレースホルダ 3"/>
          <p:cNvSpPr>
            <a:spLocks noGrp="1"/>
          </p:cNvSpPr>
          <p:nvPr>
            <p:ph type="sldNum" sz="quarter" idx="10"/>
          </p:nvPr>
        </p:nvSpPr>
        <p:spPr/>
        <p:txBody>
          <a:bodyPr/>
          <a:lstStyle/>
          <a:p>
            <a:fld id="{07642FC0-DD2B-4CA4-A86E-E7AAE239F984}" type="slidenum">
              <a:rPr kumimoji="1" lang="ja-JP" altLang="en-US" smtClean="0"/>
              <a:pPr/>
              <a:t>21</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・手続きの流れ</a:t>
            </a:r>
            <a:endParaRPr kumimoji="1" lang="en-US" altLang="ja-JP" dirty="0" smtClean="0"/>
          </a:p>
          <a:p>
            <a:r>
              <a:rPr kumimoji="1" lang="ja-JP" altLang="en-US" dirty="0" smtClean="0"/>
              <a:t>・維持管理していく上で重要な事項（検査時確認事項）</a:t>
            </a:r>
          </a:p>
          <a:p>
            <a:endParaRPr kumimoji="1" lang="ja-JP" altLang="en-US" dirty="0"/>
          </a:p>
        </p:txBody>
      </p:sp>
      <p:sp>
        <p:nvSpPr>
          <p:cNvPr id="4" name="スライド番号プレースホルダ 3"/>
          <p:cNvSpPr>
            <a:spLocks noGrp="1"/>
          </p:cNvSpPr>
          <p:nvPr>
            <p:ph type="sldNum" sz="quarter" idx="10"/>
          </p:nvPr>
        </p:nvSpPr>
        <p:spPr/>
        <p:txBody>
          <a:bodyPr/>
          <a:lstStyle/>
          <a:p>
            <a:fld id="{07642FC0-DD2B-4CA4-A86E-E7AAE239F984}" type="slidenum">
              <a:rPr kumimoji="1" lang="ja-JP" altLang="en-US" smtClean="0"/>
              <a:pPr/>
              <a:t>23</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・特定高圧ガスについて</a:t>
            </a:r>
            <a:endParaRPr kumimoji="1" lang="en-US" altLang="ja-JP" dirty="0" smtClean="0"/>
          </a:p>
          <a:p>
            <a:endParaRPr kumimoji="1" lang="en-US" altLang="ja-JP" dirty="0" smtClean="0"/>
          </a:p>
          <a:p>
            <a:r>
              <a:rPr kumimoji="1" lang="ja-JP" altLang="en-US" dirty="0" smtClean="0"/>
              <a:t>・手続きの流れ</a:t>
            </a:r>
            <a:endParaRPr kumimoji="1" lang="en-US" altLang="ja-JP" dirty="0" smtClean="0"/>
          </a:p>
          <a:p>
            <a:r>
              <a:rPr kumimoji="1" lang="ja-JP" altLang="en-US" dirty="0" smtClean="0"/>
              <a:t>・維持管理していく上で重要な事項（検査時確認事項）</a:t>
            </a:r>
          </a:p>
          <a:p>
            <a:endParaRPr kumimoji="1" lang="ja-JP" altLang="en-US" dirty="0"/>
          </a:p>
        </p:txBody>
      </p:sp>
      <p:sp>
        <p:nvSpPr>
          <p:cNvPr id="4" name="スライド番号プレースホルダ 3"/>
          <p:cNvSpPr>
            <a:spLocks noGrp="1"/>
          </p:cNvSpPr>
          <p:nvPr>
            <p:ph type="sldNum" sz="quarter" idx="10"/>
          </p:nvPr>
        </p:nvSpPr>
        <p:spPr/>
        <p:txBody>
          <a:bodyPr/>
          <a:lstStyle/>
          <a:p>
            <a:fld id="{07642FC0-DD2B-4CA4-A86E-E7AAE239F984}" type="slidenum">
              <a:rPr kumimoji="1" lang="ja-JP" altLang="en-US" smtClean="0"/>
              <a:pPr/>
              <a:t>25</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手引　Ｐ７～</a:t>
            </a:r>
            <a:endParaRPr kumimoji="1" lang="en-US" altLang="ja-JP" dirty="0" smtClean="0"/>
          </a:p>
          <a:p>
            <a:r>
              <a:rPr kumimoji="1" lang="ja-JP" altLang="en-US" dirty="0" smtClean="0"/>
              <a:t>・第１種製造者を例に、新規事業開始時に必要な書類について説明。</a:t>
            </a:r>
            <a:endParaRPr kumimoji="1" lang="en-US" altLang="ja-JP" dirty="0" smtClean="0"/>
          </a:p>
          <a:p>
            <a:r>
              <a:rPr kumimoji="1" lang="ja-JP" altLang="en-US" dirty="0" smtClean="0"/>
              <a:t>・重要なのは、技術上の基準に対応する事項。</a:t>
            </a:r>
            <a:endParaRPr kumimoji="1" lang="ja-JP" altLang="en-US" dirty="0"/>
          </a:p>
        </p:txBody>
      </p:sp>
      <p:sp>
        <p:nvSpPr>
          <p:cNvPr id="4" name="スライド番号プレースホルダ 3"/>
          <p:cNvSpPr>
            <a:spLocks noGrp="1"/>
          </p:cNvSpPr>
          <p:nvPr>
            <p:ph type="sldNum" sz="quarter" idx="10"/>
          </p:nvPr>
        </p:nvSpPr>
        <p:spPr/>
        <p:txBody>
          <a:bodyPr/>
          <a:lstStyle/>
          <a:p>
            <a:fld id="{07642FC0-DD2B-4CA4-A86E-E7AAE239F984}" type="slidenum">
              <a:rPr kumimoji="1" lang="ja-JP" altLang="en-US" smtClean="0"/>
              <a:pPr/>
              <a:t>26</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・技術上の基準に対応する事項</a:t>
            </a:r>
            <a:endParaRPr kumimoji="1" lang="ja-JP" altLang="en-US" dirty="0"/>
          </a:p>
        </p:txBody>
      </p:sp>
      <p:sp>
        <p:nvSpPr>
          <p:cNvPr id="4" name="スライド番号プレースホルダ 3"/>
          <p:cNvSpPr>
            <a:spLocks noGrp="1"/>
          </p:cNvSpPr>
          <p:nvPr>
            <p:ph type="sldNum" sz="quarter" idx="10"/>
          </p:nvPr>
        </p:nvSpPr>
        <p:spPr/>
        <p:txBody>
          <a:bodyPr/>
          <a:lstStyle/>
          <a:p>
            <a:fld id="{07642FC0-DD2B-4CA4-A86E-E7AAE239F984}" type="slidenum">
              <a:rPr kumimoji="1" lang="ja-JP" altLang="en-US" smtClean="0"/>
              <a:pPr/>
              <a:t>27</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・届出申請の書類内での整合性について</a:t>
            </a:r>
            <a:endParaRPr kumimoji="1" lang="ja-JP" altLang="en-US" dirty="0"/>
          </a:p>
        </p:txBody>
      </p:sp>
      <p:sp>
        <p:nvSpPr>
          <p:cNvPr id="4" name="スライド番号プレースホルダ 3"/>
          <p:cNvSpPr>
            <a:spLocks noGrp="1"/>
          </p:cNvSpPr>
          <p:nvPr>
            <p:ph type="sldNum" sz="quarter" idx="10"/>
          </p:nvPr>
        </p:nvSpPr>
        <p:spPr/>
        <p:txBody>
          <a:bodyPr/>
          <a:lstStyle/>
          <a:p>
            <a:fld id="{07642FC0-DD2B-4CA4-A86E-E7AAE239F984}" type="slidenum">
              <a:rPr kumimoji="1" lang="ja-JP" altLang="en-US" smtClean="0"/>
              <a:pPr/>
              <a:t>28</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sz="1200" kern="0" dirty="0" smtClean="0">
                <a:solidFill>
                  <a:srgbClr val="000000"/>
                </a:solidFill>
                <a:latin typeface="メイリオ" pitchFamily="50" charset="-128"/>
                <a:ea typeface="メイリオ" pitchFamily="50" charset="-128"/>
                <a:cs typeface="メイリオ" pitchFamily="50" charset="-128"/>
              </a:rPr>
              <a:t>手引　</a:t>
            </a:r>
            <a:r>
              <a:rPr lang="en-US" altLang="ja-JP" sz="1200" kern="0" dirty="0" smtClean="0">
                <a:solidFill>
                  <a:srgbClr val="000000"/>
                </a:solidFill>
                <a:latin typeface="メイリオ" pitchFamily="50" charset="-128"/>
                <a:ea typeface="メイリオ" pitchFamily="50" charset="-128"/>
                <a:cs typeface="メイリオ" pitchFamily="50" charset="-128"/>
              </a:rPr>
              <a:t>P161</a:t>
            </a:r>
            <a:r>
              <a:rPr lang="ja-JP" altLang="en-US" sz="1200" kern="0" dirty="0" smtClean="0">
                <a:solidFill>
                  <a:srgbClr val="000000"/>
                </a:solidFill>
                <a:latin typeface="メイリオ" pitchFamily="50" charset="-128"/>
                <a:ea typeface="メイリオ" pitchFamily="50" charset="-128"/>
                <a:cs typeface="メイリオ" pitchFamily="50" charset="-128"/>
              </a:rPr>
              <a:t>～</a:t>
            </a:r>
            <a:r>
              <a:rPr lang="en-US" altLang="ja-JP" sz="1200" kern="0" dirty="0" smtClean="0">
                <a:solidFill>
                  <a:srgbClr val="000000"/>
                </a:solidFill>
                <a:latin typeface="メイリオ" pitchFamily="50" charset="-128"/>
                <a:ea typeface="メイリオ" pitchFamily="50" charset="-128"/>
                <a:cs typeface="メイリオ" pitchFamily="50" charset="-128"/>
              </a:rPr>
              <a:t>P196</a:t>
            </a:r>
          </a:p>
          <a:p>
            <a:endParaRPr kumimoji="1" lang="en-US" altLang="ja-JP" sz="1200" kern="0" dirty="0" smtClean="0">
              <a:solidFill>
                <a:srgbClr val="000000"/>
              </a:solidFill>
              <a:latin typeface="メイリオ" pitchFamily="50" charset="-128"/>
              <a:ea typeface="メイリオ" pitchFamily="50" charset="-128"/>
              <a:cs typeface="メイリオ" pitchFamily="50" charset="-128"/>
            </a:endParaRPr>
          </a:p>
          <a:p>
            <a:r>
              <a:rPr kumimoji="1" lang="ja-JP" altLang="en-US" sz="1200" kern="0" dirty="0" smtClean="0">
                <a:solidFill>
                  <a:srgbClr val="000000"/>
                </a:solidFill>
                <a:latin typeface="メイリオ" pitchFamily="50" charset="-128"/>
                <a:ea typeface="メイリオ" pitchFamily="50" charset="-128"/>
                <a:cs typeface="メイリオ" pitchFamily="50" charset="-128"/>
              </a:rPr>
              <a:t>・機器一覧表の見方書き方。</a:t>
            </a:r>
            <a:endParaRPr kumimoji="1" lang="ja-JP" altLang="en-US" dirty="0"/>
          </a:p>
        </p:txBody>
      </p:sp>
      <p:sp>
        <p:nvSpPr>
          <p:cNvPr id="4" name="スライド番号プレースホルダ 3"/>
          <p:cNvSpPr>
            <a:spLocks noGrp="1"/>
          </p:cNvSpPr>
          <p:nvPr>
            <p:ph type="sldNum" sz="quarter" idx="10"/>
          </p:nvPr>
        </p:nvSpPr>
        <p:spPr/>
        <p:txBody>
          <a:bodyPr/>
          <a:lstStyle/>
          <a:p>
            <a:fld id="{07642FC0-DD2B-4CA4-A86E-E7AAE239F984}" type="slidenum">
              <a:rPr kumimoji="1" lang="ja-JP" altLang="en-US" smtClean="0"/>
              <a:pPr/>
              <a:t>29</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・どんな届出があるか説明</a:t>
            </a:r>
            <a:endParaRPr kumimoji="1" lang="ja-JP" altLang="en-US" dirty="0"/>
          </a:p>
        </p:txBody>
      </p:sp>
      <p:sp>
        <p:nvSpPr>
          <p:cNvPr id="4" name="スライド番号プレースホルダ 3"/>
          <p:cNvSpPr>
            <a:spLocks noGrp="1"/>
          </p:cNvSpPr>
          <p:nvPr>
            <p:ph type="sldNum" sz="quarter" idx="10"/>
          </p:nvPr>
        </p:nvSpPr>
        <p:spPr/>
        <p:txBody>
          <a:bodyPr/>
          <a:lstStyle/>
          <a:p>
            <a:fld id="{07642FC0-DD2B-4CA4-A86E-E7AAE239F984}" type="slidenum">
              <a:rPr kumimoji="1" lang="ja-JP" altLang="en-US" smtClean="0"/>
              <a:pPr/>
              <a:t>30</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・どんな届出があるか説明</a:t>
            </a:r>
            <a:endParaRPr kumimoji="1" lang="ja-JP" altLang="en-US" dirty="0"/>
          </a:p>
        </p:txBody>
      </p:sp>
      <p:sp>
        <p:nvSpPr>
          <p:cNvPr id="4" name="スライド番号プレースホルダ 3"/>
          <p:cNvSpPr>
            <a:spLocks noGrp="1"/>
          </p:cNvSpPr>
          <p:nvPr>
            <p:ph type="sldNum" sz="quarter" idx="10"/>
          </p:nvPr>
        </p:nvSpPr>
        <p:spPr/>
        <p:txBody>
          <a:bodyPr/>
          <a:lstStyle/>
          <a:p>
            <a:fld id="{07642FC0-DD2B-4CA4-A86E-E7AAE239F984}" type="slidenum">
              <a:rPr kumimoji="1" lang="ja-JP" altLang="en-US" smtClean="0"/>
              <a:pPr/>
              <a:t>31</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軽微な変更の判定について</a:t>
            </a:r>
            <a:endParaRPr kumimoji="1" lang="ja-JP" altLang="en-US" dirty="0"/>
          </a:p>
        </p:txBody>
      </p:sp>
      <p:sp>
        <p:nvSpPr>
          <p:cNvPr id="4" name="スライド番号プレースホルダ 3"/>
          <p:cNvSpPr>
            <a:spLocks noGrp="1"/>
          </p:cNvSpPr>
          <p:nvPr>
            <p:ph type="sldNum" sz="quarter" idx="10"/>
          </p:nvPr>
        </p:nvSpPr>
        <p:spPr/>
        <p:txBody>
          <a:bodyPr/>
          <a:lstStyle/>
          <a:p>
            <a:fld id="{07642FC0-DD2B-4CA4-A86E-E7AAE239F984}" type="slidenum">
              <a:rPr kumimoji="1" lang="ja-JP" altLang="en-US" smtClean="0"/>
              <a:pPr/>
              <a:t>32</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58F599A-033E-4AE2-B7AA-9A5715138736}" type="slidenum">
              <a:rPr kumimoji="1" lang="ja-JP" altLang="en-US" smtClean="0"/>
              <a:t>7</a:t>
            </a:fld>
            <a:endParaRPr kumimoji="1" lang="ja-JP" altLang="en-US"/>
          </a:p>
        </p:txBody>
      </p:sp>
    </p:spTree>
    <p:extLst>
      <p:ext uri="{BB962C8B-B14F-4D97-AF65-F5344CB8AC3E}">
        <p14:creationId xmlns:p14="http://schemas.microsoft.com/office/powerpoint/2010/main" val="1873767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事故時の対応について</a:t>
            </a:r>
            <a:endParaRPr kumimoji="1" lang="ja-JP" altLang="en-US" dirty="0"/>
          </a:p>
        </p:txBody>
      </p:sp>
      <p:sp>
        <p:nvSpPr>
          <p:cNvPr id="4" name="スライド番号プレースホルダ 3"/>
          <p:cNvSpPr>
            <a:spLocks noGrp="1"/>
          </p:cNvSpPr>
          <p:nvPr>
            <p:ph type="sldNum" sz="quarter" idx="10"/>
          </p:nvPr>
        </p:nvSpPr>
        <p:spPr/>
        <p:txBody>
          <a:bodyPr/>
          <a:lstStyle/>
          <a:p>
            <a:fld id="{07642FC0-DD2B-4CA4-A86E-E7AAE239F984}" type="slidenum">
              <a:rPr kumimoji="1" lang="ja-JP" altLang="en-US" smtClean="0"/>
              <a:pPr/>
              <a:t>38</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・事業区分紹介（どの区分に属するのかを把握してください。）</a:t>
            </a:r>
            <a:endParaRPr kumimoji="1" lang="en-US" altLang="ja-JP" dirty="0" smtClean="0"/>
          </a:p>
          <a:p>
            <a:r>
              <a:rPr kumimoji="1" lang="ja-JP" altLang="en-US" dirty="0" smtClean="0"/>
              <a:t>・事業区分の判定　→　手引　Ｐ６　参照</a:t>
            </a:r>
            <a:endParaRPr kumimoji="1" lang="en-US" altLang="ja-JP" dirty="0" smtClean="0"/>
          </a:p>
          <a:p>
            <a:endParaRPr kumimoji="1" lang="en-US" altLang="ja-JP" dirty="0" smtClean="0"/>
          </a:p>
          <a:p>
            <a:r>
              <a:rPr kumimoji="1" lang="ja-JP" altLang="en-US" dirty="0" smtClean="0"/>
              <a:t>事業区分の判定に際して・・・</a:t>
            </a:r>
            <a:endParaRPr kumimoji="1" lang="en-US" altLang="ja-JP" dirty="0" smtClean="0"/>
          </a:p>
          <a:p>
            <a:r>
              <a:rPr kumimoji="1" lang="ja-JP" altLang="en-US" dirty="0" smtClean="0"/>
              <a:t>・処理能力の算定　→　手引　Ｐ１２　の　（４）　参照</a:t>
            </a:r>
            <a:endParaRPr kumimoji="1" lang="en-US" altLang="ja-JP" dirty="0" smtClean="0"/>
          </a:p>
          <a:p>
            <a:r>
              <a:rPr kumimoji="1" lang="ja-JP" altLang="en-US" dirty="0" smtClean="0"/>
              <a:t>・貯蔵量の算定　　→　手引　Ｐ７６　の　（４）　参照</a:t>
            </a:r>
            <a:endParaRPr kumimoji="1" lang="en-US" altLang="ja-JP" dirty="0" smtClean="0"/>
          </a:p>
          <a:p>
            <a:r>
              <a:rPr kumimoji="1" lang="ja-JP" altLang="en-US" dirty="0" smtClean="0"/>
              <a:t>　　上記の他、処理能力・貯蔵量の算定にあたっては、手引　Ｐ２１</a:t>
            </a:r>
            <a:r>
              <a:rPr kumimoji="1" lang="en-US" altLang="ja-JP" dirty="0" smtClean="0"/>
              <a:t>1</a:t>
            </a:r>
            <a:r>
              <a:rPr kumimoji="1" lang="ja-JP" altLang="en-US" dirty="0" smtClean="0"/>
              <a:t>　も合わせて参照のこと</a:t>
            </a:r>
            <a:endParaRPr kumimoji="1" lang="en-US" altLang="ja-JP" dirty="0" smtClean="0"/>
          </a:p>
        </p:txBody>
      </p:sp>
      <p:sp>
        <p:nvSpPr>
          <p:cNvPr id="4" name="スライド番号プレースホルダ 3"/>
          <p:cNvSpPr>
            <a:spLocks noGrp="1"/>
          </p:cNvSpPr>
          <p:nvPr>
            <p:ph type="sldNum" sz="quarter" idx="10"/>
          </p:nvPr>
        </p:nvSpPr>
        <p:spPr/>
        <p:txBody>
          <a:bodyPr/>
          <a:lstStyle/>
          <a:p>
            <a:fld id="{07642FC0-DD2B-4CA4-A86E-E7AAE239F984}" type="slidenum">
              <a:rPr kumimoji="1" lang="ja-JP" altLang="en-US" smtClean="0"/>
              <a:pPr/>
              <a:t>11</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・高圧ガスの製造となる行為について</a:t>
            </a:r>
            <a:endParaRPr kumimoji="1" lang="ja-JP" altLang="en-US" dirty="0"/>
          </a:p>
        </p:txBody>
      </p:sp>
      <p:sp>
        <p:nvSpPr>
          <p:cNvPr id="4" name="スライド番号プレースホルダ 3"/>
          <p:cNvSpPr>
            <a:spLocks noGrp="1"/>
          </p:cNvSpPr>
          <p:nvPr>
            <p:ph type="sldNum" sz="quarter" idx="10"/>
          </p:nvPr>
        </p:nvSpPr>
        <p:spPr/>
        <p:txBody>
          <a:bodyPr/>
          <a:lstStyle/>
          <a:p>
            <a:fld id="{07642FC0-DD2B-4CA4-A86E-E7AAE239F984}" type="slidenum">
              <a:rPr kumimoji="1" lang="ja-JP" altLang="en-US" smtClean="0"/>
              <a:pPr/>
              <a:t>14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・ここからは事業区分別の規制の概要について説明</a:t>
            </a:r>
            <a:endParaRPr kumimoji="1" lang="en-US" altLang="ja-JP" dirty="0" smtClean="0"/>
          </a:p>
          <a:p>
            <a:endParaRPr kumimoji="1" lang="en-US" altLang="ja-JP" dirty="0" smtClean="0"/>
          </a:p>
          <a:p>
            <a:r>
              <a:rPr kumimoji="1" lang="ja-JP" altLang="en-US" dirty="0" smtClean="0"/>
              <a:t>・手続きの流れ</a:t>
            </a:r>
            <a:endParaRPr kumimoji="1" lang="en-US" altLang="ja-JP" dirty="0" smtClean="0"/>
          </a:p>
          <a:p>
            <a:r>
              <a:rPr kumimoji="1" lang="ja-JP" altLang="en-US" dirty="0" smtClean="0"/>
              <a:t>・維持管理していく上で重要な事項（検査時確認事項）</a:t>
            </a:r>
            <a:endParaRPr kumimoji="1" lang="ja-JP" altLang="en-US" dirty="0"/>
          </a:p>
        </p:txBody>
      </p:sp>
      <p:sp>
        <p:nvSpPr>
          <p:cNvPr id="4" name="スライド番号プレースホルダ 3"/>
          <p:cNvSpPr>
            <a:spLocks noGrp="1"/>
          </p:cNvSpPr>
          <p:nvPr>
            <p:ph type="sldNum" sz="quarter" idx="10"/>
          </p:nvPr>
        </p:nvSpPr>
        <p:spPr/>
        <p:txBody>
          <a:bodyPr/>
          <a:lstStyle/>
          <a:p>
            <a:fld id="{07642FC0-DD2B-4CA4-A86E-E7AAE239F984}" type="slidenum">
              <a:rPr kumimoji="1" lang="ja-JP" altLang="en-US" smtClean="0"/>
              <a:pPr/>
              <a:t>15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・手続きの流れ</a:t>
            </a:r>
            <a:endParaRPr kumimoji="1" lang="en-US" altLang="ja-JP" dirty="0" smtClean="0"/>
          </a:p>
          <a:p>
            <a:r>
              <a:rPr kumimoji="1" lang="ja-JP" altLang="en-US" dirty="0" smtClean="0"/>
              <a:t>・維持管理していく上で重要な事項（検査時確認事項）</a:t>
            </a:r>
          </a:p>
          <a:p>
            <a:endParaRPr kumimoji="1" lang="ja-JP" altLang="en-US" dirty="0"/>
          </a:p>
        </p:txBody>
      </p:sp>
      <p:sp>
        <p:nvSpPr>
          <p:cNvPr id="4" name="スライド番号プレースホルダ 3"/>
          <p:cNvSpPr>
            <a:spLocks noGrp="1"/>
          </p:cNvSpPr>
          <p:nvPr>
            <p:ph type="sldNum" sz="quarter" idx="10"/>
          </p:nvPr>
        </p:nvSpPr>
        <p:spPr/>
        <p:txBody>
          <a:bodyPr/>
          <a:lstStyle/>
          <a:p>
            <a:fld id="{07642FC0-DD2B-4CA4-A86E-E7AAE239F984}" type="slidenum">
              <a:rPr kumimoji="1" lang="ja-JP" altLang="en-US" smtClean="0"/>
              <a:pPr/>
              <a:t>16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・高圧ガスの移動形態の紹介</a:t>
            </a:r>
            <a:endParaRPr kumimoji="1" lang="ja-JP" altLang="en-US" dirty="0"/>
          </a:p>
        </p:txBody>
      </p:sp>
      <p:sp>
        <p:nvSpPr>
          <p:cNvPr id="4" name="スライド番号プレースホルダ 3"/>
          <p:cNvSpPr>
            <a:spLocks noGrp="1"/>
          </p:cNvSpPr>
          <p:nvPr>
            <p:ph type="sldNum" sz="quarter" idx="10"/>
          </p:nvPr>
        </p:nvSpPr>
        <p:spPr/>
        <p:txBody>
          <a:bodyPr/>
          <a:lstStyle/>
          <a:p>
            <a:fld id="{07642FC0-DD2B-4CA4-A86E-E7AAE239F984}" type="slidenum">
              <a:rPr kumimoji="1" lang="ja-JP" altLang="en-US" smtClean="0"/>
              <a:pPr/>
              <a:t>18</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・手続きの流れ</a:t>
            </a:r>
            <a:endParaRPr kumimoji="1" lang="en-US" altLang="ja-JP" dirty="0" smtClean="0"/>
          </a:p>
          <a:p>
            <a:r>
              <a:rPr kumimoji="1" lang="ja-JP" altLang="en-US" dirty="0" smtClean="0"/>
              <a:t>・維持管理していく上で重要な事項（検査時確認事項）</a:t>
            </a:r>
          </a:p>
          <a:p>
            <a:endParaRPr kumimoji="1" lang="ja-JP" altLang="en-US" dirty="0"/>
          </a:p>
        </p:txBody>
      </p:sp>
      <p:sp>
        <p:nvSpPr>
          <p:cNvPr id="4" name="スライド番号プレースホルダ 3"/>
          <p:cNvSpPr>
            <a:spLocks noGrp="1"/>
          </p:cNvSpPr>
          <p:nvPr>
            <p:ph type="sldNum" sz="quarter" idx="10"/>
          </p:nvPr>
        </p:nvSpPr>
        <p:spPr/>
        <p:txBody>
          <a:bodyPr/>
          <a:lstStyle/>
          <a:p>
            <a:fld id="{07642FC0-DD2B-4CA4-A86E-E7AAE239F984}" type="slidenum">
              <a:rPr kumimoji="1" lang="ja-JP" altLang="en-US" smtClean="0"/>
              <a:pPr/>
              <a:t>19</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・手続きの流れ</a:t>
            </a:r>
            <a:endParaRPr kumimoji="1" lang="en-US" altLang="ja-JP" dirty="0" smtClean="0"/>
          </a:p>
          <a:p>
            <a:r>
              <a:rPr kumimoji="1" lang="ja-JP" altLang="en-US" dirty="0" smtClean="0"/>
              <a:t>・維持管理していく上で重要な事項（検査時確認事項）</a:t>
            </a:r>
          </a:p>
          <a:p>
            <a:endParaRPr kumimoji="1" lang="ja-JP" altLang="en-US" dirty="0"/>
          </a:p>
        </p:txBody>
      </p:sp>
      <p:sp>
        <p:nvSpPr>
          <p:cNvPr id="4" name="スライド番号プレースホルダ 3"/>
          <p:cNvSpPr>
            <a:spLocks noGrp="1"/>
          </p:cNvSpPr>
          <p:nvPr>
            <p:ph type="sldNum" sz="quarter" idx="10"/>
          </p:nvPr>
        </p:nvSpPr>
        <p:spPr/>
        <p:txBody>
          <a:bodyPr/>
          <a:lstStyle/>
          <a:p>
            <a:fld id="{07642FC0-DD2B-4CA4-A86E-E7AAE239F984}" type="slidenum">
              <a:rPr kumimoji="1" lang="ja-JP" altLang="en-US" smtClean="0"/>
              <a:pPr/>
              <a:t>20</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タイトル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ja-JP" altLang="en-US" smtClean="0"/>
              <a:t>マスター タイトルの書式設定</a:t>
            </a:r>
            <a:endParaRPr kumimoji="0" lang="en-US"/>
          </a:p>
        </p:txBody>
      </p:sp>
      <p:sp>
        <p:nvSpPr>
          <p:cNvPr id="17" name="サブタイトル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ja-JP" altLang="en-US" smtClean="0"/>
              <a:t>マスター サブタイトルの書式設定</a:t>
            </a:r>
            <a:endParaRPr kumimoji="0" lang="en-US"/>
          </a:p>
        </p:txBody>
      </p:sp>
      <p:grpSp>
        <p:nvGrpSpPr>
          <p:cNvPr id="2" name="グループ化 1"/>
          <p:cNvGrpSpPr/>
          <p:nvPr/>
        </p:nvGrpSpPr>
        <p:grpSpPr>
          <a:xfrm>
            <a:off x="-3765" y="4953000"/>
            <a:ext cx="9147765" cy="1912088"/>
            <a:chOff x="-3765" y="4832896"/>
            <a:chExt cx="9147765" cy="2032192"/>
          </a:xfrm>
        </p:grpSpPr>
        <p:sp>
          <p:nvSpPr>
            <p:cNvPr id="7" name="フリーフォーム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フリーフォーム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フリーフォーム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直線コネクタ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付プレースホルダー 29"/>
          <p:cNvSpPr>
            <a:spLocks noGrp="1"/>
          </p:cNvSpPr>
          <p:nvPr>
            <p:ph type="dt" sz="half" idx="10"/>
          </p:nvPr>
        </p:nvSpPr>
        <p:spPr/>
        <p:txBody>
          <a:bodyPr/>
          <a:lstStyle>
            <a:lvl1pPr>
              <a:defRPr>
                <a:solidFill>
                  <a:srgbClr val="FFFFFF"/>
                </a:solidFill>
              </a:defRPr>
            </a:lvl1pPr>
            <a:extLst/>
          </a:lstStyle>
          <a:p>
            <a:fld id="{CF71ABA1-C178-4FB7-8952-B800552CA7E6}" type="datetimeFigureOut">
              <a:rPr kumimoji="1" lang="ja-JP" altLang="en-US" smtClean="0"/>
              <a:t>2020/12/4</a:t>
            </a:fld>
            <a:endParaRPr kumimoji="1" lang="ja-JP" altLang="en-US"/>
          </a:p>
        </p:txBody>
      </p:sp>
      <p:sp>
        <p:nvSpPr>
          <p:cNvPr id="19" name="フッター プレースホルダー 18"/>
          <p:cNvSpPr>
            <a:spLocks noGrp="1"/>
          </p:cNvSpPr>
          <p:nvPr>
            <p:ph type="ftr" sz="quarter" idx="11"/>
          </p:nvPr>
        </p:nvSpPr>
        <p:spPr/>
        <p:txBody>
          <a:bodyPr/>
          <a:lstStyle>
            <a:lvl1pPr>
              <a:defRPr>
                <a:solidFill>
                  <a:schemeClr val="accent1">
                    <a:tint val="20000"/>
                  </a:schemeClr>
                </a:solidFill>
              </a:defRPr>
            </a:lvl1pPr>
            <a:extLst/>
          </a:lstStyle>
          <a:p>
            <a:endParaRPr kumimoji="1" lang="ja-JP" altLang="en-US"/>
          </a:p>
        </p:txBody>
      </p:sp>
      <p:sp>
        <p:nvSpPr>
          <p:cNvPr id="27" name="スライド番号プレースホルダー 26"/>
          <p:cNvSpPr>
            <a:spLocks noGrp="1"/>
          </p:cNvSpPr>
          <p:nvPr>
            <p:ph type="sldNum" sz="quarter" idx="12"/>
          </p:nvPr>
        </p:nvSpPr>
        <p:spPr/>
        <p:txBody>
          <a:bodyPr/>
          <a:lstStyle>
            <a:lvl1pPr>
              <a:defRPr>
                <a:solidFill>
                  <a:srgbClr val="FFFFFF"/>
                </a:solidFill>
              </a:defRPr>
            </a:lvl1pPr>
            <a:extLst/>
          </a:lstStyle>
          <a:p>
            <a:fld id="{1EA84823-D687-47D8-BF57-9979914A4898}"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1481329"/>
            <a:ext cx="8229600" cy="4386071"/>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CF71ABA1-C178-4FB7-8952-B800552CA7E6}" type="datetimeFigureOut">
              <a:rPr kumimoji="1" lang="ja-JP" altLang="en-US" smtClean="0"/>
              <a:t>2020/12/4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EA84823-D687-47D8-BF57-9979914A4898}"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44013" y="274640"/>
            <a:ext cx="1777470" cy="5592761"/>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41"/>
            <a:ext cx="6324600" cy="5592760"/>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CF71ABA1-C178-4FB7-8952-B800552CA7E6}" type="datetimeFigureOut">
              <a:rPr kumimoji="1" lang="ja-JP" altLang="en-US" smtClean="0"/>
              <a:t>2020/12/4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EA84823-D687-47D8-BF57-9979914A4898}"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CF71ABA1-C178-4FB7-8952-B800552CA7E6}" type="datetimeFigureOut">
              <a:rPr kumimoji="1" lang="ja-JP" altLang="en-US" smtClean="0"/>
              <a:t>2020/12/4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EA84823-D687-47D8-BF57-9979914A4898}" type="slidenum">
              <a:rPr kumimoji="1" lang="ja-JP" altLang="en-US" smtClean="0"/>
              <a:t>‹#›</a:t>
            </a:fld>
            <a:endParaRPr kumimoji="1" lang="ja-JP" altLang="en-US"/>
          </a:p>
        </p:txBody>
      </p:sp>
      <p:sp>
        <p:nvSpPr>
          <p:cNvPr id="7" name="タイトル 6"/>
          <p:cNvSpPr>
            <a:spLocks noGrp="1"/>
          </p:cNvSpPr>
          <p:nvPr>
            <p:ph type="title"/>
          </p:nvPr>
        </p:nvSpPr>
        <p:spPr/>
        <p:txBody>
          <a:bodyPr rtlCol="0"/>
          <a:lstStyle/>
          <a:p>
            <a:r>
              <a:rPr kumimoji="0" lang="ja-JP" altLang="en-US" smtClean="0"/>
              <a:t>マスター タイトルの書式設定</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p:txBody>
          <a:bodyPr/>
          <a:lstStyle/>
          <a:p>
            <a:fld id="{CF71ABA1-C178-4FB7-8952-B800552CA7E6}" type="datetimeFigureOut">
              <a:rPr kumimoji="1" lang="ja-JP" altLang="en-US" smtClean="0"/>
              <a:t>2020/12/4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EA84823-D687-47D8-BF57-9979914A4898}" type="slidenum">
              <a:rPr kumimoji="1" lang="ja-JP" altLang="en-US" smtClean="0"/>
              <a:t>‹#›</a:t>
            </a:fld>
            <a:endParaRPr kumimoji="1" lang="ja-JP" altLang="en-US"/>
          </a:p>
        </p:txBody>
      </p:sp>
      <p:sp>
        <p:nvSpPr>
          <p:cNvPr id="7" name="山形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山形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bg>
      <p:bgRef idx="1002">
        <a:schemeClr val="bg1"/>
      </p:bgRef>
    </p:bg>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CF71ABA1-C178-4FB7-8952-B800552CA7E6}" type="datetimeFigureOut">
              <a:rPr kumimoji="1" lang="ja-JP" altLang="en-US" smtClean="0"/>
              <a:t>2020/12/4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EA84823-D687-47D8-BF57-9979914A4898}" type="slidenum">
              <a:rPr kumimoji="1" lang="ja-JP" altLang="en-US" smtClean="0"/>
              <a:t>‹#›</a:t>
            </a:fld>
            <a:endParaRPr kumimoji="1" lang="ja-JP" altLang="en-US"/>
          </a:p>
        </p:txBody>
      </p:sp>
      <p:sp>
        <p:nvSpPr>
          <p:cNvPr id="8" name="タイトル 7"/>
          <p:cNvSpPr>
            <a:spLocks noGrp="1"/>
          </p:cNvSpPr>
          <p:nvPr>
            <p:ph type="title"/>
          </p:nvPr>
        </p:nvSpPr>
        <p:spPr/>
        <p:txBody>
          <a:bodyPr rtlCol="0"/>
          <a:lstStyle/>
          <a:p>
            <a:r>
              <a:rPr kumimoji="0" lang="ja-JP" altLang="en-US" smtClean="0"/>
              <a:t>マスター タイトルの書式設定</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bg>
      <p:bgRef idx="1003">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8229600" cy="1143000"/>
          </a:xfrm>
        </p:spPr>
        <p:txBody>
          <a:bodyPr anchor="ctr"/>
          <a:lstStyle>
            <a:lvl1pPr>
              <a:defRPr/>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マスター テキストの書式設定</a:t>
            </a:r>
          </a:p>
        </p:txBody>
      </p:sp>
      <p:sp>
        <p:nvSpPr>
          <p:cNvPr id="5" name="コンテンツ プレースホルダー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ー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0"/>
          </p:nvPr>
        </p:nvSpPr>
        <p:spPr/>
        <p:txBody>
          <a:bodyPr/>
          <a:lstStyle/>
          <a:p>
            <a:fld id="{CF71ABA1-C178-4FB7-8952-B800552CA7E6}" type="datetimeFigureOut">
              <a:rPr kumimoji="1" lang="ja-JP" altLang="en-US" smtClean="0"/>
              <a:t>2020/12/4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EA84823-D687-47D8-BF57-9979914A4898}" type="slidenum">
              <a:rPr kumimoji="1" lang="ja-JP" altLang="en-US" smtClean="0"/>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bg>
      <p:bgRef idx="1002">
        <a:schemeClr val="bg1"/>
      </p:bgRef>
    </p:bg>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fld id="{CF71ABA1-C178-4FB7-8952-B800552CA7E6}" type="datetimeFigureOut">
              <a:rPr kumimoji="1" lang="ja-JP" altLang="en-US" smtClean="0"/>
              <a:t>2020/12/4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EA84823-D687-47D8-BF57-9979914A4898}" type="slidenum">
              <a:rPr kumimoji="1" lang="ja-JP" altLang="en-US" smtClean="0"/>
              <a:t>‹#›</a:t>
            </a:fld>
            <a:endParaRPr kumimoji="1" lang="ja-JP" altLang="en-US"/>
          </a:p>
        </p:txBody>
      </p:sp>
      <p:sp>
        <p:nvSpPr>
          <p:cNvPr id="6" name="タイトル 5"/>
          <p:cNvSpPr>
            <a:spLocks noGrp="1"/>
          </p:cNvSpPr>
          <p:nvPr>
            <p:ph type="title"/>
          </p:nvPr>
        </p:nvSpPr>
        <p:spPr/>
        <p:txBody>
          <a:bodyPr rtlCol="0"/>
          <a:lstStyle/>
          <a:p>
            <a:r>
              <a:rPr kumimoji="0" lang="ja-JP" altLang="en-US" smtClean="0"/>
              <a:t>マスター タイトルの書式設定</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F71ABA1-C178-4FB7-8952-B800552CA7E6}" type="datetimeFigureOut">
              <a:rPr kumimoji="1" lang="ja-JP" altLang="en-US" smtClean="0"/>
              <a:t>2020/12/4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EA84823-D687-47D8-BF57-9979914A4898}"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bg>
      <p:bgRef idx="1003">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a:xfrm>
            <a:off x="6727032" y="6407944"/>
            <a:ext cx="1920240" cy="365760"/>
          </a:xfrm>
        </p:spPr>
        <p:txBody>
          <a:bodyPr/>
          <a:lstStyle/>
          <a:p>
            <a:fld id="{CF71ABA1-C178-4FB7-8952-B800552CA7E6}" type="datetimeFigureOut">
              <a:rPr kumimoji="1" lang="ja-JP" altLang="en-US" smtClean="0"/>
              <a:t>2020/12/4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EA84823-D687-47D8-BF57-9979914A4898}" type="slidenum">
              <a:rPr kumimoji="1" lang="ja-JP" altLang="en-US" smtClean="0"/>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2">
        <a:schemeClr val="bg1"/>
      </p:bgRef>
    </p:bg>
    <p:spTree>
      <p:nvGrpSpPr>
        <p:cNvPr id="1" name=""/>
        <p:cNvGrpSpPr/>
        <p:nvPr/>
      </p:nvGrpSpPr>
      <p:grpSpPr>
        <a:xfrm>
          <a:off x="0" y="0"/>
          <a:ext cx="0" cy="0"/>
          <a:chOff x="0" y="0"/>
          <a:chExt cx="0" cy="0"/>
        </a:xfrm>
      </p:grpSpPr>
      <p:sp>
        <p:nvSpPr>
          <p:cNvPr id="4" name="テキスト プレースホルダー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ja-JP" altLang="en-US" smtClean="0"/>
              <a:t>マスター テキストの書式設定</a:t>
            </a:r>
          </a:p>
        </p:txBody>
      </p:sp>
      <p:sp>
        <p:nvSpPr>
          <p:cNvPr id="3" name="図プレースホルダー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ja-JP" altLang="en-US" smtClean="0"/>
              <a:t>アイコンをクリックして図を追加</a:t>
            </a:r>
            <a:endParaRPr kumimoji="0" lang="en-US" dirty="0"/>
          </a:p>
        </p:txBody>
      </p:sp>
      <p:sp>
        <p:nvSpPr>
          <p:cNvPr id="5" name="日付プレースホルダー 4"/>
          <p:cNvSpPr>
            <a:spLocks noGrp="1"/>
          </p:cNvSpPr>
          <p:nvPr>
            <p:ph type="dt" sz="half" idx="10"/>
          </p:nvPr>
        </p:nvSpPr>
        <p:spPr/>
        <p:txBody>
          <a:bodyPr/>
          <a:lstStyle>
            <a:lvl1pPr>
              <a:defRPr>
                <a:solidFill>
                  <a:schemeClr val="tx1"/>
                </a:solidFill>
              </a:defRPr>
            </a:lvl1pPr>
            <a:extLst/>
          </a:lstStyle>
          <a:p>
            <a:fld id="{CF71ABA1-C178-4FB7-8952-B800552CA7E6}" type="datetimeFigureOut">
              <a:rPr kumimoji="1" lang="ja-JP" altLang="en-US" smtClean="0"/>
              <a:t>2020/12/4</a:t>
            </a:fld>
            <a:endParaRPr kumimoji="1" lang="ja-JP" altLang="en-US"/>
          </a:p>
        </p:txBody>
      </p:sp>
      <p:sp>
        <p:nvSpPr>
          <p:cNvPr id="6" name="フッター プレースホルダー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1" lang="ja-JP" altLang="en-US"/>
          </a:p>
        </p:txBody>
      </p:sp>
      <p:sp>
        <p:nvSpPr>
          <p:cNvPr id="7" name="スライド番号プレースホルダー 6"/>
          <p:cNvSpPr>
            <a:spLocks noGrp="1"/>
          </p:cNvSpPr>
          <p:nvPr>
            <p:ph type="sldNum" sz="quarter" idx="12"/>
          </p:nvPr>
        </p:nvSpPr>
        <p:spPr/>
        <p:txBody>
          <a:bodyPr/>
          <a:lstStyle>
            <a:lvl1pPr>
              <a:defRPr>
                <a:solidFill>
                  <a:schemeClr val="tx1"/>
                </a:solidFill>
              </a:defRPr>
            </a:lvl1pPr>
            <a:extLst/>
          </a:lstStyle>
          <a:p>
            <a:fld id="{1EA84823-D687-47D8-BF57-9979914A4898}" type="slidenum">
              <a:rPr kumimoji="1" lang="ja-JP" altLang="en-US" smtClean="0"/>
              <a:t>‹#›</a:t>
            </a:fld>
            <a:endParaRPr kumimoji="1" lang="ja-JP" altLang="en-US"/>
          </a:p>
        </p:txBody>
      </p:sp>
      <p:sp>
        <p:nvSpPr>
          <p:cNvPr id="2" name="タイトル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ja-JP" altLang="en-US" smtClean="0"/>
              <a:t>マスター タイトルの書式設定</a:t>
            </a:r>
            <a:endParaRPr kumimoji="0" lang="en-US"/>
          </a:p>
        </p:txBody>
      </p:sp>
      <p:sp>
        <p:nvSpPr>
          <p:cNvPr id="8" name="フリーフォーム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フリーフォーム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直角三角形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直線コネクタ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山形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山形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フリーフォーム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フリーフォーム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角三角形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直線コネクタ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タイトル プレースホルダー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ja-JP" altLang="en-US" smtClean="0"/>
              <a:t>マスター タイトルの書式設定</a:t>
            </a:r>
            <a:endParaRPr kumimoji="0" lang="en-US"/>
          </a:p>
        </p:txBody>
      </p:sp>
      <p:sp>
        <p:nvSpPr>
          <p:cNvPr id="30" name="テキスト プレースホルダー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0" name="日付プレースホルダー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F71ABA1-C178-4FB7-8952-B800552CA7E6}" type="datetimeFigureOut">
              <a:rPr kumimoji="1" lang="ja-JP" altLang="en-US" smtClean="0"/>
              <a:t>2020/12/4</a:t>
            </a:fld>
            <a:endParaRPr kumimoji="1" lang="ja-JP" altLang="en-US"/>
          </a:p>
        </p:txBody>
      </p:sp>
      <p:sp>
        <p:nvSpPr>
          <p:cNvPr id="22" name="フッター プレースホルダー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kumimoji="1" lang="ja-JP" altLang="en-US"/>
          </a:p>
        </p:txBody>
      </p:sp>
      <p:sp>
        <p:nvSpPr>
          <p:cNvPr id="18" name="スライド番号プレースホルダー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EA84823-D687-47D8-BF57-9979914A4898}"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1"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1"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1"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1"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1"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1"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1" sz="1600" kern="1200" baseline="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115616" y="2348880"/>
            <a:ext cx="6984776" cy="864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800" dirty="0" smtClean="0">
                <a:latin typeface="HGP創英角ｺﾞｼｯｸUB" panose="020B0900000000000000" pitchFamily="50" charset="-128"/>
                <a:ea typeface="HGP創英角ｺﾞｼｯｸUB" panose="020B0900000000000000" pitchFamily="50" charset="-128"/>
              </a:rPr>
              <a:t>高圧ガス保安法の概要</a:t>
            </a:r>
          </a:p>
        </p:txBody>
      </p:sp>
      <p:sp>
        <p:nvSpPr>
          <p:cNvPr id="6" name="コンテンツ プレースホルダー 2"/>
          <p:cNvSpPr txBox="1">
            <a:spLocks/>
          </p:cNvSpPr>
          <p:nvPr/>
        </p:nvSpPr>
        <p:spPr>
          <a:xfrm>
            <a:off x="2411760" y="5279464"/>
            <a:ext cx="4464496" cy="475565"/>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ja-JP" altLang="en-US" sz="2000" b="1" dirty="0" smtClean="0"/>
              <a:t>大阪府　危機管理室　消防保安課</a:t>
            </a:r>
            <a:endParaRPr lang="ja-JP" altLang="en-US" sz="2000" b="1" dirty="0"/>
          </a:p>
        </p:txBody>
      </p:sp>
      <p:sp>
        <p:nvSpPr>
          <p:cNvPr id="8" name="スライド番号プレースホルダ 7"/>
          <p:cNvSpPr>
            <a:spLocks noGrp="1"/>
          </p:cNvSpPr>
          <p:nvPr>
            <p:ph type="sldNum" sz="quarter" idx="12"/>
          </p:nvPr>
        </p:nvSpPr>
        <p:spPr>
          <a:xfrm>
            <a:off x="8647272" y="6407944"/>
            <a:ext cx="365760" cy="365125"/>
          </a:xfrm>
        </p:spPr>
        <p:txBody>
          <a:bodyPr/>
          <a:lstStyle/>
          <a:p>
            <a:fld id="{1FE7406B-1FB4-4551-8C76-B482A15F2861}" type="slidenum">
              <a:rPr kumimoji="1" lang="ja-JP" altLang="en-US" smtClean="0"/>
              <a:pPr/>
              <a:t>1</a:t>
            </a:fld>
            <a:endParaRPr kumimoji="1" lang="ja-JP" altLang="en-US" dirty="0"/>
          </a:p>
        </p:txBody>
      </p:sp>
    </p:spTree>
    <p:extLst>
      <p:ext uri="{BB962C8B-B14F-4D97-AF65-F5344CB8AC3E}">
        <p14:creationId xmlns:p14="http://schemas.microsoft.com/office/powerpoint/2010/main" val="27254945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683568" y="764704"/>
            <a:ext cx="7992888" cy="720080"/>
          </a:xfrm>
        </p:spPr>
        <p:txBody>
          <a:bodyPr anchor="t" anchorCtr="0">
            <a:normAutofit/>
          </a:bodyPr>
          <a:lstStyle/>
          <a:p>
            <a:r>
              <a:rPr lang="ja-JP" altLang="en-US" sz="3200" b="0" dirty="0" smtClean="0">
                <a:solidFill>
                  <a:schemeClr val="bg1">
                    <a:lumMod val="75000"/>
                  </a:schemeClr>
                </a:solidFill>
                <a:effectLst/>
                <a:latin typeface="HG創英角ｺﾞｼｯｸUB" panose="020B0909000000000000" pitchFamily="49" charset="-128"/>
                <a:ea typeface="HG創英角ｺﾞｼｯｸUB" panose="020B0909000000000000" pitchFamily="49" charset="-128"/>
              </a:rPr>
              <a:t>１　高圧ガス保安法について</a:t>
            </a:r>
            <a:endParaRPr lang="ja-JP" altLang="en-US" sz="2400" b="0" dirty="0">
              <a:solidFill>
                <a:schemeClr val="bg1">
                  <a:lumMod val="75000"/>
                </a:schemeClr>
              </a:solidFill>
              <a:effectLst/>
              <a:latin typeface="ＭＳ ゴシック" panose="020B0609070205080204" pitchFamily="49" charset="-128"/>
              <a:ea typeface="ＭＳ ゴシック" panose="020B0609070205080204" pitchFamily="49" charset="-128"/>
            </a:endParaRPr>
          </a:p>
        </p:txBody>
      </p:sp>
      <p:sp>
        <p:nvSpPr>
          <p:cNvPr id="5" name="タイトル 2"/>
          <p:cNvSpPr txBox="1">
            <a:spLocks/>
          </p:cNvSpPr>
          <p:nvPr/>
        </p:nvSpPr>
        <p:spPr>
          <a:xfrm>
            <a:off x="683568" y="1403648"/>
            <a:ext cx="7344816" cy="389756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ja-JP" altLang="en-US" sz="3200" b="0" dirty="0">
                <a:solidFill>
                  <a:schemeClr val="tx1"/>
                </a:solidFill>
                <a:effectLst/>
                <a:latin typeface="HG創英角ｺﾞｼｯｸUB" panose="020B0909000000000000" pitchFamily="49" charset="-128"/>
                <a:ea typeface="HG創英角ｺﾞｼｯｸUB" panose="020B0909000000000000" pitchFamily="49" charset="-128"/>
              </a:rPr>
              <a:t>２</a:t>
            </a:r>
            <a:r>
              <a:rPr lang="ja-JP" altLang="en-US" sz="3200" b="0" dirty="0" smtClean="0">
                <a:solidFill>
                  <a:schemeClr val="tx1"/>
                </a:solidFill>
                <a:effectLst/>
                <a:latin typeface="HG創英角ｺﾞｼｯｸUB" panose="020B0909000000000000" pitchFamily="49" charset="-128"/>
                <a:ea typeface="HG創英角ｺﾞｼｯｸUB" panose="020B0909000000000000" pitchFamily="49" charset="-128"/>
              </a:rPr>
              <a:t>　高圧ガス保安法に係る届出等</a:t>
            </a:r>
            <a:endParaRPr lang="en-US" altLang="ja-JP" sz="3200" b="0" dirty="0" smtClean="0">
              <a:solidFill>
                <a:schemeClr val="tx1"/>
              </a:solidFill>
              <a:effectLst/>
              <a:latin typeface="HG創英角ｺﾞｼｯｸUB" panose="020B0909000000000000" pitchFamily="49" charset="-128"/>
              <a:ea typeface="HG創英角ｺﾞｼｯｸUB" panose="020B0909000000000000" pitchFamily="49" charset="-128"/>
            </a:endParaRPr>
          </a:p>
          <a:p>
            <a:endParaRPr lang="en-US" altLang="ja-JP" sz="1400" b="0" dirty="0" smtClean="0">
              <a:solidFill>
                <a:schemeClr val="tx1"/>
              </a:solidFill>
              <a:effectLst/>
              <a:latin typeface="ＭＳ ゴシック" panose="020B0609070205080204" pitchFamily="49" charset="-128"/>
              <a:ea typeface="ＭＳ ゴシック" panose="020B0609070205080204" pitchFamily="49" charset="-128"/>
            </a:endParaRPr>
          </a:p>
          <a:p>
            <a:r>
              <a:rPr lang="ja-JP" altLang="en-US" sz="2400" b="0" dirty="0" smtClean="0">
                <a:solidFill>
                  <a:schemeClr val="tx1"/>
                </a:solidFill>
                <a:effectLst/>
                <a:latin typeface="ＭＳ ゴシック" panose="020B0609070205080204" pitchFamily="49" charset="-128"/>
                <a:ea typeface="ＭＳ ゴシック" panose="020B0609070205080204" pitchFamily="49" charset="-128"/>
              </a:rPr>
              <a:t>　　２－１</a:t>
            </a:r>
            <a:r>
              <a:rPr lang="ja-JP" altLang="en-US" sz="2400" b="0" dirty="0">
                <a:solidFill>
                  <a:schemeClr val="tx1"/>
                </a:solidFill>
                <a:effectLst/>
                <a:latin typeface="ＭＳ ゴシック" panose="020B0609070205080204" pitchFamily="49" charset="-128"/>
                <a:ea typeface="ＭＳ ゴシック" panose="020B0609070205080204" pitchFamily="49" charset="-128"/>
              </a:rPr>
              <a:t>　高圧ガス保安法の許可・届出区分　</a:t>
            </a:r>
            <a:r>
              <a:rPr lang="en-US" altLang="ja-JP" sz="2400" b="0" dirty="0">
                <a:solidFill>
                  <a:schemeClr val="tx1"/>
                </a:solidFill>
                <a:effectLst/>
                <a:latin typeface="ＭＳ ゴシック" panose="020B0609070205080204" pitchFamily="49" charset="-128"/>
                <a:ea typeface="ＭＳ ゴシック" panose="020B0609070205080204" pitchFamily="49" charset="-128"/>
              </a:rPr>
              <a:t/>
            </a:r>
            <a:br>
              <a:rPr lang="en-US" altLang="ja-JP" sz="2400" b="0" dirty="0">
                <a:solidFill>
                  <a:schemeClr val="tx1"/>
                </a:solidFill>
                <a:effectLst/>
                <a:latin typeface="ＭＳ ゴシック" panose="020B0609070205080204" pitchFamily="49" charset="-128"/>
                <a:ea typeface="ＭＳ ゴシック" panose="020B0609070205080204" pitchFamily="49" charset="-128"/>
              </a:rPr>
            </a:br>
            <a:r>
              <a:rPr lang="ja-JP" altLang="en-US" sz="2400" b="0" dirty="0">
                <a:solidFill>
                  <a:schemeClr val="tx1"/>
                </a:solidFill>
                <a:effectLst/>
                <a:latin typeface="ＭＳ ゴシック" panose="020B0609070205080204" pitchFamily="49" charset="-128"/>
                <a:ea typeface="ＭＳ ゴシック" panose="020B0609070205080204" pitchFamily="49" charset="-128"/>
              </a:rPr>
              <a:t>　　</a:t>
            </a:r>
            <a:r>
              <a:rPr lang="ja-JP" altLang="en-US" sz="2400" b="0" dirty="0" smtClean="0">
                <a:solidFill>
                  <a:schemeClr val="tx1"/>
                </a:solidFill>
                <a:effectLst/>
                <a:latin typeface="ＭＳ ゴシック" panose="020B0609070205080204" pitchFamily="49" charset="-128"/>
                <a:ea typeface="ＭＳ ゴシック" panose="020B0609070205080204" pitchFamily="49" charset="-128"/>
              </a:rPr>
              <a:t>２－２</a:t>
            </a:r>
            <a:r>
              <a:rPr lang="ja-JP" altLang="en-US" sz="2400" b="0" dirty="0">
                <a:solidFill>
                  <a:schemeClr val="tx1"/>
                </a:solidFill>
                <a:effectLst/>
                <a:latin typeface="ＭＳ ゴシック" panose="020B0609070205080204" pitchFamily="49" charset="-128"/>
                <a:ea typeface="ＭＳ ゴシック" panose="020B0609070205080204" pitchFamily="49" charset="-128"/>
              </a:rPr>
              <a:t>　高圧</a:t>
            </a:r>
            <a:r>
              <a:rPr lang="ja-JP" altLang="en-US" sz="2400" b="0" dirty="0" smtClean="0">
                <a:solidFill>
                  <a:schemeClr val="tx1"/>
                </a:solidFill>
                <a:effectLst/>
                <a:latin typeface="ＭＳ ゴシック" panose="020B0609070205080204" pitchFamily="49" charset="-128"/>
                <a:ea typeface="ＭＳ ゴシック" panose="020B0609070205080204" pitchFamily="49" charset="-128"/>
              </a:rPr>
              <a:t>ガスの製造について</a:t>
            </a:r>
            <a:r>
              <a:rPr lang="en-US" altLang="ja-JP" sz="2400" b="0" dirty="0">
                <a:solidFill>
                  <a:schemeClr val="tx1"/>
                </a:solidFill>
                <a:effectLst/>
                <a:latin typeface="ＭＳ ゴシック" panose="020B0609070205080204" pitchFamily="49" charset="-128"/>
                <a:ea typeface="ＭＳ ゴシック" panose="020B0609070205080204" pitchFamily="49" charset="-128"/>
              </a:rPr>
              <a:t/>
            </a:r>
            <a:br>
              <a:rPr lang="en-US" altLang="ja-JP" sz="2400" b="0" dirty="0">
                <a:solidFill>
                  <a:schemeClr val="tx1"/>
                </a:solidFill>
                <a:effectLst/>
                <a:latin typeface="ＭＳ ゴシック" panose="020B0609070205080204" pitchFamily="49" charset="-128"/>
                <a:ea typeface="ＭＳ ゴシック" panose="020B0609070205080204" pitchFamily="49" charset="-128"/>
              </a:rPr>
            </a:br>
            <a:r>
              <a:rPr lang="ja-JP" altLang="en-US" sz="2400" b="0" dirty="0">
                <a:solidFill>
                  <a:schemeClr val="tx1"/>
                </a:solidFill>
                <a:effectLst/>
                <a:latin typeface="ＭＳ ゴシック" panose="020B0609070205080204" pitchFamily="49" charset="-128"/>
                <a:ea typeface="ＭＳ ゴシック" panose="020B0609070205080204" pitchFamily="49" charset="-128"/>
              </a:rPr>
              <a:t>　　</a:t>
            </a:r>
            <a:r>
              <a:rPr lang="ja-JP" altLang="en-US" sz="2400" b="0" dirty="0" smtClean="0">
                <a:solidFill>
                  <a:schemeClr val="tx1"/>
                </a:solidFill>
                <a:effectLst/>
                <a:latin typeface="ＭＳ ゴシック" panose="020B0609070205080204" pitchFamily="49" charset="-128"/>
                <a:ea typeface="ＭＳ ゴシック" panose="020B0609070205080204" pitchFamily="49" charset="-128"/>
              </a:rPr>
              <a:t>２－３</a:t>
            </a:r>
            <a:r>
              <a:rPr lang="ja-JP" altLang="en-US" sz="2400" b="0" dirty="0">
                <a:solidFill>
                  <a:schemeClr val="tx1"/>
                </a:solidFill>
                <a:effectLst/>
                <a:latin typeface="ＭＳ ゴシック" panose="020B0609070205080204" pitchFamily="49" charset="-128"/>
                <a:ea typeface="ＭＳ ゴシック" panose="020B0609070205080204" pitchFamily="49" charset="-128"/>
              </a:rPr>
              <a:t>　高圧</a:t>
            </a:r>
            <a:r>
              <a:rPr lang="ja-JP" altLang="en-US" sz="2400" b="0" dirty="0" smtClean="0">
                <a:solidFill>
                  <a:schemeClr val="tx1"/>
                </a:solidFill>
                <a:effectLst/>
                <a:latin typeface="ＭＳ ゴシック" panose="020B0609070205080204" pitchFamily="49" charset="-128"/>
                <a:ea typeface="ＭＳ ゴシック" panose="020B0609070205080204" pitchFamily="49" charset="-128"/>
              </a:rPr>
              <a:t>ガスの貯蔵について</a:t>
            </a:r>
            <a:endParaRPr lang="en-US" altLang="ja-JP" sz="2400" b="0" dirty="0" smtClean="0">
              <a:solidFill>
                <a:schemeClr val="tx1"/>
              </a:solidFill>
              <a:effectLst/>
              <a:latin typeface="ＭＳ ゴシック" panose="020B0609070205080204" pitchFamily="49" charset="-128"/>
              <a:ea typeface="ＭＳ ゴシック" panose="020B0609070205080204" pitchFamily="49" charset="-128"/>
            </a:endParaRPr>
          </a:p>
          <a:p>
            <a:r>
              <a:rPr lang="ja-JP" altLang="en-US" sz="2400" b="0" dirty="0">
                <a:solidFill>
                  <a:schemeClr val="tx1"/>
                </a:solidFill>
                <a:effectLst/>
                <a:latin typeface="ＭＳ ゴシック" panose="020B0609070205080204" pitchFamily="49" charset="-128"/>
                <a:ea typeface="ＭＳ ゴシック" panose="020B0609070205080204" pitchFamily="49" charset="-128"/>
              </a:rPr>
              <a:t>　</a:t>
            </a:r>
            <a:r>
              <a:rPr lang="ja-JP" altLang="en-US" sz="2400" b="0" dirty="0" smtClean="0">
                <a:solidFill>
                  <a:schemeClr val="tx1"/>
                </a:solidFill>
                <a:effectLst/>
                <a:latin typeface="ＭＳ ゴシック" panose="020B0609070205080204" pitchFamily="49" charset="-128"/>
                <a:ea typeface="ＭＳ ゴシック" panose="020B0609070205080204" pitchFamily="49" charset="-128"/>
              </a:rPr>
              <a:t>　２－４　高圧ガスの販売について</a:t>
            </a:r>
            <a:r>
              <a:rPr lang="en-US" altLang="ja-JP" sz="2400" b="0" dirty="0">
                <a:solidFill>
                  <a:schemeClr val="tx1"/>
                </a:solidFill>
                <a:effectLst/>
                <a:latin typeface="ＭＳ ゴシック" panose="020B0609070205080204" pitchFamily="49" charset="-128"/>
                <a:ea typeface="ＭＳ ゴシック" panose="020B0609070205080204" pitchFamily="49" charset="-128"/>
              </a:rPr>
              <a:t/>
            </a:r>
            <a:br>
              <a:rPr lang="en-US" altLang="ja-JP" sz="2400" b="0" dirty="0">
                <a:solidFill>
                  <a:schemeClr val="tx1"/>
                </a:solidFill>
                <a:effectLst/>
                <a:latin typeface="ＭＳ ゴシック" panose="020B0609070205080204" pitchFamily="49" charset="-128"/>
                <a:ea typeface="ＭＳ ゴシック" panose="020B0609070205080204" pitchFamily="49" charset="-128"/>
              </a:rPr>
            </a:br>
            <a:r>
              <a:rPr lang="ja-JP" altLang="en-US" sz="2400" b="0" dirty="0">
                <a:solidFill>
                  <a:schemeClr val="tx1"/>
                </a:solidFill>
                <a:effectLst/>
                <a:latin typeface="ＭＳ ゴシック" panose="020B0609070205080204" pitchFamily="49" charset="-128"/>
                <a:ea typeface="ＭＳ ゴシック" panose="020B0609070205080204" pitchFamily="49" charset="-128"/>
              </a:rPr>
              <a:t>　　</a:t>
            </a:r>
            <a:r>
              <a:rPr lang="ja-JP" altLang="en-US" sz="2400" b="0" dirty="0" smtClean="0">
                <a:solidFill>
                  <a:schemeClr val="tx1"/>
                </a:solidFill>
                <a:effectLst/>
                <a:latin typeface="ＭＳ ゴシック" panose="020B0609070205080204" pitchFamily="49" charset="-128"/>
                <a:ea typeface="ＭＳ ゴシック" panose="020B0609070205080204" pitchFamily="49" charset="-128"/>
              </a:rPr>
              <a:t>２－５</a:t>
            </a:r>
            <a:r>
              <a:rPr lang="ja-JP" altLang="en-US" sz="2400" b="0" dirty="0">
                <a:solidFill>
                  <a:schemeClr val="tx1"/>
                </a:solidFill>
                <a:effectLst/>
                <a:latin typeface="ＭＳ ゴシック" panose="020B0609070205080204" pitchFamily="49" charset="-128"/>
                <a:ea typeface="ＭＳ ゴシック" panose="020B0609070205080204" pitchFamily="49" charset="-128"/>
              </a:rPr>
              <a:t>　</a:t>
            </a:r>
            <a:r>
              <a:rPr lang="ja-JP" altLang="en-US" sz="2400" b="0" dirty="0" smtClean="0">
                <a:solidFill>
                  <a:schemeClr val="tx1"/>
                </a:solidFill>
                <a:effectLst/>
                <a:latin typeface="ＭＳ ゴシック" panose="020B0609070205080204" pitchFamily="49" charset="-128"/>
                <a:ea typeface="ＭＳ ゴシック" panose="020B0609070205080204" pitchFamily="49" charset="-128"/>
              </a:rPr>
              <a:t>特定高圧ガスの消費について</a:t>
            </a:r>
            <a:r>
              <a:rPr lang="en-US" altLang="ja-JP" sz="2400" b="0" dirty="0">
                <a:solidFill>
                  <a:schemeClr val="tx1"/>
                </a:solidFill>
                <a:effectLst/>
                <a:latin typeface="ＭＳ ゴシック" panose="020B0609070205080204" pitchFamily="49" charset="-128"/>
                <a:ea typeface="ＭＳ ゴシック" panose="020B0609070205080204" pitchFamily="49" charset="-128"/>
              </a:rPr>
              <a:t/>
            </a:r>
            <a:br>
              <a:rPr lang="en-US" altLang="ja-JP" sz="2400" b="0" dirty="0">
                <a:solidFill>
                  <a:schemeClr val="tx1"/>
                </a:solidFill>
                <a:effectLst/>
                <a:latin typeface="ＭＳ ゴシック" panose="020B0609070205080204" pitchFamily="49" charset="-128"/>
                <a:ea typeface="ＭＳ ゴシック" panose="020B0609070205080204" pitchFamily="49" charset="-128"/>
              </a:rPr>
            </a:br>
            <a:r>
              <a:rPr lang="ja-JP" altLang="en-US" sz="2400" b="0" dirty="0">
                <a:solidFill>
                  <a:schemeClr val="tx1"/>
                </a:solidFill>
                <a:effectLst/>
                <a:latin typeface="ＭＳ ゴシック" panose="020B0609070205080204" pitchFamily="49" charset="-128"/>
                <a:ea typeface="ＭＳ ゴシック" panose="020B0609070205080204" pitchFamily="49" charset="-128"/>
              </a:rPr>
              <a:t>　　</a:t>
            </a:r>
            <a:r>
              <a:rPr lang="ja-JP" altLang="en-US" sz="2400" b="0" dirty="0" smtClean="0">
                <a:solidFill>
                  <a:schemeClr val="tx1"/>
                </a:solidFill>
                <a:effectLst/>
                <a:latin typeface="ＭＳ ゴシック" panose="020B0609070205080204" pitchFamily="49" charset="-128"/>
                <a:ea typeface="ＭＳ ゴシック" panose="020B0609070205080204" pitchFamily="49" charset="-128"/>
              </a:rPr>
              <a:t>２－６　許可申請・届出等書類について</a:t>
            </a:r>
            <a:endParaRPr lang="en-US" altLang="ja-JP" sz="2400" b="0" dirty="0" smtClean="0">
              <a:solidFill>
                <a:schemeClr val="tx1"/>
              </a:solidFill>
              <a:effectLst/>
              <a:latin typeface="ＭＳ ゴシック" panose="020B0609070205080204" pitchFamily="49" charset="-128"/>
              <a:ea typeface="ＭＳ ゴシック" panose="020B0609070205080204" pitchFamily="49" charset="-128"/>
            </a:endParaRPr>
          </a:p>
          <a:p>
            <a:r>
              <a:rPr lang="ja-JP" altLang="en-US" sz="2400" b="0" dirty="0">
                <a:solidFill>
                  <a:schemeClr val="tx1"/>
                </a:solidFill>
                <a:effectLst/>
                <a:latin typeface="ＭＳ ゴシック" panose="020B0609070205080204" pitchFamily="49" charset="-128"/>
                <a:ea typeface="ＭＳ ゴシック" panose="020B0609070205080204" pitchFamily="49" charset="-128"/>
              </a:rPr>
              <a:t>　</a:t>
            </a:r>
            <a:r>
              <a:rPr lang="ja-JP" altLang="en-US" sz="2400" b="0" dirty="0" smtClean="0">
                <a:solidFill>
                  <a:schemeClr val="tx1"/>
                </a:solidFill>
                <a:effectLst/>
                <a:latin typeface="ＭＳ ゴシック" panose="020B0609070205080204" pitchFamily="49" charset="-128"/>
                <a:ea typeface="ＭＳ ゴシック" panose="020B0609070205080204" pitchFamily="49" charset="-128"/>
              </a:rPr>
              <a:t>　２－７　最近の法改正等の情報</a:t>
            </a:r>
            <a:endParaRPr lang="en-US" altLang="ja-JP" sz="2400" b="0" dirty="0" smtClean="0">
              <a:solidFill>
                <a:schemeClr val="tx1"/>
              </a:solidFill>
              <a:effectLst/>
              <a:latin typeface="ＭＳ ゴシック" panose="020B0609070205080204" pitchFamily="49" charset="-128"/>
              <a:ea typeface="ＭＳ ゴシック" panose="020B0609070205080204" pitchFamily="49" charset="-128"/>
            </a:endParaRPr>
          </a:p>
        </p:txBody>
      </p:sp>
      <p:sp>
        <p:nvSpPr>
          <p:cNvPr id="6" name="タイトル 2"/>
          <p:cNvSpPr txBox="1">
            <a:spLocks/>
          </p:cNvSpPr>
          <p:nvPr/>
        </p:nvSpPr>
        <p:spPr>
          <a:xfrm>
            <a:off x="683568" y="5094312"/>
            <a:ext cx="7344816"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ja-JP" altLang="en-US" sz="3200" b="0" dirty="0" smtClean="0">
                <a:solidFill>
                  <a:schemeClr val="bg1">
                    <a:lumMod val="75000"/>
                  </a:schemeClr>
                </a:solidFill>
                <a:effectLst/>
                <a:latin typeface="HG創英角ｺﾞｼｯｸUB" panose="020B0909000000000000" pitchFamily="49" charset="-128"/>
                <a:ea typeface="HG創英角ｺﾞｼｯｸUB" panose="020B0909000000000000" pitchFamily="49" charset="-128"/>
              </a:rPr>
              <a:t>３　高圧ガスに関する事故について</a:t>
            </a:r>
            <a:endParaRPr lang="ja-JP" altLang="en-US" sz="3200" b="0" dirty="0">
              <a:solidFill>
                <a:schemeClr val="bg1">
                  <a:lumMod val="75000"/>
                </a:schemeClr>
              </a:solidFill>
              <a:effectLst/>
              <a:latin typeface="HG創英角ｺﾞｼｯｸUB" panose="020B0909000000000000" pitchFamily="49" charset="-128"/>
              <a:ea typeface="HG創英角ｺﾞｼｯｸUB" panose="020B0909000000000000" pitchFamily="49" charset="-128"/>
            </a:endParaRPr>
          </a:p>
        </p:txBody>
      </p:sp>
      <p:sp>
        <p:nvSpPr>
          <p:cNvPr id="7" name="スライド番号プレースホルダ 7"/>
          <p:cNvSpPr>
            <a:spLocks noGrp="1"/>
          </p:cNvSpPr>
          <p:nvPr>
            <p:ph type="sldNum" sz="quarter" idx="12"/>
          </p:nvPr>
        </p:nvSpPr>
        <p:spPr>
          <a:xfrm>
            <a:off x="8647272" y="6407944"/>
            <a:ext cx="365760" cy="365125"/>
          </a:xfrm>
        </p:spPr>
        <p:txBody>
          <a:bodyPr/>
          <a:lstStyle/>
          <a:p>
            <a:fld id="{1FE7406B-1FB4-4551-8C76-B482A15F2861}" type="slidenum">
              <a:rPr kumimoji="1" lang="ja-JP" altLang="en-US" smtClean="0"/>
              <a:pPr/>
              <a:t>10</a:t>
            </a:fld>
            <a:endParaRPr kumimoji="1" lang="ja-JP" altLang="en-US" dirty="0"/>
          </a:p>
        </p:txBody>
      </p:sp>
    </p:spTree>
    <p:extLst>
      <p:ext uri="{BB962C8B-B14F-4D97-AF65-F5344CB8AC3E}">
        <p14:creationId xmlns:p14="http://schemas.microsoft.com/office/powerpoint/2010/main" val="19410898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2"/>
          <p:cNvSpPr>
            <a:spLocks noGrp="1"/>
          </p:cNvSpPr>
          <p:nvPr>
            <p:ph idx="1"/>
          </p:nvPr>
        </p:nvSpPr>
        <p:spPr>
          <a:xfrm>
            <a:off x="467544" y="1628800"/>
            <a:ext cx="8229600" cy="3744416"/>
          </a:xfrm>
        </p:spPr>
        <p:txBody>
          <a:bodyPr>
            <a:noAutofit/>
          </a:bodyPr>
          <a:lstStyle/>
          <a:p>
            <a:pPr marL="342900" lvl="0" indent="-342900" eaLnBrk="0" fontAlgn="base" hangingPunct="0">
              <a:spcAft>
                <a:spcPct val="0"/>
              </a:spcAft>
              <a:buClrTx/>
              <a:buSzTx/>
              <a:buNone/>
              <a:defRPr/>
            </a:pPr>
            <a:r>
              <a:rPr lang="ja-JP" altLang="en-US" sz="2400" kern="0" dirty="0" smtClean="0">
                <a:solidFill>
                  <a:srgbClr val="000000"/>
                </a:solidFill>
                <a:latin typeface="メイリオ" pitchFamily="50" charset="-128"/>
                <a:ea typeface="メイリオ" pitchFamily="50" charset="-128"/>
                <a:cs typeface="メイリオ" pitchFamily="50" charset="-128"/>
              </a:rPr>
              <a:t>製造　　　　第１種製造者</a:t>
            </a:r>
            <a:r>
              <a:rPr lang="ja-JP" altLang="en-US" sz="2400" kern="0" dirty="0">
                <a:solidFill>
                  <a:srgbClr val="FF0000"/>
                </a:solidFill>
                <a:latin typeface="メイリオ" pitchFamily="50" charset="-128"/>
                <a:ea typeface="メイリオ" pitchFamily="50" charset="-128"/>
                <a:cs typeface="メイリオ" pitchFamily="50" charset="-128"/>
              </a:rPr>
              <a:t>（許可</a:t>
            </a:r>
            <a:r>
              <a:rPr lang="ja-JP" altLang="en-US" sz="2400" kern="0" dirty="0" smtClean="0">
                <a:solidFill>
                  <a:srgbClr val="FF0000"/>
                </a:solidFill>
                <a:latin typeface="メイリオ" pitchFamily="50" charset="-128"/>
                <a:ea typeface="メイリオ" pitchFamily="50" charset="-128"/>
                <a:cs typeface="メイリオ" pitchFamily="50" charset="-128"/>
              </a:rPr>
              <a:t>）</a:t>
            </a:r>
            <a:endParaRPr lang="en-US" altLang="ja-JP" sz="2400" kern="0" dirty="0" smtClean="0">
              <a:solidFill>
                <a:srgbClr val="FF0000"/>
              </a:solidFill>
              <a:latin typeface="メイリオ" pitchFamily="50" charset="-128"/>
              <a:ea typeface="メイリオ" pitchFamily="50" charset="-128"/>
              <a:cs typeface="メイリオ" pitchFamily="50" charset="-128"/>
            </a:endParaRPr>
          </a:p>
          <a:p>
            <a:pPr marL="342900" indent="-342900" eaLnBrk="0" fontAlgn="base" hangingPunct="0">
              <a:spcAft>
                <a:spcPct val="0"/>
              </a:spcAft>
              <a:buClrTx/>
              <a:buSzTx/>
              <a:buNone/>
              <a:defRPr/>
            </a:pPr>
            <a:r>
              <a:rPr lang="ja-JP" altLang="en-US" sz="2400" kern="0" dirty="0" smtClean="0">
                <a:solidFill>
                  <a:srgbClr val="000000"/>
                </a:solidFill>
                <a:latin typeface="メイリオ" pitchFamily="50" charset="-128"/>
                <a:ea typeface="メイリオ" pitchFamily="50" charset="-128"/>
                <a:cs typeface="メイリオ" pitchFamily="50" charset="-128"/>
              </a:rPr>
              <a:t>　　　　　　第２種製造者</a:t>
            </a:r>
            <a:r>
              <a:rPr lang="ja-JP" altLang="en-US" sz="2400" kern="0" dirty="0">
                <a:solidFill>
                  <a:srgbClr val="0070C0"/>
                </a:solidFill>
                <a:latin typeface="メイリオ" pitchFamily="50" charset="-128"/>
                <a:ea typeface="メイリオ" pitchFamily="50" charset="-128"/>
                <a:cs typeface="メイリオ" pitchFamily="50" charset="-128"/>
              </a:rPr>
              <a:t>（届出</a:t>
            </a:r>
            <a:r>
              <a:rPr lang="ja-JP" altLang="en-US" sz="2400" kern="0" dirty="0" smtClean="0">
                <a:solidFill>
                  <a:srgbClr val="0070C0"/>
                </a:solidFill>
                <a:latin typeface="メイリオ" pitchFamily="50" charset="-128"/>
                <a:ea typeface="メイリオ" pitchFamily="50" charset="-128"/>
                <a:cs typeface="メイリオ" pitchFamily="50" charset="-128"/>
              </a:rPr>
              <a:t>）</a:t>
            </a:r>
            <a:r>
              <a:rPr lang="ja-JP" altLang="en-US" sz="2400" kern="0" dirty="0" smtClean="0">
                <a:solidFill>
                  <a:srgbClr val="000000"/>
                </a:solidFill>
                <a:latin typeface="メイリオ" pitchFamily="50" charset="-128"/>
                <a:ea typeface="メイリオ" pitchFamily="50" charset="-128"/>
                <a:cs typeface="メイリオ" pitchFamily="50" charset="-128"/>
              </a:rPr>
              <a:t>　</a:t>
            </a:r>
            <a:r>
              <a:rPr lang="en-US" altLang="ja-JP" sz="2400" kern="0" dirty="0" smtClean="0">
                <a:solidFill>
                  <a:srgbClr val="000000"/>
                </a:solidFill>
                <a:latin typeface="メイリオ" pitchFamily="50" charset="-128"/>
                <a:ea typeface="メイリオ" pitchFamily="50" charset="-128"/>
                <a:cs typeface="メイリオ" pitchFamily="50" charset="-128"/>
              </a:rPr>
              <a:t>※</a:t>
            </a:r>
            <a:r>
              <a:rPr lang="ja-JP" altLang="en-US" sz="2400" u="sng" kern="0" dirty="0" smtClean="0">
                <a:solidFill>
                  <a:srgbClr val="000000"/>
                </a:solidFill>
                <a:latin typeface="メイリオ" pitchFamily="50" charset="-128"/>
                <a:ea typeface="メイリオ" pitchFamily="50" charset="-128"/>
                <a:cs typeface="メイリオ" pitchFamily="50" charset="-128"/>
              </a:rPr>
              <a:t>処理能力</a:t>
            </a:r>
            <a:r>
              <a:rPr lang="ja-JP" altLang="en-US" sz="2400" kern="0" dirty="0" smtClean="0">
                <a:solidFill>
                  <a:srgbClr val="000000"/>
                </a:solidFill>
                <a:latin typeface="メイリオ" pitchFamily="50" charset="-128"/>
                <a:ea typeface="メイリオ" pitchFamily="50" charset="-128"/>
                <a:cs typeface="メイリオ" pitchFamily="50" charset="-128"/>
              </a:rPr>
              <a:t>で判定</a:t>
            </a:r>
            <a:endParaRPr lang="en-US" altLang="ja-JP" sz="2400" kern="0" dirty="0" smtClean="0">
              <a:solidFill>
                <a:srgbClr val="000000"/>
              </a:solidFill>
              <a:latin typeface="メイリオ" pitchFamily="50" charset="-128"/>
              <a:ea typeface="メイリオ" pitchFamily="50" charset="-128"/>
              <a:cs typeface="メイリオ" pitchFamily="50" charset="-128"/>
            </a:endParaRPr>
          </a:p>
          <a:p>
            <a:pPr marL="342900" indent="-342900" eaLnBrk="0" fontAlgn="base" hangingPunct="0">
              <a:spcBef>
                <a:spcPts val="0"/>
              </a:spcBef>
              <a:spcAft>
                <a:spcPct val="0"/>
              </a:spcAft>
              <a:buClrTx/>
              <a:buSzTx/>
              <a:buNone/>
              <a:defRPr/>
            </a:pPr>
            <a:endParaRPr lang="en-US" altLang="ja-JP" sz="2400" kern="0" dirty="0" smtClean="0">
              <a:solidFill>
                <a:srgbClr val="000000"/>
              </a:solidFill>
              <a:latin typeface="メイリオ" pitchFamily="50" charset="-128"/>
              <a:ea typeface="メイリオ" pitchFamily="50" charset="-128"/>
              <a:cs typeface="メイリオ" pitchFamily="50" charset="-128"/>
            </a:endParaRPr>
          </a:p>
          <a:p>
            <a:pPr marL="342900" lvl="0" indent="-342900" eaLnBrk="0" fontAlgn="base" hangingPunct="0">
              <a:spcAft>
                <a:spcPct val="0"/>
              </a:spcAft>
              <a:buClrTx/>
              <a:buSzTx/>
              <a:buNone/>
              <a:defRPr/>
            </a:pPr>
            <a:r>
              <a:rPr lang="ja-JP" altLang="en-US" sz="2400" kern="0" dirty="0" smtClean="0">
                <a:solidFill>
                  <a:srgbClr val="000000"/>
                </a:solidFill>
                <a:latin typeface="メイリオ" pitchFamily="50" charset="-128"/>
                <a:ea typeface="メイリオ" pitchFamily="50" charset="-128"/>
                <a:cs typeface="メイリオ" pitchFamily="50" charset="-128"/>
              </a:rPr>
              <a:t>貯蔵　　　　第１種貯蔵所</a:t>
            </a:r>
            <a:r>
              <a:rPr lang="ja-JP" altLang="en-US" sz="2400" kern="0" dirty="0">
                <a:solidFill>
                  <a:srgbClr val="FF0000"/>
                </a:solidFill>
                <a:latin typeface="メイリオ" pitchFamily="50" charset="-128"/>
                <a:ea typeface="メイリオ" pitchFamily="50" charset="-128"/>
                <a:cs typeface="メイリオ" pitchFamily="50" charset="-128"/>
              </a:rPr>
              <a:t>（許可</a:t>
            </a:r>
            <a:r>
              <a:rPr lang="ja-JP" altLang="en-US" sz="2400" kern="0" dirty="0" smtClean="0">
                <a:solidFill>
                  <a:srgbClr val="FF0000"/>
                </a:solidFill>
                <a:latin typeface="メイリオ" pitchFamily="50" charset="-128"/>
                <a:ea typeface="メイリオ" pitchFamily="50" charset="-128"/>
                <a:cs typeface="メイリオ" pitchFamily="50" charset="-128"/>
              </a:rPr>
              <a:t>）</a:t>
            </a:r>
            <a:endParaRPr lang="en-US" altLang="ja-JP" sz="2400" kern="0" dirty="0" smtClean="0">
              <a:solidFill>
                <a:srgbClr val="FF0000"/>
              </a:solidFill>
              <a:latin typeface="メイリオ" pitchFamily="50" charset="-128"/>
              <a:ea typeface="メイリオ" pitchFamily="50" charset="-128"/>
              <a:cs typeface="メイリオ" pitchFamily="50" charset="-128"/>
            </a:endParaRPr>
          </a:p>
          <a:p>
            <a:pPr marL="342900" indent="-342900" eaLnBrk="0" fontAlgn="base" hangingPunct="0">
              <a:spcAft>
                <a:spcPct val="0"/>
              </a:spcAft>
              <a:buClrTx/>
              <a:buSzTx/>
              <a:buNone/>
              <a:defRPr/>
            </a:pPr>
            <a:r>
              <a:rPr lang="ja-JP" altLang="en-US" sz="2400" kern="0" dirty="0" smtClean="0">
                <a:solidFill>
                  <a:srgbClr val="000000"/>
                </a:solidFill>
                <a:latin typeface="メイリオ" pitchFamily="50" charset="-128"/>
                <a:ea typeface="メイリオ" pitchFamily="50" charset="-128"/>
                <a:cs typeface="メイリオ" pitchFamily="50" charset="-128"/>
              </a:rPr>
              <a:t>　　　　　　第２種貯蔵所</a:t>
            </a:r>
            <a:r>
              <a:rPr lang="ja-JP" altLang="en-US" sz="2400" kern="0" dirty="0">
                <a:solidFill>
                  <a:srgbClr val="0070C0"/>
                </a:solidFill>
                <a:latin typeface="メイリオ" pitchFamily="50" charset="-128"/>
                <a:ea typeface="メイリオ" pitchFamily="50" charset="-128"/>
                <a:cs typeface="メイリオ" pitchFamily="50" charset="-128"/>
              </a:rPr>
              <a:t>（届出</a:t>
            </a:r>
            <a:r>
              <a:rPr lang="ja-JP" altLang="en-US" sz="2400" kern="0" dirty="0" smtClean="0">
                <a:solidFill>
                  <a:srgbClr val="0070C0"/>
                </a:solidFill>
                <a:latin typeface="メイリオ" pitchFamily="50" charset="-128"/>
                <a:ea typeface="メイリオ" pitchFamily="50" charset="-128"/>
                <a:cs typeface="メイリオ" pitchFamily="50" charset="-128"/>
              </a:rPr>
              <a:t>）</a:t>
            </a:r>
            <a:r>
              <a:rPr lang="ja-JP" altLang="en-US" sz="2400" kern="0" dirty="0" smtClean="0">
                <a:solidFill>
                  <a:srgbClr val="000000"/>
                </a:solidFill>
                <a:latin typeface="メイリオ" pitchFamily="50" charset="-128"/>
                <a:ea typeface="メイリオ" pitchFamily="50" charset="-128"/>
                <a:cs typeface="メイリオ" pitchFamily="50" charset="-128"/>
              </a:rPr>
              <a:t>　</a:t>
            </a:r>
            <a:r>
              <a:rPr lang="en-US" altLang="ja-JP" sz="2400" kern="0" dirty="0" smtClean="0">
                <a:solidFill>
                  <a:srgbClr val="000000"/>
                </a:solidFill>
                <a:latin typeface="メイリオ" pitchFamily="50" charset="-128"/>
                <a:ea typeface="メイリオ" pitchFamily="50" charset="-128"/>
                <a:cs typeface="メイリオ" pitchFamily="50" charset="-128"/>
              </a:rPr>
              <a:t>※</a:t>
            </a:r>
            <a:r>
              <a:rPr lang="ja-JP" altLang="en-US" sz="2400" u="sng" kern="0" dirty="0" smtClean="0">
                <a:solidFill>
                  <a:srgbClr val="000000"/>
                </a:solidFill>
                <a:latin typeface="メイリオ" pitchFamily="50" charset="-128"/>
                <a:ea typeface="メイリオ" pitchFamily="50" charset="-128"/>
                <a:cs typeface="メイリオ" pitchFamily="50" charset="-128"/>
              </a:rPr>
              <a:t>貯蔵量</a:t>
            </a:r>
            <a:r>
              <a:rPr lang="ja-JP" altLang="en-US" sz="2400" kern="0" dirty="0" smtClean="0">
                <a:solidFill>
                  <a:srgbClr val="000000"/>
                </a:solidFill>
                <a:latin typeface="メイリオ" pitchFamily="50" charset="-128"/>
                <a:ea typeface="メイリオ" pitchFamily="50" charset="-128"/>
                <a:cs typeface="メイリオ" pitchFamily="50" charset="-128"/>
              </a:rPr>
              <a:t>で判定</a:t>
            </a:r>
            <a:endParaRPr lang="en-US" altLang="ja-JP" sz="2400" kern="0" dirty="0" smtClean="0">
              <a:solidFill>
                <a:srgbClr val="000000"/>
              </a:solidFill>
              <a:latin typeface="メイリオ" pitchFamily="50" charset="-128"/>
              <a:ea typeface="メイリオ" pitchFamily="50" charset="-128"/>
              <a:cs typeface="メイリオ" pitchFamily="50" charset="-128"/>
            </a:endParaRPr>
          </a:p>
          <a:p>
            <a:pPr marL="342900" indent="-342900" eaLnBrk="0" fontAlgn="base" hangingPunct="0">
              <a:spcBef>
                <a:spcPts val="0"/>
              </a:spcBef>
              <a:spcAft>
                <a:spcPct val="0"/>
              </a:spcAft>
              <a:buClrTx/>
              <a:buSzTx/>
              <a:buNone/>
              <a:defRPr/>
            </a:pPr>
            <a:endParaRPr lang="en-US" altLang="ja-JP" sz="2400" kern="0" dirty="0" smtClean="0">
              <a:solidFill>
                <a:srgbClr val="000000"/>
              </a:solidFill>
              <a:latin typeface="メイリオ" pitchFamily="50" charset="-128"/>
              <a:ea typeface="メイリオ" pitchFamily="50" charset="-128"/>
              <a:cs typeface="メイリオ" pitchFamily="50" charset="-128"/>
            </a:endParaRPr>
          </a:p>
          <a:p>
            <a:pPr marL="342900" indent="-342900" eaLnBrk="0" fontAlgn="base" hangingPunct="0">
              <a:spcAft>
                <a:spcPct val="0"/>
              </a:spcAft>
              <a:buClrTx/>
              <a:buSzTx/>
              <a:buNone/>
              <a:defRPr/>
            </a:pPr>
            <a:r>
              <a:rPr lang="ja-JP" altLang="en-US" sz="2400" kern="0" dirty="0" smtClean="0">
                <a:solidFill>
                  <a:srgbClr val="000000"/>
                </a:solidFill>
                <a:latin typeface="メイリオ" pitchFamily="50" charset="-128"/>
                <a:ea typeface="メイリオ" pitchFamily="50" charset="-128"/>
                <a:cs typeface="メイリオ" pitchFamily="50" charset="-128"/>
              </a:rPr>
              <a:t>販売　　　　高圧ガス販売業者</a:t>
            </a:r>
            <a:r>
              <a:rPr lang="ja-JP" altLang="en-US" sz="2400" kern="0" dirty="0">
                <a:solidFill>
                  <a:srgbClr val="0070C0"/>
                </a:solidFill>
                <a:latin typeface="メイリオ" pitchFamily="50" charset="-128"/>
                <a:ea typeface="メイリオ" pitchFamily="50" charset="-128"/>
                <a:cs typeface="メイリオ" pitchFamily="50" charset="-128"/>
              </a:rPr>
              <a:t>（</a:t>
            </a:r>
            <a:r>
              <a:rPr lang="ja-JP" altLang="en-US" sz="2400" kern="0" dirty="0" smtClean="0">
                <a:solidFill>
                  <a:srgbClr val="0070C0"/>
                </a:solidFill>
                <a:latin typeface="メイリオ" pitchFamily="50" charset="-128"/>
                <a:ea typeface="メイリオ" pitchFamily="50" charset="-128"/>
                <a:cs typeface="メイリオ" pitchFamily="50" charset="-128"/>
              </a:rPr>
              <a:t>届出）</a:t>
            </a:r>
            <a:endParaRPr lang="en-US" altLang="ja-JP" sz="2400" kern="0" dirty="0" smtClean="0">
              <a:solidFill>
                <a:srgbClr val="0070C0"/>
              </a:solidFill>
              <a:latin typeface="メイリオ" pitchFamily="50" charset="-128"/>
              <a:ea typeface="メイリオ" pitchFamily="50" charset="-128"/>
              <a:cs typeface="メイリオ" pitchFamily="50" charset="-128"/>
            </a:endParaRPr>
          </a:p>
          <a:p>
            <a:pPr marL="342900" indent="-342900" eaLnBrk="0" fontAlgn="base" hangingPunct="0">
              <a:spcBef>
                <a:spcPts val="0"/>
              </a:spcBef>
              <a:spcAft>
                <a:spcPct val="0"/>
              </a:spcAft>
              <a:buClrTx/>
              <a:buSzTx/>
              <a:buNone/>
              <a:defRPr/>
            </a:pPr>
            <a:endParaRPr lang="en-US" altLang="ja-JP" sz="2400" kern="0" dirty="0">
              <a:solidFill>
                <a:srgbClr val="0070C0"/>
              </a:solidFill>
              <a:latin typeface="メイリオ" pitchFamily="50" charset="-128"/>
              <a:ea typeface="メイリオ" pitchFamily="50" charset="-128"/>
              <a:cs typeface="メイリオ" pitchFamily="50" charset="-128"/>
            </a:endParaRPr>
          </a:p>
          <a:p>
            <a:pPr marL="342900" indent="-342900" eaLnBrk="0" fontAlgn="base" hangingPunct="0">
              <a:spcAft>
                <a:spcPct val="0"/>
              </a:spcAft>
              <a:buClrTx/>
              <a:buSzTx/>
              <a:buNone/>
              <a:defRPr/>
            </a:pPr>
            <a:r>
              <a:rPr lang="ja-JP" altLang="en-US" sz="2400" dirty="0" smtClean="0">
                <a:latin typeface="メイリオ" pitchFamily="50" charset="-128"/>
                <a:ea typeface="メイリオ" pitchFamily="50" charset="-128"/>
                <a:cs typeface="メイリオ" pitchFamily="50" charset="-128"/>
              </a:rPr>
              <a:t>消費　　　　特定高圧ガス消費者</a:t>
            </a:r>
            <a:r>
              <a:rPr lang="ja-JP" altLang="en-US" sz="2400" kern="0" dirty="0">
                <a:solidFill>
                  <a:srgbClr val="0070C0"/>
                </a:solidFill>
                <a:latin typeface="メイリオ" pitchFamily="50" charset="-128"/>
                <a:ea typeface="メイリオ" pitchFamily="50" charset="-128"/>
                <a:cs typeface="メイリオ" pitchFamily="50" charset="-128"/>
              </a:rPr>
              <a:t>（届出）</a:t>
            </a:r>
            <a:endParaRPr lang="en-US" altLang="ja-JP" sz="2400" dirty="0" smtClean="0">
              <a:latin typeface="メイリオ" pitchFamily="50" charset="-128"/>
              <a:ea typeface="メイリオ" pitchFamily="50" charset="-128"/>
              <a:cs typeface="メイリオ" pitchFamily="50" charset="-128"/>
            </a:endParaRPr>
          </a:p>
        </p:txBody>
      </p:sp>
      <p:cxnSp>
        <p:nvCxnSpPr>
          <p:cNvPr id="7" name="直線コネクタ 6"/>
          <p:cNvCxnSpPr/>
          <p:nvPr/>
        </p:nvCxnSpPr>
        <p:spPr>
          <a:xfrm>
            <a:off x="1259632" y="1829968"/>
            <a:ext cx="10081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1259632" y="1829968"/>
            <a:ext cx="1008112"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1259632" y="3012248"/>
            <a:ext cx="10081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1259632" y="4207240"/>
            <a:ext cx="10081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1273920" y="4999328"/>
            <a:ext cx="10081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1259632" y="3012248"/>
            <a:ext cx="1008112" cy="4320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 Box 12"/>
          <p:cNvSpPr txBox="1">
            <a:spLocks noChangeArrowheads="1"/>
          </p:cNvSpPr>
          <p:nvPr/>
        </p:nvSpPr>
        <p:spPr bwMode="auto">
          <a:xfrm>
            <a:off x="827584" y="5517232"/>
            <a:ext cx="7632848" cy="707886"/>
          </a:xfrm>
          <a:prstGeom prst="rect">
            <a:avLst/>
          </a:prstGeom>
          <a:noFill/>
          <a:ln w="9525" algn="ctr">
            <a:noFill/>
            <a:miter lim="800000"/>
            <a:headEnd/>
            <a:tailEnd/>
          </a:ln>
        </p:spPr>
        <p:txBody>
          <a:bodyPr wrap="square">
            <a:spAutoFit/>
          </a:bodyPr>
          <a:lstStyle>
            <a:defPPr>
              <a:defRPr lang="ja-JP"/>
            </a:defPPr>
            <a:lvl1pPr algn="l"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4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4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4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400" kern="1200">
                <a:solidFill>
                  <a:schemeClr val="tx1"/>
                </a:solidFill>
                <a:latin typeface="Arial" charset="0"/>
                <a:ea typeface="ＭＳ Ｐゴシック" pitchFamily="50" charset="-128"/>
                <a:cs typeface="+mn-cs"/>
              </a:defRPr>
            </a:lvl5pPr>
            <a:lvl6pPr marL="2286000" algn="l" defTabSz="914400" rtl="0" eaLnBrk="1" latinLnBrk="0" hangingPunct="1">
              <a:defRPr kumimoji="1" sz="1400" kern="1200">
                <a:solidFill>
                  <a:schemeClr val="tx1"/>
                </a:solidFill>
                <a:latin typeface="Arial" charset="0"/>
                <a:ea typeface="ＭＳ Ｐゴシック" pitchFamily="50" charset="-128"/>
                <a:cs typeface="+mn-cs"/>
              </a:defRPr>
            </a:lvl6pPr>
            <a:lvl7pPr marL="2743200" algn="l" defTabSz="914400" rtl="0" eaLnBrk="1" latinLnBrk="0" hangingPunct="1">
              <a:defRPr kumimoji="1" sz="1400" kern="1200">
                <a:solidFill>
                  <a:schemeClr val="tx1"/>
                </a:solidFill>
                <a:latin typeface="Arial" charset="0"/>
                <a:ea typeface="ＭＳ Ｐゴシック" pitchFamily="50" charset="-128"/>
                <a:cs typeface="+mn-cs"/>
              </a:defRPr>
            </a:lvl7pPr>
            <a:lvl8pPr marL="3200400" algn="l" defTabSz="914400" rtl="0" eaLnBrk="1" latinLnBrk="0" hangingPunct="1">
              <a:defRPr kumimoji="1" sz="1400" kern="1200">
                <a:solidFill>
                  <a:schemeClr val="tx1"/>
                </a:solidFill>
                <a:latin typeface="Arial" charset="0"/>
                <a:ea typeface="ＭＳ Ｐゴシック" pitchFamily="50" charset="-128"/>
                <a:cs typeface="+mn-cs"/>
              </a:defRPr>
            </a:lvl8pPr>
            <a:lvl9pPr marL="3657600" algn="l" defTabSz="914400" rtl="0" eaLnBrk="1" latinLnBrk="0" hangingPunct="1">
              <a:defRPr kumimoji="1" sz="1400" kern="1200">
                <a:solidFill>
                  <a:schemeClr val="tx1"/>
                </a:solidFill>
                <a:latin typeface="Arial" charset="0"/>
                <a:ea typeface="ＭＳ Ｐゴシック" pitchFamily="50" charset="-128"/>
                <a:cs typeface="+mn-cs"/>
              </a:defRPr>
            </a:lvl9pPr>
          </a:lstStyle>
          <a:p>
            <a:pPr>
              <a:spcBef>
                <a:spcPct val="50000"/>
              </a:spcBef>
            </a:pPr>
            <a:r>
              <a:rPr lang="ja-JP" altLang="en-US" sz="2000" dirty="0" smtClean="0">
                <a:latin typeface="メイリオ" pitchFamily="50" charset="-128"/>
                <a:ea typeface="メイリオ" pitchFamily="50" charset="-128"/>
                <a:cs typeface="メイリオ" pitchFamily="50" charset="-128"/>
              </a:rPr>
              <a:t>貯蔵と消費については、届出等が不要なものでも、遵守すべき</a:t>
            </a:r>
            <a:r>
              <a:rPr lang="ja-JP" altLang="en-US" sz="2000" dirty="0">
                <a:latin typeface="メイリオ" pitchFamily="50" charset="-128"/>
                <a:ea typeface="メイリオ" pitchFamily="50" charset="-128"/>
                <a:cs typeface="メイリオ" pitchFamily="50" charset="-128"/>
              </a:rPr>
              <a:t>技術</a:t>
            </a:r>
            <a:r>
              <a:rPr lang="ja-JP" altLang="en-US" sz="2000" dirty="0" smtClean="0">
                <a:latin typeface="メイリオ" pitchFamily="50" charset="-128"/>
                <a:ea typeface="メイリオ" pitchFamily="50" charset="-128"/>
                <a:cs typeface="メイリオ" pitchFamily="50" charset="-128"/>
              </a:rPr>
              <a:t>基準が規定されているので留意すること。</a:t>
            </a:r>
            <a:endParaRPr lang="ja-JP" altLang="en-US" sz="2000" dirty="0">
              <a:latin typeface="メイリオ" pitchFamily="50" charset="-128"/>
              <a:ea typeface="メイリオ" pitchFamily="50" charset="-128"/>
              <a:cs typeface="メイリオ" pitchFamily="50" charset="-128"/>
            </a:endParaRPr>
          </a:p>
        </p:txBody>
      </p:sp>
      <p:sp>
        <p:nvSpPr>
          <p:cNvPr id="14" name="スライド番号プレースホルダ 13"/>
          <p:cNvSpPr>
            <a:spLocks noGrp="1"/>
          </p:cNvSpPr>
          <p:nvPr>
            <p:ph type="sldNum" sz="quarter" idx="12"/>
          </p:nvPr>
        </p:nvSpPr>
        <p:spPr/>
        <p:txBody>
          <a:bodyPr/>
          <a:lstStyle/>
          <a:p>
            <a:fld id="{1FE7406B-1FB4-4551-8C76-B482A15F2861}" type="slidenum">
              <a:rPr kumimoji="1" lang="ja-JP" altLang="en-US" smtClean="0"/>
              <a:pPr/>
              <a:t>11</a:t>
            </a:fld>
            <a:endParaRPr kumimoji="1" lang="ja-JP" altLang="en-US"/>
          </a:p>
        </p:txBody>
      </p:sp>
      <p:cxnSp>
        <p:nvCxnSpPr>
          <p:cNvPr id="19" name="直線コネクタ 18"/>
          <p:cNvCxnSpPr/>
          <p:nvPr/>
        </p:nvCxnSpPr>
        <p:spPr>
          <a:xfrm>
            <a:off x="0" y="126876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タイトル 4"/>
          <p:cNvSpPr>
            <a:spLocks noGrp="1"/>
          </p:cNvSpPr>
          <p:nvPr>
            <p:ph type="title"/>
          </p:nvPr>
        </p:nvSpPr>
        <p:spPr>
          <a:xfrm>
            <a:off x="457200" y="274638"/>
            <a:ext cx="8229600" cy="1143000"/>
          </a:xfrm>
        </p:spPr>
        <p:txBody>
          <a:bodyPr>
            <a:normAutofit/>
          </a:bodyPr>
          <a:lstStyle/>
          <a:p>
            <a:r>
              <a:rPr lang="ja-JP" altLang="en-US" sz="3200" b="0" dirty="0">
                <a:solidFill>
                  <a:srgbClr val="002060"/>
                </a:solidFill>
                <a:effectLst/>
                <a:latin typeface="HG創英角ｺﾞｼｯｸUB"/>
                <a:ea typeface="HG創英角ｺﾞｼｯｸUB"/>
              </a:rPr>
              <a:t>２</a:t>
            </a:r>
            <a:r>
              <a:rPr kumimoji="1" lang="ja-JP" altLang="en-US" sz="3200" b="0" kern="1200" dirty="0" smtClean="0">
                <a:solidFill>
                  <a:srgbClr val="002060"/>
                </a:solidFill>
                <a:effectLst/>
                <a:latin typeface="HG創英角ｺﾞｼｯｸUB"/>
                <a:ea typeface="HG創英角ｺﾞｼｯｸUB"/>
                <a:cs typeface="+mj-cs"/>
              </a:rPr>
              <a:t>－</a:t>
            </a:r>
            <a:r>
              <a:rPr kumimoji="1" lang="ja-JP" altLang="ja-JP" sz="3200" b="0" kern="1200" dirty="0" smtClean="0">
                <a:solidFill>
                  <a:srgbClr val="002060"/>
                </a:solidFill>
                <a:effectLst/>
                <a:latin typeface="HG創英角ｺﾞｼｯｸUB"/>
                <a:ea typeface="HG創英角ｺﾞｼｯｸUB"/>
                <a:cs typeface="+mj-cs"/>
              </a:rPr>
              <a:t>１</a:t>
            </a:r>
            <a:r>
              <a:rPr kumimoji="1" lang="ja-JP" altLang="en-US" sz="3200" b="0" kern="1200" dirty="0" smtClean="0">
                <a:solidFill>
                  <a:srgbClr val="002060"/>
                </a:solidFill>
                <a:effectLst/>
                <a:latin typeface="HG創英角ｺﾞｼｯｸUB"/>
                <a:ea typeface="HG創英角ｺﾞｼｯｸUB"/>
                <a:cs typeface="+mj-cs"/>
              </a:rPr>
              <a:t>　</a:t>
            </a:r>
            <a:r>
              <a:rPr kumimoji="1" lang="ja-JP" altLang="ja-JP" sz="3200" b="0" kern="1200" dirty="0" smtClean="0">
                <a:solidFill>
                  <a:srgbClr val="002060"/>
                </a:solidFill>
                <a:effectLst/>
                <a:latin typeface="HG創英角ｺﾞｼｯｸUB"/>
                <a:ea typeface="HG創英角ｺﾞｼｯｸUB"/>
                <a:cs typeface="+mj-cs"/>
              </a:rPr>
              <a:t>高圧ガス</a:t>
            </a:r>
            <a:r>
              <a:rPr lang="ja-JP" altLang="en-US" sz="3200" b="0" dirty="0" smtClean="0">
                <a:solidFill>
                  <a:srgbClr val="002060"/>
                </a:solidFill>
                <a:effectLst/>
                <a:latin typeface="HG創英角ｺﾞｼｯｸUB"/>
                <a:ea typeface="HG創英角ｺﾞｼｯｸUB"/>
              </a:rPr>
              <a:t>保安法の許可・届出区分</a:t>
            </a:r>
            <a:endParaRPr kumimoji="1" lang="ja-JP" altLang="en-US" sz="3200" b="0" dirty="0">
              <a:solidFill>
                <a:srgbClr val="002060"/>
              </a:solidFill>
              <a:effectLst/>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255742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down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724456" y="1586116"/>
            <a:ext cx="7474630" cy="1338828"/>
          </a:xfrm>
          <a:prstGeom prst="rect">
            <a:avLst/>
          </a:prstGeom>
          <a:noFill/>
        </p:spPr>
        <p:txBody>
          <a:bodyPr wrap="square" rtlCol="0">
            <a:spAutoFit/>
          </a:bodyPr>
          <a:lstStyle/>
          <a:p>
            <a:pPr>
              <a:lnSpc>
                <a:spcPct val="150000"/>
              </a:lnSpc>
            </a:pPr>
            <a:r>
              <a:rPr lang="ja-JP" altLang="en-US" b="1" dirty="0" smtClean="0"/>
              <a:t>１．第１種製造者　　</a:t>
            </a:r>
            <a:endParaRPr lang="en-US" altLang="ja-JP" b="1" dirty="0" smtClean="0"/>
          </a:p>
          <a:p>
            <a:pPr>
              <a:lnSpc>
                <a:spcPct val="150000"/>
              </a:lnSpc>
            </a:pPr>
            <a:r>
              <a:rPr kumimoji="1" lang="ja-JP" altLang="en-US" dirty="0" smtClean="0"/>
              <a:t>　①　処理能力</a:t>
            </a:r>
            <a:r>
              <a:rPr lang="ja-JP" altLang="en-US" dirty="0" smtClean="0"/>
              <a:t>が１日１００</a:t>
            </a:r>
            <a:r>
              <a:rPr lang="en-US" altLang="ja-JP" dirty="0"/>
              <a:t>N</a:t>
            </a:r>
            <a:r>
              <a:rPr lang="ja-JP" altLang="en-US" dirty="0"/>
              <a:t>㎥以上（第１種ガスは</a:t>
            </a:r>
            <a:r>
              <a:rPr lang="ja-JP" altLang="en-US" dirty="0" smtClean="0"/>
              <a:t>３００</a:t>
            </a:r>
            <a:r>
              <a:rPr lang="en-US" altLang="ja-JP" dirty="0">
                <a:solidFill>
                  <a:prstClr val="black"/>
                </a:solidFill>
                <a:latin typeface="ＭＳ Ｐゴシック"/>
              </a:rPr>
              <a:t> </a:t>
            </a:r>
            <a:r>
              <a:rPr lang="en-US" altLang="ja-JP" dirty="0"/>
              <a:t>N</a:t>
            </a:r>
            <a:r>
              <a:rPr lang="ja-JP" altLang="en-US" dirty="0"/>
              <a:t>㎥</a:t>
            </a:r>
            <a:r>
              <a:rPr lang="ja-JP" altLang="en-US" dirty="0">
                <a:solidFill>
                  <a:prstClr val="black"/>
                </a:solidFill>
                <a:latin typeface="ＭＳ Ｐゴシック"/>
              </a:rPr>
              <a:t> </a:t>
            </a:r>
            <a:r>
              <a:rPr lang="ja-JP" altLang="en-US" dirty="0">
                <a:solidFill>
                  <a:prstClr val="black"/>
                </a:solidFill>
                <a:latin typeface="ＭＳ Ｐゴシック"/>
              </a:rPr>
              <a:t>以上</a:t>
            </a:r>
            <a:r>
              <a:rPr lang="ja-JP" altLang="en-US" dirty="0" smtClean="0"/>
              <a:t>）</a:t>
            </a:r>
            <a:endParaRPr lang="en-US" altLang="ja-JP" dirty="0" smtClean="0"/>
          </a:p>
          <a:p>
            <a:pPr>
              <a:lnSpc>
                <a:spcPct val="150000"/>
              </a:lnSpc>
            </a:pPr>
            <a:r>
              <a:rPr lang="ja-JP" altLang="en-US" dirty="0"/>
              <a:t>　</a:t>
            </a:r>
            <a:r>
              <a:rPr lang="ja-JP" altLang="en-US" dirty="0" smtClean="0"/>
              <a:t>②　１日の冷凍能力２０トン以上（フルオロカーボン設備は５０トン以上）</a:t>
            </a:r>
            <a:endParaRPr lang="en-US" altLang="ja-JP" dirty="0">
              <a:solidFill>
                <a:prstClr val="black"/>
              </a:solidFill>
            </a:endParaRPr>
          </a:p>
        </p:txBody>
      </p:sp>
      <p:sp>
        <p:nvSpPr>
          <p:cNvPr id="4" name="テキスト ボックス 3"/>
          <p:cNvSpPr txBox="1"/>
          <p:nvPr/>
        </p:nvSpPr>
        <p:spPr>
          <a:xfrm>
            <a:off x="724456" y="2987164"/>
            <a:ext cx="7371502" cy="1754326"/>
          </a:xfrm>
          <a:prstGeom prst="rect">
            <a:avLst/>
          </a:prstGeom>
          <a:noFill/>
        </p:spPr>
        <p:txBody>
          <a:bodyPr wrap="square" rtlCol="0">
            <a:spAutoFit/>
          </a:bodyPr>
          <a:lstStyle/>
          <a:p>
            <a:pPr lvl="0">
              <a:lnSpc>
                <a:spcPct val="150000"/>
              </a:lnSpc>
            </a:pPr>
            <a:r>
              <a:rPr lang="ja-JP" altLang="en-US" b="1" dirty="0" smtClean="0"/>
              <a:t>２．</a:t>
            </a:r>
            <a:r>
              <a:rPr lang="ja-JP" altLang="en-US" b="1" dirty="0" smtClean="0">
                <a:solidFill>
                  <a:prstClr val="black"/>
                </a:solidFill>
              </a:rPr>
              <a:t>第２種</a:t>
            </a:r>
            <a:r>
              <a:rPr lang="ja-JP" altLang="en-US" b="1" dirty="0">
                <a:solidFill>
                  <a:prstClr val="black"/>
                </a:solidFill>
              </a:rPr>
              <a:t>製造者</a:t>
            </a:r>
            <a:endParaRPr lang="en-US" altLang="ja-JP" b="1" dirty="0">
              <a:solidFill>
                <a:prstClr val="black"/>
              </a:solidFill>
            </a:endParaRPr>
          </a:p>
          <a:p>
            <a:pPr>
              <a:lnSpc>
                <a:spcPct val="150000"/>
              </a:lnSpc>
            </a:pPr>
            <a:r>
              <a:rPr kumimoji="1" lang="ja-JP" altLang="en-US" dirty="0"/>
              <a:t>　</a:t>
            </a:r>
            <a:r>
              <a:rPr lang="ja-JP" altLang="en-US" dirty="0"/>
              <a:t>①処理能力が１日１００</a:t>
            </a:r>
            <a:r>
              <a:rPr lang="en-US" altLang="ja-JP" dirty="0"/>
              <a:t>N</a:t>
            </a:r>
            <a:r>
              <a:rPr lang="en-US" altLang="ja-JP" dirty="0" smtClean="0"/>
              <a:t>㎥</a:t>
            </a:r>
            <a:r>
              <a:rPr lang="ja-JP" altLang="en-US" dirty="0" smtClean="0"/>
              <a:t>未満（</a:t>
            </a:r>
            <a:r>
              <a:rPr lang="ja-JP" altLang="en-US" dirty="0"/>
              <a:t>第１種ガスは３００ </a:t>
            </a:r>
            <a:r>
              <a:rPr lang="en-US" altLang="ja-JP" dirty="0"/>
              <a:t>N㎥ </a:t>
            </a:r>
            <a:r>
              <a:rPr lang="ja-JP" altLang="en-US" dirty="0" smtClean="0"/>
              <a:t>未満）</a:t>
            </a:r>
            <a:endParaRPr lang="en-US" altLang="ja-JP" dirty="0" smtClean="0"/>
          </a:p>
          <a:p>
            <a:pPr>
              <a:lnSpc>
                <a:spcPct val="150000"/>
              </a:lnSpc>
            </a:pPr>
            <a:r>
              <a:rPr kumimoji="1" lang="ja-JP" altLang="en-US" dirty="0"/>
              <a:t>　</a:t>
            </a:r>
            <a:r>
              <a:rPr kumimoji="1" lang="ja-JP" altLang="en-US" dirty="0" smtClean="0"/>
              <a:t>② </a:t>
            </a:r>
            <a:r>
              <a:rPr lang="ja-JP" altLang="en-US" dirty="0"/>
              <a:t>１日の冷凍</a:t>
            </a:r>
            <a:r>
              <a:rPr lang="ja-JP" altLang="en-US" dirty="0" smtClean="0"/>
              <a:t>能力３トン以上２０トン未満</a:t>
            </a:r>
            <a:endParaRPr lang="en-US" altLang="ja-JP" dirty="0" smtClean="0"/>
          </a:p>
          <a:p>
            <a:pPr>
              <a:lnSpc>
                <a:spcPct val="150000"/>
              </a:lnSpc>
            </a:pPr>
            <a:r>
              <a:rPr lang="ja-JP" altLang="en-US" dirty="0"/>
              <a:t>　</a:t>
            </a:r>
            <a:r>
              <a:rPr lang="ja-JP" altLang="en-US" dirty="0" smtClean="0"/>
              <a:t>　　　（</a:t>
            </a:r>
            <a:r>
              <a:rPr lang="ja-JP" altLang="en-US" dirty="0"/>
              <a:t>フルオロカーボン設備</a:t>
            </a:r>
            <a:r>
              <a:rPr lang="ja-JP" altLang="en-US" dirty="0" smtClean="0"/>
              <a:t>は２０トン以上５０トン未満）</a:t>
            </a:r>
            <a:endParaRPr lang="ja-JP" altLang="en-US" dirty="0"/>
          </a:p>
        </p:txBody>
      </p:sp>
      <p:sp>
        <p:nvSpPr>
          <p:cNvPr id="2" name="正方形/長方形 1"/>
          <p:cNvSpPr/>
          <p:nvPr/>
        </p:nvSpPr>
        <p:spPr>
          <a:xfrm>
            <a:off x="2915816" y="1730132"/>
            <a:ext cx="1008112" cy="288032"/>
          </a:xfrm>
          <a:prstGeom prst="rect">
            <a:avLst/>
          </a:prstGeom>
          <a:solidFill>
            <a:srgbClr val="FFFF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rgbClr val="FF0000"/>
                </a:solidFill>
              </a:rPr>
              <a:t>許可</a:t>
            </a:r>
            <a:endParaRPr kumimoji="1" lang="ja-JP" altLang="en-US" b="1" dirty="0">
              <a:solidFill>
                <a:srgbClr val="FF0000"/>
              </a:solidFill>
            </a:endParaRPr>
          </a:p>
        </p:txBody>
      </p:sp>
      <p:sp>
        <p:nvSpPr>
          <p:cNvPr id="9" name="正方形/長方形 8"/>
          <p:cNvSpPr/>
          <p:nvPr/>
        </p:nvSpPr>
        <p:spPr>
          <a:xfrm>
            <a:off x="2914859" y="3085640"/>
            <a:ext cx="1008112" cy="288032"/>
          </a:xfrm>
          <a:prstGeom prst="rect">
            <a:avLst/>
          </a:prstGeom>
          <a:solidFill>
            <a:srgbClr val="0099FF"/>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rPr>
              <a:t>届出</a:t>
            </a:r>
            <a:endParaRPr kumimoji="1" lang="ja-JP" altLang="en-US" b="1" dirty="0">
              <a:solidFill>
                <a:schemeClr val="bg1"/>
              </a:solidFill>
            </a:endParaRPr>
          </a:p>
        </p:txBody>
      </p:sp>
      <p:sp>
        <p:nvSpPr>
          <p:cNvPr id="10" name="雲形吹き出し 9"/>
          <p:cNvSpPr/>
          <p:nvPr/>
        </p:nvSpPr>
        <p:spPr>
          <a:xfrm>
            <a:off x="5069349" y="4761750"/>
            <a:ext cx="3816424" cy="1657052"/>
          </a:xfrm>
          <a:prstGeom prst="cloudCallout">
            <a:avLst>
              <a:gd name="adj1" fmla="val -14592"/>
              <a:gd name="adj2" fmla="val -96896"/>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tLang="ja-JP" b="1" dirty="0" smtClean="0">
              <a:solidFill>
                <a:srgbClr val="FF0000"/>
              </a:solidFill>
            </a:endParaRPr>
          </a:p>
          <a:p>
            <a:pPr>
              <a:lnSpc>
                <a:spcPts val="2160"/>
              </a:lnSpc>
              <a:spcBef>
                <a:spcPts val="600"/>
              </a:spcBef>
            </a:pPr>
            <a:r>
              <a:rPr lang="en-US" altLang="ja-JP" b="1" dirty="0">
                <a:solidFill>
                  <a:srgbClr val="FF0000"/>
                </a:solidFill>
              </a:rPr>
              <a:t>N</a:t>
            </a:r>
            <a:r>
              <a:rPr lang="en-US" altLang="ja-JP" b="1" dirty="0" smtClean="0">
                <a:solidFill>
                  <a:srgbClr val="FF0000"/>
                </a:solidFill>
              </a:rPr>
              <a:t>㎥</a:t>
            </a:r>
            <a:r>
              <a:rPr lang="ja-JP" altLang="en-US" b="1" dirty="0" smtClean="0">
                <a:solidFill>
                  <a:srgbClr val="FF0000"/>
                </a:solidFill>
              </a:rPr>
              <a:t>（ノルマルリューベー）</a:t>
            </a:r>
            <a:endParaRPr lang="en-US" altLang="ja-JP" b="1" dirty="0" smtClean="0">
              <a:solidFill>
                <a:srgbClr val="FF0000"/>
              </a:solidFill>
            </a:endParaRPr>
          </a:p>
          <a:p>
            <a:pPr>
              <a:lnSpc>
                <a:spcPts val="2160"/>
              </a:lnSpc>
              <a:spcBef>
                <a:spcPts val="600"/>
              </a:spcBef>
            </a:pPr>
            <a:r>
              <a:rPr lang="ja-JP" altLang="en-US" b="1" dirty="0" smtClean="0">
                <a:solidFill>
                  <a:schemeClr val="tx1"/>
                </a:solidFill>
              </a:rPr>
              <a:t>０℃　１気圧に換算した</a:t>
            </a:r>
            <a:endParaRPr lang="en-US" altLang="ja-JP" b="1" dirty="0" smtClean="0">
              <a:solidFill>
                <a:schemeClr val="tx1"/>
              </a:solidFill>
            </a:endParaRPr>
          </a:p>
          <a:p>
            <a:pPr>
              <a:lnSpc>
                <a:spcPts val="2160"/>
              </a:lnSpc>
              <a:spcBef>
                <a:spcPts val="600"/>
              </a:spcBef>
            </a:pPr>
            <a:r>
              <a:rPr lang="ja-JP" altLang="en-US" b="1" dirty="0" smtClean="0">
                <a:solidFill>
                  <a:schemeClr val="tx1"/>
                </a:solidFill>
              </a:rPr>
              <a:t>もの</a:t>
            </a:r>
            <a:endParaRPr lang="en-US" altLang="ja-JP" b="1" dirty="0" smtClean="0">
              <a:solidFill>
                <a:schemeClr val="tx1"/>
              </a:solidFill>
            </a:endParaRPr>
          </a:p>
          <a:p>
            <a:pPr algn="ctr"/>
            <a:endParaRPr kumimoji="1" lang="ja-JP" altLang="en-US" b="1" dirty="0">
              <a:solidFill>
                <a:srgbClr val="FF0000"/>
              </a:solidFill>
            </a:endParaRPr>
          </a:p>
        </p:txBody>
      </p:sp>
      <p:sp>
        <p:nvSpPr>
          <p:cNvPr id="11" name="円/楕円 10"/>
          <p:cNvSpPr/>
          <p:nvPr/>
        </p:nvSpPr>
        <p:spPr>
          <a:xfrm>
            <a:off x="5912856" y="3438178"/>
            <a:ext cx="576064" cy="44605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403648" y="4866071"/>
            <a:ext cx="3168352" cy="1552731"/>
          </a:xfrm>
          <a:prstGeom prst="rect">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dirty="0" smtClean="0"/>
              <a:t>（</a:t>
            </a:r>
            <a:r>
              <a:rPr lang="ja-JP" altLang="en-US" b="1" dirty="0" smtClean="0">
                <a:solidFill>
                  <a:prstClr val="black"/>
                </a:solidFill>
              </a:rPr>
              <a:t>第１種ガス</a:t>
            </a:r>
            <a:r>
              <a:rPr lang="ja-JP" altLang="en-US" dirty="0" smtClean="0"/>
              <a:t>（</a:t>
            </a:r>
            <a:endParaRPr lang="en-US" altLang="ja-JP" dirty="0" smtClean="0"/>
          </a:p>
          <a:p>
            <a:r>
              <a:rPr lang="ja-JP" altLang="en-US" dirty="0" smtClean="0"/>
              <a:t>　</a:t>
            </a:r>
            <a:r>
              <a:rPr lang="ja-JP" altLang="en-US" dirty="0">
                <a:solidFill>
                  <a:prstClr val="black"/>
                </a:solidFill>
              </a:rPr>
              <a:t>　</a:t>
            </a:r>
            <a:r>
              <a:rPr lang="ja-JP" altLang="en-US" dirty="0" smtClean="0">
                <a:solidFill>
                  <a:prstClr val="black"/>
                </a:solidFill>
              </a:rPr>
              <a:t>ヘリウム、ネオン、アルゴン、</a:t>
            </a:r>
            <a:endParaRPr lang="en-US" altLang="ja-JP" dirty="0">
              <a:solidFill>
                <a:prstClr val="black"/>
              </a:solidFill>
            </a:endParaRPr>
          </a:p>
          <a:p>
            <a:r>
              <a:rPr lang="ja-JP" altLang="en-US" dirty="0" smtClean="0"/>
              <a:t>　　</a:t>
            </a:r>
            <a:r>
              <a:rPr lang="ja-JP" altLang="en-US" dirty="0" smtClean="0">
                <a:solidFill>
                  <a:schemeClr val="tx1"/>
                </a:solidFill>
              </a:rPr>
              <a:t>クリプトン、キセノン、ラドン、</a:t>
            </a:r>
            <a:endParaRPr lang="en-US" altLang="ja-JP" dirty="0" smtClean="0">
              <a:solidFill>
                <a:schemeClr val="tx1"/>
              </a:solidFill>
            </a:endParaRPr>
          </a:p>
          <a:p>
            <a:r>
              <a:rPr lang="ja-JP" altLang="en-US" dirty="0" smtClean="0">
                <a:solidFill>
                  <a:schemeClr val="tx1"/>
                </a:solidFill>
              </a:rPr>
              <a:t>　　窒素、二酸化炭素、フルオロ　</a:t>
            </a:r>
            <a:endParaRPr lang="en-US" altLang="ja-JP" dirty="0" smtClean="0">
              <a:solidFill>
                <a:schemeClr val="tx1"/>
              </a:solidFill>
            </a:endParaRPr>
          </a:p>
          <a:p>
            <a:r>
              <a:rPr lang="ja-JP" altLang="en-US" dirty="0">
                <a:solidFill>
                  <a:schemeClr val="tx1"/>
                </a:solidFill>
              </a:rPr>
              <a:t>　</a:t>
            </a:r>
            <a:r>
              <a:rPr lang="ja-JP" altLang="en-US" dirty="0" smtClean="0">
                <a:solidFill>
                  <a:schemeClr val="tx1"/>
                </a:solidFill>
              </a:rPr>
              <a:t>　カーボン、空気</a:t>
            </a:r>
            <a:endParaRPr kumimoji="1" lang="ja-JP" altLang="en-US" dirty="0">
              <a:solidFill>
                <a:schemeClr val="tx1"/>
              </a:solidFill>
            </a:endParaRPr>
          </a:p>
        </p:txBody>
      </p:sp>
      <p:cxnSp>
        <p:nvCxnSpPr>
          <p:cNvPr id="13" name="直線コネクタ 12"/>
          <p:cNvCxnSpPr/>
          <p:nvPr/>
        </p:nvCxnSpPr>
        <p:spPr>
          <a:xfrm>
            <a:off x="0" y="126876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タイトル 4"/>
          <p:cNvSpPr>
            <a:spLocks noGrp="1"/>
          </p:cNvSpPr>
          <p:nvPr>
            <p:ph type="title"/>
          </p:nvPr>
        </p:nvSpPr>
        <p:spPr>
          <a:xfrm>
            <a:off x="457200" y="274638"/>
            <a:ext cx="8229600" cy="1143000"/>
          </a:xfrm>
        </p:spPr>
        <p:txBody>
          <a:bodyPr>
            <a:normAutofit/>
          </a:bodyPr>
          <a:lstStyle/>
          <a:p>
            <a:r>
              <a:rPr lang="ja-JP" altLang="en-US" sz="3200" b="0" dirty="0" smtClean="0">
                <a:solidFill>
                  <a:srgbClr val="002060"/>
                </a:solidFill>
                <a:effectLst/>
                <a:latin typeface="HG創英角ｺﾞｼｯｸUB"/>
                <a:ea typeface="HG創英角ｺﾞｼｯｸUB"/>
              </a:rPr>
              <a:t>２</a:t>
            </a:r>
            <a:r>
              <a:rPr kumimoji="1" lang="ja-JP" altLang="en-US" sz="3200" b="0" kern="1200" dirty="0" smtClean="0">
                <a:solidFill>
                  <a:srgbClr val="002060"/>
                </a:solidFill>
                <a:effectLst/>
                <a:latin typeface="HG創英角ｺﾞｼｯｸUB"/>
                <a:ea typeface="HG創英角ｺﾞｼｯｸUB"/>
                <a:cs typeface="+mj-cs"/>
              </a:rPr>
              <a:t>－</a:t>
            </a:r>
            <a:r>
              <a:rPr lang="ja-JP" altLang="en-US" sz="3200" b="0" dirty="0">
                <a:solidFill>
                  <a:srgbClr val="002060"/>
                </a:solidFill>
                <a:effectLst/>
                <a:latin typeface="HG創英角ｺﾞｼｯｸUB"/>
                <a:ea typeface="HG創英角ｺﾞｼｯｸUB"/>
              </a:rPr>
              <a:t>２</a:t>
            </a:r>
            <a:r>
              <a:rPr kumimoji="1" lang="ja-JP" altLang="en-US" sz="3200" b="0" kern="1200" dirty="0" smtClean="0">
                <a:solidFill>
                  <a:srgbClr val="002060"/>
                </a:solidFill>
                <a:effectLst/>
                <a:latin typeface="HG創英角ｺﾞｼｯｸUB"/>
                <a:ea typeface="HG創英角ｺﾞｼｯｸUB"/>
                <a:cs typeface="+mj-cs"/>
              </a:rPr>
              <a:t>　</a:t>
            </a:r>
            <a:r>
              <a:rPr kumimoji="1" lang="ja-JP" altLang="ja-JP" sz="3200" b="0" kern="1200" dirty="0" smtClean="0">
                <a:solidFill>
                  <a:srgbClr val="002060"/>
                </a:solidFill>
                <a:effectLst/>
                <a:latin typeface="HG創英角ｺﾞｼｯｸUB"/>
                <a:ea typeface="HG創英角ｺﾞｼｯｸUB"/>
                <a:cs typeface="+mj-cs"/>
              </a:rPr>
              <a:t>高圧ガス</a:t>
            </a:r>
            <a:r>
              <a:rPr lang="ja-JP" altLang="en-US" sz="3200" b="0" dirty="0" smtClean="0">
                <a:solidFill>
                  <a:srgbClr val="002060"/>
                </a:solidFill>
                <a:effectLst/>
                <a:latin typeface="HG創英角ｺﾞｼｯｸUB"/>
                <a:ea typeface="HG創英角ｺﾞｼｯｸUB"/>
              </a:rPr>
              <a:t>の製造について</a:t>
            </a:r>
            <a:endParaRPr kumimoji="1" lang="ja-JP" altLang="en-US" sz="3200" b="0" dirty="0">
              <a:solidFill>
                <a:srgbClr val="002060"/>
              </a:solidFill>
              <a:effectLst/>
              <a:latin typeface="HG創英角ｺﾞｼｯｸUB" panose="020B0909000000000000" pitchFamily="49" charset="-128"/>
              <a:ea typeface="HG創英角ｺﾞｼｯｸUB" panose="020B0909000000000000" pitchFamily="49" charset="-128"/>
            </a:endParaRPr>
          </a:p>
        </p:txBody>
      </p:sp>
      <p:sp>
        <p:nvSpPr>
          <p:cNvPr id="16" name="スライド番号プレースホルダ 7"/>
          <p:cNvSpPr>
            <a:spLocks noGrp="1"/>
          </p:cNvSpPr>
          <p:nvPr>
            <p:ph type="sldNum" sz="quarter" idx="12"/>
          </p:nvPr>
        </p:nvSpPr>
        <p:spPr>
          <a:xfrm>
            <a:off x="8647272" y="6407944"/>
            <a:ext cx="365760" cy="365125"/>
          </a:xfrm>
        </p:spPr>
        <p:txBody>
          <a:bodyPr/>
          <a:lstStyle/>
          <a:p>
            <a:fld id="{1FE7406B-1FB4-4551-8C76-B482A15F2861}" type="slidenum">
              <a:rPr kumimoji="1" lang="ja-JP" altLang="en-US" smtClean="0"/>
              <a:pPr/>
              <a:t>12</a:t>
            </a:fld>
            <a:endParaRPr kumimoji="1" lang="ja-JP" altLang="en-US" dirty="0"/>
          </a:p>
        </p:txBody>
      </p:sp>
    </p:spTree>
    <p:extLst>
      <p:ext uri="{BB962C8B-B14F-4D97-AF65-F5344CB8AC3E}">
        <p14:creationId xmlns:p14="http://schemas.microsoft.com/office/powerpoint/2010/main" val="26798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827584" y="1858892"/>
            <a:ext cx="5256584" cy="1539758"/>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latin typeface="+mn-ea"/>
              </a:rPr>
              <a:t>・高圧ガスでないガスを高圧ガスに！</a:t>
            </a:r>
            <a:endParaRPr lang="en-US" altLang="ja-JP" dirty="0" smtClean="0">
              <a:solidFill>
                <a:schemeClr val="tx1"/>
              </a:solidFill>
              <a:latin typeface="+mn-ea"/>
            </a:endParaRPr>
          </a:p>
          <a:p>
            <a:r>
              <a:rPr lang="ja-JP" altLang="en-US" dirty="0" smtClean="0">
                <a:solidFill>
                  <a:schemeClr val="tx1"/>
                </a:solidFill>
                <a:latin typeface="+mn-ea"/>
              </a:rPr>
              <a:t>・高圧ガスをさらに昇圧！</a:t>
            </a:r>
            <a:endParaRPr lang="en-US" altLang="ja-JP" dirty="0" smtClean="0">
              <a:solidFill>
                <a:schemeClr val="tx1"/>
              </a:solidFill>
              <a:latin typeface="+mn-ea"/>
            </a:endParaRPr>
          </a:p>
          <a:p>
            <a:r>
              <a:rPr lang="ja-JP" altLang="en-US" dirty="0" smtClean="0">
                <a:solidFill>
                  <a:schemeClr val="tx1"/>
                </a:solidFill>
                <a:latin typeface="+mn-ea"/>
              </a:rPr>
              <a:t>・高圧ガスを圧力の低い高圧ガスに降圧！</a:t>
            </a:r>
            <a:endParaRPr lang="en-US" altLang="ja-JP" dirty="0" smtClean="0">
              <a:solidFill>
                <a:schemeClr val="tx1"/>
              </a:solidFill>
              <a:latin typeface="+mn-ea"/>
            </a:endParaRPr>
          </a:p>
          <a:p>
            <a:r>
              <a:rPr lang="ja-JP" altLang="en-US" dirty="0" smtClean="0">
                <a:solidFill>
                  <a:schemeClr val="tx1"/>
                </a:solidFill>
                <a:latin typeface="+mn-ea"/>
              </a:rPr>
              <a:t>・高圧ガス状態の液化ガスをさらに加圧！</a:t>
            </a:r>
            <a:endParaRPr lang="ja-JP" altLang="en-US" dirty="0">
              <a:solidFill>
                <a:schemeClr val="tx1"/>
              </a:solidFill>
              <a:latin typeface="+mn-ea"/>
            </a:endParaRPr>
          </a:p>
        </p:txBody>
      </p:sp>
      <p:sp>
        <p:nvSpPr>
          <p:cNvPr id="4" name="角丸四角形 3"/>
          <p:cNvSpPr/>
          <p:nvPr/>
        </p:nvSpPr>
        <p:spPr>
          <a:xfrm>
            <a:off x="827584" y="3773304"/>
            <a:ext cx="5256584" cy="1008112"/>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latin typeface="+mn-ea"/>
              </a:rPr>
              <a:t>・ガスを液化させ、高圧ガスである液化ガスに！</a:t>
            </a:r>
            <a:endParaRPr lang="en-US" altLang="ja-JP" dirty="0" smtClean="0">
              <a:solidFill>
                <a:schemeClr val="tx1"/>
              </a:solidFill>
              <a:latin typeface="+mn-ea"/>
            </a:endParaRPr>
          </a:p>
          <a:p>
            <a:r>
              <a:rPr lang="ja-JP" altLang="en-US" dirty="0" smtClean="0">
                <a:solidFill>
                  <a:schemeClr val="tx1"/>
                </a:solidFill>
                <a:latin typeface="+mn-ea"/>
              </a:rPr>
              <a:t>・高圧ガス状態の液化ガスを気化させ高圧ガスに！</a:t>
            </a:r>
            <a:endParaRPr lang="ja-JP" altLang="en-US" dirty="0">
              <a:solidFill>
                <a:schemeClr val="tx1"/>
              </a:solidFill>
              <a:latin typeface="+mn-ea"/>
            </a:endParaRPr>
          </a:p>
        </p:txBody>
      </p:sp>
      <p:sp>
        <p:nvSpPr>
          <p:cNvPr id="2" name="テキスト ボックス 1"/>
          <p:cNvSpPr txBox="1"/>
          <p:nvPr/>
        </p:nvSpPr>
        <p:spPr>
          <a:xfrm>
            <a:off x="1115616" y="1658682"/>
            <a:ext cx="2556284" cy="374030"/>
          </a:xfrm>
          <a:prstGeom prst="rect">
            <a:avLst/>
          </a:prstGeom>
          <a:solidFill>
            <a:schemeClr val="bg1"/>
          </a:solidFill>
        </p:spPr>
        <p:txBody>
          <a:bodyPr wrap="square" rtlCol="0">
            <a:spAutoFit/>
          </a:bodyPr>
          <a:lstStyle/>
          <a:p>
            <a:pPr algn="ctr"/>
            <a:r>
              <a:rPr kumimoji="1" lang="ja-JP" altLang="en-US" b="1" dirty="0" smtClean="0">
                <a:solidFill>
                  <a:srgbClr val="FF0000"/>
                </a:solidFill>
              </a:rPr>
              <a:t>圧力を変化させる場合</a:t>
            </a:r>
            <a:endParaRPr kumimoji="1" lang="ja-JP" altLang="en-US" b="1" dirty="0">
              <a:solidFill>
                <a:srgbClr val="FF0000"/>
              </a:solidFill>
            </a:endParaRPr>
          </a:p>
        </p:txBody>
      </p:sp>
      <p:sp>
        <p:nvSpPr>
          <p:cNvPr id="6" name="テキスト ボックス 5"/>
          <p:cNvSpPr txBox="1"/>
          <p:nvPr/>
        </p:nvSpPr>
        <p:spPr>
          <a:xfrm>
            <a:off x="1127336" y="3611786"/>
            <a:ext cx="2556284" cy="369332"/>
          </a:xfrm>
          <a:prstGeom prst="rect">
            <a:avLst/>
          </a:prstGeom>
          <a:solidFill>
            <a:schemeClr val="bg1"/>
          </a:solidFill>
        </p:spPr>
        <p:txBody>
          <a:bodyPr wrap="square" rtlCol="0">
            <a:spAutoFit/>
          </a:bodyPr>
          <a:lstStyle/>
          <a:p>
            <a:pPr algn="ctr"/>
            <a:r>
              <a:rPr kumimoji="1" lang="ja-JP" altLang="en-US" b="1" dirty="0" smtClean="0">
                <a:solidFill>
                  <a:srgbClr val="FF0000"/>
                </a:solidFill>
              </a:rPr>
              <a:t>状態を変化させる場合</a:t>
            </a:r>
            <a:endParaRPr kumimoji="1" lang="ja-JP" altLang="en-US" b="1" dirty="0">
              <a:solidFill>
                <a:srgbClr val="FF0000"/>
              </a:solidFill>
            </a:endParaRPr>
          </a:p>
        </p:txBody>
      </p:sp>
      <p:sp>
        <p:nvSpPr>
          <p:cNvPr id="7" name="テキスト ボックス 6"/>
          <p:cNvSpPr txBox="1"/>
          <p:nvPr/>
        </p:nvSpPr>
        <p:spPr>
          <a:xfrm>
            <a:off x="1121090" y="5306936"/>
            <a:ext cx="3681002" cy="369332"/>
          </a:xfrm>
          <a:prstGeom prst="rect">
            <a:avLst/>
          </a:prstGeom>
          <a:solidFill>
            <a:schemeClr val="bg1"/>
          </a:solidFill>
        </p:spPr>
        <p:txBody>
          <a:bodyPr wrap="square" rtlCol="0">
            <a:spAutoFit/>
          </a:bodyPr>
          <a:lstStyle/>
          <a:p>
            <a:pPr algn="ctr"/>
            <a:r>
              <a:rPr kumimoji="1" lang="ja-JP" altLang="en-US" b="1" dirty="0" smtClean="0">
                <a:solidFill>
                  <a:srgbClr val="FF0000"/>
                </a:solidFill>
              </a:rPr>
              <a:t>容器に高圧ガスを充てんする場合</a:t>
            </a:r>
            <a:endParaRPr kumimoji="1" lang="ja-JP" altLang="en-US" b="1" dirty="0">
              <a:solidFill>
                <a:srgbClr val="FF0000"/>
              </a:solidFill>
            </a:endParaRPr>
          </a:p>
        </p:txBody>
      </p:sp>
      <p:sp>
        <p:nvSpPr>
          <p:cNvPr id="8" name="円/楕円 7"/>
          <p:cNvSpPr/>
          <p:nvPr/>
        </p:nvSpPr>
        <p:spPr>
          <a:xfrm>
            <a:off x="6598956" y="1825318"/>
            <a:ext cx="1285412" cy="43915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smtClean="0">
                <a:solidFill>
                  <a:schemeClr val="tx1"/>
                </a:solidFill>
              </a:rPr>
              <a:t>圧縮機等</a:t>
            </a:r>
            <a:endParaRPr kumimoji="1" lang="ja-JP" altLang="en-US" sz="1600" b="1" dirty="0">
              <a:solidFill>
                <a:schemeClr val="tx1"/>
              </a:solidFill>
            </a:endParaRPr>
          </a:p>
        </p:txBody>
      </p:sp>
      <p:sp>
        <p:nvSpPr>
          <p:cNvPr id="9" name="円/楕円 8"/>
          <p:cNvSpPr/>
          <p:nvPr/>
        </p:nvSpPr>
        <p:spPr>
          <a:xfrm>
            <a:off x="6610676" y="2403268"/>
            <a:ext cx="1287760" cy="45288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smtClean="0">
                <a:solidFill>
                  <a:schemeClr val="tx1"/>
                </a:solidFill>
              </a:rPr>
              <a:t>減圧弁等</a:t>
            </a:r>
            <a:endParaRPr kumimoji="1" lang="ja-JP" altLang="en-US" sz="1600" b="1" dirty="0">
              <a:solidFill>
                <a:schemeClr val="tx1"/>
              </a:solidFill>
            </a:endParaRPr>
          </a:p>
        </p:txBody>
      </p:sp>
      <p:sp>
        <p:nvSpPr>
          <p:cNvPr id="10" name="円/楕円 9"/>
          <p:cNvSpPr/>
          <p:nvPr/>
        </p:nvSpPr>
        <p:spPr>
          <a:xfrm>
            <a:off x="6624744" y="3007586"/>
            <a:ext cx="1287760" cy="45288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smtClean="0">
                <a:solidFill>
                  <a:schemeClr val="tx1"/>
                </a:solidFill>
              </a:rPr>
              <a:t>ポンプ等</a:t>
            </a:r>
            <a:endParaRPr kumimoji="1" lang="ja-JP" altLang="en-US" sz="1600" b="1" dirty="0">
              <a:solidFill>
                <a:schemeClr val="tx1"/>
              </a:solidFill>
            </a:endParaRPr>
          </a:p>
        </p:txBody>
      </p:sp>
      <p:sp>
        <p:nvSpPr>
          <p:cNvPr id="11" name="円/楕円 10"/>
          <p:cNvSpPr/>
          <p:nvPr/>
        </p:nvSpPr>
        <p:spPr>
          <a:xfrm>
            <a:off x="6645271" y="3772040"/>
            <a:ext cx="1285412" cy="43915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smtClean="0">
                <a:solidFill>
                  <a:schemeClr val="tx1"/>
                </a:solidFill>
              </a:rPr>
              <a:t>液</a:t>
            </a:r>
            <a:r>
              <a:rPr lang="ja-JP" altLang="en-US" sz="1600" b="1" dirty="0" smtClean="0">
                <a:solidFill>
                  <a:schemeClr val="tx1"/>
                </a:solidFill>
              </a:rPr>
              <a:t>化機</a:t>
            </a:r>
            <a:r>
              <a:rPr kumimoji="1" lang="ja-JP" altLang="en-US" sz="1600" b="1" dirty="0" smtClean="0">
                <a:solidFill>
                  <a:schemeClr val="tx1"/>
                </a:solidFill>
              </a:rPr>
              <a:t>等</a:t>
            </a:r>
            <a:endParaRPr kumimoji="1" lang="ja-JP" altLang="en-US" sz="1600" b="1" dirty="0">
              <a:solidFill>
                <a:schemeClr val="tx1"/>
              </a:solidFill>
            </a:endParaRPr>
          </a:p>
        </p:txBody>
      </p:sp>
      <p:sp>
        <p:nvSpPr>
          <p:cNvPr id="12" name="円/楕円 11"/>
          <p:cNvSpPr/>
          <p:nvPr/>
        </p:nvSpPr>
        <p:spPr>
          <a:xfrm>
            <a:off x="6656991" y="4349990"/>
            <a:ext cx="1287760" cy="45288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smtClean="0">
                <a:solidFill>
                  <a:schemeClr val="tx1"/>
                </a:solidFill>
              </a:rPr>
              <a:t>気化器等</a:t>
            </a:r>
            <a:endParaRPr kumimoji="1" lang="ja-JP" altLang="en-US" sz="1600" b="1" dirty="0">
              <a:solidFill>
                <a:schemeClr val="tx1"/>
              </a:solidFill>
            </a:endParaRPr>
          </a:p>
        </p:txBody>
      </p:sp>
      <p:sp>
        <p:nvSpPr>
          <p:cNvPr id="13" name="円/楕円 12"/>
          <p:cNvSpPr/>
          <p:nvPr/>
        </p:nvSpPr>
        <p:spPr>
          <a:xfrm>
            <a:off x="6445970" y="5038716"/>
            <a:ext cx="1861382" cy="76654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smtClean="0">
                <a:solidFill>
                  <a:schemeClr val="tx1"/>
                </a:solidFill>
              </a:rPr>
              <a:t>充てん機</a:t>
            </a:r>
            <a:endParaRPr kumimoji="1" lang="en-US" altLang="ja-JP" sz="1600" b="1" dirty="0" smtClean="0">
              <a:solidFill>
                <a:schemeClr val="tx1"/>
              </a:solidFill>
            </a:endParaRPr>
          </a:p>
          <a:p>
            <a:pPr algn="ctr"/>
            <a:r>
              <a:rPr lang="ja-JP" altLang="en-US" sz="1600" b="1" dirty="0" smtClean="0">
                <a:solidFill>
                  <a:schemeClr val="tx1"/>
                </a:solidFill>
              </a:rPr>
              <a:t>移充てん機</a:t>
            </a:r>
            <a:r>
              <a:rPr kumimoji="1" lang="ja-JP" altLang="en-US" sz="1600" b="1" dirty="0" smtClean="0">
                <a:solidFill>
                  <a:schemeClr val="tx1"/>
                </a:solidFill>
              </a:rPr>
              <a:t>等</a:t>
            </a:r>
            <a:endParaRPr kumimoji="1" lang="ja-JP" altLang="en-US" sz="1600" b="1" dirty="0">
              <a:solidFill>
                <a:schemeClr val="tx1"/>
              </a:solidFill>
            </a:endParaRPr>
          </a:p>
        </p:txBody>
      </p:sp>
      <p:cxnSp>
        <p:nvCxnSpPr>
          <p:cNvPr id="15" name="直線コネクタ 14"/>
          <p:cNvCxnSpPr/>
          <p:nvPr/>
        </p:nvCxnSpPr>
        <p:spPr>
          <a:xfrm>
            <a:off x="0" y="126876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タイトル 4"/>
          <p:cNvSpPr>
            <a:spLocks noGrp="1"/>
          </p:cNvSpPr>
          <p:nvPr>
            <p:ph type="title"/>
          </p:nvPr>
        </p:nvSpPr>
        <p:spPr>
          <a:xfrm>
            <a:off x="457200" y="274638"/>
            <a:ext cx="8229600" cy="1143000"/>
          </a:xfrm>
        </p:spPr>
        <p:txBody>
          <a:bodyPr>
            <a:normAutofit/>
          </a:bodyPr>
          <a:lstStyle/>
          <a:p>
            <a:r>
              <a:rPr lang="ja-JP" altLang="en-US" sz="3200" b="0" dirty="0">
                <a:solidFill>
                  <a:srgbClr val="002060"/>
                </a:solidFill>
                <a:effectLst/>
                <a:latin typeface="HG創英角ｺﾞｼｯｸUB"/>
                <a:ea typeface="HG創英角ｺﾞｼｯｸUB"/>
              </a:rPr>
              <a:t>２－２　</a:t>
            </a:r>
            <a:r>
              <a:rPr lang="ja-JP" altLang="ja-JP" sz="3200" b="0" dirty="0">
                <a:solidFill>
                  <a:srgbClr val="002060"/>
                </a:solidFill>
                <a:effectLst/>
                <a:latin typeface="HG創英角ｺﾞｼｯｸUB"/>
                <a:ea typeface="HG創英角ｺﾞｼｯｸUB"/>
              </a:rPr>
              <a:t>高圧ガス</a:t>
            </a:r>
            <a:r>
              <a:rPr lang="ja-JP" altLang="en-US" sz="3200" b="0" dirty="0">
                <a:solidFill>
                  <a:srgbClr val="002060"/>
                </a:solidFill>
                <a:effectLst/>
                <a:latin typeface="HG創英角ｺﾞｼｯｸUB"/>
                <a:ea typeface="HG創英角ｺﾞｼｯｸUB"/>
              </a:rPr>
              <a:t>の製造について</a:t>
            </a:r>
            <a:endParaRPr kumimoji="1" lang="ja-JP" altLang="en-US" sz="3200" b="0" dirty="0">
              <a:solidFill>
                <a:srgbClr val="002060"/>
              </a:solidFill>
              <a:effectLst/>
              <a:latin typeface="HG創英角ｺﾞｼｯｸUB" panose="020B0909000000000000" pitchFamily="49" charset="-128"/>
              <a:ea typeface="HG創英角ｺﾞｼｯｸUB" panose="020B0909000000000000" pitchFamily="49" charset="-128"/>
            </a:endParaRPr>
          </a:p>
        </p:txBody>
      </p:sp>
      <p:sp>
        <p:nvSpPr>
          <p:cNvPr id="18" name="スライド番号プレースホルダ 7"/>
          <p:cNvSpPr>
            <a:spLocks noGrp="1"/>
          </p:cNvSpPr>
          <p:nvPr>
            <p:ph type="sldNum" sz="quarter" idx="12"/>
          </p:nvPr>
        </p:nvSpPr>
        <p:spPr>
          <a:xfrm>
            <a:off x="8647272" y="6407944"/>
            <a:ext cx="365760" cy="365125"/>
          </a:xfrm>
        </p:spPr>
        <p:txBody>
          <a:bodyPr/>
          <a:lstStyle/>
          <a:p>
            <a:fld id="{1FE7406B-1FB4-4551-8C76-B482A15F2861}" type="slidenum">
              <a:rPr kumimoji="1" lang="ja-JP" altLang="en-US" smtClean="0"/>
              <a:pPr/>
              <a:t>13</a:t>
            </a:fld>
            <a:endParaRPr kumimoji="1" lang="ja-JP" altLang="en-US" dirty="0"/>
          </a:p>
        </p:txBody>
      </p:sp>
    </p:spTree>
    <p:extLst>
      <p:ext uri="{BB962C8B-B14F-4D97-AF65-F5344CB8AC3E}">
        <p14:creationId xmlns:p14="http://schemas.microsoft.com/office/powerpoint/2010/main" val="31011812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srcRect/>
          <a:stretch>
            <a:fillRect/>
          </a:stretch>
        </p:blipFill>
        <p:spPr bwMode="auto">
          <a:xfrm>
            <a:off x="755576" y="1628800"/>
            <a:ext cx="2738485" cy="1440000"/>
          </a:xfrm>
          <a:prstGeom prst="rect">
            <a:avLst/>
          </a:prstGeom>
          <a:noFill/>
          <a:ln w="9525">
            <a:noFill/>
            <a:miter lim="800000"/>
            <a:headEnd/>
            <a:tailEnd/>
          </a:ln>
        </p:spPr>
      </p:pic>
      <p:pic>
        <p:nvPicPr>
          <p:cNvPr id="6" name="図 5"/>
          <p:cNvPicPr>
            <a:picLocks noChangeAspect="1"/>
          </p:cNvPicPr>
          <p:nvPr/>
        </p:nvPicPr>
        <p:blipFill>
          <a:blip r:embed="rId4" cstate="print"/>
          <a:srcRect/>
          <a:stretch>
            <a:fillRect/>
          </a:stretch>
        </p:blipFill>
        <p:spPr bwMode="auto">
          <a:xfrm>
            <a:off x="827584" y="3212976"/>
            <a:ext cx="2600446" cy="1440000"/>
          </a:xfrm>
          <a:prstGeom prst="rect">
            <a:avLst/>
          </a:prstGeom>
          <a:noFill/>
          <a:ln w="9525">
            <a:noFill/>
            <a:miter lim="800000"/>
            <a:headEnd/>
            <a:tailEnd/>
          </a:ln>
        </p:spPr>
      </p:pic>
      <p:pic>
        <p:nvPicPr>
          <p:cNvPr id="7" name="図 6"/>
          <p:cNvPicPr>
            <a:picLocks noChangeAspect="1"/>
          </p:cNvPicPr>
          <p:nvPr/>
        </p:nvPicPr>
        <p:blipFill>
          <a:blip r:embed="rId5" cstate="print"/>
          <a:srcRect/>
          <a:stretch>
            <a:fillRect/>
          </a:stretch>
        </p:blipFill>
        <p:spPr bwMode="auto">
          <a:xfrm>
            <a:off x="3491880" y="1773032"/>
            <a:ext cx="1642939" cy="1944000"/>
          </a:xfrm>
          <a:prstGeom prst="rect">
            <a:avLst/>
          </a:prstGeom>
          <a:noFill/>
          <a:ln w="9525">
            <a:noFill/>
            <a:miter lim="800000"/>
            <a:headEnd/>
            <a:tailEnd/>
          </a:ln>
        </p:spPr>
      </p:pic>
      <p:pic>
        <p:nvPicPr>
          <p:cNvPr id="8" name="図 7"/>
          <p:cNvPicPr>
            <a:picLocks noChangeAspect="1"/>
          </p:cNvPicPr>
          <p:nvPr/>
        </p:nvPicPr>
        <p:blipFill>
          <a:blip r:embed="rId6" cstate="print"/>
          <a:srcRect/>
          <a:stretch>
            <a:fillRect/>
          </a:stretch>
        </p:blipFill>
        <p:spPr bwMode="auto">
          <a:xfrm>
            <a:off x="828072" y="4725144"/>
            <a:ext cx="2303768" cy="1440000"/>
          </a:xfrm>
          <a:prstGeom prst="rect">
            <a:avLst/>
          </a:prstGeom>
          <a:noFill/>
          <a:ln w="9525">
            <a:noFill/>
            <a:miter lim="800000"/>
            <a:headEnd/>
            <a:tailEnd/>
          </a:ln>
        </p:spPr>
      </p:pic>
      <p:pic>
        <p:nvPicPr>
          <p:cNvPr id="9" name="図 8"/>
          <p:cNvPicPr>
            <a:picLocks noChangeAspect="1"/>
          </p:cNvPicPr>
          <p:nvPr/>
        </p:nvPicPr>
        <p:blipFill>
          <a:blip r:embed="rId7" cstate="print"/>
          <a:srcRect/>
          <a:stretch>
            <a:fillRect/>
          </a:stretch>
        </p:blipFill>
        <p:spPr bwMode="auto">
          <a:xfrm>
            <a:off x="5652120" y="3573016"/>
            <a:ext cx="3099830" cy="1188000"/>
          </a:xfrm>
          <a:prstGeom prst="rect">
            <a:avLst/>
          </a:prstGeom>
          <a:noFill/>
          <a:ln w="9525">
            <a:noFill/>
            <a:miter lim="800000"/>
            <a:headEnd/>
            <a:tailEnd/>
          </a:ln>
        </p:spPr>
      </p:pic>
      <p:pic>
        <p:nvPicPr>
          <p:cNvPr id="11" name="図 10"/>
          <p:cNvPicPr>
            <a:picLocks noChangeAspect="1"/>
          </p:cNvPicPr>
          <p:nvPr/>
        </p:nvPicPr>
        <p:blipFill>
          <a:blip r:embed="rId8" cstate="print"/>
          <a:srcRect/>
          <a:stretch>
            <a:fillRect/>
          </a:stretch>
        </p:blipFill>
        <p:spPr bwMode="auto">
          <a:xfrm>
            <a:off x="3750428" y="4797312"/>
            <a:ext cx="2621772" cy="1440000"/>
          </a:xfrm>
          <a:prstGeom prst="rect">
            <a:avLst/>
          </a:prstGeom>
          <a:noFill/>
          <a:ln w="9525">
            <a:noFill/>
            <a:miter lim="800000"/>
            <a:headEnd/>
            <a:tailEnd/>
          </a:ln>
        </p:spPr>
      </p:pic>
      <p:pic>
        <p:nvPicPr>
          <p:cNvPr id="10" name="図 9"/>
          <p:cNvPicPr>
            <a:picLocks noChangeAspect="1"/>
          </p:cNvPicPr>
          <p:nvPr/>
        </p:nvPicPr>
        <p:blipFill>
          <a:blip r:embed="rId9" cstate="print"/>
          <a:srcRect/>
          <a:stretch>
            <a:fillRect/>
          </a:stretch>
        </p:blipFill>
        <p:spPr bwMode="auto">
          <a:xfrm>
            <a:off x="5896262" y="1844824"/>
            <a:ext cx="2780194" cy="1440000"/>
          </a:xfrm>
          <a:prstGeom prst="rect">
            <a:avLst/>
          </a:prstGeom>
          <a:noFill/>
          <a:ln w="9525">
            <a:noFill/>
            <a:miter lim="800000"/>
            <a:headEnd/>
            <a:tailEnd/>
          </a:ln>
        </p:spPr>
      </p:pic>
      <p:sp>
        <p:nvSpPr>
          <p:cNvPr id="12" name="テキスト ボックス 11"/>
          <p:cNvSpPr txBox="1"/>
          <p:nvPr/>
        </p:nvSpPr>
        <p:spPr>
          <a:xfrm>
            <a:off x="323528" y="1412776"/>
            <a:ext cx="2520280" cy="461665"/>
          </a:xfrm>
          <a:prstGeom prst="rect">
            <a:avLst/>
          </a:prstGeom>
          <a:noFill/>
        </p:spPr>
        <p:txBody>
          <a:bodyPr wrap="square" rtlCol="0">
            <a:spAutoFit/>
          </a:bodyPr>
          <a:lstStyle/>
          <a:p>
            <a:r>
              <a:rPr kumimoji="1" lang="en-US" altLang="ja-JP" sz="2400" dirty="0" smtClean="0">
                <a:latin typeface="メイリオ" pitchFamily="50" charset="-128"/>
                <a:ea typeface="メイリオ" pitchFamily="50" charset="-128"/>
                <a:cs typeface="メイリオ" pitchFamily="50" charset="-128"/>
              </a:rPr>
              <a:t>【</a:t>
            </a:r>
            <a:r>
              <a:rPr lang="ja-JP" altLang="en-US" sz="2400" dirty="0" smtClean="0">
                <a:latin typeface="メイリオ" pitchFamily="50" charset="-128"/>
                <a:ea typeface="メイリオ" pitchFamily="50" charset="-128"/>
                <a:cs typeface="メイリオ" pitchFamily="50" charset="-128"/>
              </a:rPr>
              <a:t>圧力変化</a:t>
            </a:r>
            <a:r>
              <a:rPr kumimoji="1" lang="en-US" altLang="ja-JP" sz="2400" dirty="0" smtClean="0">
                <a:latin typeface="メイリオ" pitchFamily="50" charset="-128"/>
                <a:ea typeface="メイリオ" pitchFamily="50" charset="-128"/>
                <a:cs typeface="メイリオ" pitchFamily="50" charset="-128"/>
              </a:rPr>
              <a:t>】</a:t>
            </a:r>
            <a:endParaRPr kumimoji="1" lang="ja-JP" altLang="en-US" sz="2400" dirty="0">
              <a:latin typeface="メイリオ" pitchFamily="50" charset="-128"/>
              <a:ea typeface="メイリオ" pitchFamily="50" charset="-128"/>
              <a:cs typeface="メイリオ" pitchFamily="50" charset="-128"/>
            </a:endParaRPr>
          </a:p>
        </p:txBody>
      </p:sp>
      <p:sp>
        <p:nvSpPr>
          <p:cNvPr id="13" name="テキスト ボックス 12"/>
          <p:cNvSpPr txBox="1"/>
          <p:nvPr/>
        </p:nvSpPr>
        <p:spPr>
          <a:xfrm>
            <a:off x="5436096" y="1412776"/>
            <a:ext cx="2592288" cy="461665"/>
          </a:xfrm>
          <a:prstGeom prst="rect">
            <a:avLst/>
          </a:prstGeom>
          <a:noFill/>
        </p:spPr>
        <p:txBody>
          <a:bodyPr wrap="square" rtlCol="0">
            <a:spAutoFit/>
          </a:bodyPr>
          <a:lstStyle/>
          <a:p>
            <a:r>
              <a:rPr kumimoji="1" lang="en-US" altLang="ja-JP" sz="2400" dirty="0" smtClean="0">
                <a:latin typeface="メイリオ" pitchFamily="50" charset="-128"/>
                <a:ea typeface="メイリオ" pitchFamily="50" charset="-128"/>
                <a:cs typeface="メイリオ" pitchFamily="50" charset="-128"/>
              </a:rPr>
              <a:t>【</a:t>
            </a:r>
            <a:r>
              <a:rPr lang="ja-JP" altLang="en-US" sz="2400" dirty="0" smtClean="0">
                <a:latin typeface="メイリオ" pitchFamily="50" charset="-128"/>
                <a:ea typeface="メイリオ" pitchFamily="50" charset="-128"/>
                <a:cs typeface="メイリオ" pitchFamily="50" charset="-128"/>
              </a:rPr>
              <a:t>状態変化</a:t>
            </a:r>
            <a:r>
              <a:rPr kumimoji="1" lang="en-US" altLang="ja-JP" sz="2400" dirty="0" smtClean="0">
                <a:latin typeface="メイリオ" pitchFamily="50" charset="-128"/>
                <a:ea typeface="メイリオ" pitchFamily="50" charset="-128"/>
                <a:cs typeface="メイリオ" pitchFamily="50" charset="-128"/>
              </a:rPr>
              <a:t>】</a:t>
            </a:r>
            <a:endParaRPr kumimoji="1" lang="ja-JP" altLang="en-US" sz="2400" dirty="0">
              <a:latin typeface="メイリオ" pitchFamily="50" charset="-128"/>
              <a:ea typeface="メイリオ" pitchFamily="50" charset="-128"/>
              <a:cs typeface="メイリオ" pitchFamily="50" charset="-128"/>
            </a:endParaRPr>
          </a:p>
        </p:txBody>
      </p:sp>
      <p:sp>
        <p:nvSpPr>
          <p:cNvPr id="14" name="テキスト ボックス 13"/>
          <p:cNvSpPr txBox="1"/>
          <p:nvPr/>
        </p:nvSpPr>
        <p:spPr>
          <a:xfrm>
            <a:off x="3390388" y="4407655"/>
            <a:ext cx="2160240" cy="461665"/>
          </a:xfrm>
          <a:prstGeom prst="rect">
            <a:avLst/>
          </a:prstGeom>
          <a:noFill/>
        </p:spPr>
        <p:txBody>
          <a:bodyPr wrap="square" rtlCol="0">
            <a:spAutoFit/>
          </a:bodyPr>
          <a:lstStyle/>
          <a:p>
            <a:r>
              <a:rPr kumimoji="1" lang="en-US" altLang="ja-JP" sz="2400" dirty="0" smtClean="0">
                <a:latin typeface="メイリオ" pitchFamily="50" charset="-128"/>
                <a:ea typeface="メイリオ" pitchFamily="50" charset="-128"/>
                <a:cs typeface="メイリオ" pitchFamily="50" charset="-128"/>
              </a:rPr>
              <a:t>【</a:t>
            </a:r>
            <a:r>
              <a:rPr lang="ja-JP" altLang="en-US" sz="2400" dirty="0" smtClean="0">
                <a:latin typeface="メイリオ" pitchFamily="50" charset="-128"/>
                <a:ea typeface="メイリオ" pitchFamily="50" charset="-128"/>
                <a:cs typeface="メイリオ" pitchFamily="50" charset="-128"/>
              </a:rPr>
              <a:t>移充てん</a:t>
            </a:r>
            <a:r>
              <a:rPr kumimoji="1" lang="en-US" altLang="ja-JP" sz="2400" dirty="0" smtClean="0">
                <a:latin typeface="メイリオ" pitchFamily="50" charset="-128"/>
                <a:ea typeface="メイリオ" pitchFamily="50" charset="-128"/>
                <a:cs typeface="メイリオ" pitchFamily="50" charset="-128"/>
              </a:rPr>
              <a:t>】</a:t>
            </a:r>
            <a:endParaRPr kumimoji="1" lang="ja-JP" altLang="en-US" sz="2400" dirty="0">
              <a:latin typeface="メイリオ" pitchFamily="50" charset="-128"/>
              <a:ea typeface="メイリオ" pitchFamily="50" charset="-128"/>
              <a:cs typeface="メイリオ" pitchFamily="50" charset="-128"/>
            </a:endParaRPr>
          </a:p>
        </p:txBody>
      </p:sp>
      <p:sp>
        <p:nvSpPr>
          <p:cNvPr id="15" name="テキスト ボックス 14"/>
          <p:cNvSpPr txBox="1"/>
          <p:nvPr/>
        </p:nvSpPr>
        <p:spPr>
          <a:xfrm>
            <a:off x="3851920" y="3717032"/>
            <a:ext cx="1584176" cy="338554"/>
          </a:xfrm>
          <a:prstGeom prst="rect">
            <a:avLst/>
          </a:prstGeom>
          <a:noFill/>
        </p:spPr>
        <p:txBody>
          <a:bodyPr wrap="square" rtlCol="0">
            <a:spAutoFit/>
          </a:bodyPr>
          <a:lstStyle/>
          <a:p>
            <a:r>
              <a:rPr kumimoji="1" lang="ja-JP" altLang="en-US" sz="1600" dirty="0" smtClean="0">
                <a:latin typeface="メイリオ" pitchFamily="50" charset="-128"/>
                <a:ea typeface="メイリオ" pitchFamily="50" charset="-128"/>
                <a:cs typeface="メイリオ" pitchFamily="50" charset="-128"/>
              </a:rPr>
              <a:t>（液面加圧）</a:t>
            </a:r>
            <a:endParaRPr kumimoji="1" lang="ja-JP" altLang="en-US" sz="1600" dirty="0">
              <a:latin typeface="メイリオ" pitchFamily="50" charset="-128"/>
              <a:ea typeface="メイリオ" pitchFamily="50" charset="-128"/>
              <a:cs typeface="メイリオ" pitchFamily="50" charset="-128"/>
            </a:endParaRPr>
          </a:p>
        </p:txBody>
      </p:sp>
      <p:cxnSp>
        <p:nvCxnSpPr>
          <p:cNvPr id="17" name="直線コネクタ 16"/>
          <p:cNvCxnSpPr/>
          <p:nvPr/>
        </p:nvCxnSpPr>
        <p:spPr>
          <a:xfrm>
            <a:off x="5436096" y="1340768"/>
            <a:ext cx="0" cy="28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3419872" y="4221088"/>
            <a:ext cx="0" cy="21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3419872" y="4221088"/>
            <a:ext cx="20162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5436096" y="4221088"/>
            <a:ext cx="2448272" cy="2160000"/>
          </a:xfrm>
          <a:prstGeom prst="line">
            <a:avLst/>
          </a:prstGeom>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7020272" y="4581128"/>
            <a:ext cx="1584176" cy="276999"/>
          </a:xfrm>
          <a:prstGeom prst="rect">
            <a:avLst/>
          </a:prstGeom>
          <a:noFill/>
        </p:spPr>
        <p:txBody>
          <a:bodyPr wrap="square" rtlCol="0">
            <a:spAutoFit/>
          </a:bodyPr>
          <a:lstStyle/>
          <a:p>
            <a:r>
              <a:rPr lang="ja-JP" altLang="en-US" sz="1200" b="1" dirty="0" smtClean="0">
                <a:latin typeface="メイリオ" pitchFamily="50" charset="-128"/>
                <a:ea typeface="メイリオ" pitchFamily="50" charset="-128"/>
                <a:cs typeface="メイリオ" pitchFamily="50" charset="-128"/>
              </a:rPr>
              <a:t>液化ガス</a:t>
            </a:r>
            <a:r>
              <a:rPr lang="en-US" altLang="ja-JP" sz="1200" b="1" dirty="0" smtClean="0">
                <a:latin typeface="メイリオ" pitchFamily="50" charset="-128"/>
                <a:ea typeface="メイリオ" pitchFamily="50" charset="-128"/>
                <a:cs typeface="メイリオ" pitchFamily="50" charset="-128"/>
              </a:rPr>
              <a:t> 0.5MPa</a:t>
            </a:r>
          </a:p>
        </p:txBody>
      </p:sp>
      <p:sp>
        <p:nvSpPr>
          <p:cNvPr id="20" name="下矢印 19"/>
          <p:cNvSpPr/>
          <p:nvPr/>
        </p:nvSpPr>
        <p:spPr>
          <a:xfrm>
            <a:off x="7826428" y="3398520"/>
            <a:ext cx="216024"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下矢印 20"/>
          <p:cNvSpPr/>
          <p:nvPr/>
        </p:nvSpPr>
        <p:spPr>
          <a:xfrm>
            <a:off x="6834728" y="4797152"/>
            <a:ext cx="216024"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8028384" y="3501008"/>
            <a:ext cx="792088" cy="276999"/>
          </a:xfrm>
          <a:prstGeom prst="rect">
            <a:avLst/>
          </a:prstGeom>
          <a:noFill/>
        </p:spPr>
        <p:txBody>
          <a:bodyPr wrap="square" rtlCol="0">
            <a:spAutoFit/>
          </a:bodyPr>
          <a:lstStyle/>
          <a:p>
            <a:r>
              <a:rPr lang="en-US" altLang="ja-JP" sz="1200" b="1" dirty="0" smtClean="0">
                <a:latin typeface="メイリオ" pitchFamily="50" charset="-128"/>
                <a:ea typeface="メイリオ" pitchFamily="50" charset="-128"/>
                <a:cs typeface="メイリオ" pitchFamily="50" charset="-128"/>
              </a:rPr>
              <a:t>0.5MPa</a:t>
            </a:r>
          </a:p>
        </p:txBody>
      </p:sp>
      <p:cxnSp>
        <p:nvCxnSpPr>
          <p:cNvPr id="27" name="直線コネクタ 26"/>
          <p:cNvCxnSpPr/>
          <p:nvPr/>
        </p:nvCxnSpPr>
        <p:spPr>
          <a:xfrm>
            <a:off x="0" y="126876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9" name="タイトル 4"/>
          <p:cNvSpPr>
            <a:spLocks noGrp="1"/>
          </p:cNvSpPr>
          <p:nvPr>
            <p:ph type="title"/>
          </p:nvPr>
        </p:nvSpPr>
        <p:spPr>
          <a:xfrm>
            <a:off x="457200" y="274638"/>
            <a:ext cx="8229600" cy="1143000"/>
          </a:xfrm>
        </p:spPr>
        <p:txBody>
          <a:bodyPr>
            <a:normAutofit/>
          </a:bodyPr>
          <a:lstStyle/>
          <a:p>
            <a:r>
              <a:rPr lang="ja-JP" altLang="en-US" sz="3200" b="0" dirty="0">
                <a:solidFill>
                  <a:srgbClr val="002060"/>
                </a:solidFill>
                <a:effectLst/>
                <a:latin typeface="HG創英角ｺﾞｼｯｸUB"/>
                <a:ea typeface="HG創英角ｺﾞｼｯｸUB"/>
              </a:rPr>
              <a:t>２－２　</a:t>
            </a:r>
            <a:r>
              <a:rPr lang="ja-JP" altLang="ja-JP" sz="3200" b="0" dirty="0">
                <a:solidFill>
                  <a:srgbClr val="002060"/>
                </a:solidFill>
                <a:effectLst/>
                <a:latin typeface="HG創英角ｺﾞｼｯｸUB"/>
                <a:ea typeface="HG創英角ｺﾞｼｯｸUB"/>
              </a:rPr>
              <a:t>高圧ガス</a:t>
            </a:r>
            <a:r>
              <a:rPr lang="ja-JP" altLang="en-US" sz="3200" b="0" dirty="0">
                <a:solidFill>
                  <a:srgbClr val="002060"/>
                </a:solidFill>
                <a:effectLst/>
                <a:latin typeface="HG創英角ｺﾞｼｯｸUB"/>
                <a:ea typeface="HG創英角ｺﾞｼｯｸUB"/>
              </a:rPr>
              <a:t>の製造について</a:t>
            </a:r>
            <a:endParaRPr kumimoji="1" lang="ja-JP" altLang="en-US" sz="3200" b="0" dirty="0">
              <a:solidFill>
                <a:srgbClr val="002060"/>
              </a:solidFill>
              <a:effectLst/>
              <a:latin typeface="HG創英角ｺﾞｼｯｸUB" panose="020B0909000000000000" pitchFamily="49" charset="-128"/>
              <a:ea typeface="HG創英角ｺﾞｼｯｸUB" panose="020B0909000000000000" pitchFamily="49" charset="-128"/>
            </a:endParaRPr>
          </a:p>
        </p:txBody>
      </p:sp>
      <p:sp>
        <p:nvSpPr>
          <p:cNvPr id="28" name="スライド番号プレースホルダ 7"/>
          <p:cNvSpPr>
            <a:spLocks noGrp="1"/>
          </p:cNvSpPr>
          <p:nvPr>
            <p:ph type="sldNum" sz="quarter" idx="12"/>
          </p:nvPr>
        </p:nvSpPr>
        <p:spPr>
          <a:xfrm>
            <a:off x="8647272" y="6407944"/>
            <a:ext cx="365760" cy="365125"/>
          </a:xfrm>
        </p:spPr>
        <p:txBody>
          <a:bodyPr/>
          <a:lstStyle/>
          <a:p>
            <a:fld id="{1FE7406B-1FB4-4551-8C76-B482A15F2861}" type="slidenum">
              <a:rPr kumimoji="1" lang="ja-JP" altLang="en-US" smtClean="0"/>
              <a:pPr/>
              <a:t>14</a:t>
            </a:fld>
            <a:endParaRPr kumimoji="1" lang="ja-JP" altLang="en-US" dirty="0"/>
          </a:p>
        </p:txBody>
      </p:sp>
    </p:spTree>
    <p:extLst>
      <p:ext uri="{BB962C8B-B14F-4D97-AF65-F5344CB8AC3E}">
        <p14:creationId xmlns:p14="http://schemas.microsoft.com/office/powerpoint/2010/main" val="29017336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p:nvPr/>
        </p:nvPicPr>
        <p:blipFill>
          <a:blip r:embed="rId3" cstate="print"/>
          <a:srcRect/>
          <a:stretch>
            <a:fillRect/>
          </a:stretch>
        </p:blipFill>
        <p:spPr bwMode="auto">
          <a:xfrm>
            <a:off x="468464" y="2204864"/>
            <a:ext cx="8280000" cy="3960000"/>
          </a:xfrm>
          <a:prstGeom prst="rect">
            <a:avLst/>
          </a:prstGeom>
          <a:noFill/>
          <a:ln w="9525">
            <a:noFill/>
            <a:miter lim="800000"/>
            <a:headEnd/>
            <a:tailEnd/>
          </a:ln>
        </p:spPr>
      </p:pic>
      <p:grpSp>
        <p:nvGrpSpPr>
          <p:cNvPr id="15" name="グループ化 14"/>
          <p:cNvGrpSpPr/>
          <p:nvPr/>
        </p:nvGrpSpPr>
        <p:grpSpPr>
          <a:xfrm>
            <a:off x="5544568" y="2801974"/>
            <a:ext cx="2664296" cy="1634698"/>
            <a:chOff x="5508104" y="2370366"/>
            <a:chExt cx="2664296" cy="1634698"/>
          </a:xfrm>
        </p:grpSpPr>
        <p:sp>
          <p:nvSpPr>
            <p:cNvPr id="8" name="角丸四角形 7"/>
            <p:cNvSpPr/>
            <p:nvPr/>
          </p:nvSpPr>
          <p:spPr>
            <a:xfrm>
              <a:off x="5508104" y="2478828"/>
              <a:ext cx="1404000"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5508104" y="2780928"/>
              <a:ext cx="1296000"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5508104" y="3414932"/>
              <a:ext cx="1872000"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5508104" y="3112832"/>
              <a:ext cx="1116000"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5508104" y="3717032"/>
              <a:ext cx="1296000"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6876256" y="2370366"/>
              <a:ext cx="1296144" cy="338554"/>
            </a:xfrm>
            <a:prstGeom prst="rect">
              <a:avLst/>
            </a:prstGeom>
            <a:noFill/>
          </p:spPr>
          <p:txBody>
            <a:bodyPr wrap="square" rtlCol="0">
              <a:spAutoFit/>
            </a:bodyPr>
            <a:lstStyle/>
            <a:p>
              <a:r>
                <a:rPr kumimoji="1" lang="ja-JP" altLang="en-US" sz="1600" dirty="0" smtClean="0">
                  <a:solidFill>
                    <a:srgbClr val="FF0000"/>
                  </a:solidFill>
                  <a:latin typeface="メイリオ" pitchFamily="50" charset="-128"/>
                  <a:ea typeface="メイリオ" pitchFamily="50" charset="-128"/>
                  <a:cs typeface="メイリオ" pitchFamily="50" charset="-128"/>
                </a:rPr>
                <a:t>日常点検</a:t>
              </a:r>
              <a:endParaRPr kumimoji="1" lang="ja-JP" altLang="en-US" sz="1600" dirty="0">
                <a:solidFill>
                  <a:srgbClr val="FF0000"/>
                </a:solidFill>
                <a:latin typeface="メイリオ" pitchFamily="50" charset="-128"/>
                <a:ea typeface="メイリオ" pitchFamily="50" charset="-128"/>
                <a:cs typeface="メイリオ" pitchFamily="50" charset="-128"/>
              </a:endParaRPr>
            </a:p>
          </p:txBody>
        </p:sp>
        <p:sp>
          <p:nvSpPr>
            <p:cNvPr id="14" name="角丸四角形 13"/>
            <p:cNvSpPr/>
            <p:nvPr/>
          </p:nvSpPr>
          <p:spPr>
            <a:xfrm>
              <a:off x="6916792" y="2370366"/>
              <a:ext cx="864000"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7" name="直線コネクタ 16"/>
          <p:cNvCxnSpPr/>
          <p:nvPr/>
        </p:nvCxnSpPr>
        <p:spPr>
          <a:xfrm>
            <a:off x="0" y="126876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 name="タイトル 4"/>
          <p:cNvSpPr>
            <a:spLocks noGrp="1"/>
          </p:cNvSpPr>
          <p:nvPr>
            <p:ph type="title"/>
          </p:nvPr>
        </p:nvSpPr>
        <p:spPr>
          <a:xfrm>
            <a:off x="457200" y="274638"/>
            <a:ext cx="8229600" cy="1143000"/>
          </a:xfrm>
        </p:spPr>
        <p:txBody>
          <a:bodyPr>
            <a:normAutofit/>
          </a:bodyPr>
          <a:lstStyle/>
          <a:p>
            <a:r>
              <a:rPr lang="ja-JP" altLang="en-US" sz="3200" b="0" dirty="0">
                <a:solidFill>
                  <a:srgbClr val="002060"/>
                </a:solidFill>
                <a:effectLst/>
                <a:latin typeface="HG創英角ｺﾞｼｯｸUB"/>
                <a:ea typeface="HG創英角ｺﾞｼｯｸUB"/>
              </a:rPr>
              <a:t>２－２　</a:t>
            </a:r>
            <a:r>
              <a:rPr lang="ja-JP" altLang="ja-JP" sz="3200" b="0" dirty="0">
                <a:solidFill>
                  <a:srgbClr val="002060"/>
                </a:solidFill>
                <a:effectLst/>
                <a:latin typeface="HG創英角ｺﾞｼｯｸUB"/>
                <a:ea typeface="HG創英角ｺﾞｼｯｸUB"/>
              </a:rPr>
              <a:t>高圧ガス</a:t>
            </a:r>
            <a:r>
              <a:rPr lang="ja-JP" altLang="en-US" sz="3200" b="0" dirty="0">
                <a:solidFill>
                  <a:srgbClr val="002060"/>
                </a:solidFill>
                <a:effectLst/>
                <a:latin typeface="HG創英角ｺﾞｼｯｸUB"/>
                <a:ea typeface="HG創英角ｺﾞｼｯｸUB"/>
              </a:rPr>
              <a:t>の製造について</a:t>
            </a:r>
            <a:endParaRPr kumimoji="1" lang="ja-JP" altLang="en-US" sz="3200" b="0" dirty="0">
              <a:solidFill>
                <a:srgbClr val="002060"/>
              </a:solidFill>
              <a:effectLst/>
              <a:latin typeface="HG創英角ｺﾞｼｯｸUB" panose="020B0909000000000000" pitchFamily="49" charset="-128"/>
              <a:ea typeface="HG創英角ｺﾞｼｯｸUB" panose="020B0909000000000000" pitchFamily="49" charset="-128"/>
            </a:endParaRPr>
          </a:p>
        </p:txBody>
      </p:sp>
      <p:sp>
        <p:nvSpPr>
          <p:cNvPr id="23" name="タイトル 1"/>
          <p:cNvSpPr txBox="1">
            <a:spLocks/>
          </p:cNvSpPr>
          <p:nvPr/>
        </p:nvSpPr>
        <p:spPr>
          <a:xfrm>
            <a:off x="539552" y="1196752"/>
            <a:ext cx="6840760" cy="95990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lvl="0">
              <a:lnSpc>
                <a:spcPct val="110000"/>
              </a:lnSpc>
              <a:spcBef>
                <a:spcPts val="0"/>
              </a:spcBef>
            </a:pPr>
            <a:r>
              <a:rPr lang="ja-JP" altLang="en-US" sz="2800" b="0" dirty="0" smtClean="0">
                <a:effectLst/>
                <a:latin typeface="ＭＳ ゴシック" panose="020B0609070205080204" pitchFamily="49" charset="-128"/>
                <a:ea typeface="ＭＳ ゴシック" panose="020B0609070205080204" pitchFamily="49" charset="-128"/>
              </a:rPr>
              <a:t>○第１種製造者に対する規制の概要</a:t>
            </a:r>
            <a:endParaRPr lang="ja-JP" altLang="en-US" sz="2800" b="0" dirty="0">
              <a:effectLst/>
              <a:latin typeface="ＭＳ ゴシック" panose="020B0609070205080204" pitchFamily="49" charset="-128"/>
              <a:ea typeface="ＭＳ ゴシック" panose="020B0609070205080204" pitchFamily="49" charset="-128"/>
            </a:endParaRPr>
          </a:p>
        </p:txBody>
      </p:sp>
      <p:sp>
        <p:nvSpPr>
          <p:cNvPr id="19" name="スライド番号プレースホルダ 7"/>
          <p:cNvSpPr>
            <a:spLocks noGrp="1"/>
          </p:cNvSpPr>
          <p:nvPr>
            <p:ph type="sldNum" sz="quarter" idx="12"/>
          </p:nvPr>
        </p:nvSpPr>
        <p:spPr>
          <a:xfrm>
            <a:off x="8647272" y="6407944"/>
            <a:ext cx="365760" cy="365125"/>
          </a:xfrm>
        </p:spPr>
        <p:txBody>
          <a:bodyPr/>
          <a:lstStyle/>
          <a:p>
            <a:fld id="{1FE7406B-1FB4-4551-8C76-B482A15F2861}" type="slidenum">
              <a:rPr kumimoji="1" lang="ja-JP" altLang="en-US" smtClean="0"/>
              <a:pPr/>
              <a:t>15</a:t>
            </a:fld>
            <a:endParaRPr kumimoji="1" lang="ja-JP" altLang="en-US" dirty="0"/>
          </a:p>
        </p:txBody>
      </p:sp>
    </p:spTree>
    <p:extLst>
      <p:ext uri="{BB962C8B-B14F-4D97-AF65-F5344CB8AC3E}">
        <p14:creationId xmlns:p14="http://schemas.microsoft.com/office/powerpoint/2010/main" val="303182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p:nvPr/>
        </p:nvPicPr>
        <p:blipFill>
          <a:blip r:embed="rId3" cstate="print"/>
          <a:srcRect/>
          <a:stretch>
            <a:fillRect/>
          </a:stretch>
        </p:blipFill>
        <p:spPr bwMode="auto">
          <a:xfrm>
            <a:off x="468464" y="2389187"/>
            <a:ext cx="8280000" cy="3960000"/>
          </a:xfrm>
          <a:prstGeom prst="rect">
            <a:avLst/>
          </a:prstGeom>
          <a:noFill/>
          <a:ln w="9525">
            <a:noFill/>
            <a:miter lim="800000"/>
            <a:headEnd/>
            <a:tailEnd/>
          </a:ln>
        </p:spPr>
      </p:pic>
      <p:grpSp>
        <p:nvGrpSpPr>
          <p:cNvPr id="2" name="グループ化 15"/>
          <p:cNvGrpSpPr/>
          <p:nvPr/>
        </p:nvGrpSpPr>
        <p:grpSpPr>
          <a:xfrm>
            <a:off x="5508104" y="3396859"/>
            <a:ext cx="2664296" cy="1016776"/>
            <a:chOff x="5508104" y="2780928"/>
            <a:chExt cx="2664296" cy="1016776"/>
          </a:xfrm>
        </p:grpSpPr>
        <p:sp>
          <p:nvSpPr>
            <p:cNvPr id="10" name="角丸四角形 9"/>
            <p:cNvSpPr/>
            <p:nvPr/>
          </p:nvSpPr>
          <p:spPr>
            <a:xfrm>
              <a:off x="5508104" y="3463424"/>
              <a:ext cx="1872000" cy="3342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5508104" y="2950704"/>
              <a:ext cx="1152000" cy="3342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6876256" y="2780928"/>
              <a:ext cx="1296144" cy="392914"/>
            </a:xfrm>
            <a:prstGeom prst="rect">
              <a:avLst/>
            </a:prstGeom>
            <a:noFill/>
          </p:spPr>
          <p:txBody>
            <a:bodyPr wrap="square" rtlCol="0">
              <a:spAutoFit/>
            </a:bodyPr>
            <a:lstStyle/>
            <a:p>
              <a:r>
                <a:rPr kumimoji="1" lang="ja-JP" altLang="en-US" sz="1600" dirty="0" smtClean="0">
                  <a:solidFill>
                    <a:srgbClr val="FF0000"/>
                  </a:solidFill>
                  <a:latin typeface="メイリオ" pitchFamily="50" charset="-128"/>
                  <a:ea typeface="メイリオ" pitchFamily="50" charset="-128"/>
                  <a:cs typeface="メイリオ" pitchFamily="50" charset="-128"/>
                </a:rPr>
                <a:t>日常点検</a:t>
              </a:r>
              <a:endParaRPr kumimoji="1" lang="ja-JP" altLang="en-US" sz="1600" dirty="0">
                <a:solidFill>
                  <a:srgbClr val="FF0000"/>
                </a:solidFill>
                <a:latin typeface="メイリオ" pitchFamily="50" charset="-128"/>
                <a:ea typeface="メイリオ" pitchFamily="50" charset="-128"/>
                <a:cs typeface="メイリオ" pitchFamily="50" charset="-128"/>
              </a:endParaRPr>
            </a:p>
          </p:txBody>
        </p:sp>
        <p:sp>
          <p:nvSpPr>
            <p:cNvPr id="14" name="角丸四角形 13"/>
            <p:cNvSpPr/>
            <p:nvPr/>
          </p:nvSpPr>
          <p:spPr>
            <a:xfrm>
              <a:off x="6916792" y="2782864"/>
              <a:ext cx="864000" cy="30323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6" name="直線コネクタ 15"/>
          <p:cNvCxnSpPr/>
          <p:nvPr/>
        </p:nvCxnSpPr>
        <p:spPr>
          <a:xfrm>
            <a:off x="0" y="126876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タイトル 4"/>
          <p:cNvSpPr>
            <a:spLocks noGrp="1"/>
          </p:cNvSpPr>
          <p:nvPr>
            <p:ph type="title"/>
          </p:nvPr>
        </p:nvSpPr>
        <p:spPr>
          <a:xfrm>
            <a:off x="457200" y="274638"/>
            <a:ext cx="8229600" cy="1143000"/>
          </a:xfrm>
        </p:spPr>
        <p:txBody>
          <a:bodyPr>
            <a:normAutofit/>
          </a:bodyPr>
          <a:lstStyle/>
          <a:p>
            <a:r>
              <a:rPr lang="ja-JP" altLang="en-US" sz="3200" b="0" dirty="0">
                <a:solidFill>
                  <a:srgbClr val="002060"/>
                </a:solidFill>
                <a:effectLst/>
                <a:latin typeface="HG創英角ｺﾞｼｯｸUB"/>
                <a:ea typeface="HG創英角ｺﾞｼｯｸUB"/>
              </a:rPr>
              <a:t>２－２　</a:t>
            </a:r>
            <a:r>
              <a:rPr lang="ja-JP" altLang="ja-JP" sz="3200" b="0" dirty="0">
                <a:solidFill>
                  <a:srgbClr val="002060"/>
                </a:solidFill>
                <a:effectLst/>
                <a:latin typeface="HG創英角ｺﾞｼｯｸUB"/>
                <a:ea typeface="HG創英角ｺﾞｼｯｸUB"/>
              </a:rPr>
              <a:t>高圧ガス</a:t>
            </a:r>
            <a:r>
              <a:rPr lang="ja-JP" altLang="en-US" sz="3200" b="0" dirty="0">
                <a:solidFill>
                  <a:srgbClr val="002060"/>
                </a:solidFill>
                <a:effectLst/>
                <a:latin typeface="HG創英角ｺﾞｼｯｸUB"/>
                <a:ea typeface="HG創英角ｺﾞｼｯｸUB"/>
              </a:rPr>
              <a:t>の製造について</a:t>
            </a:r>
            <a:endParaRPr kumimoji="1" lang="ja-JP" altLang="en-US" sz="3200" b="0" dirty="0">
              <a:solidFill>
                <a:srgbClr val="002060"/>
              </a:solidFill>
              <a:effectLst/>
              <a:latin typeface="HG創英角ｺﾞｼｯｸUB" panose="020B0909000000000000" pitchFamily="49" charset="-128"/>
              <a:ea typeface="HG創英角ｺﾞｼｯｸUB" panose="020B0909000000000000" pitchFamily="49" charset="-128"/>
            </a:endParaRPr>
          </a:p>
        </p:txBody>
      </p:sp>
      <p:sp>
        <p:nvSpPr>
          <p:cNvPr id="19" name="タイトル 1"/>
          <p:cNvSpPr txBox="1">
            <a:spLocks/>
          </p:cNvSpPr>
          <p:nvPr/>
        </p:nvSpPr>
        <p:spPr>
          <a:xfrm>
            <a:off x="539552" y="1196752"/>
            <a:ext cx="6840760" cy="95990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lvl="0">
              <a:lnSpc>
                <a:spcPct val="110000"/>
              </a:lnSpc>
              <a:spcBef>
                <a:spcPts val="0"/>
              </a:spcBef>
            </a:pPr>
            <a:r>
              <a:rPr lang="ja-JP" altLang="en-US" sz="2800" b="0" dirty="0" smtClean="0">
                <a:effectLst/>
                <a:latin typeface="ＭＳ ゴシック" panose="020B0609070205080204" pitchFamily="49" charset="-128"/>
                <a:ea typeface="ＭＳ ゴシック" panose="020B0609070205080204" pitchFamily="49" charset="-128"/>
              </a:rPr>
              <a:t>○第２種製造者に対する規制の概要</a:t>
            </a:r>
            <a:endParaRPr lang="ja-JP" altLang="en-US" sz="2800" b="0" dirty="0">
              <a:effectLst/>
              <a:latin typeface="ＭＳ ゴシック" panose="020B0609070205080204" pitchFamily="49" charset="-128"/>
              <a:ea typeface="ＭＳ ゴシック" panose="020B0609070205080204" pitchFamily="49" charset="-128"/>
            </a:endParaRPr>
          </a:p>
        </p:txBody>
      </p:sp>
      <p:sp>
        <p:nvSpPr>
          <p:cNvPr id="20" name="スライド番号プレースホルダ 7"/>
          <p:cNvSpPr>
            <a:spLocks noGrp="1"/>
          </p:cNvSpPr>
          <p:nvPr>
            <p:ph type="sldNum" sz="quarter" idx="12"/>
          </p:nvPr>
        </p:nvSpPr>
        <p:spPr>
          <a:xfrm>
            <a:off x="8647272" y="6407944"/>
            <a:ext cx="365760" cy="365125"/>
          </a:xfrm>
        </p:spPr>
        <p:txBody>
          <a:bodyPr/>
          <a:lstStyle/>
          <a:p>
            <a:fld id="{1FE7406B-1FB4-4551-8C76-B482A15F2861}" type="slidenum">
              <a:rPr kumimoji="1" lang="ja-JP" altLang="en-US" smtClean="0"/>
              <a:pPr/>
              <a:t>16</a:t>
            </a:fld>
            <a:endParaRPr kumimoji="1" lang="ja-JP" altLang="en-US" dirty="0"/>
          </a:p>
        </p:txBody>
      </p:sp>
    </p:spTree>
    <p:extLst>
      <p:ext uri="{BB962C8B-B14F-4D97-AF65-F5344CB8AC3E}">
        <p14:creationId xmlns:p14="http://schemas.microsoft.com/office/powerpoint/2010/main" val="352339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724456" y="1507346"/>
            <a:ext cx="7474630" cy="1338828"/>
          </a:xfrm>
          <a:prstGeom prst="rect">
            <a:avLst/>
          </a:prstGeom>
          <a:noFill/>
        </p:spPr>
        <p:txBody>
          <a:bodyPr wrap="square" rtlCol="0">
            <a:spAutoFit/>
          </a:bodyPr>
          <a:lstStyle/>
          <a:p>
            <a:pPr>
              <a:lnSpc>
                <a:spcPct val="150000"/>
              </a:lnSpc>
            </a:pPr>
            <a:r>
              <a:rPr lang="ja-JP" altLang="en-US" b="1" dirty="0" smtClean="0"/>
              <a:t>１．第１種貯蔵所　　</a:t>
            </a:r>
            <a:endParaRPr lang="en-US" altLang="ja-JP" b="1" dirty="0" smtClean="0"/>
          </a:p>
          <a:p>
            <a:pPr>
              <a:lnSpc>
                <a:spcPct val="150000"/>
              </a:lnSpc>
            </a:pPr>
            <a:r>
              <a:rPr kumimoji="1" lang="ja-JP" altLang="en-US" dirty="0" smtClean="0"/>
              <a:t>　　　高圧ガスを１０００</a:t>
            </a:r>
            <a:r>
              <a:rPr lang="ja-JP" altLang="en-US" dirty="0" smtClean="0">
                <a:latin typeface="+mn-ea"/>
              </a:rPr>
              <a:t>㎥</a:t>
            </a:r>
            <a:r>
              <a:rPr lang="ja-JP" altLang="en-US" dirty="0" smtClean="0"/>
              <a:t>以上貯蔵（</a:t>
            </a:r>
            <a:r>
              <a:rPr lang="ja-JP" altLang="en-US" dirty="0"/>
              <a:t>第１種</a:t>
            </a:r>
            <a:r>
              <a:rPr lang="ja-JP" altLang="en-US" dirty="0" smtClean="0"/>
              <a:t>ガスのみ３０００</a:t>
            </a:r>
            <a:r>
              <a:rPr lang="ja-JP" altLang="en-US" dirty="0" smtClean="0">
                <a:solidFill>
                  <a:prstClr val="black"/>
                </a:solidFill>
                <a:latin typeface="ＭＳ Ｐゴシック"/>
              </a:rPr>
              <a:t>㎥ 以上</a:t>
            </a:r>
            <a:r>
              <a:rPr lang="ja-JP" altLang="en-US" dirty="0" smtClean="0"/>
              <a:t>）</a:t>
            </a:r>
            <a:endParaRPr lang="en-US" altLang="ja-JP" dirty="0" smtClean="0"/>
          </a:p>
          <a:p>
            <a:pPr>
              <a:lnSpc>
                <a:spcPct val="150000"/>
              </a:lnSpc>
            </a:pPr>
            <a:r>
              <a:rPr lang="ja-JP" altLang="en-US" dirty="0"/>
              <a:t>　</a:t>
            </a:r>
            <a:r>
              <a:rPr lang="ja-JP" altLang="en-US" dirty="0" smtClean="0"/>
              <a:t>　　　</a:t>
            </a:r>
            <a:r>
              <a:rPr lang="en-US" altLang="ja-JP" dirty="0" smtClean="0">
                <a:latin typeface="+mn-ea"/>
              </a:rPr>
              <a:t>※</a:t>
            </a:r>
            <a:r>
              <a:rPr lang="ja-JP" altLang="en-US" dirty="0" smtClean="0"/>
              <a:t>　液化ガスは１０ｋｇを１</a:t>
            </a:r>
            <a:r>
              <a:rPr lang="ja-JP" altLang="en-US" dirty="0">
                <a:latin typeface="+mn-ea"/>
              </a:rPr>
              <a:t> ㎥ </a:t>
            </a:r>
            <a:r>
              <a:rPr lang="ja-JP" altLang="en-US" dirty="0" smtClean="0">
                <a:latin typeface="+mn-ea"/>
              </a:rPr>
              <a:t>とみなす</a:t>
            </a:r>
            <a:endParaRPr lang="en-US" altLang="ja-JP" dirty="0">
              <a:solidFill>
                <a:prstClr val="black"/>
              </a:solidFill>
            </a:endParaRPr>
          </a:p>
        </p:txBody>
      </p:sp>
      <p:sp>
        <p:nvSpPr>
          <p:cNvPr id="4" name="テキスト ボックス 3"/>
          <p:cNvSpPr txBox="1"/>
          <p:nvPr/>
        </p:nvSpPr>
        <p:spPr>
          <a:xfrm>
            <a:off x="724456" y="3225750"/>
            <a:ext cx="7920881" cy="923330"/>
          </a:xfrm>
          <a:prstGeom prst="rect">
            <a:avLst/>
          </a:prstGeom>
          <a:noFill/>
        </p:spPr>
        <p:txBody>
          <a:bodyPr wrap="square" rtlCol="0">
            <a:spAutoFit/>
          </a:bodyPr>
          <a:lstStyle/>
          <a:p>
            <a:pPr lvl="0">
              <a:lnSpc>
                <a:spcPct val="150000"/>
              </a:lnSpc>
            </a:pPr>
            <a:r>
              <a:rPr lang="ja-JP" altLang="en-US" b="1" dirty="0" smtClean="0"/>
              <a:t>２．</a:t>
            </a:r>
            <a:r>
              <a:rPr lang="ja-JP" altLang="en-US" b="1" dirty="0">
                <a:solidFill>
                  <a:prstClr val="black"/>
                </a:solidFill>
              </a:rPr>
              <a:t>第２種</a:t>
            </a:r>
            <a:r>
              <a:rPr lang="ja-JP" altLang="en-US" b="1" dirty="0" smtClean="0">
                <a:solidFill>
                  <a:prstClr val="black"/>
                </a:solidFill>
              </a:rPr>
              <a:t>貯蔵所</a:t>
            </a:r>
            <a:endParaRPr lang="en-US" altLang="ja-JP" b="1" dirty="0" smtClean="0">
              <a:solidFill>
                <a:prstClr val="black"/>
              </a:solidFill>
            </a:endParaRPr>
          </a:p>
          <a:p>
            <a:pPr>
              <a:lnSpc>
                <a:spcPct val="150000"/>
              </a:lnSpc>
            </a:pPr>
            <a:r>
              <a:rPr kumimoji="1" lang="ja-JP" altLang="en-US" dirty="0"/>
              <a:t>　</a:t>
            </a:r>
            <a:r>
              <a:rPr kumimoji="1" lang="ja-JP" altLang="en-US" dirty="0" smtClean="0"/>
              <a:t>　　</a:t>
            </a:r>
            <a:r>
              <a:rPr lang="ja-JP" altLang="en-US" dirty="0" smtClean="0"/>
              <a:t>高圧</a:t>
            </a:r>
            <a:r>
              <a:rPr lang="ja-JP" altLang="en-US" dirty="0"/>
              <a:t>ガス</a:t>
            </a:r>
            <a:r>
              <a:rPr lang="ja-JP" altLang="en-US" dirty="0" smtClean="0"/>
              <a:t>を３００</a:t>
            </a:r>
            <a:r>
              <a:rPr lang="ja-JP" altLang="en-US" dirty="0">
                <a:latin typeface="+mn-ea"/>
              </a:rPr>
              <a:t>㎥</a:t>
            </a:r>
            <a:r>
              <a:rPr lang="ja-JP" altLang="en-US" dirty="0"/>
              <a:t>以上</a:t>
            </a:r>
            <a:r>
              <a:rPr lang="ja-JP" altLang="en-US" dirty="0" smtClean="0"/>
              <a:t>１０００</a:t>
            </a:r>
            <a:r>
              <a:rPr lang="ja-JP" altLang="en-US" dirty="0" smtClean="0">
                <a:latin typeface="+mn-ea"/>
              </a:rPr>
              <a:t>㎥未満</a:t>
            </a:r>
            <a:r>
              <a:rPr lang="ja-JP" altLang="en-US" dirty="0" smtClean="0"/>
              <a:t>貯蔵（</a:t>
            </a:r>
            <a:r>
              <a:rPr lang="ja-JP" altLang="en-US" dirty="0"/>
              <a:t>第１種ガスのみ３０００</a:t>
            </a:r>
            <a:r>
              <a:rPr lang="ja-JP" altLang="en-US" dirty="0">
                <a:solidFill>
                  <a:prstClr val="black"/>
                </a:solidFill>
                <a:latin typeface="ＭＳ Ｐゴシック"/>
              </a:rPr>
              <a:t>㎥ </a:t>
            </a:r>
            <a:r>
              <a:rPr lang="ja-JP" altLang="en-US" dirty="0" smtClean="0">
                <a:solidFill>
                  <a:prstClr val="black"/>
                </a:solidFill>
                <a:latin typeface="ＭＳ Ｐゴシック"/>
              </a:rPr>
              <a:t>未満</a:t>
            </a:r>
            <a:r>
              <a:rPr lang="ja-JP" altLang="en-US" dirty="0" smtClean="0"/>
              <a:t>）</a:t>
            </a:r>
            <a:endParaRPr lang="en-US" altLang="ja-JP" dirty="0"/>
          </a:p>
        </p:txBody>
      </p:sp>
      <p:sp>
        <p:nvSpPr>
          <p:cNvPr id="2" name="正方形/長方形 1"/>
          <p:cNvSpPr/>
          <p:nvPr/>
        </p:nvSpPr>
        <p:spPr>
          <a:xfrm>
            <a:off x="2915816" y="1651362"/>
            <a:ext cx="1008112" cy="288032"/>
          </a:xfrm>
          <a:prstGeom prst="rect">
            <a:avLst/>
          </a:prstGeom>
          <a:solidFill>
            <a:srgbClr val="FFFF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rgbClr val="FF0000"/>
                </a:solidFill>
              </a:rPr>
              <a:t>許可</a:t>
            </a:r>
            <a:endParaRPr kumimoji="1" lang="ja-JP" altLang="en-US" b="1" dirty="0">
              <a:solidFill>
                <a:srgbClr val="FF0000"/>
              </a:solidFill>
            </a:endParaRPr>
          </a:p>
        </p:txBody>
      </p:sp>
      <p:cxnSp>
        <p:nvCxnSpPr>
          <p:cNvPr id="9" name="直線コネクタ 8"/>
          <p:cNvCxnSpPr/>
          <p:nvPr/>
        </p:nvCxnSpPr>
        <p:spPr>
          <a:xfrm>
            <a:off x="0" y="126876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タイトル 4"/>
          <p:cNvSpPr>
            <a:spLocks noGrp="1"/>
          </p:cNvSpPr>
          <p:nvPr>
            <p:ph type="title"/>
          </p:nvPr>
        </p:nvSpPr>
        <p:spPr>
          <a:xfrm>
            <a:off x="457200" y="274638"/>
            <a:ext cx="8229600" cy="1143000"/>
          </a:xfrm>
        </p:spPr>
        <p:txBody>
          <a:bodyPr>
            <a:normAutofit/>
          </a:bodyPr>
          <a:lstStyle/>
          <a:p>
            <a:r>
              <a:rPr lang="ja-JP" altLang="en-US" sz="3200" b="0" dirty="0" smtClean="0">
                <a:solidFill>
                  <a:srgbClr val="002060"/>
                </a:solidFill>
                <a:effectLst/>
                <a:latin typeface="HG創英角ｺﾞｼｯｸUB"/>
                <a:ea typeface="HG創英角ｺﾞｼｯｸUB"/>
              </a:rPr>
              <a:t>２－３</a:t>
            </a:r>
            <a:r>
              <a:rPr lang="ja-JP" altLang="en-US" sz="3200" b="0" dirty="0">
                <a:solidFill>
                  <a:srgbClr val="002060"/>
                </a:solidFill>
                <a:effectLst/>
                <a:latin typeface="HG創英角ｺﾞｼｯｸUB"/>
                <a:ea typeface="HG創英角ｺﾞｼｯｸUB"/>
              </a:rPr>
              <a:t>　</a:t>
            </a:r>
            <a:r>
              <a:rPr lang="ja-JP" altLang="ja-JP" sz="3200" b="0" dirty="0">
                <a:solidFill>
                  <a:srgbClr val="002060"/>
                </a:solidFill>
                <a:effectLst/>
                <a:latin typeface="HG創英角ｺﾞｼｯｸUB"/>
                <a:ea typeface="HG創英角ｺﾞｼｯｸUB"/>
              </a:rPr>
              <a:t>高圧ガス</a:t>
            </a:r>
            <a:r>
              <a:rPr lang="ja-JP" altLang="en-US" sz="3200" b="0" dirty="0" smtClean="0">
                <a:solidFill>
                  <a:srgbClr val="002060"/>
                </a:solidFill>
                <a:effectLst/>
                <a:latin typeface="HG創英角ｺﾞｼｯｸUB"/>
                <a:ea typeface="HG創英角ｺﾞｼｯｸUB"/>
              </a:rPr>
              <a:t>の</a:t>
            </a:r>
            <a:r>
              <a:rPr lang="ja-JP" altLang="en-US" sz="3200" b="0" dirty="0">
                <a:solidFill>
                  <a:srgbClr val="002060"/>
                </a:solidFill>
                <a:effectLst/>
                <a:latin typeface="HG創英角ｺﾞｼｯｸUB"/>
                <a:ea typeface="HG創英角ｺﾞｼｯｸUB"/>
              </a:rPr>
              <a:t>貯蔵</a:t>
            </a:r>
            <a:r>
              <a:rPr lang="ja-JP" altLang="en-US" sz="3200" b="0" dirty="0" smtClean="0">
                <a:solidFill>
                  <a:srgbClr val="002060"/>
                </a:solidFill>
                <a:effectLst/>
                <a:latin typeface="HG創英角ｺﾞｼｯｸUB"/>
                <a:ea typeface="HG創英角ｺﾞｼｯｸUB"/>
              </a:rPr>
              <a:t>について</a:t>
            </a:r>
            <a:endParaRPr kumimoji="1" lang="ja-JP" altLang="en-US" sz="3200" b="0" dirty="0">
              <a:solidFill>
                <a:srgbClr val="002060"/>
              </a:solidFill>
              <a:effectLst/>
              <a:latin typeface="HG創英角ｺﾞｼｯｸUB" panose="020B0909000000000000" pitchFamily="49" charset="-128"/>
              <a:ea typeface="HG創英角ｺﾞｼｯｸUB" panose="020B0909000000000000" pitchFamily="49" charset="-128"/>
            </a:endParaRPr>
          </a:p>
        </p:txBody>
      </p:sp>
      <p:sp>
        <p:nvSpPr>
          <p:cNvPr id="12" name="正方形/長方形 11"/>
          <p:cNvSpPr/>
          <p:nvPr/>
        </p:nvSpPr>
        <p:spPr>
          <a:xfrm>
            <a:off x="2914859" y="3356992"/>
            <a:ext cx="1008112" cy="288032"/>
          </a:xfrm>
          <a:prstGeom prst="rect">
            <a:avLst/>
          </a:prstGeom>
          <a:solidFill>
            <a:srgbClr val="0099FF"/>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rPr>
              <a:t>届出</a:t>
            </a:r>
            <a:endParaRPr kumimoji="1" lang="ja-JP" altLang="en-US" b="1" dirty="0">
              <a:solidFill>
                <a:schemeClr val="bg1"/>
              </a:solidFill>
            </a:endParaRPr>
          </a:p>
        </p:txBody>
      </p:sp>
      <p:sp>
        <p:nvSpPr>
          <p:cNvPr id="13" name="スライド番号プレースホルダ 7"/>
          <p:cNvSpPr>
            <a:spLocks noGrp="1"/>
          </p:cNvSpPr>
          <p:nvPr>
            <p:ph type="sldNum" sz="quarter" idx="12"/>
          </p:nvPr>
        </p:nvSpPr>
        <p:spPr>
          <a:xfrm>
            <a:off x="8647272" y="6407944"/>
            <a:ext cx="365760" cy="365125"/>
          </a:xfrm>
        </p:spPr>
        <p:txBody>
          <a:bodyPr/>
          <a:lstStyle/>
          <a:p>
            <a:fld id="{1FE7406B-1FB4-4551-8C76-B482A15F2861}" type="slidenum">
              <a:rPr kumimoji="1" lang="ja-JP" altLang="en-US" smtClean="0"/>
              <a:pPr/>
              <a:t>17</a:t>
            </a:fld>
            <a:endParaRPr kumimoji="1" lang="ja-JP" altLang="en-US" dirty="0"/>
          </a:p>
        </p:txBody>
      </p:sp>
    </p:spTree>
    <p:extLst>
      <p:ext uri="{BB962C8B-B14F-4D97-AF65-F5344CB8AC3E}">
        <p14:creationId xmlns:p14="http://schemas.microsoft.com/office/powerpoint/2010/main" val="29439991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コンテンツ プレースホルダ 5" descr="LPGローリー②.jpg"/>
          <p:cNvPicPr>
            <a:picLocks noChangeAspect="1"/>
          </p:cNvPicPr>
          <p:nvPr/>
        </p:nvPicPr>
        <p:blipFill>
          <a:blip r:embed="rId3" cstate="print"/>
          <a:srcRect t="20312" b="21875"/>
          <a:stretch>
            <a:fillRect/>
          </a:stretch>
        </p:blipFill>
        <p:spPr>
          <a:xfrm>
            <a:off x="990819" y="4725320"/>
            <a:ext cx="3653189" cy="1584000"/>
          </a:xfrm>
          <a:prstGeom prst="rect">
            <a:avLst/>
          </a:prstGeom>
        </p:spPr>
      </p:pic>
      <p:pic>
        <p:nvPicPr>
          <p:cNvPr id="10" name="Picture 2" descr="圧縮炭酸ガス"/>
          <p:cNvPicPr>
            <a:picLocks noChangeAspect="1" noChangeArrowheads="1"/>
          </p:cNvPicPr>
          <p:nvPr/>
        </p:nvPicPr>
        <p:blipFill>
          <a:blip r:embed="rId4" cstate="print"/>
          <a:srcRect l="1575" t="5559" r="7076" b="8281"/>
          <a:stretch>
            <a:fillRect/>
          </a:stretch>
        </p:blipFill>
        <p:spPr bwMode="auto">
          <a:xfrm>
            <a:off x="4876665" y="4693986"/>
            <a:ext cx="3367743" cy="1615334"/>
          </a:xfrm>
          <a:prstGeom prst="rect">
            <a:avLst/>
          </a:prstGeom>
          <a:noFill/>
        </p:spPr>
      </p:pic>
      <p:pic>
        <p:nvPicPr>
          <p:cNvPr id="4" name="Picture 2"/>
          <p:cNvPicPr>
            <a:picLocks noChangeAspect="1" noChangeArrowheads="1"/>
          </p:cNvPicPr>
          <p:nvPr/>
        </p:nvPicPr>
        <p:blipFill>
          <a:blip r:embed="rId5" cstate="print"/>
          <a:srcRect/>
          <a:stretch>
            <a:fillRect/>
          </a:stretch>
        </p:blipFill>
        <p:spPr bwMode="auto">
          <a:xfrm>
            <a:off x="620008" y="1953071"/>
            <a:ext cx="2584200" cy="2124000"/>
          </a:xfrm>
          <a:prstGeom prst="rect">
            <a:avLst/>
          </a:prstGeom>
          <a:noFill/>
          <a:ln w="9525">
            <a:noFill/>
            <a:miter lim="800000"/>
            <a:headEnd/>
            <a:tailEnd/>
          </a:ln>
          <a:effectLst/>
        </p:spPr>
      </p:pic>
      <p:pic>
        <p:nvPicPr>
          <p:cNvPr id="7" name="コンテンツ プレースホルダ 5" descr="蒸発器付ローリー.jpg"/>
          <p:cNvPicPr>
            <a:picLocks noChangeAspect="1"/>
          </p:cNvPicPr>
          <p:nvPr/>
        </p:nvPicPr>
        <p:blipFill>
          <a:blip r:embed="rId6" cstate="print"/>
          <a:stretch>
            <a:fillRect/>
          </a:stretch>
        </p:blipFill>
        <p:spPr>
          <a:xfrm>
            <a:off x="3703040" y="2616844"/>
            <a:ext cx="2885064" cy="1532236"/>
          </a:xfrm>
          <a:prstGeom prst="rect">
            <a:avLst/>
          </a:prstGeom>
        </p:spPr>
      </p:pic>
      <p:pic>
        <p:nvPicPr>
          <p:cNvPr id="5" name="コンテンツ プレースホルダ 6" descr="バルクローリー.jpg"/>
          <p:cNvPicPr>
            <a:picLocks noGrp="1" noChangeAspect="1"/>
          </p:cNvPicPr>
          <p:nvPr>
            <p:ph sz="half" idx="1"/>
          </p:nvPr>
        </p:nvPicPr>
        <p:blipFill>
          <a:blip r:embed="rId7" cstate="print"/>
          <a:stretch>
            <a:fillRect/>
          </a:stretch>
        </p:blipFill>
        <p:spPr>
          <a:xfrm>
            <a:off x="6120232" y="1556792"/>
            <a:ext cx="2340200" cy="1584176"/>
          </a:xfrm>
        </p:spPr>
      </p:pic>
      <p:sp>
        <p:nvSpPr>
          <p:cNvPr id="11" name="テキスト ボックス 10"/>
          <p:cNvSpPr txBox="1"/>
          <p:nvPr/>
        </p:nvSpPr>
        <p:spPr>
          <a:xfrm>
            <a:off x="5220072" y="3717064"/>
            <a:ext cx="1080000" cy="288000"/>
          </a:xfrm>
          <a:prstGeom prst="rect">
            <a:avLst/>
          </a:prstGeom>
          <a:solidFill>
            <a:schemeClr val="bg1"/>
          </a:solidFill>
        </p:spPr>
        <p:txBody>
          <a:bodyPr wrap="square" rtlCol="0">
            <a:spAutoFit/>
          </a:bodyPr>
          <a:lstStyle/>
          <a:p>
            <a:r>
              <a:rPr lang="ja-JP" altLang="en-US" sz="1600" dirty="0" smtClean="0">
                <a:latin typeface="メイリオ" pitchFamily="50" charset="-128"/>
                <a:ea typeface="メイリオ" pitchFamily="50" charset="-128"/>
                <a:cs typeface="メイリオ" pitchFamily="50" charset="-128"/>
              </a:rPr>
              <a:t>↑ 蒸発器</a:t>
            </a:r>
            <a:endParaRPr kumimoji="1" lang="ja-JP" altLang="en-US" sz="1600" dirty="0">
              <a:latin typeface="メイリオ" pitchFamily="50" charset="-128"/>
              <a:ea typeface="メイリオ" pitchFamily="50" charset="-128"/>
              <a:cs typeface="メイリオ" pitchFamily="50" charset="-128"/>
            </a:endParaRPr>
          </a:p>
        </p:txBody>
      </p:sp>
      <p:sp>
        <p:nvSpPr>
          <p:cNvPr id="12" name="テキスト ボックス 11"/>
          <p:cNvSpPr txBox="1"/>
          <p:nvPr/>
        </p:nvSpPr>
        <p:spPr>
          <a:xfrm>
            <a:off x="323888" y="1556792"/>
            <a:ext cx="3240000" cy="324000"/>
          </a:xfrm>
          <a:prstGeom prst="rect">
            <a:avLst/>
          </a:prstGeom>
          <a:noFill/>
        </p:spPr>
        <p:txBody>
          <a:bodyPr wrap="square" rtlCol="0">
            <a:spAutoFit/>
          </a:bodyPr>
          <a:lstStyle/>
          <a:p>
            <a:r>
              <a:rPr lang="en-US" altLang="ja-JP" dirty="0" smtClean="0">
                <a:latin typeface="メイリオ" pitchFamily="50" charset="-128"/>
                <a:ea typeface="メイリオ" pitchFamily="50" charset="-128"/>
                <a:cs typeface="メイリオ" pitchFamily="50" charset="-128"/>
              </a:rPr>
              <a:t>【</a:t>
            </a:r>
            <a:r>
              <a:rPr lang="ja-JP" altLang="en-US" dirty="0" smtClean="0">
                <a:latin typeface="メイリオ" pitchFamily="50" charset="-128"/>
                <a:ea typeface="メイリオ" pitchFamily="50" charset="-128"/>
                <a:cs typeface="メイリオ" pitchFamily="50" charset="-128"/>
              </a:rPr>
              <a:t>ボンベ ばら積みトラック</a:t>
            </a:r>
            <a:r>
              <a:rPr lang="en-US" altLang="ja-JP" dirty="0" smtClean="0">
                <a:latin typeface="メイリオ" pitchFamily="50" charset="-128"/>
                <a:ea typeface="メイリオ" pitchFamily="50" charset="-128"/>
                <a:cs typeface="メイリオ" pitchFamily="50" charset="-128"/>
              </a:rPr>
              <a:t>】</a:t>
            </a:r>
            <a:endParaRPr kumimoji="1" lang="ja-JP" altLang="en-US" dirty="0">
              <a:latin typeface="メイリオ" pitchFamily="50" charset="-128"/>
              <a:ea typeface="メイリオ" pitchFamily="50" charset="-128"/>
              <a:cs typeface="メイリオ" pitchFamily="50" charset="-128"/>
            </a:endParaRPr>
          </a:p>
        </p:txBody>
      </p:sp>
      <p:sp>
        <p:nvSpPr>
          <p:cNvPr id="13" name="テキスト ボックス 12"/>
          <p:cNvSpPr txBox="1"/>
          <p:nvPr/>
        </p:nvSpPr>
        <p:spPr>
          <a:xfrm>
            <a:off x="3491880" y="1556792"/>
            <a:ext cx="2232248" cy="538609"/>
          </a:xfrm>
          <a:prstGeom prst="rect">
            <a:avLst/>
          </a:prstGeom>
          <a:noFill/>
        </p:spPr>
        <p:txBody>
          <a:bodyPr wrap="square" rtlCol="0">
            <a:spAutoFit/>
          </a:bodyPr>
          <a:lstStyle/>
          <a:p>
            <a:r>
              <a:rPr lang="en-US" altLang="ja-JP" dirty="0" smtClean="0">
                <a:latin typeface="メイリオ" pitchFamily="50" charset="-128"/>
                <a:ea typeface="メイリオ" pitchFamily="50" charset="-128"/>
                <a:cs typeface="メイリオ" pitchFamily="50" charset="-128"/>
              </a:rPr>
              <a:t>【</a:t>
            </a:r>
            <a:r>
              <a:rPr lang="ja-JP" altLang="en-US" dirty="0" smtClean="0">
                <a:latin typeface="メイリオ" pitchFamily="50" charset="-128"/>
                <a:ea typeface="メイリオ" pitchFamily="50" charset="-128"/>
                <a:cs typeface="メイリオ" pitchFamily="50" charset="-128"/>
              </a:rPr>
              <a:t>製造ローリー</a:t>
            </a:r>
            <a:r>
              <a:rPr lang="en-US" altLang="ja-JP" dirty="0" smtClean="0">
                <a:latin typeface="メイリオ" pitchFamily="50" charset="-128"/>
                <a:ea typeface="メイリオ" pitchFamily="50" charset="-128"/>
                <a:cs typeface="メイリオ" pitchFamily="50" charset="-128"/>
              </a:rPr>
              <a:t>】</a:t>
            </a:r>
          </a:p>
          <a:p>
            <a:r>
              <a:rPr kumimoji="1" lang="ja-JP" altLang="en-US" sz="1100" dirty="0" smtClean="0">
                <a:latin typeface="メイリオ" pitchFamily="50" charset="-128"/>
                <a:ea typeface="メイリオ" pitchFamily="50" charset="-128"/>
                <a:cs typeface="メイリオ" pitchFamily="50" charset="-128"/>
              </a:rPr>
              <a:t>　　　</a:t>
            </a:r>
            <a:r>
              <a:rPr kumimoji="1" lang="en-US" altLang="ja-JP" sz="1100" dirty="0" smtClean="0">
                <a:latin typeface="メイリオ" pitchFamily="50" charset="-128"/>
                <a:ea typeface="メイリオ" pitchFamily="50" charset="-128"/>
                <a:cs typeface="メイリオ" pitchFamily="50" charset="-128"/>
              </a:rPr>
              <a:t>※</a:t>
            </a:r>
            <a:r>
              <a:rPr kumimoji="1" lang="ja-JP" altLang="en-US" sz="1100" dirty="0" smtClean="0">
                <a:latin typeface="メイリオ" pitchFamily="50" charset="-128"/>
                <a:ea typeface="メイリオ" pitchFamily="50" charset="-128"/>
                <a:cs typeface="メイリオ" pitchFamily="50" charset="-128"/>
              </a:rPr>
              <a:t>移動式製造設備</a:t>
            </a:r>
            <a:endParaRPr kumimoji="1" lang="ja-JP" altLang="en-US" sz="1100" dirty="0">
              <a:latin typeface="メイリオ" pitchFamily="50" charset="-128"/>
              <a:ea typeface="メイリオ" pitchFamily="50" charset="-128"/>
              <a:cs typeface="メイリオ" pitchFamily="50" charset="-128"/>
            </a:endParaRPr>
          </a:p>
        </p:txBody>
      </p:sp>
      <p:sp>
        <p:nvSpPr>
          <p:cNvPr id="14" name="テキスト ボックス 13"/>
          <p:cNvSpPr txBox="1"/>
          <p:nvPr/>
        </p:nvSpPr>
        <p:spPr>
          <a:xfrm>
            <a:off x="1619672" y="4365104"/>
            <a:ext cx="2952328" cy="369332"/>
          </a:xfrm>
          <a:prstGeom prst="rect">
            <a:avLst/>
          </a:prstGeom>
          <a:noFill/>
        </p:spPr>
        <p:txBody>
          <a:bodyPr wrap="square" rtlCol="0">
            <a:spAutoFit/>
          </a:bodyPr>
          <a:lstStyle/>
          <a:p>
            <a:r>
              <a:rPr lang="en-US" altLang="ja-JP" dirty="0" smtClean="0">
                <a:latin typeface="メイリオ" pitchFamily="50" charset="-128"/>
                <a:ea typeface="メイリオ" pitchFamily="50" charset="-128"/>
                <a:cs typeface="メイリオ" pitchFamily="50" charset="-128"/>
              </a:rPr>
              <a:t>【</a:t>
            </a:r>
            <a:r>
              <a:rPr lang="ja-JP" altLang="en-US" dirty="0" smtClean="0">
                <a:latin typeface="メイリオ" pitchFamily="50" charset="-128"/>
                <a:ea typeface="メイリオ" pitchFamily="50" charset="-128"/>
                <a:cs typeface="メイリオ" pitchFamily="50" charset="-128"/>
              </a:rPr>
              <a:t>製造無しローリ</a:t>
            </a:r>
            <a:r>
              <a:rPr lang="en-US" altLang="ja-JP" dirty="0" smtClean="0">
                <a:latin typeface="メイリオ" pitchFamily="50" charset="-128"/>
                <a:ea typeface="メイリオ" pitchFamily="50" charset="-128"/>
                <a:cs typeface="メイリオ" pitchFamily="50" charset="-128"/>
              </a:rPr>
              <a:t>】</a:t>
            </a:r>
            <a:endParaRPr kumimoji="1" lang="ja-JP" altLang="en-US" dirty="0">
              <a:latin typeface="メイリオ" pitchFamily="50" charset="-128"/>
              <a:ea typeface="メイリオ" pitchFamily="50" charset="-128"/>
              <a:cs typeface="メイリオ" pitchFamily="50" charset="-128"/>
            </a:endParaRPr>
          </a:p>
        </p:txBody>
      </p:sp>
      <p:sp>
        <p:nvSpPr>
          <p:cNvPr id="15" name="テキスト ボックス 14"/>
          <p:cNvSpPr txBox="1"/>
          <p:nvPr/>
        </p:nvSpPr>
        <p:spPr>
          <a:xfrm>
            <a:off x="7668344" y="2708952"/>
            <a:ext cx="1080000" cy="288000"/>
          </a:xfrm>
          <a:prstGeom prst="rect">
            <a:avLst/>
          </a:prstGeom>
          <a:solidFill>
            <a:schemeClr val="bg1"/>
          </a:solidFill>
          <a:ln>
            <a:solidFill>
              <a:schemeClr val="tx1"/>
            </a:solidFill>
          </a:ln>
        </p:spPr>
        <p:txBody>
          <a:bodyPr wrap="square" rtlCol="0">
            <a:spAutoFit/>
          </a:bodyPr>
          <a:lstStyle/>
          <a:p>
            <a:r>
              <a:rPr lang="ja-JP" altLang="en-US" sz="1600" dirty="0" smtClean="0">
                <a:latin typeface="メイリオ" pitchFamily="50" charset="-128"/>
                <a:ea typeface="メイリオ" pitchFamily="50" charset="-128"/>
                <a:cs typeface="メイリオ" pitchFamily="50" charset="-128"/>
              </a:rPr>
              <a:t>↑ ポンプ</a:t>
            </a:r>
            <a:endParaRPr kumimoji="1" lang="ja-JP" altLang="en-US" sz="1600" dirty="0">
              <a:latin typeface="メイリオ" pitchFamily="50" charset="-128"/>
              <a:ea typeface="メイリオ" pitchFamily="50" charset="-128"/>
              <a:cs typeface="メイリオ" pitchFamily="50" charset="-128"/>
            </a:endParaRPr>
          </a:p>
        </p:txBody>
      </p:sp>
      <p:cxnSp>
        <p:nvCxnSpPr>
          <p:cNvPr id="18" name="直線コネクタ 17"/>
          <p:cNvCxnSpPr/>
          <p:nvPr/>
        </p:nvCxnSpPr>
        <p:spPr>
          <a:xfrm>
            <a:off x="359532" y="4293096"/>
            <a:ext cx="8424936"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3446340" y="1484785"/>
            <a:ext cx="0" cy="2808311"/>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7" name="スライド番号プレースホルダ 16"/>
          <p:cNvSpPr>
            <a:spLocks noGrp="1"/>
          </p:cNvSpPr>
          <p:nvPr>
            <p:ph type="sldNum" sz="quarter" idx="12"/>
          </p:nvPr>
        </p:nvSpPr>
        <p:spPr/>
        <p:txBody>
          <a:bodyPr/>
          <a:lstStyle/>
          <a:p>
            <a:fld id="{1FE7406B-1FB4-4551-8C76-B482A15F2861}" type="slidenum">
              <a:rPr kumimoji="1" lang="ja-JP" altLang="en-US" smtClean="0"/>
              <a:pPr/>
              <a:t>18</a:t>
            </a:fld>
            <a:endParaRPr kumimoji="1" lang="ja-JP" altLang="en-US"/>
          </a:p>
        </p:txBody>
      </p:sp>
      <p:sp>
        <p:nvSpPr>
          <p:cNvPr id="21" name="タイトル 4"/>
          <p:cNvSpPr>
            <a:spLocks noGrp="1"/>
          </p:cNvSpPr>
          <p:nvPr>
            <p:ph type="title"/>
          </p:nvPr>
        </p:nvSpPr>
        <p:spPr>
          <a:xfrm>
            <a:off x="457200" y="274638"/>
            <a:ext cx="8229600" cy="1143000"/>
          </a:xfrm>
        </p:spPr>
        <p:txBody>
          <a:bodyPr>
            <a:normAutofit/>
          </a:bodyPr>
          <a:lstStyle/>
          <a:p>
            <a:r>
              <a:rPr lang="ja-JP" altLang="en-US" sz="3200" b="0" dirty="0" smtClean="0">
                <a:solidFill>
                  <a:srgbClr val="002060"/>
                </a:solidFill>
                <a:effectLst/>
                <a:latin typeface="HG創英角ｺﾞｼｯｸUB"/>
                <a:ea typeface="HG創英角ｺﾞｼｯｸUB"/>
              </a:rPr>
              <a:t>２－３</a:t>
            </a:r>
            <a:r>
              <a:rPr lang="ja-JP" altLang="en-US" sz="3200" b="0" dirty="0">
                <a:solidFill>
                  <a:srgbClr val="002060"/>
                </a:solidFill>
                <a:effectLst/>
                <a:latin typeface="HG創英角ｺﾞｼｯｸUB"/>
                <a:ea typeface="HG創英角ｺﾞｼｯｸUB"/>
              </a:rPr>
              <a:t>　</a:t>
            </a:r>
            <a:r>
              <a:rPr lang="ja-JP" altLang="ja-JP" sz="3200" b="0" dirty="0">
                <a:solidFill>
                  <a:srgbClr val="002060"/>
                </a:solidFill>
                <a:effectLst/>
                <a:latin typeface="HG創英角ｺﾞｼｯｸUB"/>
                <a:ea typeface="HG創英角ｺﾞｼｯｸUB"/>
              </a:rPr>
              <a:t>高圧ガス</a:t>
            </a:r>
            <a:r>
              <a:rPr lang="ja-JP" altLang="en-US" sz="3200" b="0" dirty="0" smtClean="0">
                <a:solidFill>
                  <a:srgbClr val="002060"/>
                </a:solidFill>
                <a:effectLst/>
                <a:latin typeface="HG創英角ｺﾞｼｯｸUB"/>
                <a:ea typeface="HG創英角ｺﾞｼｯｸUB"/>
              </a:rPr>
              <a:t>の</a:t>
            </a:r>
            <a:r>
              <a:rPr lang="ja-JP" altLang="en-US" sz="3200" b="0" dirty="0">
                <a:solidFill>
                  <a:srgbClr val="002060"/>
                </a:solidFill>
                <a:effectLst/>
                <a:latin typeface="HG創英角ｺﾞｼｯｸUB"/>
                <a:ea typeface="HG創英角ｺﾞｼｯｸUB"/>
              </a:rPr>
              <a:t>貯蔵</a:t>
            </a:r>
            <a:r>
              <a:rPr lang="ja-JP" altLang="en-US" sz="3200" b="0" dirty="0" smtClean="0">
                <a:solidFill>
                  <a:srgbClr val="002060"/>
                </a:solidFill>
                <a:effectLst/>
                <a:latin typeface="HG創英角ｺﾞｼｯｸUB"/>
                <a:ea typeface="HG創英角ｺﾞｼｯｸUB"/>
              </a:rPr>
              <a:t>について</a:t>
            </a:r>
            <a:endParaRPr kumimoji="1" lang="ja-JP" altLang="en-US" sz="3200" b="0" dirty="0">
              <a:solidFill>
                <a:srgbClr val="002060"/>
              </a:solidFill>
              <a:effectLst/>
              <a:latin typeface="HG創英角ｺﾞｼｯｸUB" panose="020B0909000000000000" pitchFamily="49" charset="-128"/>
              <a:ea typeface="HG創英角ｺﾞｼｯｸUB" panose="020B0909000000000000" pitchFamily="49" charset="-128"/>
            </a:endParaRPr>
          </a:p>
        </p:txBody>
      </p:sp>
      <p:sp>
        <p:nvSpPr>
          <p:cNvPr id="22" name="テキスト ボックス 21"/>
          <p:cNvSpPr txBox="1"/>
          <p:nvPr/>
        </p:nvSpPr>
        <p:spPr>
          <a:xfrm>
            <a:off x="5076056" y="4355812"/>
            <a:ext cx="2952328" cy="369332"/>
          </a:xfrm>
          <a:prstGeom prst="rect">
            <a:avLst/>
          </a:prstGeom>
          <a:noFill/>
        </p:spPr>
        <p:txBody>
          <a:bodyPr wrap="square" rtlCol="0">
            <a:spAutoFit/>
          </a:bodyPr>
          <a:lstStyle/>
          <a:p>
            <a:r>
              <a:rPr lang="en-US" altLang="ja-JP" dirty="0" smtClean="0">
                <a:latin typeface="メイリオ" pitchFamily="50" charset="-128"/>
                <a:ea typeface="メイリオ" pitchFamily="50" charset="-128"/>
                <a:cs typeface="メイリオ" pitchFamily="50" charset="-128"/>
              </a:rPr>
              <a:t>【</a:t>
            </a:r>
            <a:r>
              <a:rPr lang="ja-JP" altLang="en-US" dirty="0">
                <a:latin typeface="メイリオ" pitchFamily="50" charset="-128"/>
                <a:ea typeface="メイリオ" pitchFamily="50" charset="-128"/>
                <a:cs typeface="メイリオ" pitchFamily="50" charset="-128"/>
              </a:rPr>
              <a:t>チューブトレーラー</a:t>
            </a:r>
            <a:r>
              <a:rPr lang="en-US" altLang="ja-JP" dirty="0" smtClean="0">
                <a:latin typeface="メイリオ" pitchFamily="50" charset="-128"/>
                <a:ea typeface="メイリオ" pitchFamily="50" charset="-128"/>
                <a:cs typeface="メイリオ" pitchFamily="50" charset="-128"/>
              </a:rPr>
              <a:t>】</a:t>
            </a:r>
            <a:endParaRPr kumimoji="1" lang="ja-JP" altLang="en-US" dirty="0">
              <a:latin typeface="メイリオ" pitchFamily="50" charset="-128"/>
              <a:ea typeface="メイリオ" pitchFamily="50" charset="-128"/>
              <a:cs typeface="メイリオ" pitchFamily="50" charset="-128"/>
            </a:endParaRPr>
          </a:p>
        </p:txBody>
      </p:sp>
      <p:cxnSp>
        <p:nvCxnSpPr>
          <p:cNvPr id="23" name="直線コネクタ 22"/>
          <p:cNvCxnSpPr/>
          <p:nvPr/>
        </p:nvCxnSpPr>
        <p:spPr>
          <a:xfrm>
            <a:off x="0" y="126876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21002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p:nvPr/>
        </p:nvPicPr>
        <p:blipFill>
          <a:blip r:embed="rId3" cstate="print"/>
          <a:srcRect/>
          <a:stretch>
            <a:fillRect/>
          </a:stretch>
        </p:blipFill>
        <p:spPr bwMode="auto">
          <a:xfrm>
            <a:off x="432000" y="2060848"/>
            <a:ext cx="8280000" cy="3743976"/>
          </a:xfrm>
          <a:prstGeom prst="rect">
            <a:avLst/>
          </a:prstGeom>
          <a:noFill/>
          <a:ln w="9525">
            <a:noFill/>
            <a:miter lim="800000"/>
            <a:headEnd/>
            <a:tailEnd/>
          </a:ln>
        </p:spPr>
      </p:pic>
      <p:sp>
        <p:nvSpPr>
          <p:cNvPr id="10" name="角丸四角形 9"/>
          <p:cNvSpPr/>
          <p:nvPr/>
        </p:nvSpPr>
        <p:spPr>
          <a:xfrm>
            <a:off x="5508104" y="3663272"/>
            <a:ext cx="1296000" cy="432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5508104" y="3150552"/>
            <a:ext cx="1152000" cy="432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 6"/>
          <p:cNvSpPr>
            <a:spLocks noGrp="1"/>
          </p:cNvSpPr>
          <p:nvPr>
            <p:ph type="sldNum" sz="quarter" idx="12"/>
          </p:nvPr>
        </p:nvSpPr>
        <p:spPr/>
        <p:txBody>
          <a:bodyPr/>
          <a:lstStyle/>
          <a:p>
            <a:fld id="{1FE7406B-1FB4-4551-8C76-B482A15F2861}" type="slidenum">
              <a:rPr kumimoji="1" lang="ja-JP" altLang="en-US" smtClean="0"/>
              <a:pPr/>
              <a:t>19</a:t>
            </a:fld>
            <a:endParaRPr kumimoji="1" lang="ja-JP" altLang="en-US"/>
          </a:p>
        </p:txBody>
      </p:sp>
      <p:cxnSp>
        <p:nvCxnSpPr>
          <p:cNvPr id="8" name="直線コネクタ 7"/>
          <p:cNvCxnSpPr/>
          <p:nvPr/>
        </p:nvCxnSpPr>
        <p:spPr>
          <a:xfrm>
            <a:off x="0" y="126876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タイトル 1"/>
          <p:cNvSpPr txBox="1">
            <a:spLocks/>
          </p:cNvSpPr>
          <p:nvPr/>
        </p:nvSpPr>
        <p:spPr>
          <a:xfrm>
            <a:off x="539552" y="1172954"/>
            <a:ext cx="6840760" cy="95990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lvl="0">
              <a:lnSpc>
                <a:spcPct val="110000"/>
              </a:lnSpc>
              <a:spcBef>
                <a:spcPts val="0"/>
              </a:spcBef>
            </a:pPr>
            <a:r>
              <a:rPr lang="ja-JP" altLang="en-US" sz="2800" b="0" dirty="0" smtClean="0">
                <a:effectLst/>
                <a:latin typeface="ＭＳ ゴシック" panose="020B0609070205080204" pitchFamily="49" charset="-128"/>
                <a:ea typeface="ＭＳ ゴシック" panose="020B0609070205080204" pitchFamily="49" charset="-128"/>
              </a:rPr>
              <a:t>○第１種貯蔵者に対する規制の概要</a:t>
            </a:r>
            <a:endParaRPr lang="ja-JP" altLang="en-US" sz="2800" b="0" dirty="0">
              <a:effectLst/>
              <a:latin typeface="ＭＳ ゴシック" panose="020B0609070205080204" pitchFamily="49" charset="-128"/>
              <a:ea typeface="ＭＳ ゴシック" panose="020B0609070205080204" pitchFamily="49" charset="-128"/>
            </a:endParaRPr>
          </a:p>
        </p:txBody>
      </p:sp>
      <p:sp>
        <p:nvSpPr>
          <p:cNvPr id="13" name="タイトル 4"/>
          <p:cNvSpPr>
            <a:spLocks noGrp="1"/>
          </p:cNvSpPr>
          <p:nvPr>
            <p:ph type="title"/>
          </p:nvPr>
        </p:nvSpPr>
        <p:spPr>
          <a:xfrm>
            <a:off x="457200" y="274638"/>
            <a:ext cx="8229600" cy="1143000"/>
          </a:xfrm>
        </p:spPr>
        <p:txBody>
          <a:bodyPr>
            <a:normAutofit/>
          </a:bodyPr>
          <a:lstStyle/>
          <a:p>
            <a:r>
              <a:rPr lang="ja-JP" altLang="en-US" sz="3200" b="0" dirty="0" smtClean="0">
                <a:solidFill>
                  <a:srgbClr val="002060"/>
                </a:solidFill>
                <a:effectLst/>
                <a:latin typeface="HG創英角ｺﾞｼｯｸUB"/>
                <a:ea typeface="HG創英角ｺﾞｼｯｸUB"/>
              </a:rPr>
              <a:t>２－３</a:t>
            </a:r>
            <a:r>
              <a:rPr lang="ja-JP" altLang="en-US" sz="3200" b="0" dirty="0">
                <a:solidFill>
                  <a:srgbClr val="002060"/>
                </a:solidFill>
                <a:effectLst/>
                <a:latin typeface="HG創英角ｺﾞｼｯｸUB"/>
                <a:ea typeface="HG創英角ｺﾞｼｯｸUB"/>
              </a:rPr>
              <a:t>　</a:t>
            </a:r>
            <a:r>
              <a:rPr lang="ja-JP" altLang="ja-JP" sz="3200" b="0" dirty="0">
                <a:solidFill>
                  <a:srgbClr val="002060"/>
                </a:solidFill>
                <a:effectLst/>
                <a:latin typeface="HG創英角ｺﾞｼｯｸUB"/>
                <a:ea typeface="HG創英角ｺﾞｼｯｸUB"/>
              </a:rPr>
              <a:t>高圧ガス</a:t>
            </a:r>
            <a:r>
              <a:rPr lang="ja-JP" altLang="en-US" sz="3200" b="0" dirty="0" smtClean="0">
                <a:solidFill>
                  <a:srgbClr val="002060"/>
                </a:solidFill>
                <a:effectLst/>
                <a:latin typeface="HG創英角ｺﾞｼｯｸUB"/>
                <a:ea typeface="HG創英角ｺﾞｼｯｸUB"/>
              </a:rPr>
              <a:t>の</a:t>
            </a:r>
            <a:r>
              <a:rPr lang="ja-JP" altLang="en-US" sz="3200" b="0" dirty="0">
                <a:solidFill>
                  <a:srgbClr val="002060"/>
                </a:solidFill>
                <a:effectLst/>
                <a:latin typeface="HG創英角ｺﾞｼｯｸUB"/>
                <a:ea typeface="HG創英角ｺﾞｼｯｸUB"/>
              </a:rPr>
              <a:t>貯蔵</a:t>
            </a:r>
            <a:r>
              <a:rPr lang="ja-JP" altLang="en-US" sz="3200" b="0" dirty="0" smtClean="0">
                <a:solidFill>
                  <a:srgbClr val="002060"/>
                </a:solidFill>
                <a:effectLst/>
                <a:latin typeface="HG創英角ｺﾞｼｯｸUB"/>
                <a:ea typeface="HG創英角ｺﾞｼｯｸUB"/>
              </a:rPr>
              <a:t>について</a:t>
            </a:r>
            <a:endParaRPr kumimoji="1" lang="ja-JP" altLang="en-US" sz="3200" b="0" dirty="0">
              <a:solidFill>
                <a:srgbClr val="002060"/>
              </a:solidFill>
              <a:effectLst/>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271503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strips(downLeft)">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683568" y="764704"/>
            <a:ext cx="7992888" cy="2889448"/>
          </a:xfrm>
        </p:spPr>
        <p:txBody>
          <a:bodyPr anchor="t" anchorCtr="0">
            <a:normAutofit/>
          </a:bodyPr>
          <a:lstStyle/>
          <a:p>
            <a:r>
              <a:rPr lang="ja-JP" altLang="en-US" sz="3200" b="0" dirty="0" smtClean="0">
                <a:solidFill>
                  <a:schemeClr val="tx1"/>
                </a:solidFill>
                <a:effectLst/>
                <a:latin typeface="HG創英角ｺﾞｼｯｸUB" panose="020B0909000000000000" pitchFamily="49" charset="-128"/>
                <a:ea typeface="HG創英角ｺﾞｼｯｸUB" panose="020B0909000000000000" pitchFamily="49" charset="-128"/>
              </a:rPr>
              <a:t>１　高圧ガス保安法について</a:t>
            </a:r>
            <a:r>
              <a:rPr lang="en-US" altLang="ja-JP" sz="3200" b="0" dirty="0" smtClean="0">
                <a:solidFill>
                  <a:schemeClr val="tx1"/>
                </a:solidFill>
                <a:effectLst/>
                <a:latin typeface="HG創英角ｺﾞｼｯｸUB" panose="020B0909000000000000" pitchFamily="49" charset="-128"/>
                <a:ea typeface="HG創英角ｺﾞｼｯｸUB" panose="020B0909000000000000" pitchFamily="49" charset="-128"/>
              </a:rPr>
              <a:t/>
            </a:r>
            <a:br>
              <a:rPr lang="en-US" altLang="ja-JP" sz="3200" b="0" dirty="0" smtClean="0">
                <a:solidFill>
                  <a:schemeClr val="tx1"/>
                </a:solidFill>
                <a:effectLst/>
                <a:latin typeface="HG創英角ｺﾞｼｯｸUB" panose="020B0909000000000000" pitchFamily="49" charset="-128"/>
                <a:ea typeface="HG創英角ｺﾞｼｯｸUB" panose="020B0909000000000000" pitchFamily="49" charset="-128"/>
              </a:rPr>
            </a:br>
            <a:r>
              <a:rPr lang="ja-JP" altLang="en-US" sz="1400" b="0" dirty="0" smtClean="0">
                <a:solidFill>
                  <a:schemeClr val="tx1"/>
                </a:solidFill>
                <a:effectLst/>
                <a:latin typeface="HG創英角ｺﾞｼｯｸUB" panose="020B0909000000000000" pitchFamily="49" charset="-128"/>
                <a:ea typeface="HG創英角ｺﾞｼｯｸUB" panose="020B0909000000000000" pitchFamily="49" charset="-128"/>
              </a:rPr>
              <a:t>　</a:t>
            </a:r>
            <a:r>
              <a:rPr lang="en-US" altLang="ja-JP" sz="3200" b="0" dirty="0">
                <a:solidFill>
                  <a:schemeClr val="tx1"/>
                </a:solidFill>
                <a:effectLst/>
                <a:latin typeface="HG創英角ｺﾞｼｯｸUB" panose="020B0909000000000000" pitchFamily="49" charset="-128"/>
                <a:ea typeface="HG創英角ｺﾞｼｯｸUB" panose="020B0909000000000000" pitchFamily="49" charset="-128"/>
              </a:rPr>
              <a:t/>
            </a:r>
            <a:br>
              <a:rPr lang="en-US" altLang="ja-JP" sz="3200" b="0" dirty="0">
                <a:solidFill>
                  <a:schemeClr val="tx1"/>
                </a:solidFill>
                <a:effectLst/>
                <a:latin typeface="HG創英角ｺﾞｼｯｸUB" panose="020B0909000000000000" pitchFamily="49" charset="-128"/>
                <a:ea typeface="HG創英角ｺﾞｼｯｸUB" panose="020B0909000000000000" pitchFamily="49" charset="-128"/>
              </a:rPr>
            </a:br>
            <a:r>
              <a:rPr lang="ja-JP" altLang="en-US" sz="2400" b="0" dirty="0" smtClean="0">
                <a:solidFill>
                  <a:schemeClr val="tx1"/>
                </a:solidFill>
                <a:effectLst/>
                <a:latin typeface="ＭＳ ゴシック" panose="020B0609070205080204" pitchFamily="49" charset="-128"/>
                <a:ea typeface="ＭＳ ゴシック" panose="020B0609070205080204" pitchFamily="49" charset="-128"/>
              </a:rPr>
              <a:t>　　１－１　高圧ガス保安法の主旨　</a:t>
            </a:r>
            <a:r>
              <a:rPr lang="en-US" altLang="ja-JP" sz="2400" b="0" dirty="0" smtClean="0">
                <a:solidFill>
                  <a:schemeClr val="tx1"/>
                </a:solidFill>
                <a:effectLst/>
                <a:latin typeface="ＭＳ ゴシック" panose="020B0609070205080204" pitchFamily="49" charset="-128"/>
                <a:ea typeface="ＭＳ ゴシック" panose="020B0609070205080204" pitchFamily="49" charset="-128"/>
              </a:rPr>
              <a:t/>
            </a:r>
            <a:br>
              <a:rPr lang="en-US" altLang="ja-JP" sz="2400" b="0" dirty="0" smtClean="0">
                <a:solidFill>
                  <a:schemeClr val="tx1"/>
                </a:solidFill>
                <a:effectLst/>
                <a:latin typeface="ＭＳ ゴシック" panose="020B0609070205080204" pitchFamily="49" charset="-128"/>
                <a:ea typeface="ＭＳ ゴシック" panose="020B0609070205080204" pitchFamily="49" charset="-128"/>
              </a:rPr>
            </a:br>
            <a:r>
              <a:rPr lang="ja-JP" altLang="en-US" sz="2400" b="0" dirty="0" smtClean="0">
                <a:solidFill>
                  <a:schemeClr val="tx1"/>
                </a:solidFill>
                <a:effectLst/>
                <a:latin typeface="ＭＳ ゴシック" panose="020B0609070205080204" pitchFamily="49" charset="-128"/>
                <a:ea typeface="ＭＳ ゴシック" panose="020B0609070205080204" pitchFamily="49" charset="-128"/>
              </a:rPr>
              <a:t>　　１－２　高圧ガス保安の歴史</a:t>
            </a:r>
            <a:r>
              <a:rPr lang="en-US" altLang="ja-JP" sz="2400" b="0" dirty="0" smtClean="0">
                <a:solidFill>
                  <a:schemeClr val="tx1"/>
                </a:solidFill>
                <a:effectLst/>
                <a:latin typeface="ＭＳ ゴシック" panose="020B0609070205080204" pitchFamily="49" charset="-128"/>
                <a:ea typeface="ＭＳ ゴシック" panose="020B0609070205080204" pitchFamily="49" charset="-128"/>
              </a:rPr>
              <a:t/>
            </a:r>
            <a:br>
              <a:rPr lang="en-US" altLang="ja-JP" sz="2400" b="0" dirty="0" smtClean="0">
                <a:solidFill>
                  <a:schemeClr val="tx1"/>
                </a:solidFill>
                <a:effectLst/>
                <a:latin typeface="ＭＳ ゴシック" panose="020B0609070205080204" pitchFamily="49" charset="-128"/>
                <a:ea typeface="ＭＳ ゴシック" panose="020B0609070205080204" pitchFamily="49" charset="-128"/>
              </a:rPr>
            </a:br>
            <a:r>
              <a:rPr lang="ja-JP" altLang="en-US" sz="2400" b="0" dirty="0" smtClean="0">
                <a:solidFill>
                  <a:schemeClr val="tx1"/>
                </a:solidFill>
                <a:effectLst/>
                <a:latin typeface="ＭＳ ゴシック" panose="020B0609070205080204" pitchFamily="49" charset="-128"/>
                <a:ea typeface="ＭＳ ゴシック" panose="020B0609070205080204" pitchFamily="49" charset="-128"/>
              </a:rPr>
              <a:t>　　１－３　高圧</a:t>
            </a:r>
            <a:r>
              <a:rPr lang="ja-JP" altLang="en-US" sz="2400" b="0" dirty="0">
                <a:solidFill>
                  <a:schemeClr val="tx1"/>
                </a:solidFill>
                <a:effectLst/>
                <a:latin typeface="ＭＳ ゴシック" panose="020B0609070205080204" pitchFamily="49" charset="-128"/>
                <a:ea typeface="ＭＳ ゴシック" panose="020B0609070205080204" pitchFamily="49" charset="-128"/>
              </a:rPr>
              <a:t>ガス保安法の体系</a:t>
            </a:r>
            <a:r>
              <a:rPr lang="en-US" altLang="ja-JP" sz="2400" b="0" dirty="0" smtClean="0">
                <a:solidFill>
                  <a:schemeClr val="tx1"/>
                </a:solidFill>
                <a:effectLst/>
                <a:latin typeface="ＭＳ ゴシック" panose="020B0609070205080204" pitchFamily="49" charset="-128"/>
                <a:ea typeface="ＭＳ ゴシック" panose="020B0609070205080204" pitchFamily="49" charset="-128"/>
              </a:rPr>
              <a:t/>
            </a:r>
            <a:br>
              <a:rPr lang="en-US" altLang="ja-JP" sz="2400" b="0" dirty="0" smtClean="0">
                <a:solidFill>
                  <a:schemeClr val="tx1"/>
                </a:solidFill>
                <a:effectLst/>
                <a:latin typeface="ＭＳ ゴシック" panose="020B0609070205080204" pitchFamily="49" charset="-128"/>
                <a:ea typeface="ＭＳ ゴシック" panose="020B0609070205080204" pitchFamily="49" charset="-128"/>
              </a:rPr>
            </a:br>
            <a:r>
              <a:rPr lang="ja-JP" altLang="en-US" sz="2400" b="0" dirty="0" smtClean="0">
                <a:solidFill>
                  <a:schemeClr val="tx1"/>
                </a:solidFill>
                <a:effectLst/>
                <a:latin typeface="ＭＳ ゴシック" panose="020B0609070205080204" pitchFamily="49" charset="-128"/>
                <a:ea typeface="ＭＳ ゴシック" panose="020B0609070205080204" pitchFamily="49" charset="-128"/>
              </a:rPr>
              <a:t>　　１－４　高圧ガス保安法の特徴</a:t>
            </a:r>
            <a:r>
              <a:rPr lang="en-US" altLang="ja-JP" sz="2400" b="0" dirty="0" smtClean="0">
                <a:solidFill>
                  <a:schemeClr val="tx1"/>
                </a:solidFill>
                <a:effectLst/>
                <a:latin typeface="ＭＳ ゴシック" panose="020B0609070205080204" pitchFamily="49" charset="-128"/>
                <a:ea typeface="ＭＳ ゴシック" panose="020B0609070205080204" pitchFamily="49" charset="-128"/>
              </a:rPr>
              <a:t/>
            </a:r>
            <a:br>
              <a:rPr lang="en-US" altLang="ja-JP" sz="2400" b="0" dirty="0" smtClean="0">
                <a:solidFill>
                  <a:schemeClr val="tx1"/>
                </a:solidFill>
                <a:effectLst/>
                <a:latin typeface="ＭＳ ゴシック" panose="020B0609070205080204" pitchFamily="49" charset="-128"/>
                <a:ea typeface="ＭＳ ゴシック" panose="020B0609070205080204" pitchFamily="49" charset="-128"/>
              </a:rPr>
            </a:br>
            <a:r>
              <a:rPr lang="ja-JP" altLang="en-US" sz="2400" b="0" dirty="0" smtClean="0">
                <a:solidFill>
                  <a:schemeClr val="tx1"/>
                </a:solidFill>
                <a:effectLst/>
                <a:latin typeface="ＭＳ ゴシック" panose="020B0609070205080204" pitchFamily="49" charset="-128"/>
                <a:ea typeface="ＭＳ ゴシック" panose="020B0609070205080204" pitchFamily="49" charset="-128"/>
              </a:rPr>
              <a:t>　　１－５　高圧ガスの定義</a:t>
            </a:r>
            <a:endParaRPr lang="ja-JP" altLang="en-US" sz="2400" b="0" dirty="0">
              <a:solidFill>
                <a:schemeClr val="tx1"/>
              </a:solidFill>
              <a:effectLst/>
              <a:latin typeface="ＭＳ ゴシック" panose="020B0609070205080204" pitchFamily="49" charset="-128"/>
              <a:ea typeface="ＭＳ ゴシック" panose="020B0609070205080204" pitchFamily="49" charset="-128"/>
            </a:endParaRPr>
          </a:p>
        </p:txBody>
      </p:sp>
      <p:sp>
        <p:nvSpPr>
          <p:cNvPr id="5" name="タイトル 2"/>
          <p:cNvSpPr txBox="1">
            <a:spLocks/>
          </p:cNvSpPr>
          <p:nvPr/>
        </p:nvSpPr>
        <p:spPr>
          <a:xfrm>
            <a:off x="683568" y="3429000"/>
            <a:ext cx="7344816"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ja-JP" altLang="en-US" sz="3200" b="0" dirty="0">
                <a:solidFill>
                  <a:schemeClr val="bg1">
                    <a:lumMod val="75000"/>
                  </a:schemeClr>
                </a:solidFill>
                <a:effectLst/>
                <a:latin typeface="HG創英角ｺﾞｼｯｸUB" panose="020B0909000000000000" pitchFamily="49" charset="-128"/>
                <a:ea typeface="HG創英角ｺﾞｼｯｸUB" panose="020B0909000000000000" pitchFamily="49" charset="-128"/>
              </a:rPr>
              <a:t>２</a:t>
            </a:r>
            <a:r>
              <a:rPr lang="ja-JP" altLang="en-US" sz="3200" b="0" dirty="0" smtClean="0">
                <a:solidFill>
                  <a:schemeClr val="bg1">
                    <a:lumMod val="75000"/>
                  </a:schemeClr>
                </a:solidFill>
                <a:effectLst/>
                <a:latin typeface="HG創英角ｺﾞｼｯｸUB" panose="020B0909000000000000" pitchFamily="49" charset="-128"/>
                <a:ea typeface="HG創英角ｺﾞｼｯｸUB" panose="020B0909000000000000" pitchFamily="49" charset="-128"/>
              </a:rPr>
              <a:t>　高圧ガス保安法に係る届出等</a:t>
            </a:r>
            <a:endParaRPr lang="ja-JP" altLang="en-US" sz="3200" b="0" dirty="0">
              <a:solidFill>
                <a:schemeClr val="bg1">
                  <a:lumMod val="75000"/>
                </a:schemeClr>
              </a:solidFill>
              <a:effectLst/>
              <a:latin typeface="HG創英角ｺﾞｼｯｸUB" panose="020B0909000000000000" pitchFamily="49" charset="-128"/>
              <a:ea typeface="HG創英角ｺﾞｼｯｸUB" panose="020B0909000000000000" pitchFamily="49" charset="-128"/>
            </a:endParaRPr>
          </a:p>
        </p:txBody>
      </p:sp>
      <p:sp>
        <p:nvSpPr>
          <p:cNvPr id="6" name="タイトル 2"/>
          <p:cNvSpPr txBox="1">
            <a:spLocks/>
          </p:cNvSpPr>
          <p:nvPr/>
        </p:nvSpPr>
        <p:spPr>
          <a:xfrm>
            <a:off x="683568" y="4293096"/>
            <a:ext cx="7344816"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ja-JP" altLang="en-US" sz="3200" b="0" dirty="0" smtClean="0">
                <a:solidFill>
                  <a:schemeClr val="bg1">
                    <a:lumMod val="75000"/>
                  </a:schemeClr>
                </a:solidFill>
                <a:effectLst/>
                <a:latin typeface="HG創英角ｺﾞｼｯｸUB" panose="020B0909000000000000" pitchFamily="49" charset="-128"/>
                <a:ea typeface="HG創英角ｺﾞｼｯｸUB" panose="020B0909000000000000" pitchFamily="49" charset="-128"/>
              </a:rPr>
              <a:t>３　高圧ガスに関する事故について</a:t>
            </a:r>
            <a:endParaRPr lang="ja-JP" altLang="en-US" sz="3200" b="0" dirty="0">
              <a:solidFill>
                <a:schemeClr val="bg1">
                  <a:lumMod val="75000"/>
                </a:schemeClr>
              </a:solidFill>
              <a:effectLst/>
              <a:latin typeface="HG創英角ｺﾞｼｯｸUB" panose="020B0909000000000000" pitchFamily="49" charset="-128"/>
              <a:ea typeface="HG創英角ｺﾞｼｯｸUB" panose="020B0909000000000000" pitchFamily="49" charset="-128"/>
            </a:endParaRPr>
          </a:p>
        </p:txBody>
      </p:sp>
      <p:sp>
        <p:nvSpPr>
          <p:cNvPr id="7" name="スライド番号プレースホルダ 7"/>
          <p:cNvSpPr>
            <a:spLocks noGrp="1"/>
          </p:cNvSpPr>
          <p:nvPr>
            <p:ph type="sldNum" sz="quarter" idx="12"/>
          </p:nvPr>
        </p:nvSpPr>
        <p:spPr>
          <a:xfrm>
            <a:off x="8647272" y="6407944"/>
            <a:ext cx="365760" cy="365125"/>
          </a:xfrm>
        </p:spPr>
        <p:txBody>
          <a:bodyPr/>
          <a:lstStyle/>
          <a:p>
            <a:fld id="{1FE7406B-1FB4-4551-8C76-B482A15F2861}" type="slidenum">
              <a:rPr kumimoji="1" lang="ja-JP" altLang="en-US" smtClean="0"/>
              <a:pPr/>
              <a:t>2</a:t>
            </a:fld>
            <a:endParaRPr kumimoji="1" lang="ja-JP" altLang="en-US" dirty="0"/>
          </a:p>
        </p:txBody>
      </p:sp>
    </p:spTree>
    <p:extLst>
      <p:ext uri="{BB962C8B-B14F-4D97-AF65-F5344CB8AC3E}">
        <p14:creationId xmlns:p14="http://schemas.microsoft.com/office/powerpoint/2010/main" val="37647316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p:nvPr/>
        </p:nvPicPr>
        <p:blipFill>
          <a:blip r:embed="rId3" cstate="print"/>
          <a:srcRect/>
          <a:stretch>
            <a:fillRect/>
          </a:stretch>
        </p:blipFill>
        <p:spPr bwMode="auto">
          <a:xfrm>
            <a:off x="432000" y="2132856"/>
            <a:ext cx="8280000" cy="2693831"/>
          </a:xfrm>
          <a:prstGeom prst="rect">
            <a:avLst/>
          </a:prstGeom>
          <a:noFill/>
          <a:ln w="9525">
            <a:noFill/>
            <a:miter lim="800000"/>
            <a:headEnd/>
            <a:tailEnd/>
          </a:ln>
        </p:spPr>
      </p:pic>
      <p:grpSp>
        <p:nvGrpSpPr>
          <p:cNvPr id="2" name="グループ化 15"/>
          <p:cNvGrpSpPr/>
          <p:nvPr/>
        </p:nvGrpSpPr>
        <p:grpSpPr>
          <a:xfrm>
            <a:off x="5508104" y="3572576"/>
            <a:ext cx="2016224" cy="1168035"/>
            <a:chOff x="5508104" y="2830476"/>
            <a:chExt cx="912000" cy="871628"/>
          </a:xfrm>
        </p:grpSpPr>
        <p:sp>
          <p:nvSpPr>
            <p:cNvPr id="10" name="角丸四角形 9"/>
            <p:cNvSpPr/>
            <p:nvPr/>
          </p:nvSpPr>
          <p:spPr>
            <a:xfrm>
              <a:off x="5508104" y="3367824"/>
              <a:ext cx="912000" cy="3342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5508104" y="2830476"/>
              <a:ext cx="618857" cy="3342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スライド番号プレースホルダ 7"/>
          <p:cNvSpPr>
            <a:spLocks noGrp="1"/>
          </p:cNvSpPr>
          <p:nvPr>
            <p:ph type="sldNum" sz="quarter" idx="12"/>
          </p:nvPr>
        </p:nvSpPr>
        <p:spPr/>
        <p:txBody>
          <a:bodyPr/>
          <a:lstStyle/>
          <a:p>
            <a:fld id="{1FE7406B-1FB4-4551-8C76-B482A15F2861}" type="slidenum">
              <a:rPr kumimoji="1" lang="ja-JP" altLang="en-US" smtClean="0"/>
              <a:pPr/>
              <a:t>20</a:t>
            </a:fld>
            <a:endParaRPr kumimoji="1" lang="ja-JP" altLang="en-US" dirty="0"/>
          </a:p>
        </p:txBody>
      </p:sp>
      <p:cxnSp>
        <p:nvCxnSpPr>
          <p:cNvPr id="9" name="直線コネクタ 8"/>
          <p:cNvCxnSpPr/>
          <p:nvPr/>
        </p:nvCxnSpPr>
        <p:spPr>
          <a:xfrm>
            <a:off x="0" y="126876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タイトル 1"/>
          <p:cNvSpPr txBox="1">
            <a:spLocks/>
          </p:cNvSpPr>
          <p:nvPr/>
        </p:nvSpPr>
        <p:spPr>
          <a:xfrm>
            <a:off x="539552" y="1172954"/>
            <a:ext cx="6840760" cy="95990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lvl="0">
              <a:lnSpc>
                <a:spcPct val="110000"/>
              </a:lnSpc>
              <a:spcBef>
                <a:spcPts val="0"/>
              </a:spcBef>
            </a:pPr>
            <a:r>
              <a:rPr lang="ja-JP" altLang="en-US" sz="2800" b="0" dirty="0" smtClean="0">
                <a:effectLst/>
                <a:latin typeface="ＭＳ ゴシック" panose="020B0609070205080204" pitchFamily="49" charset="-128"/>
                <a:ea typeface="ＭＳ ゴシック" panose="020B0609070205080204" pitchFamily="49" charset="-128"/>
              </a:rPr>
              <a:t>○第２種貯蔵者に対する規制の概要</a:t>
            </a:r>
            <a:endParaRPr lang="ja-JP" altLang="en-US" sz="2800" b="0" dirty="0">
              <a:effectLst/>
              <a:latin typeface="ＭＳ ゴシック" panose="020B0609070205080204" pitchFamily="49" charset="-128"/>
              <a:ea typeface="ＭＳ ゴシック" panose="020B0609070205080204" pitchFamily="49" charset="-128"/>
            </a:endParaRPr>
          </a:p>
        </p:txBody>
      </p:sp>
      <p:sp>
        <p:nvSpPr>
          <p:cNvPr id="15" name="タイトル 4"/>
          <p:cNvSpPr>
            <a:spLocks noGrp="1"/>
          </p:cNvSpPr>
          <p:nvPr>
            <p:ph type="title"/>
          </p:nvPr>
        </p:nvSpPr>
        <p:spPr>
          <a:xfrm>
            <a:off x="457200" y="274638"/>
            <a:ext cx="8229600" cy="1143000"/>
          </a:xfrm>
        </p:spPr>
        <p:txBody>
          <a:bodyPr>
            <a:normAutofit/>
          </a:bodyPr>
          <a:lstStyle/>
          <a:p>
            <a:r>
              <a:rPr lang="ja-JP" altLang="en-US" sz="3200" b="0" dirty="0" smtClean="0">
                <a:solidFill>
                  <a:srgbClr val="002060"/>
                </a:solidFill>
                <a:effectLst/>
                <a:latin typeface="HG創英角ｺﾞｼｯｸUB"/>
                <a:ea typeface="HG創英角ｺﾞｼｯｸUB"/>
              </a:rPr>
              <a:t>２－３</a:t>
            </a:r>
            <a:r>
              <a:rPr lang="ja-JP" altLang="en-US" sz="3200" b="0" dirty="0">
                <a:solidFill>
                  <a:srgbClr val="002060"/>
                </a:solidFill>
                <a:effectLst/>
                <a:latin typeface="HG創英角ｺﾞｼｯｸUB"/>
                <a:ea typeface="HG創英角ｺﾞｼｯｸUB"/>
              </a:rPr>
              <a:t>　</a:t>
            </a:r>
            <a:r>
              <a:rPr lang="ja-JP" altLang="ja-JP" sz="3200" b="0" dirty="0">
                <a:solidFill>
                  <a:srgbClr val="002060"/>
                </a:solidFill>
                <a:effectLst/>
                <a:latin typeface="HG創英角ｺﾞｼｯｸUB"/>
                <a:ea typeface="HG創英角ｺﾞｼｯｸUB"/>
              </a:rPr>
              <a:t>高圧ガス</a:t>
            </a:r>
            <a:r>
              <a:rPr lang="ja-JP" altLang="en-US" sz="3200" b="0" dirty="0" smtClean="0">
                <a:solidFill>
                  <a:srgbClr val="002060"/>
                </a:solidFill>
                <a:effectLst/>
                <a:latin typeface="HG創英角ｺﾞｼｯｸUB"/>
                <a:ea typeface="HG創英角ｺﾞｼｯｸUB"/>
              </a:rPr>
              <a:t>の</a:t>
            </a:r>
            <a:r>
              <a:rPr lang="ja-JP" altLang="en-US" sz="3200" b="0" dirty="0">
                <a:solidFill>
                  <a:srgbClr val="002060"/>
                </a:solidFill>
                <a:effectLst/>
                <a:latin typeface="HG創英角ｺﾞｼｯｸUB"/>
                <a:ea typeface="HG創英角ｺﾞｼｯｸUB"/>
              </a:rPr>
              <a:t>貯蔵</a:t>
            </a:r>
            <a:r>
              <a:rPr lang="ja-JP" altLang="en-US" sz="3200" b="0" dirty="0" smtClean="0">
                <a:solidFill>
                  <a:srgbClr val="002060"/>
                </a:solidFill>
                <a:effectLst/>
                <a:latin typeface="HG創英角ｺﾞｼｯｸUB"/>
                <a:ea typeface="HG創英角ｺﾞｼｯｸUB"/>
              </a:rPr>
              <a:t>について</a:t>
            </a:r>
            <a:endParaRPr kumimoji="1" lang="ja-JP" altLang="en-US" sz="3200" b="0" dirty="0">
              <a:solidFill>
                <a:srgbClr val="002060"/>
              </a:solidFill>
              <a:effectLst/>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2154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 2"/>
          <p:cNvSpPr>
            <a:spLocks noGrp="1"/>
          </p:cNvSpPr>
          <p:nvPr>
            <p:ph idx="1"/>
          </p:nvPr>
        </p:nvSpPr>
        <p:spPr>
          <a:xfrm>
            <a:off x="251520" y="1556792"/>
            <a:ext cx="8712968" cy="4608512"/>
          </a:xfrm>
        </p:spPr>
        <p:txBody>
          <a:bodyPr>
            <a:noAutofit/>
          </a:bodyPr>
          <a:lstStyle/>
          <a:p>
            <a:pPr>
              <a:buNone/>
            </a:pPr>
            <a:r>
              <a:rPr lang="ja-JP" altLang="en-US" sz="2400" dirty="0" smtClean="0">
                <a:latin typeface="メイリオ" pitchFamily="50" charset="-128"/>
                <a:ea typeface="メイリオ" pitchFamily="50" charset="-128"/>
                <a:cs typeface="メイリオ" pitchFamily="50" charset="-128"/>
              </a:rPr>
              <a:t>（注意事項１）</a:t>
            </a:r>
            <a:endParaRPr lang="en-US" altLang="ja-JP" sz="2400" dirty="0" smtClean="0">
              <a:latin typeface="メイリオ" pitchFamily="50" charset="-128"/>
              <a:ea typeface="メイリオ" pitchFamily="50" charset="-128"/>
              <a:cs typeface="メイリオ" pitchFamily="50" charset="-128"/>
            </a:endParaRPr>
          </a:p>
          <a:p>
            <a:pPr>
              <a:buNone/>
            </a:pPr>
            <a:r>
              <a:rPr lang="ja-JP" altLang="en-US" sz="2400" dirty="0" smtClean="0">
                <a:latin typeface="メイリオ" pitchFamily="50" charset="-128"/>
                <a:ea typeface="メイリオ" pitchFamily="50" charset="-128"/>
                <a:cs typeface="メイリオ" pitchFamily="50" charset="-128"/>
              </a:rPr>
              <a:t>　　客先で高圧ガスを払い出した後の“製造無しローリ”についても、通常、圧力が残っておりますので、高圧ガスの貯蔵となります。長時間の駐車は、届出申請を行った第１種・第２種貯蔵所で行ってください。</a:t>
            </a:r>
            <a:endParaRPr lang="en-US" altLang="ja-JP" sz="2400" dirty="0" smtClean="0">
              <a:latin typeface="メイリオ" pitchFamily="50" charset="-128"/>
              <a:ea typeface="メイリオ" pitchFamily="50" charset="-128"/>
              <a:cs typeface="メイリオ" pitchFamily="50" charset="-128"/>
            </a:endParaRPr>
          </a:p>
          <a:p>
            <a:pPr>
              <a:buNone/>
            </a:pPr>
            <a:endParaRPr lang="en-US" altLang="ja-JP" sz="2400" dirty="0" smtClean="0">
              <a:latin typeface="メイリオ" pitchFamily="50" charset="-128"/>
              <a:ea typeface="メイリオ" pitchFamily="50" charset="-128"/>
              <a:cs typeface="メイリオ" pitchFamily="50" charset="-128"/>
            </a:endParaRPr>
          </a:p>
          <a:p>
            <a:pPr>
              <a:buNone/>
            </a:pPr>
            <a:r>
              <a:rPr lang="ja-JP" altLang="en-US" sz="2400" dirty="0" smtClean="0">
                <a:latin typeface="メイリオ" pitchFamily="50" charset="-128"/>
                <a:ea typeface="メイリオ" pitchFamily="50" charset="-128"/>
                <a:cs typeface="メイリオ" pitchFamily="50" charset="-128"/>
              </a:rPr>
              <a:t>（注意事項２）</a:t>
            </a:r>
            <a:endParaRPr lang="en-US" altLang="ja-JP" sz="2400" dirty="0" smtClean="0">
              <a:latin typeface="メイリオ" pitchFamily="50" charset="-128"/>
              <a:ea typeface="メイリオ" pitchFamily="50" charset="-128"/>
              <a:cs typeface="メイリオ" pitchFamily="50" charset="-128"/>
            </a:endParaRPr>
          </a:p>
          <a:p>
            <a:pPr>
              <a:buNone/>
            </a:pPr>
            <a:r>
              <a:rPr lang="ja-JP" altLang="en-US" sz="2400" dirty="0" smtClean="0">
                <a:latin typeface="メイリオ" pitchFamily="50" charset="-128"/>
                <a:ea typeface="メイリオ" pitchFamily="50" charset="-128"/>
                <a:cs typeface="メイリオ" pitchFamily="50" charset="-128"/>
              </a:rPr>
              <a:t>　　トラックの荷台等にボンベを置いた状態にした（貯蔵）ことで、温度及び内圧が上昇し、安全装置が作動、内部のガスの放出する事故が数件ありました。</a:t>
            </a:r>
            <a:endParaRPr lang="en-US" altLang="ja-JP" sz="2400" dirty="0" smtClean="0">
              <a:latin typeface="メイリオ" pitchFamily="50" charset="-128"/>
              <a:ea typeface="メイリオ" pitchFamily="50" charset="-128"/>
              <a:cs typeface="メイリオ" pitchFamily="50" charset="-128"/>
            </a:endParaRPr>
          </a:p>
        </p:txBody>
      </p:sp>
      <p:pic>
        <p:nvPicPr>
          <p:cNvPr id="12" name="コンテンツ プレースホルダ 5" descr="LPGローリー②.jpg"/>
          <p:cNvPicPr>
            <a:picLocks noChangeAspect="1"/>
          </p:cNvPicPr>
          <p:nvPr/>
        </p:nvPicPr>
        <p:blipFill>
          <a:blip r:embed="rId3" cstate="print"/>
          <a:srcRect t="20312" b="21875"/>
          <a:stretch>
            <a:fillRect/>
          </a:stretch>
        </p:blipFill>
        <p:spPr>
          <a:xfrm>
            <a:off x="6660232" y="3140968"/>
            <a:ext cx="1908000" cy="827304"/>
          </a:xfrm>
          <a:prstGeom prst="rect">
            <a:avLst/>
          </a:prstGeom>
        </p:spPr>
      </p:pic>
      <p:pic>
        <p:nvPicPr>
          <p:cNvPr id="13" name="Picture 2"/>
          <p:cNvPicPr>
            <a:picLocks noChangeAspect="1" noChangeArrowheads="1"/>
          </p:cNvPicPr>
          <p:nvPr/>
        </p:nvPicPr>
        <p:blipFill>
          <a:blip r:embed="rId4" cstate="print"/>
          <a:srcRect/>
          <a:stretch>
            <a:fillRect/>
          </a:stretch>
        </p:blipFill>
        <p:spPr bwMode="auto">
          <a:xfrm>
            <a:off x="7253627" y="5157192"/>
            <a:ext cx="1224000" cy="1006029"/>
          </a:xfrm>
          <a:prstGeom prst="rect">
            <a:avLst/>
          </a:prstGeom>
          <a:noFill/>
          <a:ln w="9525">
            <a:noFill/>
            <a:miter lim="800000"/>
            <a:headEnd/>
            <a:tailEnd/>
          </a:ln>
          <a:effectLst/>
        </p:spPr>
      </p:pic>
      <p:cxnSp>
        <p:nvCxnSpPr>
          <p:cNvPr id="15" name="直線コネクタ 14"/>
          <p:cNvCxnSpPr/>
          <p:nvPr/>
        </p:nvCxnSpPr>
        <p:spPr>
          <a:xfrm>
            <a:off x="0" y="126876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タイトル 4"/>
          <p:cNvSpPr>
            <a:spLocks noGrp="1"/>
          </p:cNvSpPr>
          <p:nvPr>
            <p:ph type="title"/>
          </p:nvPr>
        </p:nvSpPr>
        <p:spPr>
          <a:xfrm>
            <a:off x="457200" y="274638"/>
            <a:ext cx="8229600" cy="1143000"/>
          </a:xfrm>
        </p:spPr>
        <p:txBody>
          <a:bodyPr>
            <a:normAutofit/>
          </a:bodyPr>
          <a:lstStyle/>
          <a:p>
            <a:r>
              <a:rPr lang="ja-JP" altLang="en-US" sz="3200" b="0" dirty="0" smtClean="0">
                <a:solidFill>
                  <a:srgbClr val="002060"/>
                </a:solidFill>
                <a:effectLst/>
                <a:latin typeface="HG創英角ｺﾞｼｯｸUB"/>
                <a:ea typeface="HG創英角ｺﾞｼｯｸUB"/>
              </a:rPr>
              <a:t>２－３</a:t>
            </a:r>
            <a:r>
              <a:rPr lang="ja-JP" altLang="en-US" sz="3200" b="0" dirty="0">
                <a:solidFill>
                  <a:srgbClr val="002060"/>
                </a:solidFill>
                <a:effectLst/>
                <a:latin typeface="HG創英角ｺﾞｼｯｸUB"/>
                <a:ea typeface="HG創英角ｺﾞｼｯｸUB"/>
              </a:rPr>
              <a:t>　</a:t>
            </a:r>
            <a:r>
              <a:rPr lang="ja-JP" altLang="ja-JP" sz="3200" b="0" dirty="0">
                <a:solidFill>
                  <a:srgbClr val="002060"/>
                </a:solidFill>
                <a:effectLst/>
                <a:latin typeface="HG創英角ｺﾞｼｯｸUB"/>
                <a:ea typeface="HG創英角ｺﾞｼｯｸUB"/>
              </a:rPr>
              <a:t>高圧ガス</a:t>
            </a:r>
            <a:r>
              <a:rPr lang="ja-JP" altLang="en-US" sz="3200" b="0" dirty="0" smtClean="0">
                <a:solidFill>
                  <a:srgbClr val="002060"/>
                </a:solidFill>
                <a:effectLst/>
                <a:latin typeface="HG創英角ｺﾞｼｯｸUB"/>
                <a:ea typeface="HG創英角ｺﾞｼｯｸUB"/>
              </a:rPr>
              <a:t>の</a:t>
            </a:r>
            <a:r>
              <a:rPr lang="ja-JP" altLang="en-US" sz="3200" b="0" dirty="0">
                <a:solidFill>
                  <a:srgbClr val="002060"/>
                </a:solidFill>
                <a:effectLst/>
                <a:latin typeface="HG創英角ｺﾞｼｯｸUB"/>
                <a:ea typeface="HG創英角ｺﾞｼｯｸUB"/>
              </a:rPr>
              <a:t>貯蔵</a:t>
            </a:r>
            <a:r>
              <a:rPr lang="ja-JP" altLang="en-US" sz="3200" b="0" dirty="0" smtClean="0">
                <a:solidFill>
                  <a:srgbClr val="002060"/>
                </a:solidFill>
                <a:effectLst/>
                <a:latin typeface="HG創英角ｺﾞｼｯｸUB"/>
                <a:ea typeface="HG創英角ｺﾞｼｯｸUB"/>
              </a:rPr>
              <a:t>について</a:t>
            </a:r>
            <a:endParaRPr kumimoji="1" lang="ja-JP" altLang="en-US" sz="3200" b="0" dirty="0">
              <a:solidFill>
                <a:srgbClr val="002060"/>
              </a:solidFill>
              <a:effectLst/>
              <a:latin typeface="HG創英角ｺﾞｼｯｸUB" panose="020B0909000000000000" pitchFamily="49" charset="-128"/>
              <a:ea typeface="HG創英角ｺﾞｼｯｸUB" panose="020B0909000000000000" pitchFamily="49" charset="-128"/>
            </a:endParaRPr>
          </a:p>
        </p:txBody>
      </p:sp>
      <p:sp>
        <p:nvSpPr>
          <p:cNvPr id="11" name="スライド番号プレースホルダ 7"/>
          <p:cNvSpPr>
            <a:spLocks noGrp="1"/>
          </p:cNvSpPr>
          <p:nvPr>
            <p:ph type="sldNum" sz="quarter" idx="12"/>
          </p:nvPr>
        </p:nvSpPr>
        <p:spPr>
          <a:xfrm>
            <a:off x="8647272" y="6407944"/>
            <a:ext cx="365760" cy="365125"/>
          </a:xfrm>
        </p:spPr>
        <p:txBody>
          <a:bodyPr/>
          <a:lstStyle/>
          <a:p>
            <a:fld id="{1FE7406B-1FB4-4551-8C76-B482A15F2861}" type="slidenum">
              <a:rPr kumimoji="1" lang="ja-JP" altLang="en-US" smtClean="0"/>
              <a:pPr/>
              <a:t>21</a:t>
            </a:fld>
            <a:endParaRPr kumimoji="1" lang="ja-JP" altLang="en-US" dirty="0"/>
          </a:p>
        </p:txBody>
      </p:sp>
    </p:spTree>
    <p:extLst>
      <p:ext uri="{BB962C8B-B14F-4D97-AF65-F5344CB8AC3E}">
        <p14:creationId xmlns:p14="http://schemas.microsoft.com/office/powerpoint/2010/main" val="26736435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724456" y="1541398"/>
            <a:ext cx="7474630" cy="3831818"/>
          </a:xfrm>
          <a:prstGeom prst="rect">
            <a:avLst/>
          </a:prstGeom>
          <a:noFill/>
        </p:spPr>
        <p:txBody>
          <a:bodyPr wrap="square" rtlCol="0">
            <a:spAutoFit/>
          </a:bodyPr>
          <a:lstStyle/>
          <a:p>
            <a:pPr>
              <a:lnSpc>
                <a:spcPct val="150000"/>
              </a:lnSpc>
            </a:pPr>
            <a:r>
              <a:rPr lang="ja-JP" altLang="en-US" b="1" dirty="0" smtClean="0"/>
              <a:t>○　高圧ガスの販売の事業を営む者は、販売所ごとに事業開始</a:t>
            </a:r>
            <a:r>
              <a:rPr lang="en-US" altLang="ja-JP" b="1" dirty="0" smtClean="0"/>
              <a:t>20</a:t>
            </a:r>
            <a:r>
              <a:rPr lang="ja-JP" altLang="en-US" b="1" dirty="0" smtClean="0"/>
              <a:t>日前</a:t>
            </a:r>
            <a:endParaRPr lang="en-US" altLang="ja-JP" b="1" dirty="0" smtClean="0"/>
          </a:p>
          <a:p>
            <a:pPr>
              <a:lnSpc>
                <a:spcPct val="150000"/>
              </a:lnSpc>
            </a:pPr>
            <a:r>
              <a:rPr lang="ja-JP" altLang="en-US" b="1" dirty="0"/>
              <a:t>　</a:t>
            </a:r>
            <a:r>
              <a:rPr lang="ja-JP" altLang="en-US" b="1" dirty="0" smtClean="0"/>
              <a:t>　 までに届出が必要　　</a:t>
            </a:r>
            <a:endParaRPr lang="en-US" altLang="ja-JP" b="1" dirty="0" smtClean="0"/>
          </a:p>
          <a:p>
            <a:pPr>
              <a:lnSpc>
                <a:spcPct val="150000"/>
              </a:lnSpc>
            </a:pPr>
            <a:r>
              <a:rPr kumimoji="1" lang="ja-JP" altLang="en-US" dirty="0" smtClean="0"/>
              <a:t>　　　</a:t>
            </a:r>
            <a:endParaRPr kumimoji="1" lang="en-US" altLang="ja-JP" dirty="0" smtClean="0"/>
          </a:p>
          <a:p>
            <a:pPr>
              <a:lnSpc>
                <a:spcPct val="150000"/>
              </a:lnSpc>
            </a:pPr>
            <a:r>
              <a:rPr lang="ja-JP" altLang="en-US" dirty="0"/>
              <a:t>　</a:t>
            </a:r>
            <a:r>
              <a:rPr lang="ja-JP" altLang="en-US" dirty="0" smtClean="0"/>
              <a:t>　　</a:t>
            </a:r>
            <a:r>
              <a:rPr lang="en-US" altLang="ja-JP" dirty="0">
                <a:latin typeface="+mn-ea"/>
              </a:rPr>
              <a:t>※</a:t>
            </a:r>
            <a:r>
              <a:rPr lang="ja-JP" altLang="en-US" dirty="0">
                <a:latin typeface="+mn-ea"/>
              </a:rPr>
              <a:t>　</a:t>
            </a:r>
            <a:r>
              <a:rPr lang="ja-JP" altLang="en-US" dirty="0" smtClean="0">
                <a:latin typeface="+mn-ea"/>
              </a:rPr>
              <a:t>販売の事業を営む者とは、販売する場所において現品（高圧</a:t>
            </a:r>
            <a:r>
              <a:rPr kumimoji="1" lang="ja-JP" altLang="en-US" dirty="0" smtClean="0"/>
              <a:t>ガス）　　</a:t>
            </a:r>
            <a:endParaRPr kumimoji="1" lang="en-US" altLang="ja-JP" dirty="0" smtClean="0"/>
          </a:p>
          <a:p>
            <a:pPr>
              <a:lnSpc>
                <a:spcPct val="150000"/>
              </a:lnSpc>
            </a:pPr>
            <a:r>
              <a:rPr lang="ja-JP" altLang="en-US" dirty="0"/>
              <a:t>　</a:t>
            </a:r>
            <a:r>
              <a:rPr lang="ja-JP" altLang="en-US" dirty="0" smtClean="0"/>
              <a:t>　　　　 の取扱の有無を関わらず、その場所において取引（契約）をすれば</a:t>
            </a:r>
            <a:endParaRPr lang="en-US" altLang="ja-JP" dirty="0" smtClean="0"/>
          </a:p>
          <a:p>
            <a:pPr>
              <a:lnSpc>
                <a:spcPct val="150000"/>
              </a:lnSpc>
            </a:pPr>
            <a:r>
              <a:rPr kumimoji="1" lang="ja-JP" altLang="en-US" dirty="0"/>
              <a:t>　</a:t>
            </a:r>
            <a:r>
              <a:rPr kumimoji="1" lang="ja-JP" altLang="en-US" dirty="0" smtClean="0"/>
              <a:t>　　　　 高圧ガスを販売したことになる。</a:t>
            </a:r>
            <a:endParaRPr lang="en-US" altLang="ja-JP" dirty="0" smtClean="0"/>
          </a:p>
          <a:p>
            <a:pPr>
              <a:lnSpc>
                <a:spcPct val="150000"/>
              </a:lnSpc>
            </a:pPr>
            <a:r>
              <a:rPr lang="ja-JP" altLang="en-US" dirty="0"/>
              <a:t>　</a:t>
            </a:r>
            <a:r>
              <a:rPr lang="ja-JP" altLang="en-US" dirty="0" smtClean="0"/>
              <a:t>　　</a:t>
            </a:r>
            <a:r>
              <a:rPr lang="en-US" altLang="ja-JP" dirty="0" smtClean="0">
                <a:latin typeface="+mn-ea"/>
              </a:rPr>
              <a:t>※</a:t>
            </a:r>
            <a:r>
              <a:rPr lang="ja-JP" altLang="en-US" dirty="0" smtClean="0"/>
              <a:t>　第１種製造者が製造液した高圧ガスをその事業所で販売する場合、</a:t>
            </a:r>
            <a:endParaRPr lang="en-US" altLang="ja-JP" dirty="0" smtClean="0"/>
          </a:p>
          <a:p>
            <a:pPr>
              <a:lnSpc>
                <a:spcPct val="150000"/>
              </a:lnSpc>
            </a:pPr>
            <a:r>
              <a:rPr lang="ja-JP" altLang="en-US" dirty="0"/>
              <a:t>　</a:t>
            </a:r>
            <a:r>
              <a:rPr lang="ja-JP" altLang="en-US" dirty="0" smtClean="0"/>
              <a:t>　　　　 または、医療用の圧縮酸素及び圧縮亜酸化窒素の貯蔵量が常時</a:t>
            </a:r>
            <a:endParaRPr lang="en-US" altLang="ja-JP" dirty="0" smtClean="0"/>
          </a:p>
          <a:p>
            <a:pPr>
              <a:lnSpc>
                <a:spcPct val="150000"/>
              </a:lnSpc>
            </a:pPr>
            <a:r>
              <a:rPr lang="ja-JP" altLang="en-US" dirty="0"/>
              <a:t>　</a:t>
            </a:r>
            <a:r>
              <a:rPr lang="ja-JP" altLang="en-US" dirty="0" smtClean="0"/>
              <a:t>　　　　 ５</a:t>
            </a:r>
            <a:r>
              <a:rPr lang="ja-JP" altLang="en-US" dirty="0" smtClean="0">
                <a:latin typeface="+mn-ea"/>
              </a:rPr>
              <a:t>㎥ 未満の販売所で販売するときは、届出は不要</a:t>
            </a:r>
            <a:endParaRPr lang="en-US" altLang="ja-JP" dirty="0">
              <a:solidFill>
                <a:prstClr val="black"/>
              </a:solidFill>
            </a:endParaRPr>
          </a:p>
        </p:txBody>
      </p:sp>
      <p:cxnSp>
        <p:nvCxnSpPr>
          <p:cNvPr id="6" name="直線コネクタ 5"/>
          <p:cNvCxnSpPr/>
          <p:nvPr/>
        </p:nvCxnSpPr>
        <p:spPr>
          <a:xfrm>
            <a:off x="0" y="126876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タイトル 4"/>
          <p:cNvSpPr>
            <a:spLocks noGrp="1"/>
          </p:cNvSpPr>
          <p:nvPr>
            <p:ph type="title"/>
          </p:nvPr>
        </p:nvSpPr>
        <p:spPr>
          <a:xfrm>
            <a:off x="457200" y="274638"/>
            <a:ext cx="8229600" cy="1143000"/>
          </a:xfrm>
        </p:spPr>
        <p:txBody>
          <a:bodyPr>
            <a:normAutofit/>
          </a:bodyPr>
          <a:lstStyle/>
          <a:p>
            <a:r>
              <a:rPr lang="ja-JP" altLang="en-US" sz="3200" b="0" dirty="0" smtClean="0">
                <a:solidFill>
                  <a:srgbClr val="002060"/>
                </a:solidFill>
                <a:effectLst/>
                <a:latin typeface="HG創英角ｺﾞｼｯｸUB"/>
                <a:ea typeface="HG創英角ｺﾞｼｯｸUB"/>
              </a:rPr>
              <a:t>２－４</a:t>
            </a:r>
            <a:r>
              <a:rPr lang="ja-JP" altLang="en-US" sz="3200" b="0" dirty="0">
                <a:solidFill>
                  <a:srgbClr val="002060"/>
                </a:solidFill>
                <a:effectLst/>
                <a:latin typeface="HG創英角ｺﾞｼｯｸUB"/>
                <a:ea typeface="HG創英角ｺﾞｼｯｸUB"/>
              </a:rPr>
              <a:t>　</a:t>
            </a:r>
            <a:r>
              <a:rPr lang="ja-JP" altLang="ja-JP" sz="3200" b="0" dirty="0">
                <a:solidFill>
                  <a:srgbClr val="002060"/>
                </a:solidFill>
                <a:effectLst/>
                <a:latin typeface="HG創英角ｺﾞｼｯｸUB"/>
                <a:ea typeface="HG創英角ｺﾞｼｯｸUB"/>
              </a:rPr>
              <a:t>高圧ガス</a:t>
            </a:r>
            <a:r>
              <a:rPr lang="ja-JP" altLang="en-US" sz="3200" b="0" dirty="0" smtClean="0">
                <a:solidFill>
                  <a:srgbClr val="002060"/>
                </a:solidFill>
                <a:effectLst/>
                <a:latin typeface="HG創英角ｺﾞｼｯｸUB"/>
                <a:ea typeface="HG創英角ｺﾞｼｯｸUB"/>
              </a:rPr>
              <a:t>の販売について</a:t>
            </a:r>
            <a:endParaRPr kumimoji="1" lang="ja-JP" altLang="en-US" sz="3200" b="0" dirty="0">
              <a:solidFill>
                <a:srgbClr val="002060"/>
              </a:solidFill>
              <a:effectLst/>
              <a:latin typeface="HG創英角ｺﾞｼｯｸUB" panose="020B0909000000000000" pitchFamily="49" charset="-128"/>
              <a:ea typeface="HG創英角ｺﾞｼｯｸUB" panose="020B0909000000000000" pitchFamily="49" charset="-128"/>
            </a:endParaRPr>
          </a:p>
        </p:txBody>
      </p:sp>
      <p:sp>
        <p:nvSpPr>
          <p:cNvPr id="9" name="正方形/長方形 8"/>
          <p:cNvSpPr/>
          <p:nvPr/>
        </p:nvSpPr>
        <p:spPr>
          <a:xfrm>
            <a:off x="3275856" y="2060848"/>
            <a:ext cx="1008112" cy="288032"/>
          </a:xfrm>
          <a:prstGeom prst="rect">
            <a:avLst/>
          </a:prstGeom>
          <a:solidFill>
            <a:srgbClr val="0099FF"/>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rPr>
              <a:t>届出</a:t>
            </a:r>
            <a:endParaRPr kumimoji="1" lang="ja-JP" altLang="en-US" b="1" dirty="0">
              <a:solidFill>
                <a:schemeClr val="bg1"/>
              </a:solidFill>
            </a:endParaRPr>
          </a:p>
        </p:txBody>
      </p:sp>
      <p:sp>
        <p:nvSpPr>
          <p:cNvPr id="11" name="スライド番号プレースホルダ 7"/>
          <p:cNvSpPr>
            <a:spLocks noGrp="1"/>
          </p:cNvSpPr>
          <p:nvPr>
            <p:ph type="sldNum" sz="quarter" idx="12"/>
          </p:nvPr>
        </p:nvSpPr>
        <p:spPr>
          <a:xfrm>
            <a:off x="8647272" y="6407944"/>
            <a:ext cx="365760" cy="365125"/>
          </a:xfrm>
        </p:spPr>
        <p:txBody>
          <a:bodyPr/>
          <a:lstStyle/>
          <a:p>
            <a:fld id="{1FE7406B-1FB4-4551-8C76-B482A15F2861}" type="slidenum">
              <a:rPr kumimoji="1" lang="ja-JP" altLang="en-US" smtClean="0"/>
              <a:pPr/>
              <a:t>22</a:t>
            </a:fld>
            <a:endParaRPr kumimoji="1" lang="ja-JP" altLang="en-US" dirty="0"/>
          </a:p>
        </p:txBody>
      </p:sp>
    </p:spTree>
    <p:extLst>
      <p:ext uri="{BB962C8B-B14F-4D97-AF65-F5344CB8AC3E}">
        <p14:creationId xmlns:p14="http://schemas.microsoft.com/office/powerpoint/2010/main" val="18800409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p:nvPr/>
        </p:nvPicPr>
        <p:blipFill>
          <a:blip r:embed="rId3" cstate="print"/>
          <a:srcRect/>
          <a:stretch>
            <a:fillRect/>
          </a:stretch>
        </p:blipFill>
        <p:spPr bwMode="auto">
          <a:xfrm>
            <a:off x="432000" y="2060848"/>
            <a:ext cx="8280000" cy="3960000"/>
          </a:xfrm>
          <a:prstGeom prst="rect">
            <a:avLst/>
          </a:prstGeom>
          <a:noFill/>
          <a:ln w="9525">
            <a:noFill/>
            <a:miter lim="800000"/>
            <a:headEnd/>
            <a:tailEnd/>
          </a:ln>
        </p:spPr>
      </p:pic>
      <p:grpSp>
        <p:nvGrpSpPr>
          <p:cNvPr id="2" name="グループ化 15"/>
          <p:cNvGrpSpPr/>
          <p:nvPr/>
        </p:nvGrpSpPr>
        <p:grpSpPr>
          <a:xfrm>
            <a:off x="5523837" y="3932612"/>
            <a:ext cx="1285772" cy="865767"/>
            <a:chOff x="5486043" y="2950704"/>
            <a:chExt cx="1008112" cy="795311"/>
          </a:xfrm>
        </p:grpSpPr>
        <p:sp>
          <p:nvSpPr>
            <p:cNvPr id="10" name="角丸四角形 9"/>
            <p:cNvSpPr/>
            <p:nvPr/>
          </p:nvSpPr>
          <p:spPr>
            <a:xfrm>
              <a:off x="5486043" y="3411735"/>
              <a:ext cx="1008112" cy="3342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5508103" y="2950704"/>
              <a:ext cx="875002" cy="3342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スライド番号プレースホルダ 7"/>
          <p:cNvSpPr>
            <a:spLocks noGrp="1"/>
          </p:cNvSpPr>
          <p:nvPr>
            <p:ph type="sldNum" sz="quarter" idx="12"/>
          </p:nvPr>
        </p:nvSpPr>
        <p:spPr/>
        <p:txBody>
          <a:bodyPr/>
          <a:lstStyle/>
          <a:p>
            <a:fld id="{1FE7406B-1FB4-4551-8C76-B482A15F2861}" type="slidenum">
              <a:rPr kumimoji="1" lang="ja-JP" altLang="en-US" smtClean="0"/>
              <a:pPr/>
              <a:t>23</a:t>
            </a:fld>
            <a:endParaRPr kumimoji="1" lang="ja-JP" altLang="en-US"/>
          </a:p>
        </p:txBody>
      </p:sp>
      <p:cxnSp>
        <p:nvCxnSpPr>
          <p:cNvPr id="13" name="直線コネクタ 12"/>
          <p:cNvCxnSpPr/>
          <p:nvPr/>
        </p:nvCxnSpPr>
        <p:spPr>
          <a:xfrm>
            <a:off x="0" y="126876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タイトル 1"/>
          <p:cNvSpPr txBox="1">
            <a:spLocks/>
          </p:cNvSpPr>
          <p:nvPr/>
        </p:nvSpPr>
        <p:spPr>
          <a:xfrm>
            <a:off x="539552" y="1172954"/>
            <a:ext cx="6840760" cy="95990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lvl="0">
              <a:lnSpc>
                <a:spcPct val="110000"/>
              </a:lnSpc>
              <a:spcBef>
                <a:spcPts val="0"/>
              </a:spcBef>
            </a:pPr>
            <a:r>
              <a:rPr lang="ja-JP" altLang="en-US" sz="2800" b="0" dirty="0">
                <a:effectLst/>
                <a:latin typeface="ＭＳ ゴシック" panose="020B0609070205080204" pitchFamily="49" charset="-128"/>
                <a:ea typeface="ＭＳ ゴシック" panose="020B0609070205080204" pitchFamily="49" charset="-128"/>
              </a:rPr>
              <a:t>○高圧ガス販売業者に対する規制の概要</a:t>
            </a:r>
          </a:p>
        </p:txBody>
      </p:sp>
      <p:sp>
        <p:nvSpPr>
          <p:cNvPr id="15" name="タイトル 4"/>
          <p:cNvSpPr>
            <a:spLocks noGrp="1"/>
          </p:cNvSpPr>
          <p:nvPr>
            <p:ph type="title"/>
          </p:nvPr>
        </p:nvSpPr>
        <p:spPr>
          <a:xfrm>
            <a:off x="457200" y="274638"/>
            <a:ext cx="8229600" cy="1143000"/>
          </a:xfrm>
        </p:spPr>
        <p:txBody>
          <a:bodyPr>
            <a:normAutofit/>
          </a:bodyPr>
          <a:lstStyle/>
          <a:p>
            <a:r>
              <a:rPr lang="ja-JP" altLang="en-US" sz="3200" b="0" dirty="0" smtClean="0">
                <a:solidFill>
                  <a:srgbClr val="002060"/>
                </a:solidFill>
                <a:effectLst/>
                <a:latin typeface="HG創英角ｺﾞｼｯｸUB"/>
                <a:ea typeface="HG創英角ｺﾞｼｯｸUB"/>
              </a:rPr>
              <a:t>２－４</a:t>
            </a:r>
            <a:r>
              <a:rPr lang="ja-JP" altLang="en-US" sz="3200" b="0" dirty="0">
                <a:solidFill>
                  <a:srgbClr val="002060"/>
                </a:solidFill>
                <a:effectLst/>
                <a:latin typeface="HG創英角ｺﾞｼｯｸUB"/>
                <a:ea typeface="HG創英角ｺﾞｼｯｸUB"/>
              </a:rPr>
              <a:t>　</a:t>
            </a:r>
            <a:r>
              <a:rPr lang="ja-JP" altLang="ja-JP" sz="3200" b="0" dirty="0" smtClean="0">
                <a:solidFill>
                  <a:srgbClr val="002060"/>
                </a:solidFill>
                <a:effectLst/>
                <a:latin typeface="HG創英角ｺﾞｼｯｸUB"/>
                <a:ea typeface="HG創英角ｺﾞｼｯｸUB"/>
              </a:rPr>
              <a:t>高圧</a:t>
            </a:r>
            <a:r>
              <a:rPr lang="ja-JP" altLang="ja-JP" sz="3200" b="0" dirty="0">
                <a:solidFill>
                  <a:srgbClr val="002060"/>
                </a:solidFill>
                <a:effectLst/>
                <a:latin typeface="HG創英角ｺﾞｼｯｸUB"/>
                <a:ea typeface="HG創英角ｺﾞｼｯｸUB"/>
              </a:rPr>
              <a:t>ガス</a:t>
            </a:r>
            <a:r>
              <a:rPr lang="ja-JP" altLang="en-US" sz="3200" b="0" dirty="0" smtClean="0">
                <a:solidFill>
                  <a:srgbClr val="002060"/>
                </a:solidFill>
                <a:effectLst/>
                <a:latin typeface="HG創英角ｺﾞｼｯｸUB"/>
                <a:ea typeface="HG創英角ｺﾞｼｯｸUB"/>
              </a:rPr>
              <a:t>の販売について</a:t>
            </a:r>
            <a:endParaRPr kumimoji="1" lang="ja-JP" altLang="en-US" sz="3200" b="0" dirty="0">
              <a:solidFill>
                <a:srgbClr val="002060"/>
              </a:solidFill>
              <a:effectLst/>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167666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11560" y="1547207"/>
            <a:ext cx="7952000" cy="2169825"/>
          </a:xfrm>
          <a:prstGeom prst="rect">
            <a:avLst/>
          </a:prstGeom>
          <a:noFill/>
        </p:spPr>
        <p:txBody>
          <a:bodyPr wrap="square" rtlCol="0">
            <a:spAutoFit/>
          </a:bodyPr>
          <a:lstStyle/>
          <a:p>
            <a:pPr>
              <a:lnSpc>
                <a:spcPct val="150000"/>
              </a:lnSpc>
            </a:pPr>
            <a:r>
              <a:rPr lang="ja-JP" altLang="en-US" b="1" dirty="0" smtClean="0"/>
              <a:t>○　特定高圧ガスを所定の数量以上貯蔵、または、導管により供給を受け 消費</a:t>
            </a:r>
            <a:endParaRPr lang="en-US" altLang="ja-JP" b="1" dirty="0" smtClean="0"/>
          </a:p>
          <a:p>
            <a:pPr>
              <a:lnSpc>
                <a:spcPct val="150000"/>
              </a:lnSpc>
            </a:pPr>
            <a:r>
              <a:rPr lang="en-US" altLang="ja-JP" b="1" dirty="0"/>
              <a:t> </a:t>
            </a:r>
            <a:r>
              <a:rPr lang="en-US" altLang="ja-JP" b="1" dirty="0" smtClean="0"/>
              <a:t>    </a:t>
            </a:r>
            <a:r>
              <a:rPr lang="ja-JP" altLang="en-US" b="1" dirty="0" smtClean="0"/>
              <a:t>する場合は、事業所ごとに消費開始</a:t>
            </a:r>
            <a:r>
              <a:rPr lang="en-US" altLang="ja-JP" b="1" dirty="0" smtClean="0"/>
              <a:t>20</a:t>
            </a:r>
            <a:r>
              <a:rPr lang="ja-JP" altLang="en-US" b="1" dirty="0" smtClean="0"/>
              <a:t>日前までに届出が必要</a:t>
            </a:r>
            <a:endParaRPr kumimoji="1" lang="en-US" altLang="ja-JP" dirty="0" smtClean="0"/>
          </a:p>
          <a:p>
            <a:pPr>
              <a:lnSpc>
                <a:spcPct val="150000"/>
              </a:lnSpc>
            </a:pPr>
            <a:r>
              <a:rPr lang="ja-JP" altLang="en-US" dirty="0">
                <a:latin typeface="+mn-ea"/>
              </a:rPr>
              <a:t>　</a:t>
            </a:r>
            <a:r>
              <a:rPr lang="en-US" altLang="ja-JP" dirty="0" smtClean="0">
                <a:latin typeface="+mn-ea"/>
              </a:rPr>
              <a:t>※</a:t>
            </a:r>
            <a:r>
              <a:rPr lang="ja-JP" altLang="en-US" dirty="0">
                <a:latin typeface="+mn-ea"/>
              </a:rPr>
              <a:t>　</a:t>
            </a:r>
            <a:r>
              <a:rPr lang="ja-JP" altLang="en-US" dirty="0" smtClean="0">
                <a:latin typeface="+mn-ea"/>
              </a:rPr>
              <a:t>消費とは、燃焼、反応塔により廃棄以外の一定の目的で、その特定ガスを</a:t>
            </a:r>
            <a:endParaRPr lang="en-US" altLang="ja-JP" dirty="0" smtClean="0">
              <a:latin typeface="+mn-ea"/>
            </a:endParaRPr>
          </a:p>
          <a:p>
            <a:pPr>
              <a:lnSpc>
                <a:spcPct val="150000"/>
              </a:lnSpc>
            </a:pPr>
            <a:r>
              <a:rPr lang="ja-JP" altLang="en-US" dirty="0" smtClean="0">
                <a:latin typeface="+mn-ea"/>
              </a:rPr>
              <a:t>　　　 高圧ガスではない状態にすること及び高圧ガスでなくなったガスを引き続き</a:t>
            </a:r>
            <a:endParaRPr lang="en-US" altLang="ja-JP" dirty="0" smtClean="0">
              <a:latin typeface="+mn-ea"/>
            </a:endParaRPr>
          </a:p>
          <a:p>
            <a:pPr>
              <a:lnSpc>
                <a:spcPct val="150000"/>
              </a:lnSpc>
            </a:pPr>
            <a:r>
              <a:rPr lang="en-US" altLang="ja-JP" dirty="0">
                <a:latin typeface="+mn-ea"/>
              </a:rPr>
              <a:t> </a:t>
            </a:r>
            <a:r>
              <a:rPr lang="en-US" altLang="ja-JP" dirty="0" smtClean="0">
                <a:latin typeface="+mn-ea"/>
              </a:rPr>
              <a:t>      </a:t>
            </a:r>
            <a:r>
              <a:rPr lang="ja-JP" altLang="en-US" dirty="0" smtClean="0">
                <a:latin typeface="+mn-ea"/>
              </a:rPr>
              <a:t>使用することをいう（容器への充てん等は消費ではない）</a:t>
            </a:r>
            <a:endParaRPr lang="en-US" altLang="ja-JP" dirty="0">
              <a:solidFill>
                <a:prstClr val="black"/>
              </a:solidFill>
            </a:endParaRPr>
          </a:p>
        </p:txBody>
      </p:sp>
      <p:sp>
        <p:nvSpPr>
          <p:cNvPr id="6" name="テキスト ボックス 5"/>
          <p:cNvSpPr txBox="1"/>
          <p:nvPr/>
        </p:nvSpPr>
        <p:spPr>
          <a:xfrm>
            <a:off x="539552" y="3856052"/>
            <a:ext cx="1944216" cy="507831"/>
          </a:xfrm>
          <a:prstGeom prst="rect">
            <a:avLst/>
          </a:prstGeom>
          <a:noFill/>
        </p:spPr>
        <p:txBody>
          <a:bodyPr wrap="square" rtlCol="0">
            <a:spAutoFit/>
          </a:bodyPr>
          <a:lstStyle/>
          <a:p>
            <a:pPr>
              <a:lnSpc>
                <a:spcPct val="150000"/>
              </a:lnSpc>
            </a:pPr>
            <a:r>
              <a:rPr lang="ja-JP" altLang="en-US" b="1" dirty="0" smtClean="0"/>
              <a:t>特定高圧ガスとは</a:t>
            </a:r>
            <a:endParaRPr lang="en-US" altLang="ja-JP" dirty="0">
              <a:solidFill>
                <a:prstClr val="black"/>
              </a:solidFill>
            </a:endParaRPr>
          </a:p>
        </p:txBody>
      </p:sp>
      <p:graphicFrame>
        <p:nvGraphicFramePr>
          <p:cNvPr id="2" name="表 1"/>
          <p:cNvGraphicFramePr>
            <a:graphicFrameLocks noGrp="1"/>
          </p:cNvGraphicFramePr>
          <p:nvPr>
            <p:extLst>
              <p:ext uri="{D42A27DB-BD31-4B8C-83A1-F6EECF244321}">
                <p14:modId xmlns:p14="http://schemas.microsoft.com/office/powerpoint/2010/main" val="2002010223"/>
              </p:ext>
            </p:extLst>
          </p:nvPr>
        </p:nvGraphicFramePr>
        <p:xfrm>
          <a:off x="724457" y="4343630"/>
          <a:ext cx="7817972" cy="822960"/>
        </p:xfrm>
        <a:graphic>
          <a:graphicData uri="http://schemas.openxmlformats.org/drawingml/2006/table">
            <a:tbl>
              <a:tblPr firstRow="1" bandRow="1">
                <a:tableStyleId>{5940675A-B579-460E-94D1-54222C63F5DA}</a:tableStyleId>
              </a:tblPr>
              <a:tblGrid>
                <a:gridCol w="4495615">
                  <a:extLst>
                    <a:ext uri="{9D8B030D-6E8A-4147-A177-3AD203B41FA5}">
                      <a16:colId xmlns:a16="http://schemas.microsoft.com/office/drawing/2014/main" val="20000"/>
                    </a:ext>
                  </a:extLst>
                </a:gridCol>
                <a:gridCol w="3322357">
                  <a:extLst>
                    <a:ext uri="{9D8B030D-6E8A-4147-A177-3AD203B41FA5}">
                      <a16:colId xmlns:a16="http://schemas.microsoft.com/office/drawing/2014/main" val="20001"/>
                    </a:ext>
                  </a:extLst>
                </a:gridCol>
              </a:tblGrid>
              <a:tr h="237498">
                <a:tc>
                  <a:txBody>
                    <a:bodyPr/>
                    <a:lstStyle/>
                    <a:p>
                      <a:pPr algn="ctr"/>
                      <a:r>
                        <a:rPr kumimoji="1" lang="ja-JP" altLang="en-US" sz="1400" b="1" dirty="0" smtClean="0"/>
                        <a:t>種類</a:t>
                      </a:r>
                      <a:endParaRPr kumimoji="1" lang="ja-JP" altLang="en-US" sz="1400" b="1" dirty="0"/>
                    </a:p>
                  </a:txBody>
                  <a:tcPr/>
                </a:tc>
                <a:tc>
                  <a:txBody>
                    <a:bodyPr/>
                    <a:lstStyle/>
                    <a:p>
                      <a:pPr algn="ctr"/>
                      <a:r>
                        <a:rPr kumimoji="1" lang="ja-JP" altLang="en-US" sz="1400" b="1" dirty="0" smtClean="0"/>
                        <a:t>数量</a:t>
                      </a:r>
                      <a:endParaRPr kumimoji="1" lang="ja-JP" altLang="en-US" sz="1400" b="1" dirty="0"/>
                    </a:p>
                  </a:txBody>
                  <a:tcPr/>
                </a:tc>
                <a:extLst>
                  <a:ext uri="{0D108BD9-81ED-4DB2-BD59-A6C34878D82A}">
                    <a16:rowId xmlns:a16="http://schemas.microsoft.com/office/drawing/2014/main" val="10000"/>
                  </a:ext>
                </a:extLst>
              </a:tr>
              <a:tr h="370840">
                <a:tc>
                  <a:txBody>
                    <a:bodyPr/>
                    <a:lstStyle/>
                    <a:p>
                      <a:r>
                        <a:rPr kumimoji="1" lang="ja-JP" altLang="en-US" sz="1400" b="1" dirty="0" smtClean="0"/>
                        <a:t>モノシラン、ホスフィン、アルシン、ジボラン、セレン化水素、モノゲルマン、ジシラン</a:t>
                      </a:r>
                      <a:endParaRPr kumimoji="1" lang="ja-JP" altLang="en-US" sz="1400" b="1" dirty="0"/>
                    </a:p>
                  </a:txBody>
                  <a:tcPr/>
                </a:tc>
                <a:tc>
                  <a:txBody>
                    <a:bodyPr/>
                    <a:lstStyle/>
                    <a:p>
                      <a:r>
                        <a:rPr kumimoji="1" lang="ja-JP" altLang="en-US" sz="1400" b="1" dirty="0" smtClean="0"/>
                        <a:t>数量の大小は問わない</a:t>
                      </a:r>
                      <a:endParaRPr kumimoji="1" lang="ja-JP" altLang="en-US" sz="1400" b="1" dirty="0"/>
                    </a:p>
                  </a:txBody>
                  <a:tcPr anchor="ctr"/>
                </a:tc>
                <a:extLst>
                  <a:ext uri="{0D108BD9-81ED-4DB2-BD59-A6C34878D82A}">
                    <a16:rowId xmlns:a16="http://schemas.microsoft.com/office/drawing/2014/main" val="10001"/>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3896481548"/>
              </p:ext>
            </p:extLst>
          </p:nvPr>
        </p:nvGraphicFramePr>
        <p:xfrm>
          <a:off x="724456" y="5301208"/>
          <a:ext cx="7817972" cy="1036320"/>
        </p:xfrm>
        <a:graphic>
          <a:graphicData uri="http://schemas.openxmlformats.org/drawingml/2006/table">
            <a:tbl>
              <a:tblPr firstRow="1" bandRow="1">
                <a:tableStyleId>{5940675A-B579-460E-94D1-54222C63F5DA}</a:tableStyleId>
              </a:tblPr>
              <a:tblGrid>
                <a:gridCol w="4567624">
                  <a:extLst>
                    <a:ext uri="{9D8B030D-6E8A-4147-A177-3AD203B41FA5}">
                      <a16:colId xmlns:a16="http://schemas.microsoft.com/office/drawing/2014/main" val="20000"/>
                    </a:ext>
                  </a:extLst>
                </a:gridCol>
                <a:gridCol w="3250348">
                  <a:extLst>
                    <a:ext uri="{9D8B030D-6E8A-4147-A177-3AD203B41FA5}">
                      <a16:colId xmlns:a16="http://schemas.microsoft.com/office/drawing/2014/main" val="20001"/>
                    </a:ext>
                  </a:extLst>
                </a:gridCol>
              </a:tblGrid>
              <a:tr h="237498">
                <a:tc>
                  <a:txBody>
                    <a:bodyPr/>
                    <a:lstStyle/>
                    <a:p>
                      <a:pPr algn="ctr"/>
                      <a:r>
                        <a:rPr kumimoji="1" lang="ja-JP" altLang="en-US" sz="1400" b="1" dirty="0" smtClean="0"/>
                        <a:t>種類</a:t>
                      </a:r>
                      <a:endParaRPr kumimoji="1" lang="ja-JP" altLang="en-US" sz="1400" b="1" dirty="0"/>
                    </a:p>
                  </a:txBody>
                  <a:tcPr>
                    <a:solidFill>
                      <a:schemeClr val="bg1"/>
                    </a:solidFill>
                  </a:tcPr>
                </a:tc>
                <a:tc>
                  <a:txBody>
                    <a:bodyPr/>
                    <a:lstStyle/>
                    <a:p>
                      <a:pPr algn="ctr"/>
                      <a:r>
                        <a:rPr kumimoji="1" lang="ja-JP" altLang="en-US" sz="1400" b="1" dirty="0" smtClean="0"/>
                        <a:t>数量</a:t>
                      </a:r>
                      <a:endParaRPr kumimoji="1" lang="ja-JP" altLang="en-US" sz="1400" b="1" dirty="0"/>
                    </a:p>
                  </a:txBody>
                  <a:tcPr>
                    <a:solidFill>
                      <a:schemeClr val="bg1"/>
                    </a:solidFill>
                  </a:tcPr>
                </a:tc>
                <a:extLst>
                  <a:ext uri="{0D108BD9-81ED-4DB2-BD59-A6C34878D82A}">
                    <a16:rowId xmlns:a16="http://schemas.microsoft.com/office/drawing/2014/main" val="10000"/>
                  </a:ext>
                </a:extLst>
              </a:tr>
              <a:tr h="370840">
                <a:tc>
                  <a:txBody>
                    <a:bodyPr/>
                    <a:lstStyle/>
                    <a:p>
                      <a:r>
                        <a:rPr kumimoji="1" lang="ja-JP" altLang="en-US" sz="1400" b="1" dirty="0" smtClean="0"/>
                        <a:t>圧縮水素、圧縮天然ガス</a:t>
                      </a:r>
                      <a:endParaRPr kumimoji="1" lang="en-US" altLang="ja-JP" sz="1400" b="1" dirty="0" smtClean="0"/>
                    </a:p>
                    <a:p>
                      <a:r>
                        <a:rPr kumimoji="1" lang="ja-JP" altLang="en-US" sz="1400" b="1" dirty="0" smtClean="0"/>
                        <a:t>液化酸素、液化アンモニア、液化石油ガス</a:t>
                      </a:r>
                      <a:endParaRPr kumimoji="1" lang="en-US" altLang="ja-JP" sz="1400" b="1" dirty="0" smtClean="0"/>
                    </a:p>
                    <a:p>
                      <a:r>
                        <a:rPr kumimoji="1" lang="ja-JP" altLang="en-US" sz="1400" b="1" dirty="0" smtClean="0"/>
                        <a:t>液化塩素</a:t>
                      </a:r>
                      <a:endParaRPr kumimoji="1" lang="ja-JP" altLang="en-US" sz="1400" b="1" dirty="0"/>
                    </a:p>
                  </a:txBody>
                  <a:tcPr>
                    <a:solidFill>
                      <a:schemeClr val="bg1"/>
                    </a:solidFill>
                  </a:tcPr>
                </a:tc>
                <a:tc>
                  <a:txBody>
                    <a:bodyPr/>
                    <a:lstStyle/>
                    <a:p>
                      <a:r>
                        <a:rPr kumimoji="1" lang="ja-JP" altLang="en-US" sz="1400" b="1" dirty="0" smtClean="0"/>
                        <a:t>容積　　３００</a:t>
                      </a:r>
                      <a:r>
                        <a:rPr lang="ja-JP" altLang="en-US" sz="1400" b="1" dirty="0" smtClean="0">
                          <a:solidFill>
                            <a:prstClr val="black"/>
                          </a:solidFill>
                          <a:latin typeface="ＭＳ Ｐゴシック"/>
                        </a:rPr>
                        <a:t>㎥</a:t>
                      </a:r>
                      <a:endParaRPr lang="en-US" altLang="ja-JP" sz="1400" b="1" dirty="0" smtClean="0">
                        <a:solidFill>
                          <a:prstClr val="black"/>
                        </a:solidFill>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smtClean="0"/>
                        <a:t>質量　３０００ｋｇ</a:t>
                      </a:r>
                      <a:endParaRPr lang="en-US" altLang="ja-JP" sz="1400" b="1" dirty="0" smtClean="0">
                        <a:solidFill>
                          <a:prstClr val="black"/>
                        </a:solidFill>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smtClean="0"/>
                        <a:t>質量　１０００ｋｇ</a:t>
                      </a:r>
                      <a:endParaRPr lang="en-US" altLang="ja-JP" sz="1400" b="1" dirty="0" smtClean="0">
                        <a:solidFill>
                          <a:prstClr val="black"/>
                        </a:solidFill>
                        <a:latin typeface="ＭＳ Ｐゴシック"/>
                      </a:endParaRPr>
                    </a:p>
                  </a:txBody>
                  <a:tcPr>
                    <a:solidFill>
                      <a:schemeClr val="bg1"/>
                    </a:solidFill>
                  </a:tcPr>
                </a:tc>
                <a:extLst>
                  <a:ext uri="{0D108BD9-81ED-4DB2-BD59-A6C34878D82A}">
                    <a16:rowId xmlns:a16="http://schemas.microsoft.com/office/drawing/2014/main" val="10001"/>
                  </a:ext>
                </a:extLst>
              </a:tr>
            </a:tbl>
          </a:graphicData>
        </a:graphic>
      </p:graphicFrame>
      <p:cxnSp>
        <p:nvCxnSpPr>
          <p:cNvPr id="11" name="直線コネクタ 10"/>
          <p:cNvCxnSpPr/>
          <p:nvPr/>
        </p:nvCxnSpPr>
        <p:spPr>
          <a:xfrm>
            <a:off x="0" y="126876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タイトル 4"/>
          <p:cNvSpPr>
            <a:spLocks noGrp="1"/>
          </p:cNvSpPr>
          <p:nvPr>
            <p:ph type="title"/>
          </p:nvPr>
        </p:nvSpPr>
        <p:spPr>
          <a:xfrm>
            <a:off x="457200" y="274638"/>
            <a:ext cx="8229600" cy="1143000"/>
          </a:xfrm>
        </p:spPr>
        <p:txBody>
          <a:bodyPr>
            <a:normAutofit/>
          </a:bodyPr>
          <a:lstStyle/>
          <a:p>
            <a:r>
              <a:rPr lang="ja-JP" altLang="en-US" sz="3200" b="0" dirty="0" smtClean="0">
                <a:solidFill>
                  <a:srgbClr val="002060"/>
                </a:solidFill>
                <a:effectLst/>
                <a:latin typeface="HG創英角ｺﾞｼｯｸUB"/>
                <a:ea typeface="HG創英角ｺﾞｼｯｸUB"/>
              </a:rPr>
              <a:t>２－５</a:t>
            </a:r>
            <a:r>
              <a:rPr lang="ja-JP" altLang="en-US" sz="3200" b="0" dirty="0">
                <a:solidFill>
                  <a:srgbClr val="002060"/>
                </a:solidFill>
                <a:effectLst/>
                <a:latin typeface="HG創英角ｺﾞｼｯｸUB"/>
                <a:ea typeface="HG創英角ｺﾞｼｯｸUB"/>
              </a:rPr>
              <a:t>　</a:t>
            </a:r>
            <a:r>
              <a:rPr lang="ja-JP" altLang="en-US" sz="3200" b="0" dirty="0" smtClean="0">
                <a:solidFill>
                  <a:srgbClr val="002060"/>
                </a:solidFill>
                <a:effectLst/>
                <a:latin typeface="HG創英角ｺﾞｼｯｸUB"/>
                <a:ea typeface="HG創英角ｺﾞｼｯｸUB"/>
              </a:rPr>
              <a:t>特定</a:t>
            </a:r>
            <a:r>
              <a:rPr lang="ja-JP" altLang="ja-JP" sz="3200" b="0" dirty="0" smtClean="0">
                <a:solidFill>
                  <a:srgbClr val="002060"/>
                </a:solidFill>
                <a:effectLst/>
                <a:latin typeface="HG創英角ｺﾞｼｯｸUB"/>
                <a:ea typeface="HG創英角ｺﾞｼｯｸUB"/>
              </a:rPr>
              <a:t>高圧</a:t>
            </a:r>
            <a:r>
              <a:rPr lang="ja-JP" altLang="ja-JP" sz="3200" b="0" dirty="0">
                <a:solidFill>
                  <a:srgbClr val="002060"/>
                </a:solidFill>
                <a:effectLst/>
                <a:latin typeface="HG創英角ｺﾞｼｯｸUB"/>
                <a:ea typeface="HG創英角ｺﾞｼｯｸUB"/>
              </a:rPr>
              <a:t>ガス</a:t>
            </a:r>
            <a:r>
              <a:rPr lang="ja-JP" altLang="en-US" sz="3200" b="0" dirty="0" smtClean="0">
                <a:solidFill>
                  <a:srgbClr val="002060"/>
                </a:solidFill>
                <a:effectLst/>
                <a:latin typeface="HG創英角ｺﾞｼｯｸUB"/>
                <a:ea typeface="HG創英角ｺﾞｼｯｸUB"/>
              </a:rPr>
              <a:t>の消費について</a:t>
            </a:r>
            <a:endParaRPr kumimoji="1" lang="ja-JP" altLang="en-US" sz="3200" b="0" dirty="0">
              <a:solidFill>
                <a:srgbClr val="002060"/>
              </a:solidFill>
              <a:effectLst/>
              <a:latin typeface="HG創英角ｺﾞｼｯｸUB" panose="020B0909000000000000" pitchFamily="49" charset="-128"/>
              <a:ea typeface="HG創英角ｺﾞｼｯｸUB" panose="020B0909000000000000" pitchFamily="49" charset="-128"/>
            </a:endParaRPr>
          </a:p>
        </p:txBody>
      </p:sp>
      <p:sp>
        <p:nvSpPr>
          <p:cNvPr id="13" name="正方形/長方形 12"/>
          <p:cNvSpPr/>
          <p:nvPr/>
        </p:nvSpPr>
        <p:spPr>
          <a:xfrm>
            <a:off x="7380312" y="2105560"/>
            <a:ext cx="1008112" cy="288032"/>
          </a:xfrm>
          <a:prstGeom prst="rect">
            <a:avLst/>
          </a:prstGeom>
          <a:solidFill>
            <a:srgbClr val="0099FF"/>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rPr>
              <a:t>届出</a:t>
            </a:r>
            <a:endParaRPr kumimoji="1" lang="ja-JP" altLang="en-US" b="1" dirty="0">
              <a:solidFill>
                <a:schemeClr val="bg1"/>
              </a:solidFill>
            </a:endParaRPr>
          </a:p>
        </p:txBody>
      </p:sp>
      <p:sp>
        <p:nvSpPr>
          <p:cNvPr id="14" name="スライド番号プレースホルダ 7"/>
          <p:cNvSpPr>
            <a:spLocks noGrp="1"/>
          </p:cNvSpPr>
          <p:nvPr>
            <p:ph type="sldNum" sz="quarter" idx="12"/>
          </p:nvPr>
        </p:nvSpPr>
        <p:spPr>
          <a:xfrm>
            <a:off x="8647272" y="6407944"/>
            <a:ext cx="365760" cy="365125"/>
          </a:xfrm>
        </p:spPr>
        <p:txBody>
          <a:bodyPr/>
          <a:lstStyle/>
          <a:p>
            <a:fld id="{1FE7406B-1FB4-4551-8C76-B482A15F2861}" type="slidenum">
              <a:rPr kumimoji="1" lang="ja-JP" altLang="en-US" smtClean="0"/>
              <a:pPr/>
              <a:t>24</a:t>
            </a:fld>
            <a:endParaRPr kumimoji="1" lang="ja-JP" altLang="en-US" dirty="0"/>
          </a:p>
        </p:txBody>
      </p:sp>
    </p:spTree>
    <p:extLst>
      <p:ext uri="{BB962C8B-B14F-4D97-AF65-F5344CB8AC3E}">
        <p14:creationId xmlns:p14="http://schemas.microsoft.com/office/powerpoint/2010/main" val="9940722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p:nvPr/>
        </p:nvPicPr>
        <p:blipFill>
          <a:blip r:embed="rId3" cstate="print"/>
          <a:srcRect/>
          <a:stretch>
            <a:fillRect/>
          </a:stretch>
        </p:blipFill>
        <p:spPr bwMode="auto">
          <a:xfrm>
            <a:off x="432000" y="2060848"/>
            <a:ext cx="8280000" cy="3455944"/>
          </a:xfrm>
          <a:prstGeom prst="rect">
            <a:avLst/>
          </a:prstGeom>
          <a:noFill/>
          <a:ln w="9525">
            <a:noFill/>
            <a:miter lim="800000"/>
            <a:headEnd/>
            <a:tailEnd/>
          </a:ln>
        </p:spPr>
      </p:pic>
      <p:grpSp>
        <p:nvGrpSpPr>
          <p:cNvPr id="2" name="グループ化 15"/>
          <p:cNvGrpSpPr/>
          <p:nvPr/>
        </p:nvGrpSpPr>
        <p:grpSpPr>
          <a:xfrm>
            <a:off x="5508104" y="3212536"/>
            <a:ext cx="1872208" cy="1012562"/>
            <a:chOff x="5508104" y="3284984"/>
            <a:chExt cx="1872208" cy="748460"/>
          </a:xfrm>
        </p:grpSpPr>
        <p:sp>
          <p:nvSpPr>
            <p:cNvPr id="10" name="角丸四角形 9"/>
            <p:cNvSpPr/>
            <p:nvPr/>
          </p:nvSpPr>
          <p:spPr>
            <a:xfrm>
              <a:off x="5508104" y="3699164"/>
              <a:ext cx="1872208" cy="3342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5508104" y="3284984"/>
              <a:ext cx="1152128" cy="3342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57346" name="Picture 2"/>
          <p:cNvPicPr>
            <a:picLocks noChangeAspect="1" noChangeArrowheads="1"/>
          </p:cNvPicPr>
          <p:nvPr/>
        </p:nvPicPr>
        <p:blipFill>
          <a:blip r:embed="rId4" cstate="print"/>
          <a:srcRect/>
          <a:stretch>
            <a:fillRect/>
          </a:stretch>
        </p:blipFill>
        <p:spPr bwMode="auto">
          <a:xfrm>
            <a:off x="539552" y="3087212"/>
            <a:ext cx="4411035" cy="3293676"/>
          </a:xfrm>
          <a:prstGeom prst="rect">
            <a:avLst/>
          </a:prstGeom>
          <a:noFill/>
          <a:ln w="9525">
            <a:noFill/>
            <a:miter lim="800000"/>
            <a:headEnd/>
            <a:tailEnd/>
          </a:ln>
          <a:effectLst/>
        </p:spPr>
      </p:pic>
      <p:cxnSp>
        <p:nvCxnSpPr>
          <p:cNvPr id="14" name="直線コネクタ 13"/>
          <p:cNvCxnSpPr/>
          <p:nvPr/>
        </p:nvCxnSpPr>
        <p:spPr>
          <a:xfrm>
            <a:off x="0" y="126876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タイトル 1"/>
          <p:cNvSpPr txBox="1">
            <a:spLocks/>
          </p:cNvSpPr>
          <p:nvPr/>
        </p:nvSpPr>
        <p:spPr>
          <a:xfrm>
            <a:off x="539552" y="1172954"/>
            <a:ext cx="7416824" cy="95990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lvl="0">
              <a:lnSpc>
                <a:spcPct val="110000"/>
              </a:lnSpc>
              <a:spcBef>
                <a:spcPts val="0"/>
              </a:spcBef>
            </a:pPr>
            <a:r>
              <a:rPr lang="ja-JP" altLang="en-US" sz="2800" b="0" dirty="0">
                <a:effectLst/>
                <a:latin typeface="ＭＳ ゴシック" panose="020B0609070205080204" pitchFamily="49" charset="-128"/>
                <a:ea typeface="ＭＳ ゴシック" panose="020B0609070205080204" pitchFamily="49" charset="-128"/>
              </a:rPr>
              <a:t>○特定高圧ガス消費者に対する規制の概要</a:t>
            </a:r>
          </a:p>
        </p:txBody>
      </p:sp>
      <p:sp>
        <p:nvSpPr>
          <p:cNvPr id="17" name="タイトル 4"/>
          <p:cNvSpPr>
            <a:spLocks noGrp="1"/>
          </p:cNvSpPr>
          <p:nvPr>
            <p:ph type="title"/>
          </p:nvPr>
        </p:nvSpPr>
        <p:spPr>
          <a:xfrm>
            <a:off x="457200" y="274638"/>
            <a:ext cx="8229600" cy="1143000"/>
          </a:xfrm>
        </p:spPr>
        <p:txBody>
          <a:bodyPr>
            <a:normAutofit/>
          </a:bodyPr>
          <a:lstStyle/>
          <a:p>
            <a:r>
              <a:rPr lang="ja-JP" altLang="en-US" sz="3200" b="0" dirty="0" smtClean="0">
                <a:solidFill>
                  <a:srgbClr val="002060"/>
                </a:solidFill>
                <a:effectLst/>
                <a:latin typeface="HG創英角ｺﾞｼｯｸUB"/>
                <a:ea typeface="HG創英角ｺﾞｼｯｸUB"/>
              </a:rPr>
              <a:t>２－５</a:t>
            </a:r>
            <a:r>
              <a:rPr lang="ja-JP" altLang="en-US" sz="3200" b="0" dirty="0">
                <a:solidFill>
                  <a:srgbClr val="002060"/>
                </a:solidFill>
                <a:effectLst/>
                <a:latin typeface="HG創英角ｺﾞｼｯｸUB"/>
                <a:ea typeface="HG創英角ｺﾞｼｯｸUB"/>
              </a:rPr>
              <a:t>　</a:t>
            </a:r>
            <a:r>
              <a:rPr lang="ja-JP" altLang="en-US" sz="3200" b="0" dirty="0" smtClean="0">
                <a:solidFill>
                  <a:srgbClr val="002060"/>
                </a:solidFill>
                <a:effectLst/>
                <a:latin typeface="HG創英角ｺﾞｼｯｸUB"/>
                <a:ea typeface="HG創英角ｺﾞｼｯｸUB"/>
              </a:rPr>
              <a:t>特定</a:t>
            </a:r>
            <a:r>
              <a:rPr lang="ja-JP" altLang="ja-JP" sz="3200" b="0" dirty="0" smtClean="0">
                <a:solidFill>
                  <a:srgbClr val="002060"/>
                </a:solidFill>
                <a:effectLst/>
                <a:latin typeface="HG創英角ｺﾞｼｯｸUB"/>
                <a:ea typeface="HG創英角ｺﾞｼｯｸUB"/>
              </a:rPr>
              <a:t>高圧</a:t>
            </a:r>
            <a:r>
              <a:rPr lang="ja-JP" altLang="ja-JP" sz="3200" b="0" dirty="0">
                <a:solidFill>
                  <a:srgbClr val="002060"/>
                </a:solidFill>
                <a:effectLst/>
                <a:latin typeface="HG創英角ｺﾞｼｯｸUB"/>
                <a:ea typeface="HG創英角ｺﾞｼｯｸUB"/>
              </a:rPr>
              <a:t>ガス</a:t>
            </a:r>
            <a:r>
              <a:rPr lang="ja-JP" altLang="en-US" sz="3200" b="0" dirty="0" smtClean="0">
                <a:solidFill>
                  <a:srgbClr val="002060"/>
                </a:solidFill>
                <a:effectLst/>
                <a:latin typeface="HG創英角ｺﾞｼｯｸUB"/>
                <a:ea typeface="HG創英角ｺﾞｼｯｸUB"/>
              </a:rPr>
              <a:t>の消費について</a:t>
            </a:r>
            <a:endParaRPr kumimoji="1" lang="ja-JP" altLang="en-US" sz="3200" b="0" dirty="0">
              <a:solidFill>
                <a:srgbClr val="002060"/>
              </a:solidFill>
              <a:effectLst/>
              <a:latin typeface="HG創英角ｺﾞｼｯｸUB" panose="020B0909000000000000" pitchFamily="49" charset="-128"/>
              <a:ea typeface="HG創英角ｺﾞｼｯｸUB" panose="020B0909000000000000" pitchFamily="49" charset="-128"/>
            </a:endParaRPr>
          </a:p>
        </p:txBody>
      </p:sp>
      <p:sp>
        <p:nvSpPr>
          <p:cNvPr id="12" name="スライド番号プレースホルダ 7"/>
          <p:cNvSpPr>
            <a:spLocks noGrp="1"/>
          </p:cNvSpPr>
          <p:nvPr>
            <p:ph type="sldNum" sz="quarter" idx="12"/>
          </p:nvPr>
        </p:nvSpPr>
        <p:spPr>
          <a:xfrm>
            <a:off x="8647272" y="6407944"/>
            <a:ext cx="365760" cy="365125"/>
          </a:xfrm>
        </p:spPr>
        <p:txBody>
          <a:bodyPr/>
          <a:lstStyle/>
          <a:p>
            <a:fld id="{1FE7406B-1FB4-4551-8C76-B482A15F2861}" type="slidenum">
              <a:rPr kumimoji="1" lang="ja-JP" altLang="en-US" smtClean="0"/>
              <a:pPr/>
              <a:t>25</a:t>
            </a:fld>
            <a:endParaRPr kumimoji="1" lang="ja-JP" altLang="en-US" dirty="0"/>
          </a:p>
        </p:txBody>
      </p:sp>
    </p:spTree>
    <p:extLst>
      <p:ext uri="{BB962C8B-B14F-4D97-AF65-F5344CB8AC3E}">
        <p14:creationId xmlns:p14="http://schemas.microsoft.com/office/powerpoint/2010/main" val="285681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2"/>
          <p:cNvSpPr>
            <a:spLocks noGrp="1"/>
          </p:cNvSpPr>
          <p:nvPr>
            <p:ph idx="1"/>
          </p:nvPr>
        </p:nvSpPr>
        <p:spPr>
          <a:xfrm>
            <a:off x="467544" y="2132856"/>
            <a:ext cx="8229600" cy="4320480"/>
          </a:xfrm>
        </p:spPr>
        <p:txBody>
          <a:bodyPr>
            <a:noAutofit/>
          </a:bodyPr>
          <a:lstStyle/>
          <a:p>
            <a:pPr marL="342900" indent="-342900" eaLnBrk="0" fontAlgn="base" hangingPunct="0">
              <a:spcAft>
                <a:spcPct val="0"/>
              </a:spcAft>
              <a:buClrTx/>
              <a:buSzTx/>
              <a:buNone/>
              <a:defRPr/>
            </a:pPr>
            <a:r>
              <a:rPr lang="ja-JP" altLang="en-US" sz="1800" kern="0" dirty="0" smtClean="0">
                <a:solidFill>
                  <a:srgbClr val="000000"/>
                </a:solidFill>
                <a:latin typeface="メイリオ" pitchFamily="50" charset="-128"/>
                <a:ea typeface="メイリオ" pitchFamily="50" charset="-128"/>
                <a:cs typeface="メイリオ" pitchFamily="50" charset="-128"/>
              </a:rPr>
              <a:t>　・申請書かがみ（高圧ガス製造許可申請書）</a:t>
            </a:r>
            <a:endParaRPr lang="en-US" altLang="ja-JP" sz="1800" kern="0" dirty="0" smtClean="0">
              <a:solidFill>
                <a:srgbClr val="000000"/>
              </a:solidFill>
              <a:latin typeface="メイリオ" pitchFamily="50" charset="-128"/>
              <a:ea typeface="メイリオ" pitchFamily="50" charset="-128"/>
              <a:cs typeface="メイリオ" pitchFamily="50" charset="-128"/>
            </a:endParaRPr>
          </a:p>
          <a:p>
            <a:pPr marL="342900" indent="-342900" eaLnBrk="0" fontAlgn="base" hangingPunct="0">
              <a:spcAft>
                <a:spcPct val="0"/>
              </a:spcAft>
              <a:buClrTx/>
              <a:buSzTx/>
              <a:buNone/>
              <a:defRPr/>
            </a:pPr>
            <a:r>
              <a:rPr lang="ja-JP" altLang="en-US" sz="1800" kern="0" dirty="0" smtClean="0">
                <a:solidFill>
                  <a:srgbClr val="000000"/>
                </a:solidFill>
                <a:latin typeface="メイリオ" pitchFamily="50" charset="-128"/>
                <a:ea typeface="メイリオ" pitchFamily="50" charset="-128"/>
                <a:cs typeface="メイリオ" pitchFamily="50" charset="-128"/>
              </a:rPr>
              <a:t>　・製造計画書</a:t>
            </a:r>
            <a:endParaRPr lang="en-US" altLang="ja-JP" sz="1800" kern="0" dirty="0" smtClean="0">
              <a:solidFill>
                <a:srgbClr val="000000"/>
              </a:solidFill>
              <a:latin typeface="メイリオ" pitchFamily="50" charset="-128"/>
              <a:ea typeface="メイリオ" pitchFamily="50" charset="-128"/>
              <a:cs typeface="メイリオ" pitchFamily="50" charset="-128"/>
            </a:endParaRPr>
          </a:p>
          <a:p>
            <a:pPr marL="342900" indent="-342900" eaLnBrk="0" fontAlgn="base" hangingPunct="0">
              <a:spcAft>
                <a:spcPct val="0"/>
              </a:spcAft>
              <a:buClrTx/>
              <a:buSzTx/>
              <a:buNone/>
              <a:defRPr/>
            </a:pPr>
            <a:r>
              <a:rPr lang="ja-JP" altLang="en-US" sz="1800" kern="0" dirty="0" smtClean="0">
                <a:solidFill>
                  <a:srgbClr val="000000"/>
                </a:solidFill>
                <a:latin typeface="メイリオ" pitchFamily="50" charset="-128"/>
                <a:ea typeface="メイリオ" pitchFamily="50" charset="-128"/>
                <a:cs typeface="メイリオ" pitchFamily="50" charset="-128"/>
              </a:rPr>
              <a:t>　・技術上の基準に対応する事項の確認に必要な資料　・・・など</a:t>
            </a:r>
            <a:endParaRPr lang="en-US" altLang="ja-JP" sz="1800" kern="0" dirty="0" smtClean="0">
              <a:solidFill>
                <a:srgbClr val="000000"/>
              </a:solidFill>
              <a:latin typeface="メイリオ" pitchFamily="50" charset="-128"/>
              <a:ea typeface="メイリオ" pitchFamily="50" charset="-128"/>
              <a:cs typeface="メイリオ" pitchFamily="50" charset="-128"/>
            </a:endParaRPr>
          </a:p>
          <a:p>
            <a:pPr marL="342900" indent="-342900" eaLnBrk="0" fontAlgn="base" hangingPunct="0">
              <a:spcAft>
                <a:spcPct val="0"/>
              </a:spcAft>
              <a:buClrTx/>
              <a:buSzTx/>
              <a:buNone/>
              <a:defRPr/>
            </a:pPr>
            <a:endParaRPr lang="en-US" altLang="ja-JP" sz="1800" kern="0" dirty="0" smtClean="0">
              <a:solidFill>
                <a:srgbClr val="000000"/>
              </a:solidFill>
              <a:latin typeface="メイリオ" pitchFamily="50" charset="-128"/>
              <a:ea typeface="メイリオ" pitchFamily="50" charset="-128"/>
              <a:cs typeface="メイリオ" pitchFamily="50" charset="-128"/>
            </a:endParaRPr>
          </a:p>
        </p:txBody>
      </p:sp>
      <p:sp>
        <p:nvSpPr>
          <p:cNvPr id="9" name="AutoShape 2"/>
          <p:cNvSpPr>
            <a:spLocks noChangeArrowheads="1"/>
          </p:cNvSpPr>
          <p:nvPr/>
        </p:nvSpPr>
        <p:spPr bwMode="auto">
          <a:xfrm>
            <a:off x="539552" y="3429000"/>
            <a:ext cx="7848872" cy="2160240"/>
          </a:xfrm>
          <a:prstGeom prst="wedgeRoundRectCallout">
            <a:avLst>
              <a:gd name="adj1" fmla="val 27085"/>
              <a:gd name="adj2" fmla="val -47851"/>
              <a:gd name="adj3" fmla="val 16667"/>
            </a:avLst>
          </a:prstGeom>
          <a:noFill/>
          <a:ln w="9525">
            <a:solidFill>
              <a:srgbClr val="000000"/>
            </a:solidFill>
            <a:miter lim="800000"/>
            <a:headEnd/>
            <a:tailEnd/>
          </a:ln>
        </p:spPr>
        <p:txBody>
          <a:bodyPr vert="horz" wrap="square" lIns="74295" tIns="8890" rIns="74295" bIns="8890" numCol="1" anchor="ctr" anchorCtr="0" compatLnSpc="1">
            <a:prstTxWarp prst="textNoShape">
              <a:avLst/>
            </a:prstTxWarp>
          </a:bodyPr>
          <a:lstStyle/>
          <a:p>
            <a:pPr marL="342900" indent="-342900" eaLnBrk="0" fontAlgn="base" hangingPunct="0">
              <a:spcAft>
                <a:spcPct val="0"/>
              </a:spcAft>
              <a:buClrTx/>
              <a:buSzTx/>
              <a:buNone/>
              <a:defRPr/>
            </a:pPr>
            <a:r>
              <a:rPr lang="ja-JP" altLang="en-US" kern="0" dirty="0" smtClean="0">
                <a:solidFill>
                  <a:srgbClr val="000000"/>
                </a:solidFill>
                <a:latin typeface="メイリオ" pitchFamily="50" charset="-128"/>
                <a:ea typeface="メイリオ" pitchFamily="50" charset="-128"/>
                <a:cs typeface="メイリオ" pitchFamily="50" charset="-128"/>
              </a:rPr>
              <a:t>　特に重要なのは、</a:t>
            </a:r>
            <a:r>
              <a:rPr lang="ja-JP" altLang="en-US" b="1" u="sng" kern="0" dirty="0" smtClean="0">
                <a:solidFill>
                  <a:srgbClr val="000000"/>
                </a:solidFill>
                <a:latin typeface="メイリオ" pitchFamily="50" charset="-128"/>
                <a:ea typeface="メイリオ" pitchFamily="50" charset="-128"/>
                <a:cs typeface="メイリオ" pitchFamily="50" charset="-128"/>
              </a:rPr>
              <a:t>技術上の基準に対応する事項</a:t>
            </a:r>
            <a:r>
              <a:rPr lang="ja-JP" altLang="en-US" kern="0" dirty="0" smtClean="0">
                <a:solidFill>
                  <a:srgbClr val="000000"/>
                </a:solidFill>
                <a:latin typeface="メイリオ" pitchFamily="50" charset="-128"/>
                <a:ea typeface="メイリオ" pitchFamily="50" charset="-128"/>
                <a:cs typeface="メイリオ" pitchFamily="50" charset="-128"/>
              </a:rPr>
              <a:t>だと考えています。</a:t>
            </a:r>
            <a:endParaRPr lang="en-US" altLang="ja-JP" kern="0" dirty="0" smtClean="0">
              <a:solidFill>
                <a:srgbClr val="000000"/>
              </a:solidFill>
              <a:latin typeface="メイリオ" pitchFamily="50" charset="-128"/>
              <a:ea typeface="メイリオ" pitchFamily="50" charset="-128"/>
              <a:cs typeface="メイリオ" pitchFamily="50" charset="-128"/>
            </a:endParaRPr>
          </a:p>
          <a:p>
            <a:pPr marL="342900" indent="-342900" eaLnBrk="0" fontAlgn="base" hangingPunct="0">
              <a:spcAft>
                <a:spcPct val="0"/>
              </a:spcAft>
              <a:buClrTx/>
              <a:buSzTx/>
              <a:buNone/>
              <a:defRPr/>
            </a:pPr>
            <a:r>
              <a:rPr lang="ja-JP" altLang="en-US" kern="0" dirty="0" smtClean="0">
                <a:solidFill>
                  <a:srgbClr val="000000"/>
                </a:solidFill>
                <a:latin typeface="メイリオ" pitchFamily="50" charset="-128"/>
                <a:ea typeface="メイリオ" pitchFamily="50" charset="-128"/>
                <a:cs typeface="メイリオ" pitchFamily="50" charset="-128"/>
              </a:rPr>
              <a:t>　その他の添付書類は、それらについて、説明（確認）するためのもの</a:t>
            </a:r>
            <a:endParaRPr lang="en-US" altLang="ja-JP" kern="0" dirty="0" smtClean="0">
              <a:solidFill>
                <a:srgbClr val="000000"/>
              </a:solidFill>
              <a:latin typeface="メイリオ" pitchFamily="50" charset="-128"/>
              <a:ea typeface="メイリオ" pitchFamily="50" charset="-128"/>
              <a:cs typeface="メイリオ" pitchFamily="50" charset="-128"/>
            </a:endParaRPr>
          </a:p>
          <a:p>
            <a:pPr marL="342900" indent="-342900" eaLnBrk="0" fontAlgn="base" hangingPunct="0">
              <a:spcAft>
                <a:spcPct val="0"/>
              </a:spcAft>
              <a:buClrTx/>
              <a:buSzTx/>
              <a:buNone/>
              <a:defRPr/>
            </a:pPr>
            <a:r>
              <a:rPr lang="ja-JP" altLang="en-US" kern="0" dirty="0" smtClean="0">
                <a:solidFill>
                  <a:srgbClr val="000000"/>
                </a:solidFill>
                <a:latin typeface="メイリオ" pitchFamily="50" charset="-128"/>
                <a:ea typeface="メイリオ" pitchFamily="50" charset="-128"/>
                <a:cs typeface="メイリオ" pitchFamily="50" charset="-128"/>
              </a:rPr>
              <a:t>です。この</a:t>
            </a:r>
            <a:r>
              <a:rPr lang="ja-JP" altLang="en-US" u="sng" kern="0" dirty="0" smtClean="0">
                <a:solidFill>
                  <a:srgbClr val="000000"/>
                </a:solidFill>
                <a:latin typeface="メイリオ" pitchFamily="50" charset="-128"/>
                <a:ea typeface="メイリオ" pitchFamily="50" charset="-128"/>
                <a:cs typeface="メイリオ" pitchFamily="50" charset="-128"/>
              </a:rPr>
              <a:t>技術上の基準に対応する事項</a:t>
            </a:r>
            <a:r>
              <a:rPr lang="ja-JP" altLang="en-US" kern="0" dirty="0" smtClean="0">
                <a:solidFill>
                  <a:srgbClr val="000000"/>
                </a:solidFill>
                <a:latin typeface="メイリオ" pitchFamily="50" charset="-128"/>
                <a:ea typeface="メイリオ" pitchFamily="50" charset="-128"/>
                <a:cs typeface="メイリオ" pitchFamily="50" charset="-128"/>
              </a:rPr>
              <a:t>について事業者さん自身で作成</a:t>
            </a:r>
            <a:endParaRPr lang="en-US" altLang="ja-JP" kern="0" dirty="0" smtClean="0">
              <a:solidFill>
                <a:srgbClr val="000000"/>
              </a:solidFill>
              <a:latin typeface="メイリオ" pitchFamily="50" charset="-128"/>
              <a:ea typeface="メイリオ" pitchFamily="50" charset="-128"/>
              <a:cs typeface="メイリオ" pitchFamily="50" charset="-128"/>
            </a:endParaRPr>
          </a:p>
          <a:p>
            <a:pPr marL="342900" indent="-342900" eaLnBrk="0" fontAlgn="base" hangingPunct="0">
              <a:spcAft>
                <a:spcPct val="0"/>
              </a:spcAft>
              <a:buClrTx/>
              <a:buSzTx/>
              <a:buNone/>
              <a:defRPr/>
            </a:pPr>
            <a:r>
              <a:rPr lang="ja-JP" altLang="en-US" kern="0" dirty="0" smtClean="0">
                <a:solidFill>
                  <a:srgbClr val="000000"/>
                </a:solidFill>
                <a:latin typeface="メイリオ" pitchFamily="50" charset="-128"/>
                <a:ea typeface="メイリオ" pitchFamily="50" charset="-128"/>
                <a:cs typeface="メイリオ" pitchFamily="50" charset="-128"/>
              </a:rPr>
              <a:t>することにより、自社の施設について、どのような規制がかかっている</a:t>
            </a:r>
            <a:endParaRPr lang="en-US" altLang="ja-JP" kern="0" dirty="0" smtClean="0">
              <a:solidFill>
                <a:srgbClr val="000000"/>
              </a:solidFill>
              <a:latin typeface="メイリオ" pitchFamily="50" charset="-128"/>
              <a:ea typeface="メイリオ" pitchFamily="50" charset="-128"/>
              <a:cs typeface="メイリオ" pitchFamily="50" charset="-128"/>
            </a:endParaRPr>
          </a:p>
          <a:p>
            <a:pPr marL="342900" indent="-342900" eaLnBrk="0" fontAlgn="base" hangingPunct="0">
              <a:spcAft>
                <a:spcPct val="0"/>
              </a:spcAft>
              <a:buClrTx/>
              <a:buSzTx/>
              <a:buNone/>
              <a:defRPr/>
            </a:pPr>
            <a:r>
              <a:rPr lang="ja-JP" altLang="en-US" kern="0" dirty="0" err="1" smtClean="0">
                <a:solidFill>
                  <a:srgbClr val="000000"/>
                </a:solidFill>
                <a:latin typeface="メイリオ" pitchFamily="50" charset="-128"/>
                <a:ea typeface="メイリオ" pitchFamily="50" charset="-128"/>
                <a:cs typeface="メイリオ" pitchFamily="50" charset="-128"/>
              </a:rPr>
              <a:t>のかを</a:t>
            </a:r>
            <a:r>
              <a:rPr lang="ja-JP" altLang="en-US" kern="0" dirty="0" smtClean="0">
                <a:solidFill>
                  <a:srgbClr val="000000"/>
                </a:solidFill>
                <a:latin typeface="メイリオ" pitchFamily="50" charset="-128"/>
                <a:ea typeface="メイリオ" pitchFamily="50" charset="-128"/>
                <a:cs typeface="メイリオ" pitchFamily="50" charset="-128"/>
              </a:rPr>
              <a:t>認識（把握）することが出来る。（それを維持することが重要）</a:t>
            </a:r>
            <a:endParaRPr lang="en-US" altLang="ja-JP" kern="0" dirty="0" smtClean="0">
              <a:solidFill>
                <a:srgbClr val="000000"/>
              </a:solidFill>
              <a:latin typeface="メイリオ" pitchFamily="50" charset="-128"/>
              <a:ea typeface="メイリオ" pitchFamily="50" charset="-128"/>
              <a:cs typeface="メイリオ" pitchFamily="50" charset="-128"/>
            </a:endParaRPr>
          </a:p>
          <a:p>
            <a:pPr marL="342900" indent="-342900" eaLnBrk="0" fontAlgn="base" hangingPunct="0">
              <a:spcAft>
                <a:spcPct val="0"/>
              </a:spcAft>
              <a:buClrTx/>
              <a:buSzTx/>
              <a:buNone/>
              <a:defRPr/>
            </a:pPr>
            <a:r>
              <a:rPr lang="ja-JP" altLang="en-US" kern="0" dirty="0" smtClean="0">
                <a:solidFill>
                  <a:srgbClr val="000000"/>
                </a:solidFill>
                <a:latin typeface="メイリオ" pitchFamily="50" charset="-128"/>
                <a:ea typeface="メイリオ" pitchFamily="50" charset="-128"/>
                <a:cs typeface="メイリオ" pitchFamily="50" charset="-128"/>
              </a:rPr>
              <a:t>　これが最大のメリットであると考えています。</a:t>
            </a:r>
          </a:p>
        </p:txBody>
      </p:sp>
      <p:sp>
        <p:nvSpPr>
          <p:cNvPr id="11" name="スライド番号プレースホルダ 10"/>
          <p:cNvSpPr>
            <a:spLocks noGrp="1"/>
          </p:cNvSpPr>
          <p:nvPr>
            <p:ph type="sldNum" sz="quarter" idx="12"/>
          </p:nvPr>
        </p:nvSpPr>
        <p:spPr/>
        <p:txBody>
          <a:bodyPr/>
          <a:lstStyle/>
          <a:p>
            <a:fld id="{1FE7406B-1FB4-4551-8C76-B482A15F2861}" type="slidenum">
              <a:rPr kumimoji="1" lang="ja-JP" altLang="en-US" smtClean="0"/>
              <a:pPr/>
              <a:t>26</a:t>
            </a:fld>
            <a:endParaRPr kumimoji="1" lang="ja-JP" altLang="en-US"/>
          </a:p>
        </p:txBody>
      </p:sp>
      <p:cxnSp>
        <p:nvCxnSpPr>
          <p:cNvPr id="10" name="直線コネクタ 9"/>
          <p:cNvCxnSpPr/>
          <p:nvPr/>
        </p:nvCxnSpPr>
        <p:spPr>
          <a:xfrm>
            <a:off x="0" y="126876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タイトル 4"/>
          <p:cNvSpPr>
            <a:spLocks noGrp="1"/>
          </p:cNvSpPr>
          <p:nvPr>
            <p:ph type="title"/>
          </p:nvPr>
        </p:nvSpPr>
        <p:spPr>
          <a:xfrm>
            <a:off x="457200" y="274638"/>
            <a:ext cx="8229600" cy="1143000"/>
          </a:xfrm>
        </p:spPr>
        <p:txBody>
          <a:bodyPr>
            <a:normAutofit/>
          </a:bodyPr>
          <a:lstStyle/>
          <a:p>
            <a:r>
              <a:rPr lang="ja-JP" altLang="en-US" sz="3200" b="0" dirty="0" smtClean="0">
                <a:solidFill>
                  <a:srgbClr val="002060"/>
                </a:solidFill>
                <a:effectLst/>
                <a:latin typeface="HG創英角ｺﾞｼｯｸUB"/>
                <a:ea typeface="HG創英角ｺﾞｼｯｸUB"/>
              </a:rPr>
              <a:t>２－６</a:t>
            </a:r>
            <a:r>
              <a:rPr lang="ja-JP" altLang="en-US" sz="3200" b="0" dirty="0">
                <a:solidFill>
                  <a:srgbClr val="002060"/>
                </a:solidFill>
                <a:effectLst/>
                <a:latin typeface="HG創英角ｺﾞｼｯｸUB"/>
                <a:ea typeface="HG創英角ｺﾞｼｯｸUB"/>
              </a:rPr>
              <a:t>　</a:t>
            </a:r>
            <a:r>
              <a:rPr lang="ja-JP" altLang="en-US" sz="3200" b="0" dirty="0" smtClean="0">
                <a:solidFill>
                  <a:srgbClr val="002060"/>
                </a:solidFill>
                <a:effectLst/>
                <a:latin typeface="HG創英角ｺﾞｼｯｸUB"/>
                <a:ea typeface="HG創英角ｺﾞｼｯｸUB"/>
              </a:rPr>
              <a:t>許可申請・届出等書類について</a:t>
            </a:r>
            <a:endParaRPr kumimoji="1" lang="ja-JP" altLang="en-US" sz="3200" b="0" dirty="0">
              <a:solidFill>
                <a:srgbClr val="002060"/>
              </a:solidFill>
              <a:effectLst/>
              <a:latin typeface="HG創英角ｺﾞｼｯｸUB" panose="020B0909000000000000" pitchFamily="49" charset="-128"/>
              <a:ea typeface="HG創英角ｺﾞｼｯｸUB" panose="020B0909000000000000" pitchFamily="49" charset="-128"/>
            </a:endParaRPr>
          </a:p>
        </p:txBody>
      </p:sp>
      <p:sp>
        <p:nvSpPr>
          <p:cNvPr id="15" name="タイトル 1"/>
          <p:cNvSpPr txBox="1">
            <a:spLocks/>
          </p:cNvSpPr>
          <p:nvPr/>
        </p:nvSpPr>
        <p:spPr>
          <a:xfrm>
            <a:off x="539552" y="1172954"/>
            <a:ext cx="7416824" cy="95990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lvl="0">
              <a:lnSpc>
                <a:spcPct val="110000"/>
              </a:lnSpc>
              <a:spcBef>
                <a:spcPts val="0"/>
              </a:spcBef>
            </a:pPr>
            <a:r>
              <a:rPr lang="ja-JP" altLang="en-US" sz="2800" b="0" dirty="0">
                <a:effectLst/>
                <a:latin typeface="ＭＳ ゴシック" panose="020B0609070205080204" pitchFamily="49" charset="-128"/>
                <a:ea typeface="ＭＳ ゴシック" panose="020B0609070205080204" pitchFamily="49" charset="-128"/>
              </a:rPr>
              <a:t>○高圧ガス製造許可申請に必要な書類</a:t>
            </a:r>
          </a:p>
        </p:txBody>
      </p:sp>
    </p:spTree>
    <p:extLst>
      <p:ext uri="{BB962C8B-B14F-4D97-AF65-F5344CB8AC3E}">
        <p14:creationId xmlns:p14="http://schemas.microsoft.com/office/powerpoint/2010/main" val="26448076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コンテンツ プレースホルダ 7"/>
          <p:cNvGraphicFramePr>
            <a:graphicFrameLocks noGrp="1"/>
          </p:cNvGraphicFramePr>
          <p:nvPr>
            <p:ph idx="1"/>
            <p:extLst>
              <p:ext uri="{D42A27DB-BD31-4B8C-83A1-F6EECF244321}">
                <p14:modId xmlns:p14="http://schemas.microsoft.com/office/powerpoint/2010/main" val="2958046337"/>
              </p:ext>
            </p:extLst>
          </p:nvPr>
        </p:nvGraphicFramePr>
        <p:xfrm>
          <a:off x="683568" y="2031048"/>
          <a:ext cx="6788821" cy="4134256"/>
        </p:xfrm>
        <a:graphic>
          <a:graphicData uri="http://schemas.openxmlformats.org/drawingml/2006/table">
            <a:tbl>
              <a:tblPr firstRow="1" bandRow="1">
                <a:tableStyleId>{5C22544A-7EE6-4342-B048-85BDC9FD1C3A}</a:tableStyleId>
              </a:tblPr>
              <a:tblGrid>
                <a:gridCol w="2079498">
                  <a:extLst>
                    <a:ext uri="{9D8B030D-6E8A-4147-A177-3AD203B41FA5}">
                      <a16:colId xmlns:a16="http://schemas.microsoft.com/office/drawing/2014/main" val="20000"/>
                    </a:ext>
                  </a:extLst>
                </a:gridCol>
                <a:gridCol w="4709323">
                  <a:extLst>
                    <a:ext uri="{9D8B030D-6E8A-4147-A177-3AD203B41FA5}">
                      <a16:colId xmlns:a16="http://schemas.microsoft.com/office/drawing/2014/main" val="20001"/>
                    </a:ext>
                  </a:extLst>
                </a:gridCol>
              </a:tblGrid>
              <a:tr h="576064">
                <a:tc>
                  <a:txBody>
                    <a:bodyPr/>
                    <a:lstStyle/>
                    <a:p>
                      <a:pPr algn="ctr"/>
                      <a:r>
                        <a:rPr kumimoji="1" lang="ja-JP" altLang="en-US" dirty="0" smtClean="0">
                          <a:latin typeface="メイリオ" pitchFamily="50" charset="-128"/>
                          <a:ea typeface="メイリオ" pitchFamily="50" charset="-128"/>
                          <a:cs typeface="メイリオ" pitchFamily="50" charset="-128"/>
                        </a:rPr>
                        <a:t>申請届出種別</a:t>
                      </a:r>
                      <a:endParaRPr kumimoji="1" lang="ja-JP" altLang="en-US" dirty="0">
                        <a:latin typeface="メイリオ" pitchFamily="50" charset="-128"/>
                        <a:ea typeface="メイリオ" pitchFamily="50" charset="-128"/>
                        <a:cs typeface="メイリオ" pitchFamily="50" charset="-128"/>
                      </a:endParaRPr>
                    </a:p>
                  </a:txBody>
                  <a:tcPr anchor="ctr"/>
                </a:tc>
                <a:tc>
                  <a:txBody>
                    <a:bodyPr/>
                    <a:lstStyle/>
                    <a:p>
                      <a:pPr algn="ctr"/>
                      <a:r>
                        <a:rPr kumimoji="1" lang="ja-JP" altLang="en-US" dirty="0" smtClean="0">
                          <a:latin typeface="メイリオ" pitchFamily="50" charset="-128"/>
                          <a:ea typeface="メイリオ" pitchFamily="50" charset="-128"/>
                          <a:cs typeface="メイリオ" pitchFamily="50" charset="-128"/>
                        </a:rPr>
                        <a:t>技術上の基準</a:t>
                      </a:r>
                      <a:endParaRPr kumimoji="1" lang="ja-JP" altLang="en-US" dirty="0">
                        <a:latin typeface="メイリオ" pitchFamily="50" charset="-128"/>
                        <a:ea typeface="メイリオ" pitchFamily="50" charset="-128"/>
                        <a:cs typeface="メイリオ" pitchFamily="50" charset="-128"/>
                      </a:endParaRPr>
                    </a:p>
                  </a:txBody>
                  <a:tcPr anchor="ctr"/>
                </a:tc>
                <a:extLst>
                  <a:ext uri="{0D108BD9-81ED-4DB2-BD59-A6C34878D82A}">
                    <a16:rowId xmlns:a16="http://schemas.microsoft.com/office/drawing/2014/main" val="10000"/>
                  </a:ext>
                </a:extLst>
              </a:tr>
              <a:tr h="749880">
                <a:tc>
                  <a:txBody>
                    <a:bodyPr/>
                    <a:lstStyle/>
                    <a:p>
                      <a:r>
                        <a:rPr kumimoji="1" lang="ja-JP" altLang="en-US" sz="1600" dirty="0" smtClean="0">
                          <a:latin typeface="メイリオ" pitchFamily="50" charset="-128"/>
                          <a:ea typeface="メイリオ" pitchFamily="50" charset="-128"/>
                          <a:cs typeface="メイリオ" pitchFamily="50" charset="-128"/>
                        </a:rPr>
                        <a:t>製造許可申請</a:t>
                      </a:r>
                      <a:endParaRPr kumimoji="1" lang="en-US" altLang="ja-JP" sz="1600" dirty="0" smtClean="0">
                        <a:latin typeface="メイリオ" pitchFamily="50" charset="-128"/>
                        <a:ea typeface="メイリオ" pitchFamily="50" charset="-128"/>
                        <a:cs typeface="メイリオ" pitchFamily="50" charset="-128"/>
                      </a:endParaRPr>
                    </a:p>
                    <a:p>
                      <a:r>
                        <a:rPr kumimoji="1" lang="ja-JP" altLang="en-US" sz="1600" dirty="0" smtClean="0">
                          <a:latin typeface="メイリオ" pitchFamily="50" charset="-128"/>
                          <a:ea typeface="メイリオ" pitchFamily="50" charset="-128"/>
                          <a:cs typeface="メイリオ" pitchFamily="50" charset="-128"/>
                        </a:rPr>
                        <a:t>（第１種製造者）</a:t>
                      </a:r>
                      <a:endParaRPr kumimoji="1" lang="ja-JP" altLang="en-US" sz="1600" dirty="0">
                        <a:latin typeface="メイリオ" pitchFamily="50" charset="-128"/>
                        <a:ea typeface="メイリオ" pitchFamily="50" charset="-128"/>
                        <a:cs typeface="メイリオ"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メイリオ" pitchFamily="50" charset="-128"/>
                          <a:ea typeface="メイリオ" pitchFamily="50" charset="-128"/>
                          <a:cs typeface="メイリオ" pitchFamily="50" charset="-128"/>
                        </a:rPr>
                        <a:t>法第８条に基づき、技術上の基準（一般則第５条～第８条など）に適合していること。</a:t>
                      </a:r>
                    </a:p>
                  </a:txBody>
                  <a:tcPr anchor="ctr"/>
                </a:tc>
                <a:extLst>
                  <a:ext uri="{0D108BD9-81ED-4DB2-BD59-A6C34878D82A}">
                    <a16:rowId xmlns:a16="http://schemas.microsoft.com/office/drawing/2014/main" val="10001"/>
                  </a:ext>
                </a:extLst>
              </a:tr>
              <a:tr h="792088">
                <a:tc>
                  <a:txBody>
                    <a:bodyPr/>
                    <a:lstStyle/>
                    <a:p>
                      <a:r>
                        <a:rPr kumimoji="1" lang="ja-JP" altLang="en-US" sz="1600" dirty="0" smtClean="0">
                          <a:latin typeface="メイリオ" pitchFamily="50" charset="-128"/>
                          <a:ea typeface="メイリオ" pitchFamily="50" charset="-128"/>
                          <a:cs typeface="メイリオ" pitchFamily="50" charset="-128"/>
                        </a:rPr>
                        <a:t>製造事業届</a:t>
                      </a:r>
                      <a:endParaRPr kumimoji="1" lang="en-US" altLang="ja-JP" sz="1600" dirty="0" smtClean="0">
                        <a:latin typeface="メイリオ" pitchFamily="50" charset="-128"/>
                        <a:ea typeface="メイリオ" pitchFamily="50" charset="-128"/>
                        <a:cs typeface="メイリオ" pitchFamily="50" charset="-128"/>
                      </a:endParaRPr>
                    </a:p>
                    <a:p>
                      <a:r>
                        <a:rPr kumimoji="1" lang="ja-JP" altLang="en-US" sz="1600" dirty="0" smtClean="0">
                          <a:latin typeface="メイリオ" pitchFamily="50" charset="-128"/>
                          <a:ea typeface="メイリオ" pitchFamily="50" charset="-128"/>
                          <a:cs typeface="メイリオ" pitchFamily="50" charset="-128"/>
                        </a:rPr>
                        <a:t>（第２種製造者）</a:t>
                      </a:r>
                      <a:endParaRPr kumimoji="1" lang="ja-JP" altLang="en-US" sz="1600" dirty="0">
                        <a:latin typeface="メイリオ" pitchFamily="50" charset="-128"/>
                        <a:ea typeface="メイリオ" pitchFamily="50" charset="-128"/>
                        <a:cs typeface="メイリオ"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メイリオ" pitchFamily="50" charset="-128"/>
                          <a:ea typeface="メイリオ" pitchFamily="50" charset="-128"/>
                          <a:cs typeface="メイリオ" pitchFamily="50" charset="-128"/>
                        </a:rPr>
                        <a:t>法第</a:t>
                      </a:r>
                      <a:r>
                        <a:rPr kumimoji="1" lang="en-US" altLang="ja-JP" sz="1600" dirty="0" smtClean="0">
                          <a:latin typeface="メイリオ" pitchFamily="50" charset="-128"/>
                          <a:ea typeface="メイリオ" pitchFamily="50" charset="-128"/>
                          <a:cs typeface="メイリオ" pitchFamily="50" charset="-128"/>
                        </a:rPr>
                        <a:t>12</a:t>
                      </a:r>
                      <a:r>
                        <a:rPr kumimoji="1" lang="ja-JP" altLang="en-US" sz="1600" dirty="0" smtClean="0">
                          <a:latin typeface="メイリオ" pitchFamily="50" charset="-128"/>
                          <a:ea typeface="メイリオ" pitchFamily="50" charset="-128"/>
                          <a:cs typeface="メイリオ" pitchFamily="50" charset="-128"/>
                        </a:rPr>
                        <a:t>条第１項及び第２項に基づき、技術上の基準（一般則第</a:t>
                      </a:r>
                      <a:r>
                        <a:rPr kumimoji="1" lang="en-US" altLang="ja-JP" sz="1600" dirty="0" smtClean="0">
                          <a:latin typeface="メイリオ" pitchFamily="50" charset="-128"/>
                          <a:ea typeface="メイリオ" pitchFamily="50" charset="-128"/>
                          <a:cs typeface="メイリオ" pitchFamily="50" charset="-128"/>
                        </a:rPr>
                        <a:t>10</a:t>
                      </a:r>
                      <a:r>
                        <a:rPr kumimoji="1" lang="ja-JP" altLang="en-US" sz="1600" dirty="0" smtClean="0">
                          <a:latin typeface="メイリオ" pitchFamily="50" charset="-128"/>
                          <a:ea typeface="メイリオ" pitchFamily="50" charset="-128"/>
                          <a:cs typeface="メイリオ" pitchFamily="50" charset="-128"/>
                        </a:rPr>
                        <a:t>条～第</a:t>
                      </a:r>
                      <a:r>
                        <a:rPr kumimoji="1" lang="en-US" altLang="ja-JP" sz="1600" dirty="0" smtClean="0">
                          <a:latin typeface="メイリオ" pitchFamily="50" charset="-128"/>
                          <a:ea typeface="メイリオ" pitchFamily="50" charset="-128"/>
                          <a:cs typeface="メイリオ" pitchFamily="50" charset="-128"/>
                        </a:rPr>
                        <a:t>12</a:t>
                      </a:r>
                      <a:r>
                        <a:rPr kumimoji="1" lang="ja-JP" altLang="en-US" sz="1600" dirty="0" smtClean="0">
                          <a:latin typeface="メイリオ" pitchFamily="50" charset="-128"/>
                          <a:ea typeface="メイリオ" pitchFamily="50" charset="-128"/>
                          <a:cs typeface="メイリオ" pitchFamily="50" charset="-128"/>
                        </a:rPr>
                        <a:t>条など）に適合していること。</a:t>
                      </a:r>
                    </a:p>
                  </a:txBody>
                  <a:tcPr anchor="ctr"/>
                </a:tc>
                <a:extLst>
                  <a:ext uri="{0D108BD9-81ED-4DB2-BD59-A6C34878D82A}">
                    <a16:rowId xmlns:a16="http://schemas.microsoft.com/office/drawing/2014/main" val="10002"/>
                  </a:ext>
                </a:extLst>
              </a:tr>
              <a:tr h="689208">
                <a:tc>
                  <a:txBody>
                    <a:bodyPr/>
                    <a:lstStyle/>
                    <a:p>
                      <a:r>
                        <a:rPr kumimoji="1" lang="ja-JP" altLang="en-US" sz="1600" dirty="0" smtClean="0">
                          <a:latin typeface="メイリオ" pitchFamily="50" charset="-128"/>
                          <a:ea typeface="メイリオ" pitchFamily="50" charset="-128"/>
                          <a:cs typeface="メイリオ" pitchFamily="50" charset="-128"/>
                        </a:rPr>
                        <a:t>貯蔵所許可申請</a:t>
                      </a:r>
                      <a:endParaRPr kumimoji="1" lang="en-US" altLang="ja-JP" sz="1600" dirty="0" smtClean="0">
                        <a:latin typeface="メイリオ" pitchFamily="50" charset="-128"/>
                        <a:ea typeface="メイリオ" pitchFamily="50" charset="-128"/>
                        <a:cs typeface="メイリオ" pitchFamily="50" charset="-128"/>
                      </a:endParaRPr>
                    </a:p>
                    <a:p>
                      <a:r>
                        <a:rPr kumimoji="1" lang="ja-JP" altLang="en-US" sz="1600" dirty="0" smtClean="0">
                          <a:latin typeface="メイリオ" pitchFamily="50" charset="-128"/>
                          <a:ea typeface="メイリオ" pitchFamily="50" charset="-128"/>
                          <a:cs typeface="メイリオ" pitchFamily="50" charset="-128"/>
                        </a:rPr>
                        <a:t>（第１種貯蔵所）</a:t>
                      </a:r>
                      <a:endParaRPr kumimoji="1" lang="ja-JP" altLang="en-US" sz="1600" dirty="0">
                        <a:latin typeface="メイリオ" pitchFamily="50" charset="-128"/>
                        <a:ea typeface="メイリオ" pitchFamily="50" charset="-128"/>
                        <a:cs typeface="メイリオ" pitchFamily="50" charset="-128"/>
                      </a:endParaRPr>
                    </a:p>
                  </a:txBody>
                  <a:tcPr anchor="ctr"/>
                </a:tc>
                <a:tc>
                  <a:txBody>
                    <a:bodyPr/>
                    <a:lstStyle/>
                    <a:p>
                      <a:r>
                        <a:rPr kumimoji="1" lang="ja-JP" altLang="en-US" sz="1600" dirty="0" smtClean="0">
                          <a:latin typeface="メイリオ" pitchFamily="50" charset="-128"/>
                          <a:ea typeface="メイリオ" pitchFamily="50" charset="-128"/>
                          <a:cs typeface="メイリオ" pitchFamily="50" charset="-128"/>
                        </a:rPr>
                        <a:t>法第</a:t>
                      </a:r>
                      <a:r>
                        <a:rPr kumimoji="1" lang="en-US" altLang="ja-JP" sz="1600" dirty="0" smtClean="0">
                          <a:latin typeface="メイリオ" pitchFamily="50" charset="-128"/>
                          <a:ea typeface="メイリオ" pitchFamily="50" charset="-128"/>
                          <a:cs typeface="メイリオ" pitchFamily="50" charset="-128"/>
                        </a:rPr>
                        <a:t>16</a:t>
                      </a:r>
                      <a:r>
                        <a:rPr kumimoji="1" lang="ja-JP" altLang="en-US" sz="1600" dirty="0" smtClean="0">
                          <a:latin typeface="メイリオ" pitchFamily="50" charset="-128"/>
                          <a:ea typeface="メイリオ" pitchFamily="50" charset="-128"/>
                          <a:cs typeface="メイリオ" pitchFamily="50" charset="-128"/>
                        </a:rPr>
                        <a:t>条第</a:t>
                      </a:r>
                      <a:r>
                        <a:rPr kumimoji="1" lang="en-US" altLang="ja-JP" sz="1600" dirty="0" smtClean="0">
                          <a:latin typeface="メイリオ" pitchFamily="50" charset="-128"/>
                          <a:ea typeface="メイリオ" pitchFamily="50" charset="-128"/>
                          <a:cs typeface="メイリオ" pitchFamily="50" charset="-128"/>
                        </a:rPr>
                        <a:t>2</a:t>
                      </a:r>
                      <a:r>
                        <a:rPr kumimoji="1" lang="ja-JP" altLang="en-US" sz="1600" dirty="0" smtClean="0">
                          <a:latin typeface="メイリオ" pitchFamily="50" charset="-128"/>
                          <a:ea typeface="メイリオ" pitchFamily="50" charset="-128"/>
                          <a:cs typeface="メイリオ" pitchFamily="50" charset="-128"/>
                        </a:rPr>
                        <a:t>項に基づき、技術上の基準（一般則第</a:t>
                      </a:r>
                      <a:r>
                        <a:rPr kumimoji="1" lang="en-US" altLang="ja-JP" sz="1600" dirty="0" smtClean="0">
                          <a:latin typeface="メイリオ" pitchFamily="50" charset="-128"/>
                          <a:ea typeface="メイリオ" pitchFamily="50" charset="-128"/>
                          <a:cs typeface="メイリオ" pitchFamily="50" charset="-128"/>
                        </a:rPr>
                        <a:t>21</a:t>
                      </a:r>
                      <a:r>
                        <a:rPr kumimoji="1" lang="ja-JP" altLang="en-US" sz="1600" dirty="0" smtClean="0">
                          <a:latin typeface="メイリオ" pitchFamily="50" charset="-128"/>
                          <a:ea typeface="メイリオ" pitchFamily="50" charset="-128"/>
                          <a:cs typeface="メイリオ" pitchFamily="50" charset="-128"/>
                        </a:rPr>
                        <a:t>条～第</a:t>
                      </a:r>
                      <a:r>
                        <a:rPr kumimoji="1" lang="en-US" altLang="ja-JP" sz="1600" dirty="0" smtClean="0">
                          <a:latin typeface="メイリオ" pitchFamily="50" charset="-128"/>
                          <a:ea typeface="メイリオ" pitchFamily="50" charset="-128"/>
                          <a:cs typeface="メイリオ" pitchFamily="50" charset="-128"/>
                        </a:rPr>
                        <a:t>23</a:t>
                      </a:r>
                      <a:r>
                        <a:rPr kumimoji="1" lang="ja-JP" altLang="en-US" sz="1600" dirty="0" smtClean="0">
                          <a:latin typeface="メイリオ" pitchFamily="50" charset="-128"/>
                          <a:ea typeface="メイリオ" pitchFamily="50" charset="-128"/>
                          <a:cs typeface="メイリオ" pitchFamily="50" charset="-128"/>
                        </a:rPr>
                        <a:t>条など）に適合していること。</a:t>
                      </a:r>
                      <a:endParaRPr kumimoji="1" lang="ja-JP" altLang="en-US" sz="1600" dirty="0">
                        <a:latin typeface="メイリオ" pitchFamily="50" charset="-128"/>
                        <a:ea typeface="メイリオ" pitchFamily="50" charset="-128"/>
                        <a:cs typeface="メイリオ" pitchFamily="50" charset="-128"/>
                      </a:endParaRPr>
                    </a:p>
                  </a:txBody>
                  <a:tcPr anchor="ctr"/>
                </a:tc>
                <a:extLst>
                  <a:ext uri="{0D108BD9-81ED-4DB2-BD59-A6C34878D82A}">
                    <a16:rowId xmlns:a16="http://schemas.microsoft.com/office/drawing/2014/main" val="10003"/>
                  </a:ext>
                </a:extLst>
              </a:tr>
              <a:tr h="648072">
                <a:tc>
                  <a:txBody>
                    <a:bodyPr/>
                    <a:lstStyle/>
                    <a:p>
                      <a:r>
                        <a:rPr kumimoji="1" lang="ja-JP" altLang="en-US" sz="1600" dirty="0" smtClean="0">
                          <a:latin typeface="メイリオ" pitchFamily="50" charset="-128"/>
                          <a:ea typeface="メイリオ" pitchFamily="50" charset="-128"/>
                          <a:cs typeface="メイリオ" pitchFamily="50" charset="-128"/>
                        </a:rPr>
                        <a:t>貯蔵所設置届</a:t>
                      </a:r>
                      <a:endParaRPr kumimoji="1" lang="en-US" altLang="ja-JP" sz="1600" dirty="0" smtClean="0">
                        <a:latin typeface="メイリオ" pitchFamily="50" charset="-128"/>
                        <a:ea typeface="メイリオ" pitchFamily="50" charset="-128"/>
                        <a:cs typeface="メイリオ" pitchFamily="50" charset="-128"/>
                      </a:endParaRPr>
                    </a:p>
                    <a:p>
                      <a:r>
                        <a:rPr kumimoji="1" lang="ja-JP" altLang="en-US" sz="1600" dirty="0" smtClean="0">
                          <a:latin typeface="メイリオ" pitchFamily="50" charset="-128"/>
                          <a:ea typeface="メイリオ" pitchFamily="50" charset="-128"/>
                          <a:cs typeface="メイリオ" pitchFamily="50" charset="-128"/>
                        </a:rPr>
                        <a:t>（第２種貯蔵所）</a:t>
                      </a:r>
                      <a:endParaRPr kumimoji="1" lang="ja-JP" altLang="en-US" sz="1600" dirty="0">
                        <a:latin typeface="メイリオ" pitchFamily="50" charset="-128"/>
                        <a:ea typeface="メイリオ" pitchFamily="50" charset="-128"/>
                        <a:cs typeface="メイリオ"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メイリオ" pitchFamily="50" charset="-128"/>
                          <a:ea typeface="メイリオ" pitchFamily="50" charset="-128"/>
                          <a:cs typeface="メイリオ" pitchFamily="50" charset="-128"/>
                        </a:rPr>
                        <a:t>法第</a:t>
                      </a:r>
                      <a:r>
                        <a:rPr kumimoji="1" lang="en-US" altLang="ja-JP" sz="1600" dirty="0" smtClean="0">
                          <a:latin typeface="メイリオ" pitchFamily="50" charset="-128"/>
                          <a:ea typeface="メイリオ" pitchFamily="50" charset="-128"/>
                          <a:cs typeface="メイリオ" pitchFamily="50" charset="-128"/>
                        </a:rPr>
                        <a:t>18</a:t>
                      </a:r>
                      <a:r>
                        <a:rPr kumimoji="1" lang="ja-JP" altLang="en-US" sz="1600" dirty="0" smtClean="0">
                          <a:latin typeface="メイリオ" pitchFamily="50" charset="-128"/>
                          <a:ea typeface="メイリオ" pitchFamily="50" charset="-128"/>
                          <a:cs typeface="メイリオ" pitchFamily="50" charset="-128"/>
                        </a:rPr>
                        <a:t>条第２項に基づき、技術上の基準（一般則第</a:t>
                      </a:r>
                      <a:r>
                        <a:rPr kumimoji="1" lang="en-US" altLang="ja-JP" sz="1600" dirty="0" smtClean="0">
                          <a:latin typeface="メイリオ" pitchFamily="50" charset="-128"/>
                          <a:ea typeface="メイリオ" pitchFamily="50" charset="-128"/>
                          <a:cs typeface="メイリオ" pitchFamily="50" charset="-128"/>
                        </a:rPr>
                        <a:t>26</a:t>
                      </a:r>
                      <a:r>
                        <a:rPr kumimoji="1" lang="ja-JP" altLang="en-US" sz="1600" dirty="0" smtClean="0">
                          <a:latin typeface="メイリオ" pitchFamily="50" charset="-128"/>
                          <a:ea typeface="メイリオ" pitchFamily="50" charset="-128"/>
                          <a:cs typeface="メイリオ" pitchFamily="50" charset="-128"/>
                        </a:rPr>
                        <a:t>条など）に適合していること。</a:t>
                      </a:r>
                    </a:p>
                  </a:txBody>
                  <a:tcPr anchor="ctr"/>
                </a:tc>
                <a:extLst>
                  <a:ext uri="{0D108BD9-81ED-4DB2-BD59-A6C34878D82A}">
                    <a16:rowId xmlns:a16="http://schemas.microsoft.com/office/drawing/2014/main" val="10004"/>
                  </a:ext>
                </a:extLst>
              </a:tr>
              <a:tr h="648072">
                <a:tc>
                  <a:txBody>
                    <a:bodyPr/>
                    <a:lstStyle/>
                    <a:p>
                      <a:r>
                        <a:rPr kumimoji="1" lang="ja-JP" altLang="en-US" sz="1600" dirty="0" smtClean="0">
                          <a:latin typeface="メイリオ" pitchFamily="50" charset="-128"/>
                          <a:ea typeface="メイリオ" pitchFamily="50" charset="-128"/>
                          <a:cs typeface="メイリオ" pitchFamily="50" charset="-128"/>
                        </a:rPr>
                        <a:t>特定高圧ガス消費届</a:t>
                      </a:r>
                      <a:endParaRPr kumimoji="1" lang="ja-JP" altLang="en-US" sz="1600" dirty="0">
                        <a:latin typeface="メイリオ" pitchFamily="50" charset="-128"/>
                        <a:ea typeface="メイリオ" pitchFamily="50" charset="-128"/>
                        <a:cs typeface="メイリオ"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メイリオ" pitchFamily="50" charset="-128"/>
                          <a:ea typeface="メイリオ" pitchFamily="50" charset="-128"/>
                          <a:cs typeface="メイリオ" pitchFamily="50" charset="-128"/>
                        </a:rPr>
                        <a:t>法第</a:t>
                      </a:r>
                      <a:r>
                        <a:rPr kumimoji="1" lang="en-US" altLang="ja-JP" sz="1600" dirty="0" smtClean="0">
                          <a:latin typeface="メイリオ" pitchFamily="50" charset="-128"/>
                          <a:ea typeface="メイリオ" pitchFamily="50" charset="-128"/>
                          <a:cs typeface="メイリオ" pitchFamily="50" charset="-128"/>
                        </a:rPr>
                        <a:t>24</a:t>
                      </a:r>
                      <a:r>
                        <a:rPr kumimoji="1" lang="ja-JP" altLang="en-US" sz="1600" dirty="0" smtClean="0">
                          <a:latin typeface="メイリオ" pitchFamily="50" charset="-128"/>
                          <a:ea typeface="メイリオ" pitchFamily="50" charset="-128"/>
                          <a:cs typeface="メイリオ" pitchFamily="50" charset="-128"/>
                        </a:rPr>
                        <a:t>条の３に基づき、技術上の基準（一般則第</a:t>
                      </a:r>
                      <a:r>
                        <a:rPr kumimoji="1" lang="en-US" altLang="ja-JP" sz="1600" dirty="0" smtClean="0">
                          <a:latin typeface="メイリオ" pitchFamily="50" charset="-128"/>
                          <a:ea typeface="メイリオ" pitchFamily="50" charset="-128"/>
                          <a:cs typeface="メイリオ" pitchFamily="50" charset="-128"/>
                        </a:rPr>
                        <a:t>55</a:t>
                      </a:r>
                      <a:r>
                        <a:rPr kumimoji="1" lang="ja-JP" altLang="en-US" sz="1600" dirty="0" smtClean="0">
                          <a:latin typeface="メイリオ" pitchFamily="50" charset="-128"/>
                          <a:ea typeface="メイリオ" pitchFamily="50" charset="-128"/>
                          <a:cs typeface="メイリオ" pitchFamily="50" charset="-128"/>
                        </a:rPr>
                        <a:t>条）に適合していること。</a:t>
                      </a:r>
                      <a:endParaRPr kumimoji="1" lang="ja-JP" altLang="en-US" sz="1600" dirty="0">
                        <a:latin typeface="メイリオ" pitchFamily="50" charset="-128"/>
                        <a:ea typeface="メイリオ" pitchFamily="50" charset="-128"/>
                        <a:cs typeface="メイリオ" pitchFamily="50" charset="-128"/>
                      </a:endParaRPr>
                    </a:p>
                  </a:txBody>
                  <a:tcPr anchor="ctr"/>
                </a:tc>
                <a:extLst>
                  <a:ext uri="{0D108BD9-81ED-4DB2-BD59-A6C34878D82A}">
                    <a16:rowId xmlns:a16="http://schemas.microsoft.com/office/drawing/2014/main" val="10005"/>
                  </a:ext>
                </a:extLst>
              </a:tr>
            </a:tbl>
          </a:graphicData>
        </a:graphic>
      </p:graphicFrame>
      <p:cxnSp>
        <p:nvCxnSpPr>
          <p:cNvPr id="6" name="直線コネクタ 5"/>
          <p:cNvCxnSpPr/>
          <p:nvPr/>
        </p:nvCxnSpPr>
        <p:spPr>
          <a:xfrm>
            <a:off x="0" y="126876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タイトル 1"/>
          <p:cNvSpPr txBox="1">
            <a:spLocks/>
          </p:cNvSpPr>
          <p:nvPr/>
        </p:nvSpPr>
        <p:spPr>
          <a:xfrm>
            <a:off x="539552" y="1172954"/>
            <a:ext cx="7416824" cy="95990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lvl="0">
              <a:lnSpc>
                <a:spcPct val="110000"/>
              </a:lnSpc>
              <a:spcBef>
                <a:spcPts val="0"/>
              </a:spcBef>
            </a:pPr>
            <a:r>
              <a:rPr lang="ja-JP" altLang="en-US" sz="2800" b="0" dirty="0">
                <a:effectLst/>
                <a:latin typeface="ＭＳ ゴシック" panose="020B0609070205080204" pitchFamily="49" charset="-128"/>
                <a:ea typeface="ＭＳ ゴシック" panose="020B0609070205080204" pitchFamily="49" charset="-128"/>
              </a:rPr>
              <a:t>○技術上の基準に対応する事項に</a:t>
            </a:r>
            <a:r>
              <a:rPr lang="ja-JP" altLang="en-US" sz="2800" b="0" dirty="0" smtClean="0">
                <a:effectLst/>
                <a:latin typeface="ＭＳ ゴシック" panose="020B0609070205080204" pitchFamily="49" charset="-128"/>
                <a:ea typeface="ＭＳ ゴシック" panose="020B0609070205080204" pitchFamily="49" charset="-128"/>
              </a:rPr>
              <a:t>ついて</a:t>
            </a:r>
            <a:endParaRPr lang="ja-JP" altLang="en-US" sz="2800" b="0" dirty="0">
              <a:effectLst/>
              <a:latin typeface="ＭＳ ゴシック" panose="020B0609070205080204" pitchFamily="49" charset="-128"/>
              <a:ea typeface="ＭＳ ゴシック" panose="020B0609070205080204" pitchFamily="49" charset="-128"/>
            </a:endParaRPr>
          </a:p>
        </p:txBody>
      </p:sp>
      <p:sp>
        <p:nvSpPr>
          <p:cNvPr id="10" name="タイトル 4"/>
          <p:cNvSpPr>
            <a:spLocks noGrp="1"/>
          </p:cNvSpPr>
          <p:nvPr>
            <p:ph type="title"/>
          </p:nvPr>
        </p:nvSpPr>
        <p:spPr>
          <a:xfrm>
            <a:off x="457200" y="274638"/>
            <a:ext cx="8229600" cy="1143000"/>
          </a:xfrm>
        </p:spPr>
        <p:txBody>
          <a:bodyPr>
            <a:normAutofit/>
          </a:bodyPr>
          <a:lstStyle/>
          <a:p>
            <a:r>
              <a:rPr lang="ja-JP" altLang="en-US" sz="3200" b="0" dirty="0" smtClean="0">
                <a:solidFill>
                  <a:srgbClr val="002060"/>
                </a:solidFill>
                <a:effectLst/>
                <a:latin typeface="HG創英角ｺﾞｼｯｸUB"/>
                <a:ea typeface="HG創英角ｺﾞｼｯｸUB"/>
              </a:rPr>
              <a:t>２－６</a:t>
            </a:r>
            <a:r>
              <a:rPr lang="ja-JP" altLang="en-US" sz="3200" b="0" dirty="0">
                <a:solidFill>
                  <a:srgbClr val="002060"/>
                </a:solidFill>
                <a:effectLst/>
                <a:latin typeface="HG創英角ｺﾞｼｯｸUB"/>
                <a:ea typeface="HG創英角ｺﾞｼｯｸUB"/>
              </a:rPr>
              <a:t>　</a:t>
            </a:r>
            <a:r>
              <a:rPr lang="ja-JP" altLang="en-US" sz="3200" b="0" dirty="0" smtClean="0">
                <a:solidFill>
                  <a:srgbClr val="002060"/>
                </a:solidFill>
                <a:effectLst/>
                <a:latin typeface="HG創英角ｺﾞｼｯｸUB"/>
                <a:ea typeface="HG創英角ｺﾞｼｯｸUB"/>
              </a:rPr>
              <a:t>許可申請・届出等書類について</a:t>
            </a:r>
            <a:endParaRPr kumimoji="1" lang="ja-JP" altLang="en-US" sz="3200" b="0" dirty="0">
              <a:solidFill>
                <a:srgbClr val="002060"/>
              </a:solidFill>
              <a:effectLst/>
              <a:latin typeface="HG創英角ｺﾞｼｯｸUB" panose="020B0909000000000000" pitchFamily="49" charset="-128"/>
              <a:ea typeface="HG創英角ｺﾞｼｯｸUB" panose="020B0909000000000000" pitchFamily="49" charset="-128"/>
            </a:endParaRPr>
          </a:p>
        </p:txBody>
      </p:sp>
      <p:sp>
        <p:nvSpPr>
          <p:cNvPr id="9" name="スライド番号プレースホルダ 7"/>
          <p:cNvSpPr>
            <a:spLocks noGrp="1"/>
          </p:cNvSpPr>
          <p:nvPr>
            <p:ph type="sldNum" sz="quarter" idx="12"/>
          </p:nvPr>
        </p:nvSpPr>
        <p:spPr>
          <a:xfrm>
            <a:off x="8647272" y="6381328"/>
            <a:ext cx="365760" cy="365125"/>
          </a:xfrm>
        </p:spPr>
        <p:txBody>
          <a:bodyPr/>
          <a:lstStyle/>
          <a:p>
            <a:fld id="{1FE7406B-1FB4-4551-8C76-B482A15F2861}" type="slidenum">
              <a:rPr kumimoji="1" lang="ja-JP" altLang="en-US" smtClean="0"/>
              <a:pPr/>
              <a:t>27</a:t>
            </a:fld>
            <a:endParaRPr kumimoji="1" lang="ja-JP" altLang="en-US" dirty="0"/>
          </a:p>
        </p:txBody>
      </p:sp>
    </p:spTree>
    <p:extLst>
      <p:ext uri="{BB962C8B-B14F-4D97-AF65-F5344CB8AC3E}">
        <p14:creationId xmlns:p14="http://schemas.microsoft.com/office/powerpoint/2010/main" val="1897639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srcRect/>
          <a:stretch>
            <a:fillRect/>
          </a:stretch>
        </p:blipFill>
        <p:spPr>
          <a:xfrm>
            <a:off x="143000" y="1700808"/>
            <a:ext cx="9001000" cy="8356401"/>
          </a:xfrm>
          <a:prstGeom prst="rect">
            <a:avLst/>
          </a:prstGeom>
          <a:noFill/>
        </p:spPr>
      </p:pic>
      <p:sp>
        <p:nvSpPr>
          <p:cNvPr id="5" name="コンテンツ プレースホルダ 2"/>
          <p:cNvSpPr>
            <a:spLocks noGrp="1"/>
          </p:cNvSpPr>
          <p:nvPr>
            <p:ph idx="1"/>
          </p:nvPr>
        </p:nvSpPr>
        <p:spPr>
          <a:xfrm>
            <a:off x="590872" y="1988840"/>
            <a:ext cx="7512261" cy="1224136"/>
          </a:xfrm>
          <a:solidFill>
            <a:schemeClr val="bg1"/>
          </a:solidFill>
        </p:spPr>
        <p:txBody>
          <a:bodyPr>
            <a:noAutofit/>
          </a:bodyPr>
          <a:lstStyle/>
          <a:p>
            <a:pPr marL="342900" indent="-342900" eaLnBrk="0" fontAlgn="base" hangingPunct="0">
              <a:spcAft>
                <a:spcPct val="0"/>
              </a:spcAft>
              <a:buClrTx/>
              <a:buSzTx/>
              <a:buNone/>
              <a:defRPr/>
            </a:pPr>
            <a:r>
              <a:rPr lang="ja-JP" altLang="en-US" sz="2000" kern="0" dirty="0" smtClean="0">
                <a:solidFill>
                  <a:srgbClr val="000000"/>
                </a:solidFill>
                <a:latin typeface="メイリオ" pitchFamily="50" charset="-128"/>
                <a:ea typeface="メイリオ" pitchFamily="50" charset="-128"/>
                <a:cs typeface="メイリオ" pitchFamily="50" charset="-128"/>
              </a:rPr>
              <a:t>１．フローシート</a:t>
            </a:r>
            <a:endParaRPr lang="en-US" altLang="ja-JP" sz="2000" kern="0" dirty="0" smtClean="0">
              <a:solidFill>
                <a:srgbClr val="000000"/>
              </a:solidFill>
              <a:latin typeface="メイリオ" pitchFamily="50" charset="-128"/>
              <a:ea typeface="メイリオ" pitchFamily="50" charset="-128"/>
              <a:cs typeface="メイリオ" pitchFamily="50" charset="-128"/>
            </a:endParaRPr>
          </a:p>
          <a:p>
            <a:pPr marL="342900" indent="-342900" eaLnBrk="0" fontAlgn="base" hangingPunct="0">
              <a:spcAft>
                <a:spcPct val="0"/>
              </a:spcAft>
              <a:buClrTx/>
              <a:buSzTx/>
              <a:buNone/>
              <a:defRPr/>
            </a:pPr>
            <a:r>
              <a:rPr lang="ja-JP" altLang="en-US" sz="2000" kern="0" dirty="0" smtClean="0">
                <a:solidFill>
                  <a:srgbClr val="000000"/>
                </a:solidFill>
                <a:latin typeface="メイリオ" pitchFamily="50" charset="-128"/>
                <a:ea typeface="メイリオ" pitchFamily="50" charset="-128"/>
                <a:cs typeface="メイリオ" pitchFamily="50" charset="-128"/>
              </a:rPr>
              <a:t>　・　どのように高圧ガスを取り扱うのかを記載したもの</a:t>
            </a:r>
            <a:endParaRPr lang="en-US" altLang="ja-JP" sz="2000" kern="0" dirty="0" smtClean="0">
              <a:solidFill>
                <a:srgbClr val="000000"/>
              </a:solidFill>
              <a:latin typeface="メイリオ" pitchFamily="50" charset="-128"/>
              <a:ea typeface="メイリオ" pitchFamily="50" charset="-128"/>
              <a:cs typeface="メイリオ" pitchFamily="50" charset="-128"/>
            </a:endParaRPr>
          </a:p>
          <a:p>
            <a:pPr marL="342900" indent="-342900" eaLnBrk="0" fontAlgn="base" hangingPunct="0">
              <a:spcAft>
                <a:spcPct val="0"/>
              </a:spcAft>
              <a:buClrTx/>
              <a:buSzTx/>
              <a:buNone/>
              <a:defRPr/>
            </a:pPr>
            <a:r>
              <a:rPr lang="ja-JP" altLang="en-US" sz="2000" kern="0" dirty="0" smtClean="0">
                <a:solidFill>
                  <a:srgbClr val="000000"/>
                </a:solidFill>
                <a:latin typeface="メイリオ" pitchFamily="50" charset="-128"/>
                <a:ea typeface="メイリオ" pitchFamily="50" charset="-128"/>
                <a:cs typeface="メイリオ" pitchFamily="50" charset="-128"/>
              </a:rPr>
              <a:t>　・　高圧ガスの範囲（圧力範囲）を示したもの　　</a:t>
            </a:r>
            <a:r>
              <a:rPr lang="ja-JP" altLang="en-US" sz="1800" kern="0" dirty="0" smtClean="0">
                <a:solidFill>
                  <a:srgbClr val="000000"/>
                </a:solidFill>
                <a:latin typeface="メイリオ" pitchFamily="50" charset="-128"/>
                <a:ea typeface="メイリオ" pitchFamily="50" charset="-128"/>
                <a:cs typeface="メイリオ" pitchFamily="50" charset="-128"/>
              </a:rPr>
              <a:t>　　　　　　　　　　　　　　　　　　　　　　　　　　</a:t>
            </a:r>
          </a:p>
        </p:txBody>
      </p:sp>
      <p:sp>
        <p:nvSpPr>
          <p:cNvPr id="9" name="AutoShape 2"/>
          <p:cNvSpPr>
            <a:spLocks noChangeArrowheads="1"/>
          </p:cNvSpPr>
          <p:nvPr/>
        </p:nvSpPr>
        <p:spPr bwMode="auto">
          <a:xfrm>
            <a:off x="714942" y="5877272"/>
            <a:ext cx="7385450" cy="980728"/>
          </a:xfrm>
          <a:prstGeom prst="wedgeRoundRectCallout">
            <a:avLst>
              <a:gd name="adj1" fmla="val 26414"/>
              <a:gd name="adj2" fmla="val -44257"/>
              <a:gd name="adj3" fmla="val 16667"/>
            </a:avLst>
          </a:prstGeom>
          <a:solidFill>
            <a:schemeClr val="bg1"/>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a:buNone/>
            </a:pPr>
            <a:r>
              <a:rPr lang="ja-JP" altLang="en-US" dirty="0" smtClean="0">
                <a:latin typeface="メイリオ" pitchFamily="50" charset="-128"/>
                <a:ea typeface="メイリオ" pitchFamily="50" charset="-128"/>
                <a:cs typeface="メイリオ" pitchFamily="50" charset="-128"/>
              </a:rPr>
              <a:t>　フローシート・機器一覧表・仕様書・強度計算書などで、それぞれの機器（部位）が照合できるように、フロー番号（Ｖ１など）をそれぞれに記載するなどしてください。</a:t>
            </a:r>
            <a:endParaRPr lang="ja-JP" altLang="en-US" dirty="0">
              <a:latin typeface="メイリオ" pitchFamily="50" charset="-128"/>
              <a:ea typeface="メイリオ" pitchFamily="50" charset="-128"/>
              <a:cs typeface="メイリオ" pitchFamily="50" charset="-128"/>
            </a:endParaRPr>
          </a:p>
        </p:txBody>
      </p:sp>
      <p:sp>
        <p:nvSpPr>
          <p:cNvPr id="11" name="スライド番号プレースホルダ 10"/>
          <p:cNvSpPr>
            <a:spLocks noGrp="1"/>
          </p:cNvSpPr>
          <p:nvPr>
            <p:ph type="sldNum" sz="quarter" idx="12"/>
          </p:nvPr>
        </p:nvSpPr>
        <p:spPr/>
        <p:txBody>
          <a:bodyPr/>
          <a:lstStyle/>
          <a:p>
            <a:fld id="{1FE7406B-1FB4-4551-8C76-B482A15F2861}" type="slidenum">
              <a:rPr kumimoji="1" lang="ja-JP" altLang="en-US" smtClean="0"/>
              <a:pPr/>
              <a:t>28</a:t>
            </a:fld>
            <a:endParaRPr kumimoji="1" lang="ja-JP" altLang="en-US"/>
          </a:p>
        </p:txBody>
      </p:sp>
      <p:cxnSp>
        <p:nvCxnSpPr>
          <p:cNvPr id="12" name="直線コネクタ 11"/>
          <p:cNvCxnSpPr/>
          <p:nvPr/>
        </p:nvCxnSpPr>
        <p:spPr>
          <a:xfrm>
            <a:off x="0" y="126876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タイトル 4"/>
          <p:cNvSpPr>
            <a:spLocks noGrp="1"/>
          </p:cNvSpPr>
          <p:nvPr>
            <p:ph type="title"/>
          </p:nvPr>
        </p:nvSpPr>
        <p:spPr>
          <a:xfrm>
            <a:off x="457200" y="274638"/>
            <a:ext cx="8229600" cy="1143000"/>
          </a:xfrm>
        </p:spPr>
        <p:txBody>
          <a:bodyPr>
            <a:normAutofit/>
          </a:bodyPr>
          <a:lstStyle/>
          <a:p>
            <a:r>
              <a:rPr lang="ja-JP" altLang="en-US" sz="3200" b="0" dirty="0" smtClean="0">
                <a:solidFill>
                  <a:srgbClr val="002060"/>
                </a:solidFill>
                <a:effectLst/>
                <a:latin typeface="HG創英角ｺﾞｼｯｸUB"/>
                <a:ea typeface="HG創英角ｺﾞｼｯｸUB"/>
              </a:rPr>
              <a:t>２－６</a:t>
            </a:r>
            <a:r>
              <a:rPr lang="ja-JP" altLang="en-US" sz="3200" b="0" dirty="0">
                <a:solidFill>
                  <a:srgbClr val="002060"/>
                </a:solidFill>
                <a:effectLst/>
                <a:latin typeface="HG創英角ｺﾞｼｯｸUB"/>
                <a:ea typeface="HG創英角ｺﾞｼｯｸUB"/>
              </a:rPr>
              <a:t>　</a:t>
            </a:r>
            <a:r>
              <a:rPr lang="ja-JP" altLang="en-US" sz="3200" b="0" dirty="0" smtClean="0">
                <a:solidFill>
                  <a:srgbClr val="002060"/>
                </a:solidFill>
                <a:effectLst/>
                <a:latin typeface="HG創英角ｺﾞｼｯｸUB"/>
                <a:ea typeface="HG創英角ｺﾞｼｯｸUB"/>
              </a:rPr>
              <a:t>許可申請・届出等書類について</a:t>
            </a:r>
            <a:endParaRPr kumimoji="1" lang="ja-JP" altLang="en-US" sz="3200" b="0" dirty="0">
              <a:solidFill>
                <a:srgbClr val="002060"/>
              </a:solidFill>
              <a:effectLst/>
              <a:latin typeface="HG創英角ｺﾞｼｯｸUB" panose="020B0909000000000000" pitchFamily="49" charset="-128"/>
              <a:ea typeface="HG創英角ｺﾞｼｯｸUB" panose="020B0909000000000000" pitchFamily="49" charset="-128"/>
            </a:endParaRPr>
          </a:p>
        </p:txBody>
      </p:sp>
      <p:sp>
        <p:nvSpPr>
          <p:cNvPr id="15" name="タイトル 1"/>
          <p:cNvSpPr txBox="1">
            <a:spLocks/>
          </p:cNvSpPr>
          <p:nvPr/>
        </p:nvSpPr>
        <p:spPr>
          <a:xfrm>
            <a:off x="539552" y="1172954"/>
            <a:ext cx="7416824" cy="95990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lvl="0">
              <a:lnSpc>
                <a:spcPct val="110000"/>
              </a:lnSpc>
              <a:spcBef>
                <a:spcPts val="0"/>
              </a:spcBef>
            </a:pPr>
            <a:r>
              <a:rPr lang="ja-JP" altLang="en-US" sz="2800" b="0" dirty="0" smtClean="0">
                <a:effectLst/>
                <a:latin typeface="ＭＳ ゴシック" panose="020B0609070205080204" pitchFamily="49" charset="-128"/>
                <a:ea typeface="ＭＳ ゴシック" panose="020B0609070205080204" pitchFamily="49" charset="-128"/>
              </a:rPr>
              <a:t>○</a:t>
            </a:r>
            <a:r>
              <a:rPr lang="ja-JP" altLang="en-US" sz="2800" b="0" dirty="0">
                <a:effectLst/>
                <a:latin typeface="ＭＳ ゴシック" panose="020B0609070205080204" pitchFamily="49" charset="-128"/>
                <a:ea typeface="ＭＳ ゴシック" panose="020B0609070205080204" pitchFamily="49" charset="-128"/>
              </a:rPr>
              <a:t>添付</a:t>
            </a:r>
            <a:r>
              <a:rPr lang="ja-JP" altLang="en-US" sz="2800" b="0" dirty="0" smtClean="0">
                <a:effectLst/>
                <a:latin typeface="ＭＳ ゴシック" panose="020B0609070205080204" pitchFamily="49" charset="-128"/>
                <a:ea typeface="ＭＳ ゴシック" panose="020B0609070205080204" pitchFamily="49" charset="-128"/>
              </a:rPr>
              <a:t>書類について</a:t>
            </a:r>
            <a:endParaRPr lang="ja-JP" altLang="en-US" sz="2800" b="0" dirty="0">
              <a:effectLst/>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01229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コンテンツ プレースホルダ 2"/>
          <p:cNvSpPr>
            <a:spLocks noGrp="1"/>
          </p:cNvSpPr>
          <p:nvPr>
            <p:ph idx="1"/>
          </p:nvPr>
        </p:nvSpPr>
        <p:spPr>
          <a:xfrm>
            <a:off x="441373" y="1412776"/>
            <a:ext cx="8229600" cy="1440160"/>
          </a:xfrm>
          <a:solidFill>
            <a:schemeClr val="bg1"/>
          </a:solidFill>
        </p:spPr>
        <p:txBody>
          <a:bodyPr>
            <a:noAutofit/>
          </a:bodyPr>
          <a:lstStyle/>
          <a:p>
            <a:pPr marL="342900" indent="-342900" eaLnBrk="0" fontAlgn="base" hangingPunct="0">
              <a:spcAft>
                <a:spcPct val="0"/>
              </a:spcAft>
              <a:buClrTx/>
              <a:buSzTx/>
              <a:buNone/>
              <a:defRPr/>
            </a:pPr>
            <a:r>
              <a:rPr lang="ja-JP" altLang="en-US" sz="2000" kern="0" dirty="0" smtClean="0">
                <a:solidFill>
                  <a:srgbClr val="000000"/>
                </a:solidFill>
                <a:latin typeface="メイリオ" pitchFamily="50" charset="-128"/>
                <a:ea typeface="メイリオ" pitchFamily="50" charset="-128"/>
                <a:cs typeface="メイリオ" pitchFamily="50" charset="-128"/>
              </a:rPr>
              <a:t>２．機器一覧表</a:t>
            </a:r>
            <a:endParaRPr lang="en-US" altLang="ja-JP" sz="2000" kern="0" dirty="0" smtClean="0">
              <a:solidFill>
                <a:srgbClr val="000000"/>
              </a:solidFill>
              <a:latin typeface="メイリオ" pitchFamily="50" charset="-128"/>
              <a:ea typeface="メイリオ" pitchFamily="50" charset="-128"/>
              <a:cs typeface="メイリオ" pitchFamily="50" charset="-128"/>
            </a:endParaRPr>
          </a:p>
          <a:p>
            <a:pPr marL="342900" indent="-342900" eaLnBrk="0" fontAlgn="base" hangingPunct="0">
              <a:spcAft>
                <a:spcPct val="0"/>
              </a:spcAft>
              <a:buClrTx/>
              <a:buSzTx/>
              <a:buNone/>
              <a:defRPr/>
            </a:pPr>
            <a:r>
              <a:rPr lang="ja-JP" altLang="en-US" sz="2000" kern="0" dirty="0" smtClean="0">
                <a:solidFill>
                  <a:srgbClr val="000000"/>
                </a:solidFill>
                <a:latin typeface="メイリオ" pitchFamily="50" charset="-128"/>
                <a:ea typeface="メイリオ" pitchFamily="50" charset="-128"/>
                <a:cs typeface="メイリオ" pitchFamily="50" charset="-128"/>
              </a:rPr>
              <a:t>　・　高圧ガスの設計条件等必要な内容を記載するもの。フローシートとあわせて見ることになる。</a:t>
            </a:r>
            <a:endParaRPr lang="en-US" altLang="ja-JP" sz="2000" kern="0" dirty="0" smtClean="0">
              <a:solidFill>
                <a:srgbClr val="000000"/>
              </a:solidFill>
              <a:latin typeface="メイリオ" pitchFamily="50" charset="-128"/>
              <a:ea typeface="メイリオ" pitchFamily="50" charset="-128"/>
              <a:cs typeface="メイリオ" pitchFamily="50" charset="-128"/>
            </a:endParaRPr>
          </a:p>
          <a:p>
            <a:pPr marL="342900" indent="-342900" eaLnBrk="0" fontAlgn="base" hangingPunct="0">
              <a:spcAft>
                <a:spcPct val="0"/>
              </a:spcAft>
              <a:buClrTx/>
              <a:buSzTx/>
              <a:buNone/>
              <a:defRPr/>
            </a:pPr>
            <a:r>
              <a:rPr lang="ja-JP" altLang="en-US" sz="2000" kern="0" dirty="0" smtClean="0">
                <a:solidFill>
                  <a:srgbClr val="000000"/>
                </a:solidFill>
                <a:latin typeface="メイリオ" pitchFamily="50" charset="-128"/>
                <a:ea typeface="メイリオ" pitchFamily="50" charset="-128"/>
                <a:cs typeface="メイリオ" pitchFamily="50" charset="-128"/>
              </a:rPr>
              <a:t>　・　機器一覧表は３種類あり用途により該当するものを使用する。</a:t>
            </a:r>
          </a:p>
          <a:p>
            <a:pPr marL="342900" indent="-342900" eaLnBrk="0" fontAlgn="base" hangingPunct="0">
              <a:spcAft>
                <a:spcPct val="0"/>
              </a:spcAft>
              <a:buClrTx/>
              <a:buSzTx/>
              <a:buNone/>
              <a:defRPr/>
            </a:pPr>
            <a:endParaRPr lang="ja-JP" altLang="en-US" sz="2000" kern="0" dirty="0" smtClean="0">
              <a:solidFill>
                <a:srgbClr val="000000"/>
              </a:solidFill>
              <a:latin typeface="メイリオ" pitchFamily="50" charset="-128"/>
              <a:ea typeface="メイリオ" pitchFamily="50" charset="-128"/>
              <a:cs typeface="メイリオ" pitchFamily="50" charset="-128"/>
            </a:endParaRPr>
          </a:p>
          <a:p>
            <a:pPr marL="342900" indent="-342900" eaLnBrk="0" fontAlgn="base" hangingPunct="0">
              <a:spcAft>
                <a:spcPct val="0"/>
              </a:spcAft>
              <a:buClrTx/>
              <a:buSzTx/>
              <a:buNone/>
              <a:defRPr/>
            </a:pPr>
            <a:endParaRPr lang="ja-JP" altLang="en-US" sz="1800" kern="0" dirty="0" smtClean="0">
              <a:solidFill>
                <a:srgbClr val="000000"/>
              </a:solidFill>
              <a:latin typeface="メイリオ" pitchFamily="50" charset="-128"/>
              <a:ea typeface="メイリオ" pitchFamily="50" charset="-128"/>
              <a:cs typeface="メイリオ" pitchFamily="50" charset="-128"/>
            </a:endParaRPr>
          </a:p>
          <a:p>
            <a:pPr marL="342900" indent="-342900" eaLnBrk="0" fontAlgn="base" hangingPunct="0">
              <a:spcAft>
                <a:spcPct val="0"/>
              </a:spcAft>
              <a:buClrTx/>
              <a:buSzTx/>
              <a:buNone/>
              <a:defRPr/>
            </a:pPr>
            <a:endParaRPr lang="en-US" altLang="ja-JP" sz="1800" kern="0" dirty="0" smtClean="0">
              <a:solidFill>
                <a:srgbClr val="000000"/>
              </a:solidFill>
              <a:latin typeface="メイリオ" pitchFamily="50" charset="-128"/>
              <a:ea typeface="メイリオ" pitchFamily="50" charset="-128"/>
              <a:cs typeface="メイリオ" pitchFamily="50" charset="-128"/>
            </a:endParaRPr>
          </a:p>
        </p:txBody>
      </p:sp>
      <p:sp>
        <p:nvSpPr>
          <p:cNvPr id="13" name="AutoShape 2"/>
          <p:cNvSpPr>
            <a:spLocks noChangeArrowheads="1"/>
          </p:cNvSpPr>
          <p:nvPr/>
        </p:nvSpPr>
        <p:spPr bwMode="auto">
          <a:xfrm>
            <a:off x="539552" y="2780928"/>
            <a:ext cx="7776864" cy="3960440"/>
          </a:xfrm>
          <a:prstGeom prst="wedgeRoundRectCallout">
            <a:avLst>
              <a:gd name="adj1" fmla="val 47675"/>
              <a:gd name="adj2" fmla="val 3963"/>
              <a:gd name="adj3" fmla="val 16667"/>
            </a:avLst>
          </a:prstGeom>
          <a:no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342900" indent="-342900" eaLnBrk="0" fontAlgn="base" hangingPunct="0">
              <a:spcAft>
                <a:spcPct val="0"/>
              </a:spcAft>
              <a:buClrTx/>
              <a:buSzTx/>
              <a:buNone/>
              <a:defRPr/>
            </a:pPr>
            <a:r>
              <a:rPr lang="ja-JP" altLang="en-US" kern="0" dirty="0" smtClean="0">
                <a:solidFill>
                  <a:srgbClr val="000000"/>
                </a:solidFill>
                <a:latin typeface="メイリオ" pitchFamily="50" charset="-128"/>
                <a:ea typeface="メイリオ" pitchFamily="50" charset="-128"/>
                <a:cs typeface="メイリオ" pitchFamily="50" charset="-128"/>
              </a:rPr>
              <a:t>　　略号の確認書類は、この表を参考にしてください。</a:t>
            </a:r>
          </a:p>
        </p:txBody>
      </p:sp>
      <p:graphicFrame>
        <p:nvGraphicFramePr>
          <p:cNvPr id="20" name="表 19"/>
          <p:cNvGraphicFramePr>
            <a:graphicFrameLocks noGrp="1"/>
          </p:cNvGraphicFramePr>
          <p:nvPr>
            <p:extLst>
              <p:ext uri="{D42A27DB-BD31-4B8C-83A1-F6EECF244321}">
                <p14:modId xmlns:p14="http://schemas.microsoft.com/office/powerpoint/2010/main" val="1005726987"/>
              </p:ext>
            </p:extLst>
          </p:nvPr>
        </p:nvGraphicFramePr>
        <p:xfrm>
          <a:off x="1331640" y="3284984"/>
          <a:ext cx="6192688" cy="3343227"/>
        </p:xfrm>
        <a:graphic>
          <a:graphicData uri="http://schemas.openxmlformats.org/drawingml/2006/table">
            <a:tbl>
              <a:tblPr/>
              <a:tblGrid>
                <a:gridCol w="1083720">
                  <a:extLst>
                    <a:ext uri="{9D8B030D-6E8A-4147-A177-3AD203B41FA5}">
                      <a16:colId xmlns:a16="http://schemas.microsoft.com/office/drawing/2014/main" val="20000"/>
                    </a:ext>
                  </a:extLst>
                </a:gridCol>
                <a:gridCol w="2588688">
                  <a:extLst>
                    <a:ext uri="{9D8B030D-6E8A-4147-A177-3AD203B41FA5}">
                      <a16:colId xmlns:a16="http://schemas.microsoft.com/office/drawing/2014/main" val="20001"/>
                    </a:ext>
                  </a:extLst>
                </a:gridCol>
                <a:gridCol w="2520280">
                  <a:extLst>
                    <a:ext uri="{9D8B030D-6E8A-4147-A177-3AD203B41FA5}">
                      <a16:colId xmlns:a16="http://schemas.microsoft.com/office/drawing/2014/main" val="20002"/>
                    </a:ext>
                  </a:extLst>
                </a:gridCol>
              </a:tblGrid>
              <a:tr h="360040">
                <a:tc>
                  <a:txBody>
                    <a:bodyPr/>
                    <a:lstStyle/>
                    <a:p>
                      <a:pPr algn="ctr">
                        <a:spcAft>
                          <a:spcPts val="0"/>
                        </a:spcAft>
                      </a:pPr>
                      <a:endParaRPr lang="en-US" sz="1200" b="1" kern="100" dirty="0">
                        <a:latin typeface="メイリオ" pitchFamily="50" charset="-128"/>
                        <a:ea typeface="メイリオ" pitchFamily="50" charset="-128"/>
                        <a:cs typeface="メイリオ"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b="0" kern="100">
                          <a:latin typeface="メイリオ" pitchFamily="50" charset="-128"/>
                          <a:ea typeface="メイリオ" pitchFamily="50" charset="-128"/>
                          <a:cs typeface="メイリオ" pitchFamily="50" charset="-128"/>
                        </a:rPr>
                        <a:t>証明書名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b="0" kern="100" dirty="0">
                          <a:latin typeface="メイリオ" pitchFamily="50" charset="-128"/>
                          <a:ea typeface="メイリオ" pitchFamily="50" charset="-128"/>
                          <a:cs typeface="メイリオ" pitchFamily="50" charset="-128"/>
                        </a:rPr>
                        <a:t>発行機関</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04056">
                <a:tc>
                  <a:txBody>
                    <a:bodyPr/>
                    <a:lstStyle/>
                    <a:p>
                      <a:pPr algn="ctr">
                        <a:spcAft>
                          <a:spcPts val="0"/>
                        </a:spcAft>
                      </a:pPr>
                      <a:r>
                        <a:rPr lang="ja-JP" sz="1400" b="0" kern="100" dirty="0">
                          <a:latin typeface="メイリオ" pitchFamily="50" charset="-128"/>
                          <a:ea typeface="メイリオ" pitchFamily="50" charset="-128"/>
                          <a:cs typeface="メイリオ" pitchFamily="50" charset="-128"/>
                        </a:rPr>
                        <a:t>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200" kern="100">
                          <a:latin typeface="メイリオ" pitchFamily="50" charset="-128"/>
                          <a:ea typeface="メイリオ" pitchFamily="50" charset="-128"/>
                          <a:cs typeface="メイリオ" pitchFamily="50" charset="-128"/>
                        </a:rPr>
                        <a:t>特定設備検査合格証</a:t>
                      </a:r>
                    </a:p>
                    <a:p>
                      <a:pPr algn="ctr">
                        <a:spcAft>
                          <a:spcPts val="0"/>
                        </a:spcAft>
                      </a:pPr>
                      <a:r>
                        <a:rPr lang="ja-JP" sz="1200" kern="100">
                          <a:latin typeface="メイリオ" pitchFamily="50" charset="-128"/>
                          <a:ea typeface="メイリオ" pitchFamily="50" charset="-128"/>
                          <a:cs typeface="メイリオ" pitchFamily="50" charset="-128"/>
                        </a:rPr>
                        <a:t>特定設備基準適合証</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200" kern="100">
                          <a:latin typeface="メイリオ" pitchFamily="50" charset="-128"/>
                          <a:ea typeface="メイリオ" pitchFamily="50" charset="-128"/>
                          <a:cs typeface="メイリオ" pitchFamily="50" charset="-128"/>
                        </a:rPr>
                        <a:t>高圧ガス保安協会 又は</a:t>
                      </a:r>
                    </a:p>
                    <a:p>
                      <a:pPr algn="ctr">
                        <a:spcAft>
                          <a:spcPts val="0"/>
                        </a:spcAft>
                      </a:pPr>
                      <a:r>
                        <a:rPr lang="ja-JP" sz="1200" kern="100">
                          <a:latin typeface="メイリオ" pitchFamily="50" charset="-128"/>
                          <a:ea typeface="メイリオ" pitchFamily="50" charset="-128"/>
                          <a:cs typeface="メイリオ" pitchFamily="50" charset="-128"/>
                        </a:rPr>
                        <a:t>指定特定設備検査機関</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8032">
                <a:tc>
                  <a:txBody>
                    <a:bodyPr/>
                    <a:lstStyle/>
                    <a:p>
                      <a:pPr algn="ctr">
                        <a:spcAft>
                          <a:spcPts val="0"/>
                        </a:spcAft>
                      </a:pPr>
                      <a:r>
                        <a:rPr lang="ja-JP" sz="1400" b="0" kern="100" dirty="0">
                          <a:latin typeface="メイリオ" pitchFamily="50" charset="-128"/>
                          <a:ea typeface="メイリオ" pitchFamily="50" charset="-128"/>
                          <a:cs typeface="メイリオ" pitchFamily="50" charset="-128"/>
                        </a:rPr>
                        <a:t>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200" kern="100">
                          <a:latin typeface="メイリオ" pitchFamily="50" charset="-128"/>
                          <a:ea typeface="メイリオ" pitchFamily="50" charset="-128"/>
                          <a:cs typeface="メイリオ" pitchFamily="50" charset="-128"/>
                        </a:rPr>
                        <a:t>認定試験者試験等成績書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200" kern="100">
                          <a:latin typeface="メイリオ" pitchFamily="50" charset="-128"/>
                          <a:ea typeface="メイリオ" pitchFamily="50" charset="-128"/>
                          <a:cs typeface="メイリオ" pitchFamily="50" charset="-128"/>
                        </a:rPr>
                        <a:t>認定試験者</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8032">
                <a:tc>
                  <a:txBody>
                    <a:bodyPr/>
                    <a:lstStyle/>
                    <a:p>
                      <a:pPr algn="ctr">
                        <a:spcAft>
                          <a:spcPts val="0"/>
                        </a:spcAft>
                      </a:pPr>
                      <a:r>
                        <a:rPr lang="ja-JP" sz="1400" b="0" kern="100" dirty="0">
                          <a:latin typeface="メイリオ" pitchFamily="50" charset="-128"/>
                          <a:ea typeface="メイリオ" pitchFamily="50" charset="-128"/>
                          <a:cs typeface="メイリオ" pitchFamily="50" charset="-128"/>
                        </a:rPr>
                        <a:t>保</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200" kern="100">
                          <a:latin typeface="メイリオ" pitchFamily="50" charset="-128"/>
                          <a:ea typeface="メイリオ" pitchFamily="50" charset="-128"/>
                          <a:cs typeface="メイリオ" pitchFamily="50" charset="-128"/>
                        </a:rPr>
                        <a:t>高圧ガス設備試験成績証明書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200" kern="100" dirty="0">
                          <a:latin typeface="メイリオ" pitchFamily="50" charset="-128"/>
                          <a:ea typeface="メイリオ" pitchFamily="50" charset="-128"/>
                          <a:cs typeface="メイリオ" pitchFamily="50" charset="-128"/>
                        </a:rPr>
                        <a:t>高圧ガス保安協会</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32048">
                <a:tc rowSpan="2">
                  <a:txBody>
                    <a:bodyPr/>
                    <a:lstStyle/>
                    <a:p>
                      <a:pPr algn="ctr">
                        <a:spcAft>
                          <a:spcPts val="0"/>
                        </a:spcAft>
                      </a:pPr>
                      <a:r>
                        <a:rPr lang="ja-JP" sz="1400" b="0" kern="100" dirty="0">
                          <a:latin typeface="メイリオ" pitchFamily="50" charset="-128"/>
                          <a:ea typeface="メイリオ" pitchFamily="50" charset="-128"/>
                          <a:cs typeface="メイリオ" pitchFamily="50" charset="-128"/>
                        </a:rPr>
                        <a:t>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200" kern="100">
                          <a:latin typeface="メイリオ" pitchFamily="50" charset="-128"/>
                          <a:ea typeface="メイリオ" pitchFamily="50" charset="-128"/>
                          <a:cs typeface="メイリオ" pitchFamily="50" charset="-128"/>
                        </a:rPr>
                        <a:t>指定設備認定証</a:t>
                      </a:r>
                    </a:p>
                    <a:p>
                      <a:pPr algn="ctr">
                        <a:spcAft>
                          <a:spcPts val="0"/>
                        </a:spcAft>
                      </a:pPr>
                      <a:r>
                        <a:rPr lang="ja-JP" sz="1200" kern="100">
                          <a:latin typeface="メイリオ" pitchFamily="50" charset="-128"/>
                          <a:ea typeface="メイリオ" pitchFamily="50" charset="-128"/>
                          <a:cs typeface="メイリオ" pitchFamily="50" charset="-128"/>
                        </a:rPr>
                        <a:t>認定指定設備技術基準適合書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200" kern="100">
                          <a:latin typeface="メイリオ" pitchFamily="50" charset="-128"/>
                          <a:ea typeface="メイリオ" pitchFamily="50" charset="-128"/>
                          <a:cs typeface="メイリオ" pitchFamily="50" charset="-128"/>
                        </a:rPr>
                        <a:t>高圧ガス保安協会 又は</a:t>
                      </a:r>
                    </a:p>
                    <a:p>
                      <a:pPr algn="ctr">
                        <a:spcAft>
                          <a:spcPts val="0"/>
                        </a:spcAft>
                      </a:pPr>
                      <a:r>
                        <a:rPr lang="ja-JP" sz="1200" kern="100">
                          <a:latin typeface="メイリオ" pitchFamily="50" charset="-128"/>
                          <a:ea typeface="メイリオ" pitchFamily="50" charset="-128"/>
                          <a:cs typeface="メイリオ" pitchFamily="50" charset="-128"/>
                        </a:rPr>
                        <a:t>指定設備認定機関</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8032">
                <a:tc vMerge="1">
                  <a:txBody>
                    <a:bodyPr/>
                    <a:lstStyle/>
                    <a:p>
                      <a:endParaRPr kumimoji="1" lang="ja-JP" altLang="en-US"/>
                    </a:p>
                  </a:txBody>
                  <a:tcPr/>
                </a:tc>
                <a:tc>
                  <a:txBody>
                    <a:bodyPr/>
                    <a:lstStyle/>
                    <a:p>
                      <a:pPr algn="ctr">
                        <a:spcAft>
                          <a:spcPts val="0"/>
                        </a:spcAft>
                      </a:pPr>
                      <a:r>
                        <a:rPr lang="ja-JP" sz="1200" kern="100" dirty="0">
                          <a:latin typeface="メイリオ" pitchFamily="50" charset="-128"/>
                          <a:ea typeface="メイリオ" pitchFamily="50" charset="-128"/>
                          <a:cs typeface="メイリオ" pitchFamily="50" charset="-128"/>
                        </a:rPr>
                        <a:t>機器試験合格証明書など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200" kern="100">
                          <a:latin typeface="メイリオ" pitchFamily="50" charset="-128"/>
                          <a:ea typeface="メイリオ" pitchFamily="50" charset="-128"/>
                          <a:cs typeface="メイリオ" pitchFamily="50" charset="-128"/>
                        </a:rPr>
                        <a:t>冷凍装置検査員所属の法人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48072">
                <a:tc>
                  <a:txBody>
                    <a:bodyPr/>
                    <a:lstStyle/>
                    <a:p>
                      <a:pPr algn="ctr">
                        <a:spcAft>
                          <a:spcPts val="0"/>
                        </a:spcAft>
                      </a:pPr>
                      <a:r>
                        <a:rPr lang="ja-JP" sz="1400" b="0" kern="100" dirty="0">
                          <a:latin typeface="メイリオ" pitchFamily="50" charset="-128"/>
                          <a:ea typeface="メイリオ" pitchFamily="50" charset="-128"/>
                          <a:cs typeface="メイリオ" pitchFamily="50" charset="-128"/>
                        </a:rPr>
                        <a:t>完</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spcAft>
                          <a:spcPts val="0"/>
                        </a:spcAft>
                      </a:pPr>
                      <a:r>
                        <a:rPr lang="ja-JP" sz="1200" kern="100" dirty="0">
                          <a:latin typeface="メイリオ" pitchFamily="50" charset="-128"/>
                          <a:ea typeface="メイリオ" pitchFamily="50" charset="-128"/>
                          <a:cs typeface="メイリオ" pitchFamily="50" charset="-128"/>
                        </a:rPr>
                        <a:t>完成検査時に次により確認する。</a:t>
                      </a:r>
                    </a:p>
                    <a:p>
                      <a:pPr indent="101600" algn="l">
                        <a:spcAft>
                          <a:spcPts val="0"/>
                        </a:spcAft>
                      </a:pPr>
                      <a:r>
                        <a:rPr lang="ja-JP" sz="1200" kern="100" dirty="0">
                          <a:latin typeface="メイリオ" pitchFamily="50" charset="-128"/>
                          <a:ea typeface="メイリオ" pitchFamily="50" charset="-128"/>
                          <a:cs typeface="メイリオ" pitchFamily="50" charset="-128"/>
                        </a:rPr>
                        <a:t>・　耐圧・気密性能は、その試験又は記録による。</a:t>
                      </a:r>
                    </a:p>
                    <a:p>
                      <a:pPr indent="101600" algn="l">
                        <a:spcAft>
                          <a:spcPts val="0"/>
                        </a:spcAft>
                      </a:pPr>
                      <a:r>
                        <a:rPr lang="ja-JP" sz="1200" kern="100" dirty="0">
                          <a:latin typeface="メイリオ" pitchFamily="50" charset="-128"/>
                          <a:ea typeface="メイリオ" pitchFamily="50" charset="-128"/>
                          <a:cs typeface="メイリオ" pitchFamily="50" charset="-128"/>
                        </a:rPr>
                        <a:t>・　材料は、材料証明書（ミルシート）による。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6"/>
                  </a:ext>
                </a:extLst>
              </a:tr>
              <a:tr h="534915">
                <a:tc>
                  <a:txBody>
                    <a:bodyPr/>
                    <a:lstStyle/>
                    <a:p>
                      <a:pPr algn="ctr">
                        <a:spcAft>
                          <a:spcPts val="0"/>
                        </a:spcAft>
                      </a:pPr>
                      <a:r>
                        <a:rPr lang="ja-JP" sz="1400" b="0" kern="100" dirty="0">
                          <a:latin typeface="メイリオ" pitchFamily="50" charset="-128"/>
                          <a:ea typeface="メイリオ" pitchFamily="50" charset="-128"/>
                          <a:cs typeface="メイリオ" pitchFamily="50" charset="-128"/>
                        </a:rPr>
                        <a:t>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200" kern="100" dirty="0">
                          <a:latin typeface="メイリオ" pitchFamily="50" charset="-128"/>
                          <a:ea typeface="メイリオ" pitchFamily="50" charset="-128"/>
                          <a:cs typeface="メイリオ" pitchFamily="50" charset="-128"/>
                        </a:rPr>
                        <a:t>容器検査成績書</a:t>
                      </a:r>
                    </a:p>
                    <a:p>
                      <a:pPr algn="ctr">
                        <a:spcAft>
                          <a:spcPts val="0"/>
                        </a:spcAft>
                      </a:pPr>
                      <a:r>
                        <a:rPr lang="ja-JP" sz="1200" kern="100" dirty="0">
                          <a:latin typeface="メイリオ" pitchFamily="50" charset="-128"/>
                          <a:ea typeface="メイリオ" pitchFamily="50" charset="-128"/>
                          <a:cs typeface="メイリオ" pitchFamily="50" charset="-128"/>
                        </a:rPr>
                        <a:t>付属品検査成績書</a:t>
                      </a:r>
                      <a:r>
                        <a:rPr lang="ja-JP" sz="1200" kern="100" dirty="0" smtClean="0">
                          <a:latin typeface="メイリオ" pitchFamily="50" charset="-128"/>
                          <a:ea typeface="メイリオ" pitchFamily="50" charset="-128"/>
                          <a:cs typeface="メイリオ" pitchFamily="50" charset="-128"/>
                        </a:rPr>
                        <a:t>など</a:t>
                      </a:r>
                      <a:endParaRPr lang="ja-JP" sz="1200" kern="100" dirty="0">
                        <a:latin typeface="メイリオ" pitchFamily="50" charset="-128"/>
                        <a:ea typeface="メイリオ" pitchFamily="50" charset="-128"/>
                        <a:cs typeface="メイリオ"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200" kern="100" dirty="0">
                          <a:latin typeface="メイリオ" pitchFamily="50" charset="-128"/>
                          <a:ea typeface="メイリオ" pitchFamily="50" charset="-128"/>
                          <a:cs typeface="メイリオ" pitchFamily="50" charset="-128"/>
                        </a:rPr>
                        <a:t>高圧ガス保安協会 又は</a:t>
                      </a:r>
                    </a:p>
                    <a:p>
                      <a:pPr algn="ctr">
                        <a:spcAft>
                          <a:spcPts val="0"/>
                        </a:spcAft>
                      </a:pPr>
                      <a:r>
                        <a:rPr lang="ja-JP" sz="1200" kern="100" dirty="0">
                          <a:latin typeface="メイリオ" pitchFamily="50" charset="-128"/>
                          <a:ea typeface="メイリオ" pitchFamily="50" charset="-128"/>
                          <a:cs typeface="メイリオ" pitchFamily="50" charset="-128"/>
                        </a:rPr>
                        <a:t>指定容器検査機関</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8" name="スライド番号プレースホルダ 7"/>
          <p:cNvSpPr>
            <a:spLocks noGrp="1"/>
          </p:cNvSpPr>
          <p:nvPr>
            <p:ph type="sldNum" sz="quarter" idx="12"/>
          </p:nvPr>
        </p:nvSpPr>
        <p:spPr/>
        <p:txBody>
          <a:bodyPr/>
          <a:lstStyle/>
          <a:p>
            <a:fld id="{1FE7406B-1FB4-4551-8C76-B482A15F2861}" type="slidenum">
              <a:rPr kumimoji="1" lang="ja-JP" altLang="en-US" smtClean="0"/>
              <a:pPr/>
              <a:t>29</a:t>
            </a:fld>
            <a:endParaRPr kumimoji="1" lang="ja-JP" altLang="en-US" dirty="0"/>
          </a:p>
        </p:txBody>
      </p:sp>
      <p:cxnSp>
        <p:nvCxnSpPr>
          <p:cNvPr id="9" name="直線コネクタ 8"/>
          <p:cNvCxnSpPr/>
          <p:nvPr/>
        </p:nvCxnSpPr>
        <p:spPr>
          <a:xfrm>
            <a:off x="0" y="126876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タイトル 4"/>
          <p:cNvSpPr>
            <a:spLocks noGrp="1"/>
          </p:cNvSpPr>
          <p:nvPr>
            <p:ph type="title"/>
          </p:nvPr>
        </p:nvSpPr>
        <p:spPr>
          <a:xfrm>
            <a:off x="457200" y="274638"/>
            <a:ext cx="8229600" cy="1143000"/>
          </a:xfrm>
        </p:spPr>
        <p:txBody>
          <a:bodyPr>
            <a:normAutofit/>
          </a:bodyPr>
          <a:lstStyle/>
          <a:p>
            <a:r>
              <a:rPr lang="ja-JP" altLang="en-US" sz="3200" b="0" dirty="0" smtClean="0">
                <a:solidFill>
                  <a:srgbClr val="002060"/>
                </a:solidFill>
                <a:effectLst/>
                <a:latin typeface="HG創英角ｺﾞｼｯｸUB"/>
                <a:ea typeface="HG創英角ｺﾞｼｯｸUB"/>
              </a:rPr>
              <a:t>２－６</a:t>
            </a:r>
            <a:r>
              <a:rPr lang="ja-JP" altLang="en-US" sz="3200" b="0" dirty="0">
                <a:solidFill>
                  <a:srgbClr val="002060"/>
                </a:solidFill>
                <a:effectLst/>
                <a:latin typeface="HG創英角ｺﾞｼｯｸUB"/>
                <a:ea typeface="HG創英角ｺﾞｼｯｸUB"/>
              </a:rPr>
              <a:t>　</a:t>
            </a:r>
            <a:r>
              <a:rPr lang="ja-JP" altLang="en-US" sz="3200" b="0" dirty="0" smtClean="0">
                <a:solidFill>
                  <a:srgbClr val="002060"/>
                </a:solidFill>
                <a:effectLst/>
                <a:latin typeface="HG創英角ｺﾞｼｯｸUB"/>
                <a:ea typeface="HG創英角ｺﾞｼｯｸUB"/>
              </a:rPr>
              <a:t>許可申請・届出等書類について</a:t>
            </a:r>
            <a:endParaRPr kumimoji="1" lang="ja-JP" altLang="en-US" sz="3200" b="0" dirty="0">
              <a:solidFill>
                <a:srgbClr val="002060"/>
              </a:solidFill>
              <a:effectLst/>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1938927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690535" y="1316970"/>
            <a:ext cx="6840760" cy="95990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lvl="0">
              <a:lnSpc>
                <a:spcPct val="110000"/>
              </a:lnSpc>
              <a:spcBef>
                <a:spcPts val="0"/>
              </a:spcBef>
            </a:pPr>
            <a:r>
              <a:rPr lang="ja-JP" altLang="en-US" sz="2800" b="0" dirty="0">
                <a:solidFill>
                  <a:prstClr val="black"/>
                </a:solidFill>
                <a:effectLst/>
                <a:cs typeface="+mn-cs"/>
              </a:rPr>
              <a:t>高圧ガス</a:t>
            </a:r>
            <a:r>
              <a:rPr lang="ja-JP" altLang="en-US" sz="2800" b="0" dirty="0" smtClean="0">
                <a:solidFill>
                  <a:prstClr val="black"/>
                </a:solidFill>
                <a:effectLst/>
                <a:cs typeface="+mn-cs"/>
              </a:rPr>
              <a:t>保安法条文（抜粋）</a:t>
            </a:r>
            <a:endParaRPr lang="ja-JP" altLang="en-US" sz="2800" b="0" dirty="0">
              <a:effectLst/>
              <a:latin typeface="AR P丸ゴシック体M" panose="020B0600010101010101" pitchFamily="50" charset="-128"/>
              <a:ea typeface="AR P丸ゴシック体M" panose="020B0600010101010101" pitchFamily="50" charset="-128"/>
            </a:endParaRPr>
          </a:p>
        </p:txBody>
      </p:sp>
      <p:sp>
        <p:nvSpPr>
          <p:cNvPr id="8" name="タイトル 1"/>
          <p:cNvSpPr txBox="1">
            <a:spLocks/>
          </p:cNvSpPr>
          <p:nvPr/>
        </p:nvSpPr>
        <p:spPr>
          <a:xfrm>
            <a:off x="662113" y="1772816"/>
            <a:ext cx="8209592" cy="4294012"/>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nSpc>
                <a:spcPct val="150000"/>
              </a:lnSpc>
            </a:pPr>
            <a:r>
              <a:rPr lang="ja-JP" altLang="en-US" sz="2800" b="0" dirty="0" smtClean="0">
                <a:solidFill>
                  <a:schemeClr val="tx1"/>
                </a:solidFill>
                <a:effectLst/>
                <a:latin typeface="+mn-ea"/>
                <a:ea typeface="+mn-ea"/>
              </a:rPr>
              <a:t>第１条　（目的）</a:t>
            </a:r>
            <a:endParaRPr lang="en-US" altLang="ja-JP" sz="2800" b="0" dirty="0" smtClean="0">
              <a:solidFill>
                <a:schemeClr val="tx1"/>
              </a:solidFill>
              <a:effectLst/>
              <a:latin typeface="+mn-ea"/>
              <a:ea typeface="+mn-ea"/>
            </a:endParaRPr>
          </a:p>
          <a:p>
            <a:pPr>
              <a:lnSpc>
                <a:spcPts val="4200"/>
              </a:lnSpc>
            </a:pPr>
            <a:r>
              <a:rPr lang="ja-JP" altLang="en-US" sz="2800" b="0" dirty="0">
                <a:solidFill>
                  <a:schemeClr val="tx1"/>
                </a:solidFill>
                <a:effectLst/>
                <a:latin typeface="+mn-ea"/>
                <a:ea typeface="+mn-ea"/>
              </a:rPr>
              <a:t>　</a:t>
            </a:r>
            <a:r>
              <a:rPr lang="ja-JP" altLang="en-US" sz="2800" b="0" dirty="0" smtClean="0">
                <a:solidFill>
                  <a:schemeClr val="tx1"/>
                </a:solidFill>
                <a:effectLst/>
                <a:latin typeface="+mn-ea"/>
                <a:ea typeface="+mn-ea"/>
              </a:rPr>
              <a:t>　この法律は、高圧ガスによる災害を防止するため、</a:t>
            </a:r>
            <a:endParaRPr lang="en-US" altLang="ja-JP" sz="2800" b="0" dirty="0" smtClean="0">
              <a:solidFill>
                <a:schemeClr val="tx1"/>
              </a:solidFill>
              <a:effectLst/>
              <a:latin typeface="+mn-ea"/>
              <a:ea typeface="+mn-ea"/>
            </a:endParaRPr>
          </a:p>
          <a:p>
            <a:pPr>
              <a:lnSpc>
                <a:spcPts val="4200"/>
              </a:lnSpc>
            </a:pPr>
            <a:r>
              <a:rPr lang="ja-JP" altLang="en-US" sz="2800" b="0" dirty="0" smtClean="0">
                <a:solidFill>
                  <a:schemeClr val="tx1"/>
                </a:solidFill>
                <a:effectLst/>
                <a:latin typeface="+mn-ea"/>
                <a:ea typeface="+mn-ea"/>
              </a:rPr>
              <a:t> 高圧ガスの製造、貯蔵、販売、移動その他の取扱</a:t>
            </a:r>
            <a:endParaRPr lang="en-US" altLang="ja-JP" sz="2800" b="0" dirty="0" smtClean="0">
              <a:solidFill>
                <a:schemeClr val="tx1"/>
              </a:solidFill>
              <a:effectLst/>
              <a:latin typeface="+mn-ea"/>
              <a:ea typeface="+mn-ea"/>
            </a:endParaRPr>
          </a:p>
          <a:p>
            <a:pPr>
              <a:lnSpc>
                <a:spcPts val="4200"/>
              </a:lnSpc>
            </a:pPr>
            <a:r>
              <a:rPr lang="ja-JP" altLang="en-US" sz="2800" b="0" dirty="0" smtClean="0">
                <a:solidFill>
                  <a:schemeClr val="tx1"/>
                </a:solidFill>
                <a:effectLst/>
                <a:latin typeface="+mn-ea"/>
                <a:ea typeface="+mn-ea"/>
              </a:rPr>
              <a:t> 及び消費並びに容器の製造及び取扱を規制すると</a:t>
            </a:r>
            <a:endParaRPr lang="en-US" altLang="ja-JP" sz="2800" b="0" dirty="0" smtClean="0">
              <a:solidFill>
                <a:schemeClr val="tx1"/>
              </a:solidFill>
              <a:effectLst/>
              <a:latin typeface="+mn-ea"/>
              <a:ea typeface="+mn-ea"/>
            </a:endParaRPr>
          </a:p>
          <a:p>
            <a:pPr>
              <a:lnSpc>
                <a:spcPts val="4200"/>
              </a:lnSpc>
            </a:pPr>
            <a:r>
              <a:rPr lang="en-US" altLang="ja-JP" sz="2800" b="0" dirty="0">
                <a:solidFill>
                  <a:schemeClr val="tx1"/>
                </a:solidFill>
                <a:effectLst/>
                <a:latin typeface="+mn-ea"/>
                <a:ea typeface="+mn-ea"/>
              </a:rPr>
              <a:t> </a:t>
            </a:r>
            <a:r>
              <a:rPr lang="ja-JP" altLang="en-US" sz="2800" b="0" dirty="0" smtClean="0">
                <a:solidFill>
                  <a:schemeClr val="tx1"/>
                </a:solidFill>
                <a:effectLst/>
                <a:latin typeface="+mn-ea"/>
                <a:ea typeface="+mn-ea"/>
              </a:rPr>
              <a:t>ともに、</a:t>
            </a:r>
            <a:r>
              <a:rPr lang="ja-JP" altLang="en-US" sz="2800" b="0" u="sng" dirty="0" smtClean="0">
                <a:solidFill>
                  <a:schemeClr val="tx1"/>
                </a:solidFill>
                <a:effectLst/>
                <a:latin typeface="+mn-ea"/>
                <a:ea typeface="+mn-ea"/>
              </a:rPr>
              <a:t>民間事業者及び高圧ガス保安協会による</a:t>
            </a:r>
            <a:endParaRPr lang="en-US" altLang="ja-JP" sz="2800" b="0" u="sng" dirty="0" smtClean="0">
              <a:solidFill>
                <a:schemeClr val="tx1"/>
              </a:solidFill>
              <a:effectLst/>
              <a:latin typeface="+mn-ea"/>
              <a:ea typeface="+mn-ea"/>
            </a:endParaRPr>
          </a:p>
          <a:p>
            <a:pPr>
              <a:lnSpc>
                <a:spcPts val="4200"/>
              </a:lnSpc>
            </a:pPr>
            <a:r>
              <a:rPr lang="en-US" altLang="ja-JP" sz="2800" b="0" u="sng" dirty="0">
                <a:solidFill>
                  <a:schemeClr val="tx1"/>
                </a:solidFill>
                <a:effectLst/>
                <a:latin typeface="+mn-ea"/>
                <a:ea typeface="+mn-ea"/>
              </a:rPr>
              <a:t> </a:t>
            </a:r>
            <a:r>
              <a:rPr lang="ja-JP" altLang="en-US" sz="2800" b="0" u="sng" dirty="0" smtClean="0">
                <a:solidFill>
                  <a:schemeClr val="tx1"/>
                </a:solidFill>
                <a:effectLst/>
                <a:latin typeface="+mn-ea"/>
                <a:ea typeface="+mn-ea"/>
              </a:rPr>
              <a:t>高圧ガスの保安に関する自主的な活動を促進</a:t>
            </a:r>
            <a:r>
              <a:rPr lang="ja-JP" altLang="en-US" sz="2800" b="0" dirty="0" smtClean="0">
                <a:solidFill>
                  <a:schemeClr val="tx1"/>
                </a:solidFill>
                <a:effectLst/>
                <a:latin typeface="+mn-ea"/>
                <a:ea typeface="+mn-ea"/>
              </a:rPr>
              <a:t>し、  </a:t>
            </a:r>
            <a:endParaRPr lang="en-US" altLang="ja-JP" sz="2800" b="0" dirty="0" smtClean="0">
              <a:solidFill>
                <a:schemeClr val="tx1"/>
              </a:solidFill>
              <a:effectLst/>
              <a:latin typeface="+mn-ea"/>
              <a:ea typeface="+mn-ea"/>
            </a:endParaRPr>
          </a:p>
          <a:p>
            <a:pPr>
              <a:lnSpc>
                <a:spcPts val="4200"/>
              </a:lnSpc>
            </a:pPr>
            <a:r>
              <a:rPr lang="en-US" altLang="ja-JP" sz="2800" b="0" dirty="0">
                <a:solidFill>
                  <a:schemeClr val="tx1"/>
                </a:solidFill>
                <a:effectLst/>
                <a:latin typeface="+mn-ea"/>
                <a:ea typeface="+mn-ea"/>
              </a:rPr>
              <a:t> </a:t>
            </a:r>
            <a:r>
              <a:rPr lang="ja-JP" altLang="en-US" sz="2800" b="0" dirty="0" smtClean="0">
                <a:solidFill>
                  <a:schemeClr val="tx1"/>
                </a:solidFill>
                <a:effectLst/>
                <a:latin typeface="+mn-ea"/>
                <a:ea typeface="+mn-ea"/>
              </a:rPr>
              <a:t>もって公共の安全を確保することを目的とする</a:t>
            </a:r>
            <a:endParaRPr lang="en-US" altLang="ja-JP" sz="2800" b="0" dirty="0" smtClean="0">
              <a:solidFill>
                <a:schemeClr val="tx1"/>
              </a:solidFill>
              <a:effectLst/>
              <a:latin typeface="+mn-ea"/>
              <a:ea typeface="+mn-ea"/>
            </a:endParaRPr>
          </a:p>
        </p:txBody>
      </p:sp>
      <p:cxnSp>
        <p:nvCxnSpPr>
          <p:cNvPr id="7" name="直線コネクタ 6"/>
          <p:cNvCxnSpPr/>
          <p:nvPr/>
        </p:nvCxnSpPr>
        <p:spPr>
          <a:xfrm>
            <a:off x="0" y="126876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タイトル 4"/>
          <p:cNvSpPr>
            <a:spLocks noGrp="1"/>
          </p:cNvSpPr>
          <p:nvPr>
            <p:ph type="title"/>
          </p:nvPr>
        </p:nvSpPr>
        <p:spPr>
          <a:xfrm>
            <a:off x="457200" y="274638"/>
            <a:ext cx="8229600" cy="1143000"/>
          </a:xfrm>
        </p:spPr>
        <p:txBody>
          <a:bodyPr>
            <a:normAutofit/>
          </a:bodyPr>
          <a:lstStyle/>
          <a:p>
            <a:r>
              <a:rPr kumimoji="1" lang="ja-JP" altLang="en-US" sz="3200" b="0" kern="1200" dirty="0" smtClean="0">
                <a:solidFill>
                  <a:srgbClr val="002060"/>
                </a:solidFill>
                <a:effectLst/>
                <a:latin typeface="HG創英角ｺﾞｼｯｸUB"/>
                <a:ea typeface="HG創英角ｺﾞｼｯｸUB"/>
                <a:cs typeface="+mj-cs"/>
              </a:rPr>
              <a:t>１－</a:t>
            </a:r>
            <a:r>
              <a:rPr kumimoji="1" lang="ja-JP" altLang="ja-JP" sz="3200" b="0" kern="1200" dirty="0" smtClean="0">
                <a:solidFill>
                  <a:srgbClr val="002060"/>
                </a:solidFill>
                <a:effectLst/>
                <a:latin typeface="HG創英角ｺﾞｼｯｸUB"/>
                <a:ea typeface="HG創英角ｺﾞｼｯｸUB"/>
                <a:cs typeface="+mj-cs"/>
              </a:rPr>
              <a:t>１</a:t>
            </a:r>
            <a:r>
              <a:rPr kumimoji="1" lang="ja-JP" altLang="en-US" sz="3200" b="0" kern="1200" dirty="0" smtClean="0">
                <a:solidFill>
                  <a:srgbClr val="002060"/>
                </a:solidFill>
                <a:effectLst/>
                <a:latin typeface="HG創英角ｺﾞｼｯｸUB"/>
                <a:ea typeface="HG創英角ｺﾞｼｯｸUB"/>
                <a:cs typeface="+mj-cs"/>
              </a:rPr>
              <a:t>　</a:t>
            </a:r>
            <a:r>
              <a:rPr kumimoji="1" lang="ja-JP" altLang="ja-JP" sz="3200" b="0" kern="1200" dirty="0" smtClean="0">
                <a:solidFill>
                  <a:srgbClr val="002060"/>
                </a:solidFill>
                <a:effectLst/>
                <a:latin typeface="HG創英角ｺﾞｼｯｸUB"/>
                <a:ea typeface="HG創英角ｺﾞｼｯｸUB"/>
                <a:cs typeface="+mj-cs"/>
              </a:rPr>
              <a:t>高圧ガス保安法の主旨</a:t>
            </a:r>
            <a:endParaRPr kumimoji="1" lang="ja-JP" altLang="en-US" sz="3200" b="0" dirty="0">
              <a:solidFill>
                <a:srgbClr val="002060"/>
              </a:solidFill>
              <a:effectLst/>
              <a:latin typeface="HG創英角ｺﾞｼｯｸUB" panose="020B0909000000000000" pitchFamily="49" charset="-128"/>
              <a:ea typeface="HG創英角ｺﾞｼｯｸUB" panose="020B0909000000000000" pitchFamily="49" charset="-128"/>
            </a:endParaRPr>
          </a:p>
        </p:txBody>
      </p:sp>
      <p:sp>
        <p:nvSpPr>
          <p:cNvPr id="10" name="スライド番号プレースホルダ 7"/>
          <p:cNvSpPr>
            <a:spLocks noGrp="1"/>
          </p:cNvSpPr>
          <p:nvPr>
            <p:ph type="sldNum" sz="quarter" idx="12"/>
          </p:nvPr>
        </p:nvSpPr>
        <p:spPr>
          <a:xfrm>
            <a:off x="8647272" y="6407944"/>
            <a:ext cx="365760" cy="365125"/>
          </a:xfrm>
        </p:spPr>
        <p:txBody>
          <a:bodyPr/>
          <a:lstStyle/>
          <a:p>
            <a:fld id="{1FE7406B-1FB4-4551-8C76-B482A15F2861}" type="slidenum">
              <a:rPr kumimoji="1" lang="ja-JP" altLang="en-US" smtClean="0"/>
              <a:pPr/>
              <a:t>3</a:t>
            </a:fld>
            <a:endParaRPr kumimoji="1" lang="ja-JP" altLang="en-US" dirty="0"/>
          </a:p>
        </p:txBody>
      </p:sp>
    </p:spTree>
    <p:extLst>
      <p:ext uri="{BB962C8B-B14F-4D97-AF65-F5344CB8AC3E}">
        <p14:creationId xmlns:p14="http://schemas.microsoft.com/office/powerpoint/2010/main" val="36464608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2"/>
          <p:cNvSpPr>
            <a:spLocks noGrp="1"/>
          </p:cNvSpPr>
          <p:nvPr>
            <p:ph idx="1"/>
          </p:nvPr>
        </p:nvSpPr>
        <p:spPr>
          <a:xfrm>
            <a:off x="662880" y="1988840"/>
            <a:ext cx="8229600" cy="4320480"/>
          </a:xfrm>
        </p:spPr>
        <p:txBody>
          <a:bodyPr>
            <a:noAutofit/>
          </a:bodyPr>
          <a:lstStyle/>
          <a:p>
            <a:pPr marL="342900" indent="-342900" eaLnBrk="0" fontAlgn="base" hangingPunct="0">
              <a:spcAft>
                <a:spcPct val="0"/>
              </a:spcAft>
              <a:buClrTx/>
              <a:buSzTx/>
              <a:buNone/>
              <a:defRPr/>
            </a:pPr>
            <a:r>
              <a:rPr lang="en-US" altLang="ja-JP" sz="1800" kern="0" dirty="0" smtClean="0">
                <a:solidFill>
                  <a:srgbClr val="00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a:t>
            </a:r>
            <a:r>
              <a:rPr lang="ja-JP" altLang="en-US" sz="1800" kern="0" dirty="0" smtClean="0">
                <a:solidFill>
                  <a:srgbClr val="00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 製造関係 </a:t>
            </a:r>
            <a:r>
              <a:rPr lang="en-US" altLang="ja-JP" sz="1800" kern="0" dirty="0" smtClean="0">
                <a:solidFill>
                  <a:srgbClr val="00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a:t>
            </a:r>
          </a:p>
          <a:p>
            <a:pPr marL="342900" indent="-342900" eaLnBrk="0" fontAlgn="base" hangingPunct="0">
              <a:spcAft>
                <a:spcPct val="0"/>
              </a:spcAft>
              <a:buClrTx/>
              <a:buSzTx/>
              <a:buNone/>
              <a:defRPr/>
            </a:pPr>
            <a:r>
              <a:rPr lang="ja-JP" altLang="en-US" sz="1800" kern="0" dirty="0" smtClean="0">
                <a:solidFill>
                  <a:srgbClr val="000000"/>
                </a:solidFill>
                <a:latin typeface="メイリオ" pitchFamily="50" charset="-128"/>
                <a:ea typeface="メイリオ" pitchFamily="50" charset="-128"/>
                <a:cs typeface="メイリオ" pitchFamily="50" charset="-128"/>
              </a:rPr>
              <a:t>・危害予防規程届</a:t>
            </a:r>
            <a:endParaRPr lang="en-US" altLang="ja-JP" sz="1800" kern="0" dirty="0" smtClean="0">
              <a:solidFill>
                <a:srgbClr val="000000"/>
              </a:solidFill>
              <a:latin typeface="メイリオ" pitchFamily="50" charset="-128"/>
              <a:ea typeface="メイリオ" pitchFamily="50" charset="-128"/>
              <a:cs typeface="メイリオ" pitchFamily="50" charset="-128"/>
            </a:endParaRPr>
          </a:p>
          <a:p>
            <a:pPr marL="342900" indent="-342900" eaLnBrk="0" fontAlgn="base" hangingPunct="0">
              <a:spcAft>
                <a:spcPct val="0"/>
              </a:spcAft>
              <a:buClrTx/>
              <a:buSzTx/>
              <a:buNone/>
              <a:defRPr/>
            </a:pPr>
            <a:r>
              <a:rPr lang="ja-JP" altLang="en-US" sz="1800" kern="0" dirty="0" smtClean="0">
                <a:solidFill>
                  <a:srgbClr val="000000"/>
                </a:solidFill>
                <a:latin typeface="メイリオ" pitchFamily="50" charset="-128"/>
                <a:ea typeface="メイリオ" pitchFamily="50" charset="-128"/>
                <a:cs typeface="メイリオ" pitchFamily="50" charset="-128"/>
              </a:rPr>
              <a:t>・製造開始届</a:t>
            </a:r>
            <a:endParaRPr lang="en-US" altLang="ja-JP" sz="1800" kern="0" dirty="0" smtClean="0">
              <a:solidFill>
                <a:srgbClr val="000000"/>
              </a:solidFill>
              <a:latin typeface="メイリオ" pitchFamily="50" charset="-128"/>
              <a:ea typeface="メイリオ" pitchFamily="50" charset="-128"/>
              <a:cs typeface="メイリオ" pitchFamily="50" charset="-128"/>
            </a:endParaRPr>
          </a:p>
          <a:p>
            <a:pPr marL="342900" indent="-342900" eaLnBrk="0" fontAlgn="base" hangingPunct="0">
              <a:spcAft>
                <a:spcPct val="0"/>
              </a:spcAft>
              <a:buClrTx/>
              <a:buSzTx/>
              <a:buNone/>
              <a:defRPr/>
            </a:pPr>
            <a:r>
              <a:rPr lang="ja-JP" altLang="en-US" sz="1800" kern="0" dirty="0" smtClean="0">
                <a:solidFill>
                  <a:srgbClr val="000000"/>
                </a:solidFill>
                <a:latin typeface="メイリオ" pitchFamily="50" charset="-128"/>
                <a:ea typeface="メイリオ" pitchFamily="50" charset="-128"/>
                <a:cs typeface="メイリオ" pitchFamily="50" charset="-128"/>
              </a:rPr>
              <a:t>・完成検査及び保安検査に係る受検届・結果報告書</a:t>
            </a:r>
            <a:endParaRPr lang="en-US" altLang="ja-JP" sz="1800" kern="0" dirty="0" smtClean="0">
              <a:solidFill>
                <a:srgbClr val="000000"/>
              </a:solidFill>
              <a:latin typeface="メイリオ" pitchFamily="50" charset="-128"/>
              <a:ea typeface="メイリオ" pitchFamily="50" charset="-128"/>
              <a:cs typeface="メイリオ" pitchFamily="50" charset="-128"/>
            </a:endParaRPr>
          </a:p>
          <a:p>
            <a:pPr marL="342900" indent="-342900" eaLnBrk="0" fontAlgn="base" hangingPunct="0">
              <a:spcAft>
                <a:spcPct val="0"/>
              </a:spcAft>
              <a:buClrTx/>
              <a:buSzTx/>
              <a:buNone/>
              <a:defRPr/>
            </a:pPr>
            <a:r>
              <a:rPr lang="ja-JP" altLang="en-US" sz="1800" kern="0" dirty="0" smtClean="0">
                <a:solidFill>
                  <a:srgbClr val="000000"/>
                </a:solidFill>
                <a:latin typeface="メイリオ" pitchFamily="50" charset="-128"/>
                <a:ea typeface="メイリオ" pitchFamily="50" charset="-128"/>
                <a:cs typeface="メイリオ" pitchFamily="50" charset="-128"/>
              </a:rPr>
              <a:t>・高圧ガス製造施設休止届</a:t>
            </a:r>
            <a:endParaRPr lang="en-US" altLang="ja-JP" sz="1800" kern="0" dirty="0" smtClean="0">
              <a:solidFill>
                <a:srgbClr val="000000"/>
              </a:solidFill>
              <a:latin typeface="メイリオ" pitchFamily="50" charset="-128"/>
              <a:ea typeface="メイリオ" pitchFamily="50" charset="-128"/>
              <a:cs typeface="メイリオ" pitchFamily="50" charset="-128"/>
            </a:endParaRPr>
          </a:p>
          <a:p>
            <a:pPr marL="342900" indent="-342900" eaLnBrk="0" fontAlgn="base" hangingPunct="0">
              <a:spcAft>
                <a:spcPct val="0"/>
              </a:spcAft>
              <a:buClrTx/>
              <a:buSzTx/>
              <a:buNone/>
              <a:defRPr/>
            </a:pPr>
            <a:r>
              <a:rPr lang="en-US" altLang="ja-JP" sz="1800" kern="0" dirty="0" smtClean="0">
                <a:solidFill>
                  <a:srgbClr val="00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a:t>
            </a:r>
            <a:r>
              <a:rPr lang="ja-JP" altLang="en-US" sz="1800" kern="0" dirty="0" smtClean="0">
                <a:solidFill>
                  <a:srgbClr val="00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 販売関係 </a:t>
            </a:r>
            <a:r>
              <a:rPr lang="en-US" altLang="ja-JP" sz="1800" kern="0" dirty="0" smtClean="0">
                <a:solidFill>
                  <a:srgbClr val="00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a:t>
            </a:r>
          </a:p>
          <a:p>
            <a:pPr marL="342900" indent="-342900" eaLnBrk="0" fontAlgn="base" hangingPunct="0">
              <a:spcAft>
                <a:spcPct val="0"/>
              </a:spcAft>
              <a:buClrTx/>
              <a:buSzTx/>
              <a:buNone/>
              <a:defRPr/>
            </a:pPr>
            <a:r>
              <a:rPr lang="ja-JP" altLang="en-US" sz="1800" kern="0" dirty="0" smtClean="0">
                <a:solidFill>
                  <a:srgbClr val="000000"/>
                </a:solidFill>
                <a:latin typeface="メイリオ" pitchFamily="50" charset="-128"/>
                <a:ea typeface="メイリオ" pitchFamily="50" charset="-128"/>
                <a:cs typeface="メイリオ" pitchFamily="50" charset="-128"/>
              </a:rPr>
              <a:t>・販売に係る高圧ガスの種類変更届</a:t>
            </a:r>
            <a:endParaRPr lang="en-US" altLang="ja-JP" sz="1800" kern="0" dirty="0" smtClean="0">
              <a:solidFill>
                <a:srgbClr val="000000"/>
              </a:solidFill>
              <a:latin typeface="メイリオ" pitchFamily="50" charset="-128"/>
              <a:ea typeface="メイリオ" pitchFamily="50" charset="-128"/>
              <a:cs typeface="メイリオ" pitchFamily="50" charset="-128"/>
            </a:endParaRPr>
          </a:p>
          <a:p>
            <a:pPr marL="342900" indent="-342900" eaLnBrk="0" fontAlgn="base" hangingPunct="0">
              <a:spcAft>
                <a:spcPct val="0"/>
              </a:spcAft>
              <a:buClrTx/>
              <a:buSzTx/>
              <a:buNone/>
              <a:defRPr/>
            </a:pPr>
            <a:r>
              <a:rPr lang="en-US" altLang="ja-JP" sz="1800" kern="0" dirty="0" smtClean="0">
                <a:solidFill>
                  <a:srgbClr val="00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a:t>
            </a:r>
            <a:r>
              <a:rPr lang="ja-JP" altLang="en-US" sz="1800" kern="0" dirty="0" smtClean="0">
                <a:solidFill>
                  <a:srgbClr val="00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 共通 </a:t>
            </a:r>
            <a:r>
              <a:rPr lang="en-US" altLang="ja-JP" sz="1800" kern="0" dirty="0" smtClean="0">
                <a:solidFill>
                  <a:srgbClr val="00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a:t>
            </a:r>
          </a:p>
          <a:p>
            <a:pPr marL="342900" indent="-342900" eaLnBrk="0" fontAlgn="base" hangingPunct="0">
              <a:spcAft>
                <a:spcPct val="0"/>
              </a:spcAft>
              <a:buClrTx/>
              <a:buSzTx/>
              <a:buNone/>
              <a:defRPr/>
            </a:pPr>
            <a:r>
              <a:rPr lang="ja-JP" altLang="en-US" sz="1800" kern="0" dirty="0" smtClean="0">
                <a:solidFill>
                  <a:srgbClr val="000000"/>
                </a:solidFill>
                <a:latin typeface="メイリオ" pitchFamily="50" charset="-128"/>
                <a:ea typeface="メイリオ" pitchFamily="50" charset="-128"/>
                <a:cs typeface="メイリオ" pitchFamily="50" charset="-128"/>
              </a:rPr>
              <a:t>・選解任関係届</a:t>
            </a:r>
            <a:endParaRPr lang="en-US" altLang="ja-JP" sz="1800" kern="0" dirty="0" smtClean="0">
              <a:solidFill>
                <a:srgbClr val="000000"/>
              </a:solidFill>
              <a:latin typeface="メイリオ" pitchFamily="50" charset="-128"/>
              <a:ea typeface="メイリオ" pitchFamily="50" charset="-128"/>
              <a:cs typeface="メイリオ" pitchFamily="50" charset="-128"/>
            </a:endParaRPr>
          </a:p>
          <a:p>
            <a:pPr marL="342900" indent="-342900" eaLnBrk="0" fontAlgn="base" hangingPunct="0">
              <a:spcAft>
                <a:spcPct val="0"/>
              </a:spcAft>
              <a:buClrTx/>
              <a:buSzTx/>
              <a:buNone/>
              <a:defRPr/>
            </a:pPr>
            <a:r>
              <a:rPr lang="ja-JP" altLang="en-US" sz="1800" kern="0" dirty="0" smtClean="0">
                <a:solidFill>
                  <a:srgbClr val="000000"/>
                </a:solidFill>
                <a:latin typeface="メイリオ" pitchFamily="50" charset="-128"/>
                <a:ea typeface="メイリオ" pitchFamily="50" charset="-128"/>
                <a:cs typeface="メイリオ" pitchFamily="50" charset="-128"/>
              </a:rPr>
              <a:t>・承継届</a:t>
            </a:r>
            <a:endParaRPr lang="en-US" altLang="ja-JP" sz="1800" kern="0" dirty="0" smtClean="0">
              <a:solidFill>
                <a:srgbClr val="000000"/>
              </a:solidFill>
              <a:latin typeface="メイリオ" pitchFamily="50" charset="-128"/>
              <a:ea typeface="メイリオ" pitchFamily="50" charset="-128"/>
              <a:cs typeface="メイリオ" pitchFamily="50" charset="-128"/>
            </a:endParaRPr>
          </a:p>
          <a:p>
            <a:pPr marL="342900" indent="-342900" eaLnBrk="0" fontAlgn="base" hangingPunct="0">
              <a:spcAft>
                <a:spcPct val="0"/>
              </a:spcAft>
              <a:buClrTx/>
              <a:buSzTx/>
              <a:buNone/>
              <a:defRPr/>
            </a:pPr>
            <a:r>
              <a:rPr lang="ja-JP" altLang="en-US" sz="1800" kern="0" dirty="0" smtClean="0">
                <a:solidFill>
                  <a:srgbClr val="000000"/>
                </a:solidFill>
                <a:latin typeface="メイリオ" pitchFamily="50" charset="-128"/>
                <a:ea typeface="メイリオ" pitchFamily="50" charset="-128"/>
                <a:cs typeface="メイリオ" pitchFamily="50" charset="-128"/>
              </a:rPr>
              <a:t>・廃止届</a:t>
            </a:r>
            <a:endParaRPr lang="en-US" altLang="ja-JP" sz="1800" kern="0" dirty="0" smtClean="0">
              <a:solidFill>
                <a:srgbClr val="000000"/>
              </a:solidFill>
              <a:latin typeface="メイリオ" pitchFamily="50" charset="-128"/>
              <a:ea typeface="メイリオ" pitchFamily="50" charset="-128"/>
              <a:cs typeface="メイリオ" pitchFamily="50" charset="-128"/>
            </a:endParaRPr>
          </a:p>
          <a:p>
            <a:pPr marL="342900" indent="-342900" eaLnBrk="0" fontAlgn="base" hangingPunct="0">
              <a:spcAft>
                <a:spcPct val="0"/>
              </a:spcAft>
              <a:buClrTx/>
              <a:buSzTx/>
              <a:buNone/>
              <a:defRPr/>
            </a:pPr>
            <a:r>
              <a:rPr lang="ja-JP" altLang="en-US" sz="1800" kern="0" dirty="0" smtClean="0">
                <a:solidFill>
                  <a:srgbClr val="000000"/>
                </a:solidFill>
                <a:latin typeface="メイリオ" pitchFamily="50" charset="-128"/>
                <a:ea typeface="メイリオ" pitchFamily="50" charset="-128"/>
                <a:cs typeface="メイリオ" pitchFamily="50" charset="-128"/>
              </a:rPr>
              <a:t>・事故届</a:t>
            </a:r>
            <a:endParaRPr lang="en-US" altLang="ja-JP" sz="1800" kern="0" dirty="0" smtClean="0">
              <a:solidFill>
                <a:srgbClr val="000000"/>
              </a:solidFill>
              <a:latin typeface="メイリオ" pitchFamily="50" charset="-128"/>
              <a:ea typeface="メイリオ" pitchFamily="50" charset="-128"/>
              <a:cs typeface="メイリオ" pitchFamily="50" charset="-128"/>
            </a:endParaRPr>
          </a:p>
        </p:txBody>
      </p:sp>
      <p:sp>
        <p:nvSpPr>
          <p:cNvPr id="8" name="AutoShape 2"/>
          <p:cNvSpPr>
            <a:spLocks noChangeArrowheads="1"/>
          </p:cNvSpPr>
          <p:nvPr/>
        </p:nvSpPr>
        <p:spPr bwMode="auto">
          <a:xfrm>
            <a:off x="5364088" y="5089487"/>
            <a:ext cx="2592288" cy="936104"/>
          </a:xfrm>
          <a:prstGeom prst="wedgeRoundRectCallout">
            <a:avLst>
              <a:gd name="adj1" fmla="val 21948"/>
              <a:gd name="adj2" fmla="val -26183"/>
              <a:gd name="adj3" fmla="val 16667"/>
            </a:avLst>
          </a:prstGeom>
          <a:no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変更関係の手続きについては、次ページ以降で説明します。</a:t>
            </a:r>
            <a:endParaRPr kumimoji="1" lang="ja-JP"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p:txBody>
      </p:sp>
      <p:sp>
        <p:nvSpPr>
          <p:cNvPr id="10" name="AutoShape 2"/>
          <p:cNvSpPr>
            <a:spLocks noChangeArrowheads="1"/>
          </p:cNvSpPr>
          <p:nvPr/>
        </p:nvSpPr>
        <p:spPr bwMode="auto">
          <a:xfrm>
            <a:off x="4901728" y="3573016"/>
            <a:ext cx="3626660" cy="1296144"/>
          </a:xfrm>
          <a:prstGeom prst="wedgeRoundRectCallout">
            <a:avLst>
              <a:gd name="adj1" fmla="val 34759"/>
              <a:gd name="adj2" fmla="val 23768"/>
              <a:gd name="adj3" fmla="val 16667"/>
            </a:avLst>
          </a:prstGeom>
          <a:no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lang="ja-JP" altLang="en-US" dirty="0" smtClean="0">
                <a:latin typeface="メイリオ" pitchFamily="50" charset="-128"/>
                <a:ea typeface="メイリオ" pitchFamily="50" charset="-128"/>
                <a:cs typeface="メイリオ" pitchFamily="50" charset="-128"/>
              </a:rPr>
              <a:t>危害予防規程は、その実効性を高めるため、常に最新の状態を維持してください。</a:t>
            </a:r>
            <a:endParaRPr lang="en-US" altLang="ja-JP" dirty="0" smtClean="0">
              <a:latin typeface="メイリオ" pitchFamily="50" charset="-128"/>
              <a:ea typeface="メイリオ" pitchFamily="50" charset="-128"/>
              <a:cs typeface="メイリオ"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lang="ja-JP" altLang="en-US" dirty="0" smtClean="0">
                <a:latin typeface="メイリオ" pitchFamily="50" charset="-128"/>
                <a:ea typeface="メイリオ" pitchFamily="50" charset="-128"/>
                <a:cs typeface="メイリオ" pitchFamily="50" charset="-128"/>
              </a:rPr>
              <a:t>（手続きは各市で確認が必要）</a:t>
            </a:r>
            <a:endParaRPr kumimoji="1" lang="ja-JP"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p:txBody>
      </p:sp>
      <p:cxnSp>
        <p:nvCxnSpPr>
          <p:cNvPr id="11" name="直線コネクタ 10"/>
          <p:cNvCxnSpPr/>
          <p:nvPr/>
        </p:nvCxnSpPr>
        <p:spPr>
          <a:xfrm>
            <a:off x="0" y="126876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タイトル 1"/>
          <p:cNvSpPr txBox="1">
            <a:spLocks/>
          </p:cNvSpPr>
          <p:nvPr/>
        </p:nvSpPr>
        <p:spPr>
          <a:xfrm>
            <a:off x="539552" y="1172954"/>
            <a:ext cx="7416824" cy="95990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lvl="0">
              <a:lnSpc>
                <a:spcPct val="110000"/>
              </a:lnSpc>
              <a:spcBef>
                <a:spcPts val="0"/>
              </a:spcBef>
            </a:pPr>
            <a:r>
              <a:rPr lang="ja-JP" altLang="en-US" sz="2800" b="0" dirty="0" smtClean="0">
                <a:effectLst/>
                <a:latin typeface="ＭＳ ゴシック" panose="020B0609070205080204" pitchFamily="49" charset="-128"/>
                <a:ea typeface="ＭＳ ゴシック" panose="020B0609070205080204" pitchFamily="49" charset="-128"/>
              </a:rPr>
              <a:t>○その他の届出について</a:t>
            </a:r>
            <a:endParaRPr lang="ja-JP" altLang="en-US" sz="2800" b="0" dirty="0">
              <a:effectLst/>
              <a:latin typeface="ＭＳ ゴシック" panose="020B0609070205080204" pitchFamily="49" charset="-128"/>
              <a:ea typeface="ＭＳ ゴシック" panose="020B0609070205080204" pitchFamily="49" charset="-128"/>
            </a:endParaRPr>
          </a:p>
        </p:txBody>
      </p:sp>
      <p:sp>
        <p:nvSpPr>
          <p:cNvPr id="13" name="タイトル 4"/>
          <p:cNvSpPr>
            <a:spLocks noGrp="1"/>
          </p:cNvSpPr>
          <p:nvPr>
            <p:ph type="title"/>
          </p:nvPr>
        </p:nvSpPr>
        <p:spPr>
          <a:xfrm>
            <a:off x="457200" y="274638"/>
            <a:ext cx="8229600" cy="1143000"/>
          </a:xfrm>
        </p:spPr>
        <p:txBody>
          <a:bodyPr>
            <a:normAutofit/>
          </a:bodyPr>
          <a:lstStyle/>
          <a:p>
            <a:r>
              <a:rPr lang="ja-JP" altLang="en-US" sz="3200" b="0" dirty="0" smtClean="0">
                <a:solidFill>
                  <a:srgbClr val="002060"/>
                </a:solidFill>
                <a:effectLst/>
                <a:latin typeface="HG創英角ｺﾞｼｯｸUB"/>
                <a:ea typeface="HG創英角ｺﾞｼｯｸUB"/>
              </a:rPr>
              <a:t>２－６</a:t>
            </a:r>
            <a:r>
              <a:rPr lang="ja-JP" altLang="en-US" sz="3200" b="0" dirty="0">
                <a:solidFill>
                  <a:srgbClr val="002060"/>
                </a:solidFill>
                <a:effectLst/>
                <a:latin typeface="HG創英角ｺﾞｼｯｸUB"/>
                <a:ea typeface="HG創英角ｺﾞｼｯｸUB"/>
              </a:rPr>
              <a:t>　</a:t>
            </a:r>
            <a:r>
              <a:rPr lang="ja-JP" altLang="en-US" sz="3200" b="0" dirty="0" smtClean="0">
                <a:solidFill>
                  <a:srgbClr val="002060"/>
                </a:solidFill>
                <a:effectLst/>
                <a:latin typeface="HG創英角ｺﾞｼｯｸUB"/>
                <a:ea typeface="HG創英角ｺﾞｼｯｸUB"/>
              </a:rPr>
              <a:t>許可申請・届出等書類について</a:t>
            </a:r>
            <a:endParaRPr kumimoji="1" lang="ja-JP" altLang="en-US" sz="3200" b="0" dirty="0">
              <a:solidFill>
                <a:srgbClr val="002060"/>
              </a:solidFill>
              <a:effectLst/>
              <a:latin typeface="HG創英角ｺﾞｼｯｸUB" panose="020B0909000000000000" pitchFamily="49" charset="-128"/>
              <a:ea typeface="HG創英角ｺﾞｼｯｸUB" panose="020B0909000000000000" pitchFamily="49" charset="-128"/>
            </a:endParaRPr>
          </a:p>
        </p:txBody>
      </p:sp>
      <p:sp>
        <p:nvSpPr>
          <p:cNvPr id="16" name="スライド番号プレースホルダ 7"/>
          <p:cNvSpPr>
            <a:spLocks noGrp="1"/>
          </p:cNvSpPr>
          <p:nvPr>
            <p:ph type="sldNum" sz="quarter" idx="12"/>
          </p:nvPr>
        </p:nvSpPr>
        <p:spPr>
          <a:xfrm>
            <a:off x="8647272" y="6407944"/>
            <a:ext cx="365760" cy="365125"/>
          </a:xfrm>
        </p:spPr>
        <p:txBody>
          <a:bodyPr/>
          <a:lstStyle/>
          <a:p>
            <a:fld id="{1FE7406B-1FB4-4551-8C76-B482A15F2861}" type="slidenum">
              <a:rPr kumimoji="1" lang="ja-JP" altLang="en-US" smtClean="0"/>
              <a:pPr/>
              <a:t>30</a:t>
            </a:fld>
            <a:endParaRPr kumimoji="1" lang="ja-JP" altLang="en-US" dirty="0"/>
          </a:p>
        </p:txBody>
      </p:sp>
    </p:spTree>
    <p:extLst>
      <p:ext uri="{BB962C8B-B14F-4D97-AF65-F5344CB8AC3E}">
        <p14:creationId xmlns:p14="http://schemas.microsoft.com/office/powerpoint/2010/main" val="28105303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線コネクタ 10"/>
          <p:cNvCxnSpPr/>
          <p:nvPr/>
        </p:nvCxnSpPr>
        <p:spPr>
          <a:xfrm>
            <a:off x="0" y="126876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タイトル 1"/>
          <p:cNvSpPr txBox="1">
            <a:spLocks/>
          </p:cNvSpPr>
          <p:nvPr/>
        </p:nvSpPr>
        <p:spPr>
          <a:xfrm>
            <a:off x="539552" y="1172954"/>
            <a:ext cx="7416824" cy="95990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lvl="0">
              <a:lnSpc>
                <a:spcPct val="110000"/>
              </a:lnSpc>
              <a:spcBef>
                <a:spcPts val="0"/>
              </a:spcBef>
            </a:pPr>
            <a:r>
              <a:rPr lang="ja-JP" altLang="en-US" sz="2800" b="0" dirty="0" smtClean="0">
                <a:effectLst/>
                <a:latin typeface="ＭＳ ゴシック" panose="020B0609070205080204" pitchFamily="49" charset="-128"/>
                <a:ea typeface="ＭＳ ゴシック" panose="020B0609070205080204" pitchFamily="49" charset="-128"/>
              </a:rPr>
              <a:t>○変更手続きについて</a:t>
            </a:r>
            <a:endParaRPr lang="ja-JP" altLang="en-US" sz="2800" b="0" dirty="0">
              <a:effectLst/>
              <a:latin typeface="ＭＳ ゴシック" panose="020B0609070205080204" pitchFamily="49" charset="-128"/>
              <a:ea typeface="ＭＳ ゴシック" panose="020B0609070205080204" pitchFamily="49" charset="-128"/>
            </a:endParaRPr>
          </a:p>
        </p:txBody>
      </p:sp>
      <p:sp>
        <p:nvSpPr>
          <p:cNvPr id="13" name="タイトル 4"/>
          <p:cNvSpPr>
            <a:spLocks noGrp="1"/>
          </p:cNvSpPr>
          <p:nvPr>
            <p:ph type="title"/>
          </p:nvPr>
        </p:nvSpPr>
        <p:spPr>
          <a:xfrm>
            <a:off x="457200" y="274638"/>
            <a:ext cx="8229600" cy="1143000"/>
          </a:xfrm>
        </p:spPr>
        <p:txBody>
          <a:bodyPr>
            <a:normAutofit/>
          </a:bodyPr>
          <a:lstStyle/>
          <a:p>
            <a:r>
              <a:rPr lang="ja-JP" altLang="en-US" sz="3200" b="0" dirty="0" smtClean="0">
                <a:solidFill>
                  <a:srgbClr val="002060"/>
                </a:solidFill>
                <a:effectLst/>
                <a:latin typeface="HG創英角ｺﾞｼｯｸUB"/>
                <a:ea typeface="HG創英角ｺﾞｼｯｸUB"/>
              </a:rPr>
              <a:t>２－６</a:t>
            </a:r>
            <a:r>
              <a:rPr lang="ja-JP" altLang="en-US" sz="3200" b="0" dirty="0">
                <a:solidFill>
                  <a:srgbClr val="002060"/>
                </a:solidFill>
                <a:effectLst/>
                <a:latin typeface="HG創英角ｺﾞｼｯｸUB"/>
                <a:ea typeface="HG創英角ｺﾞｼｯｸUB"/>
              </a:rPr>
              <a:t>　</a:t>
            </a:r>
            <a:r>
              <a:rPr lang="ja-JP" altLang="en-US" sz="3200" b="0" dirty="0" smtClean="0">
                <a:solidFill>
                  <a:srgbClr val="002060"/>
                </a:solidFill>
                <a:effectLst/>
                <a:latin typeface="HG創英角ｺﾞｼｯｸUB"/>
                <a:ea typeface="HG創英角ｺﾞｼｯｸUB"/>
              </a:rPr>
              <a:t>許可申請・届出等書類について</a:t>
            </a:r>
            <a:endParaRPr kumimoji="1" lang="ja-JP" altLang="en-US" sz="3200" b="0" dirty="0">
              <a:solidFill>
                <a:srgbClr val="002060"/>
              </a:solidFill>
              <a:effectLst/>
              <a:latin typeface="HG創英角ｺﾞｼｯｸUB" panose="020B0909000000000000" pitchFamily="49" charset="-128"/>
              <a:ea typeface="HG創英角ｺﾞｼｯｸUB" panose="020B0909000000000000" pitchFamily="49"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2233916718"/>
              </p:ext>
            </p:extLst>
          </p:nvPr>
        </p:nvGraphicFramePr>
        <p:xfrm>
          <a:off x="719573" y="1945432"/>
          <a:ext cx="7704855" cy="3571800"/>
        </p:xfrm>
        <a:graphic>
          <a:graphicData uri="http://schemas.openxmlformats.org/drawingml/2006/table">
            <a:tbl>
              <a:tblPr/>
              <a:tblGrid>
                <a:gridCol w="2506712">
                  <a:extLst>
                    <a:ext uri="{9D8B030D-6E8A-4147-A177-3AD203B41FA5}">
                      <a16:colId xmlns:a16="http://schemas.microsoft.com/office/drawing/2014/main" val="20000"/>
                    </a:ext>
                  </a:extLst>
                </a:gridCol>
                <a:gridCol w="1597743">
                  <a:extLst>
                    <a:ext uri="{9D8B030D-6E8A-4147-A177-3AD203B41FA5}">
                      <a16:colId xmlns:a16="http://schemas.microsoft.com/office/drawing/2014/main" val="20001"/>
                    </a:ext>
                  </a:extLst>
                </a:gridCol>
                <a:gridCol w="1800200">
                  <a:extLst>
                    <a:ext uri="{9D8B030D-6E8A-4147-A177-3AD203B41FA5}">
                      <a16:colId xmlns:a16="http://schemas.microsoft.com/office/drawing/2014/main" val="20002"/>
                    </a:ext>
                  </a:extLst>
                </a:gridCol>
                <a:gridCol w="1800200">
                  <a:extLst>
                    <a:ext uri="{9D8B030D-6E8A-4147-A177-3AD203B41FA5}">
                      <a16:colId xmlns:a16="http://schemas.microsoft.com/office/drawing/2014/main" val="20003"/>
                    </a:ext>
                  </a:extLst>
                </a:gridCol>
              </a:tblGrid>
              <a:tr h="745232">
                <a:tc>
                  <a:txBody>
                    <a:bodyPr/>
                    <a:lstStyle/>
                    <a:p>
                      <a:pPr algn="ctr">
                        <a:spcAft>
                          <a:spcPts val="0"/>
                        </a:spcAft>
                      </a:pPr>
                      <a:endParaRPr lang="en-US" sz="1800" kern="100" dirty="0">
                        <a:latin typeface="メイリオ" pitchFamily="50" charset="-128"/>
                        <a:ea typeface="メイリオ" pitchFamily="50" charset="-128"/>
                        <a:cs typeface="メイリオ"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spcAft>
                          <a:spcPts val="0"/>
                        </a:spcAft>
                      </a:pPr>
                      <a:r>
                        <a:rPr lang="ja-JP" sz="1800" kern="100" dirty="0">
                          <a:latin typeface="メイリオ" pitchFamily="50" charset="-128"/>
                          <a:ea typeface="メイリオ" pitchFamily="50" charset="-128"/>
                          <a:cs typeface="メイリオ" pitchFamily="50" charset="-128"/>
                        </a:rPr>
                        <a:t>事業</a:t>
                      </a:r>
                      <a:r>
                        <a:rPr lang="ja-JP" sz="1800" kern="100" dirty="0" smtClean="0">
                          <a:latin typeface="メイリオ" pitchFamily="50" charset="-128"/>
                          <a:ea typeface="メイリオ" pitchFamily="50" charset="-128"/>
                          <a:cs typeface="メイリオ" pitchFamily="50" charset="-128"/>
                        </a:rPr>
                        <a:t>開始</a:t>
                      </a:r>
                      <a:endParaRPr lang="ja-JP" sz="1800" kern="100" dirty="0">
                        <a:latin typeface="メイリオ" pitchFamily="50" charset="-128"/>
                        <a:ea typeface="メイリオ" pitchFamily="50" charset="-128"/>
                        <a:cs typeface="メイリオ"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800" kern="100" dirty="0" smtClean="0">
                          <a:latin typeface="メイリオ" pitchFamily="50" charset="-128"/>
                          <a:ea typeface="メイリオ" pitchFamily="50" charset="-128"/>
                          <a:cs typeface="メイリオ" pitchFamily="50" charset="-128"/>
                        </a:rPr>
                        <a:t>変更</a:t>
                      </a:r>
                      <a:endParaRPr lang="en-US" altLang="ja-JP" sz="1800" kern="100" dirty="0" smtClean="0">
                        <a:latin typeface="メイリオ" pitchFamily="50" charset="-128"/>
                        <a:ea typeface="メイリオ" pitchFamily="50" charset="-128"/>
                        <a:cs typeface="メイリオ" pitchFamily="50" charset="-128"/>
                      </a:endParaRPr>
                    </a:p>
                    <a:p>
                      <a:pPr algn="ctr">
                        <a:spcAft>
                          <a:spcPts val="0"/>
                        </a:spcAft>
                      </a:pPr>
                      <a:r>
                        <a:rPr lang="ja-JP" altLang="en-US" sz="1400" kern="100" dirty="0" smtClean="0">
                          <a:latin typeface="メイリオ" pitchFamily="50" charset="-128"/>
                          <a:ea typeface="メイリオ" pitchFamily="50" charset="-128"/>
                          <a:cs typeface="メイリオ" pitchFamily="50" charset="-128"/>
                        </a:rPr>
                        <a:t>（軽微な変更以外）</a:t>
                      </a:r>
                      <a:endParaRPr lang="ja-JP" sz="1400" kern="100" dirty="0">
                        <a:latin typeface="メイリオ" pitchFamily="50" charset="-128"/>
                        <a:ea typeface="メイリオ" pitchFamily="50" charset="-128"/>
                        <a:cs typeface="メイリオ"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kern="100" dirty="0">
                          <a:latin typeface="メイリオ" pitchFamily="50" charset="-128"/>
                          <a:ea typeface="メイリオ" pitchFamily="50" charset="-128"/>
                          <a:cs typeface="メイリオ" pitchFamily="50" charset="-128"/>
                        </a:rPr>
                        <a:t>軽微</a:t>
                      </a:r>
                      <a:r>
                        <a:rPr lang="ja-JP" sz="1800" kern="100" dirty="0" smtClean="0">
                          <a:latin typeface="メイリオ" pitchFamily="50" charset="-128"/>
                          <a:ea typeface="メイリオ" pitchFamily="50" charset="-128"/>
                          <a:cs typeface="メイリオ" pitchFamily="50" charset="-128"/>
                        </a:rPr>
                        <a:t>な</a:t>
                      </a:r>
                      <a:endParaRPr lang="en-US" altLang="ja-JP" sz="1800" kern="100" dirty="0" smtClean="0">
                        <a:latin typeface="メイリオ" pitchFamily="50" charset="-128"/>
                        <a:ea typeface="メイリオ" pitchFamily="50" charset="-128"/>
                        <a:cs typeface="メイリオ" pitchFamily="50" charset="-128"/>
                      </a:endParaRPr>
                    </a:p>
                    <a:p>
                      <a:pPr algn="ctr">
                        <a:spcAft>
                          <a:spcPts val="0"/>
                        </a:spcAft>
                      </a:pPr>
                      <a:r>
                        <a:rPr lang="ja-JP" sz="1800" kern="100" dirty="0" smtClean="0">
                          <a:latin typeface="メイリオ" pitchFamily="50" charset="-128"/>
                          <a:ea typeface="メイリオ" pitchFamily="50" charset="-128"/>
                          <a:cs typeface="メイリオ" pitchFamily="50" charset="-128"/>
                        </a:rPr>
                        <a:t>変更</a:t>
                      </a:r>
                      <a:r>
                        <a:rPr lang="ja-JP" sz="1800" kern="100" dirty="0">
                          <a:latin typeface="メイリオ" pitchFamily="50" charset="-128"/>
                          <a:ea typeface="メイリオ" pitchFamily="50" charset="-128"/>
                          <a:cs typeface="メイリオ" pitchFamily="50" charset="-128"/>
                        </a:rPr>
                        <a:t>の工事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22920">
                <a:tc>
                  <a:txBody>
                    <a:bodyPr/>
                    <a:lstStyle/>
                    <a:p>
                      <a:pPr algn="ctr">
                        <a:spcAft>
                          <a:spcPts val="0"/>
                        </a:spcAft>
                      </a:pPr>
                      <a:r>
                        <a:rPr lang="ja-JP" sz="1800" kern="100" dirty="0">
                          <a:latin typeface="メイリオ" pitchFamily="50" charset="-128"/>
                          <a:ea typeface="メイリオ" pitchFamily="50" charset="-128"/>
                          <a:cs typeface="メイリオ" pitchFamily="50" charset="-128"/>
                        </a:rPr>
                        <a:t>第１種製造者</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800" b="1" kern="100" dirty="0" smtClean="0">
                          <a:solidFill>
                            <a:srgbClr val="FF0000"/>
                          </a:solidFill>
                          <a:latin typeface="メイリオ" pitchFamily="50" charset="-128"/>
                          <a:ea typeface="メイリオ" pitchFamily="50" charset="-128"/>
                          <a:cs typeface="メイリオ" pitchFamily="50" charset="-128"/>
                        </a:rPr>
                        <a:t>許可</a:t>
                      </a:r>
                      <a:endParaRPr lang="ja-JP" sz="1800" b="1" kern="100" dirty="0">
                        <a:solidFill>
                          <a:srgbClr val="FF0000"/>
                        </a:solidFill>
                        <a:latin typeface="メイリオ" pitchFamily="50" charset="-128"/>
                        <a:ea typeface="メイリオ" pitchFamily="50" charset="-128"/>
                        <a:cs typeface="メイリオ"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800" b="1" kern="100" dirty="0" smtClean="0">
                          <a:solidFill>
                            <a:srgbClr val="FF0000"/>
                          </a:solidFill>
                          <a:latin typeface="メイリオ" pitchFamily="50" charset="-128"/>
                          <a:ea typeface="メイリオ" pitchFamily="50" charset="-128"/>
                          <a:cs typeface="メイリオ" pitchFamily="50" charset="-128"/>
                        </a:rPr>
                        <a:t>許可</a:t>
                      </a:r>
                      <a:endParaRPr lang="ja-JP" sz="1800" b="1" kern="100" dirty="0">
                        <a:solidFill>
                          <a:srgbClr val="FF0000"/>
                        </a:solidFill>
                        <a:latin typeface="メイリオ" pitchFamily="50" charset="-128"/>
                        <a:ea typeface="メイリオ" pitchFamily="50" charset="-128"/>
                        <a:cs typeface="メイリオ"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800" i="0" u="none" kern="100" dirty="0" smtClean="0">
                          <a:latin typeface="メイリオ" pitchFamily="50" charset="-128"/>
                          <a:ea typeface="メイリオ" pitchFamily="50" charset="-128"/>
                          <a:cs typeface="メイリオ" pitchFamily="50" charset="-128"/>
                        </a:rPr>
                        <a:t>届出　又は</a:t>
                      </a:r>
                      <a:endParaRPr lang="en-US" altLang="ja-JP" sz="1800" i="0" u="none" kern="100" dirty="0" smtClean="0">
                        <a:latin typeface="メイリオ" pitchFamily="50" charset="-128"/>
                        <a:ea typeface="メイリオ" pitchFamily="50" charset="-128"/>
                        <a:cs typeface="メイリオ" pitchFamily="50" charset="-128"/>
                      </a:endParaRPr>
                    </a:p>
                    <a:p>
                      <a:pPr algn="ctr">
                        <a:spcAft>
                          <a:spcPts val="0"/>
                        </a:spcAft>
                      </a:pPr>
                      <a:r>
                        <a:rPr lang="ja-JP" altLang="en-US" sz="1800" i="0" u="none" kern="100" dirty="0" smtClean="0">
                          <a:latin typeface="メイリオ" pitchFamily="50" charset="-128"/>
                          <a:ea typeface="メイリオ" pitchFamily="50" charset="-128"/>
                          <a:cs typeface="メイリオ" pitchFamily="50" charset="-128"/>
                        </a:rPr>
                        <a:t>届出不要</a:t>
                      </a:r>
                      <a:endParaRPr lang="ja-JP" sz="1800" i="0" u="none" kern="100" dirty="0">
                        <a:latin typeface="メイリオ" pitchFamily="50" charset="-128"/>
                        <a:ea typeface="メイリオ" pitchFamily="50" charset="-128"/>
                        <a:cs typeface="メイリオ"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50912">
                <a:tc>
                  <a:txBody>
                    <a:bodyPr/>
                    <a:lstStyle/>
                    <a:p>
                      <a:pPr algn="ctr">
                        <a:spcAft>
                          <a:spcPts val="0"/>
                        </a:spcAft>
                      </a:pPr>
                      <a:r>
                        <a:rPr lang="ja-JP" sz="1800" kern="100" dirty="0">
                          <a:latin typeface="メイリオ" pitchFamily="50" charset="-128"/>
                          <a:ea typeface="メイリオ" pitchFamily="50" charset="-128"/>
                          <a:cs typeface="メイリオ" pitchFamily="50" charset="-128"/>
                        </a:rPr>
                        <a:t>第２種製造者</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800" b="1" kern="100" dirty="0" smtClean="0">
                          <a:solidFill>
                            <a:schemeClr val="tx1"/>
                          </a:solidFill>
                          <a:latin typeface="メイリオ" pitchFamily="50" charset="-128"/>
                          <a:ea typeface="メイリオ" pitchFamily="50" charset="-128"/>
                          <a:cs typeface="メイリオ" pitchFamily="50" charset="-128"/>
                        </a:rPr>
                        <a:t>届出</a:t>
                      </a:r>
                      <a:endParaRPr lang="ja-JP" sz="1800" b="1" kern="100" dirty="0">
                        <a:solidFill>
                          <a:schemeClr val="tx1"/>
                        </a:solidFill>
                        <a:latin typeface="メイリオ" pitchFamily="50" charset="-128"/>
                        <a:ea typeface="メイリオ" pitchFamily="50" charset="-128"/>
                        <a:cs typeface="メイリオ"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800" b="1" kern="100" dirty="0" smtClean="0">
                          <a:solidFill>
                            <a:schemeClr val="tx1"/>
                          </a:solidFill>
                          <a:latin typeface="メイリオ" pitchFamily="50" charset="-128"/>
                          <a:ea typeface="メイリオ" pitchFamily="50" charset="-128"/>
                          <a:cs typeface="メイリオ" pitchFamily="50" charset="-128"/>
                        </a:rPr>
                        <a:t>届出</a:t>
                      </a:r>
                      <a:endParaRPr lang="ja-JP" sz="1800" b="1" kern="100" dirty="0">
                        <a:solidFill>
                          <a:schemeClr val="tx1"/>
                        </a:solidFill>
                        <a:latin typeface="メイリオ" pitchFamily="50" charset="-128"/>
                        <a:ea typeface="メイリオ" pitchFamily="50" charset="-128"/>
                        <a:cs typeface="メイリオ"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800" u="sng" kern="100" dirty="0" smtClean="0">
                          <a:latin typeface="メイリオ" pitchFamily="50" charset="-128"/>
                          <a:ea typeface="メイリオ" pitchFamily="50" charset="-128"/>
                          <a:cs typeface="メイリオ" pitchFamily="50" charset="-128"/>
                        </a:rPr>
                        <a:t>届出不要</a:t>
                      </a:r>
                      <a:endParaRPr lang="ja-JP" sz="1800" u="sng" kern="100" dirty="0">
                        <a:latin typeface="メイリオ" pitchFamily="50" charset="-128"/>
                        <a:ea typeface="メイリオ" pitchFamily="50" charset="-128"/>
                        <a:cs typeface="メイリオ"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22920">
                <a:tc>
                  <a:txBody>
                    <a:bodyPr/>
                    <a:lstStyle/>
                    <a:p>
                      <a:pPr algn="ctr">
                        <a:spcAft>
                          <a:spcPts val="0"/>
                        </a:spcAft>
                      </a:pPr>
                      <a:r>
                        <a:rPr lang="ja-JP" sz="1800" kern="100">
                          <a:latin typeface="メイリオ" pitchFamily="50" charset="-128"/>
                          <a:ea typeface="メイリオ" pitchFamily="50" charset="-128"/>
                          <a:cs typeface="メイリオ" pitchFamily="50" charset="-128"/>
                        </a:rPr>
                        <a:t>第１種貯蔵所</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800" b="1" kern="100" dirty="0" smtClean="0">
                          <a:solidFill>
                            <a:srgbClr val="FF0000"/>
                          </a:solidFill>
                          <a:latin typeface="メイリオ" pitchFamily="50" charset="-128"/>
                          <a:ea typeface="メイリオ" pitchFamily="50" charset="-128"/>
                          <a:cs typeface="メイリオ" pitchFamily="50" charset="-128"/>
                        </a:rPr>
                        <a:t>許可</a:t>
                      </a:r>
                      <a:endParaRPr lang="ja-JP" sz="1800" b="1" kern="100" dirty="0">
                        <a:solidFill>
                          <a:srgbClr val="FF0000"/>
                        </a:solidFill>
                        <a:latin typeface="メイリオ" pitchFamily="50" charset="-128"/>
                        <a:ea typeface="メイリオ" pitchFamily="50" charset="-128"/>
                        <a:cs typeface="メイリオ"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800" b="1" kern="100" dirty="0" smtClean="0">
                          <a:solidFill>
                            <a:srgbClr val="FF0000"/>
                          </a:solidFill>
                          <a:latin typeface="メイリオ" pitchFamily="50" charset="-128"/>
                          <a:ea typeface="メイリオ" pitchFamily="50" charset="-128"/>
                          <a:cs typeface="メイリオ" pitchFamily="50" charset="-128"/>
                        </a:rPr>
                        <a:t>許可</a:t>
                      </a:r>
                      <a:endParaRPr lang="ja-JP" sz="1800" b="1" kern="100" dirty="0">
                        <a:solidFill>
                          <a:srgbClr val="FF0000"/>
                        </a:solidFill>
                        <a:latin typeface="メイリオ" pitchFamily="50" charset="-128"/>
                        <a:ea typeface="メイリオ" pitchFamily="50" charset="-128"/>
                        <a:cs typeface="メイリオ"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800" i="0" u="none" kern="100" dirty="0" smtClean="0">
                          <a:latin typeface="メイリオ" pitchFamily="50" charset="-128"/>
                          <a:ea typeface="メイリオ" pitchFamily="50" charset="-128"/>
                          <a:cs typeface="メイリオ" pitchFamily="50" charset="-128"/>
                        </a:rPr>
                        <a:t>届出　又は</a:t>
                      </a:r>
                      <a:endParaRPr lang="en-US" altLang="ja-JP" sz="1800" i="0" u="none" kern="100" dirty="0" smtClean="0">
                        <a:latin typeface="メイリオ" pitchFamily="50" charset="-128"/>
                        <a:ea typeface="メイリオ" pitchFamily="50" charset="-128"/>
                        <a:cs typeface="メイリオ" pitchFamily="50" charset="-128"/>
                      </a:endParaRPr>
                    </a:p>
                    <a:p>
                      <a:pPr algn="ctr">
                        <a:spcAft>
                          <a:spcPts val="0"/>
                        </a:spcAft>
                      </a:pPr>
                      <a:r>
                        <a:rPr lang="ja-JP" altLang="en-US" sz="1800" i="0" u="none" kern="100" dirty="0" smtClean="0">
                          <a:latin typeface="メイリオ" pitchFamily="50" charset="-128"/>
                          <a:ea typeface="メイリオ" pitchFamily="50" charset="-128"/>
                          <a:cs typeface="メイリオ" pitchFamily="50" charset="-128"/>
                        </a:rPr>
                        <a:t>届出不要</a:t>
                      </a:r>
                      <a:endParaRPr lang="ja-JP" altLang="ja-JP" sz="1800" i="0" u="none" kern="100" dirty="0" smtClean="0">
                        <a:latin typeface="メイリオ" pitchFamily="50" charset="-128"/>
                        <a:ea typeface="メイリオ" pitchFamily="50" charset="-128"/>
                        <a:cs typeface="メイリオ"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50912">
                <a:tc>
                  <a:txBody>
                    <a:bodyPr/>
                    <a:lstStyle/>
                    <a:p>
                      <a:pPr algn="ctr">
                        <a:spcAft>
                          <a:spcPts val="0"/>
                        </a:spcAft>
                      </a:pPr>
                      <a:r>
                        <a:rPr lang="ja-JP" sz="1800" kern="100">
                          <a:latin typeface="メイリオ" pitchFamily="50" charset="-128"/>
                          <a:ea typeface="メイリオ" pitchFamily="50" charset="-128"/>
                          <a:cs typeface="メイリオ" pitchFamily="50" charset="-128"/>
                        </a:rPr>
                        <a:t>第２種貯蔵所</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800" b="1" kern="100" dirty="0" smtClean="0">
                          <a:solidFill>
                            <a:schemeClr val="tx1"/>
                          </a:solidFill>
                          <a:latin typeface="メイリオ" pitchFamily="50" charset="-128"/>
                          <a:ea typeface="メイリオ" pitchFamily="50" charset="-128"/>
                          <a:cs typeface="メイリオ" pitchFamily="50" charset="-128"/>
                        </a:rPr>
                        <a:t>届出</a:t>
                      </a:r>
                      <a:endParaRPr lang="ja-JP" sz="1800" b="1" kern="100" dirty="0">
                        <a:solidFill>
                          <a:schemeClr val="tx1"/>
                        </a:solidFill>
                        <a:latin typeface="メイリオ" pitchFamily="50" charset="-128"/>
                        <a:ea typeface="メイリオ" pitchFamily="50" charset="-128"/>
                        <a:cs typeface="メイリオ"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800" b="1" kern="100" dirty="0" smtClean="0">
                          <a:solidFill>
                            <a:schemeClr val="tx1"/>
                          </a:solidFill>
                          <a:latin typeface="メイリオ" pitchFamily="50" charset="-128"/>
                          <a:ea typeface="メイリオ" pitchFamily="50" charset="-128"/>
                          <a:cs typeface="メイリオ" pitchFamily="50" charset="-128"/>
                        </a:rPr>
                        <a:t>届出</a:t>
                      </a:r>
                      <a:endParaRPr lang="ja-JP" sz="1800" b="1" kern="100" dirty="0">
                        <a:solidFill>
                          <a:schemeClr val="tx1"/>
                        </a:solidFill>
                        <a:latin typeface="メイリオ" pitchFamily="50" charset="-128"/>
                        <a:ea typeface="メイリオ" pitchFamily="50" charset="-128"/>
                        <a:cs typeface="メイリオ"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800" u="sng" kern="100" dirty="0" smtClean="0">
                          <a:latin typeface="メイリオ" pitchFamily="50" charset="-128"/>
                          <a:ea typeface="メイリオ" pitchFamily="50" charset="-128"/>
                          <a:cs typeface="メイリオ" pitchFamily="50" charset="-128"/>
                        </a:rPr>
                        <a:t>届出不要</a:t>
                      </a:r>
                      <a:endParaRPr lang="ja-JP" altLang="ja-JP" sz="1800" u="sng" kern="100" dirty="0" smtClean="0">
                        <a:latin typeface="メイリオ" pitchFamily="50" charset="-128"/>
                        <a:ea typeface="メイリオ" pitchFamily="50" charset="-128"/>
                        <a:cs typeface="メイリオ"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78904">
                <a:tc>
                  <a:txBody>
                    <a:bodyPr/>
                    <a:lstStyle/>
                    <a:p>
                      <a:pPr algn="ctr">
                        <a:spcAft>
                          <a:spcPts val="0"/>
                        </a:spcAft>
                      </a:pPr>
                      <a:r>
                        <a:rPr lang="ja-JP" sz="1800" kern="100" dirty="0">
                          <a:latin typeface="メイリオ" pitchFamily="50" charset="-128"/>
                          <a:ea typeface="メイリオ" pitchFamily="50" charset="-128"/>
                          <a:cs typeface="メイリオ" pitchFamily="50" charset="-128"/>
                        </a:rPr>
                        <a:t>特定高圧ガス消費者</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800" b="1" kern="100" dirty="0" smtClean="0">
                          <a:solidFill>
                            <a:schemeClr val="tx1"/>
                          </a:solidFill>
                          <a:latin typeface="メイリオ" pitchFamily="50" charset="-128"/>
                          <a:ea typeface="メイリオ" pitchFamily="50" charset="-128"/>
                          <a:cs typeface="メイリオ" pitchFamily="50" charset="-128"/>
                        </a:rPr>
                        <a:t>届出</a:t>
                      </a:r>
                      <a:endParaRPr lang="ja-JP" sz="1800" b="1" kern="100" dirty="0">
                        <a:solidFill>
                          <a:schemeClr val="tx1"/>
                        </a:solidFill>
                        <a:latin typeface="メイリオ" pitchFamily="50" charset="-128"/>
                        <a:ea typeface="メイリオ" pitchFamily="50" charset="-128"/>
                        <a:cs typeface="メイリオ"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800" b="1" kern="100" dirty="0" smtClean="0">
                          <a:solidFill>
                            <a:schemeClr val="tx1"/>
                          </a:solidFill>
                          <a:latin typeface="メイリオ" pitchFamily="50" charset="-128"/>
                          <a:ea typeface="メイリオ" pitchFamily="50" charset="-128"/>
                          <a:cs typeface="メイリオ" pitchFamily="50" charset="-128"/>
                        </a:rPr>
                        <a:t>届出</a:t>
                      </a:r>
                      <a:endParaRPr lang="ja-JP" sz="1800" b="1" kern="100" dirty="0">
                        <a:solidFill>
                          <a:schemeClr val="tx1"/>
                        </a:solidFill>
                        <a:latin typeface="メイリオ" pitchFamily="50" charset="-128"/>
                        <a:ea typeface="メイリオ" pitchFamily="50" charset="-128"/>
                        <a:cs typeface="メイリオ"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800" u="sng" kern="100" dirty="0" smtClean="0">
                          <a:latin typeface="メイリオ" pitchFamily="50" charset="-128"/>
                          <a:ea typeface="メイリオ" pitchFamily="50" charset="-128"/>
                          <a:cs typeface="メイリオ" pitchFamily="50" charset="-128"/>
                        </a:rPr>
                        <a:t>届出不要</a:t>
                      </a:r>
                      <a:endParaRPr lang="ja-JP" altLang="ja-JP" sz="1800" u="sng" kern="100" dirty="0" smtClean="0">
                        <a:latin typeface="メイリオ" pitchFamily="50" charset="-128"/>
                        <a:ea typeface="メイリオ" pitchFamily="50" charset="-128"/>
                        <a:cs typeface="メイリオ"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5" name="コンテンツ プレースホルダ 2"/>
          <p:cNvSpPr txBox="1">
            <a:spLocks/>
          </p:cNvSpPr>
          <p:nvPr/>
        </p:nvSpPr>
        <p:spPr>
          <a:xfrm>
            <a:off x="611560" y="5589240"/>
            <a:ext cx="7920880" cy="720080"/>
          </a:xfrm>
          <a:prstGeom prst="rect">
            <a:avLst/>
          </a:prstGeom>
        </p:spPr>
        <p:txBody>
          <a:bodyPr vert="horz">
            <a:noAutofit/>
          </a:bodyPr>
          <a:lstStyle/>
          <a:p>
            <a:pPr marL="274320" marR="0" lvl="0" indent="-274320"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altLang="ja-JP" dirty="0" smtClean="0">
                <a:latin typeface="メイリオ" pitchFamily="50" charset="-128"/>
                <a:ea typeface="メイリオ" pitchFamily="50" charset="-128"/>
                <a:cs typeface="メイリオ" pitchFamily="50" charset="-128"/>
              </a:rPr>
              <a:t>※</a:t>
            </a:r>
            <a:r>
              <a:rPr kumimoji="1" lang="ja-JP" altLang="en-US" sz="18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rPr>
              <a:t>　 第１種製造者及び第１種貯蔵所の</a:t>
            </a:r>
            <a:r>
              <a:rPr kumimoji="1" lang="ja-JP" altLang="en-US" sz="1800" b="0" i="0" u="sng"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rPr>
              <a:t>“軽微変更届”</a:t>
            </a:r>
            <a:r>
              <a:rPr kumimoji="1" lang="ja-JP" altLang="en-US" sz="18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rPr>
              <a:t>についてのみ、事後の提出となります。判断に迷われる場合は事前にご相談ください。</a:t>
            </a:r>
            <a:endParaRPr kumimoji="1" lang="ja-JP" altLang="en-US" sz="1800" b="0" i="0" u="none" strike="noStrike" kern="1200" cap="none" spc="0" normalizeH="0" baseline="0" noProof="0" dirty="0">
              <a:ln>
                <a:noFill/>
              </a:ln>
              <a:solidFill>
                <a:schemeClr val="tx1"/>
              </a:solidFill>
              <a:effectLst/>
              <a:uLnTx/>
              <a:uFillTx/>
              <a:latin typeface="メイリオ" pitchFamily="50" charset="-128"/>
              <a:ea typeface="メイリオ" pitchFamily="50" charset="-128"/>
              <a:cs typeface="メイリオ" pitchFamily="50" charset="-128"/>
            </a:endParaRPr>
          </a:p>
        </p:txBody>
      </p:sp>
      <p:sp>
        <p:nvSpPr>
          <p:cNvPr id="9" name="スライド番号プレースホルダ 7"/>
          <p:cNvSpPr>
            <a:spLocks noGrp="1"/>
          </p:cNvSpPr>
          <p:nvPr>
            <p:ph type="sldNum" sz="quarter" idx="12"/>
          </p:nvPr>
        </p:nvSpPr>
        <p:spPr>
          <a:xfrm>
            <a:off x="8647272" y="6407944"/>
            <a:ext cx="365760" cy="365125"/>
          </a:xfrm>
        </p:spPr>
        <p:txBody>
          <a:bodyPr/>
          <a:lstStyle/>
          <a:p>
            <a:fld id="{1FE7406B-1FB4-4551-8C76-B482A15F2861}" type="slidenum">
              <a:rPr kumimoji="1" lang="ja-JP" altLang="en-US" smtClean="0"/>
              <a:pPr/>
              <a:t>31</a:t>
            </a:fld>
            <a:endParaRPr kumimoji="1" lang="ja-JP" altLang="en-US" dirty="0"/>
          </a:p>
        </p:txBody>
      </p:sp>
    </p:spTree>
    <p:extLst>
      <p:ext uri="{BB962C8B-B14F-4D97-AF65-F5344CB8AC3E}">
        <p14:creationId xmlns:p14="http://schemas.microsoft.com/office/powerpoint/2010/main" val="13801441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2"/>
          <p:cNvSpPr>
            <a:spLocks noGrp="1"/>
          </p:cNvSpPr>
          <p:nvPr>
            <p:ph idx="1"/>
          </p:nvPr>
        </p:nvSpPr>
        <p:spPr>
          <a:xfrm>
            <a:off x="485800" y="1932431"/>
            <a:ext cx="7992888" cy="1368152"/>
          </a:xfrm>
        </p:spPr>
        <p:txBody>
          <a:bodyPr>
            <a:noAutofit/>
          </a:bodyPr>
          <a:lstStyle/>
          <a:p>
            <a:pPr marL="342900" indent="-342900" eaLnBrk="0" fontAlgn="base" hangingPunct="0">
              <a:spcAft>
                <a:spcPct val="0"/>
              </a:spcAft>
              <a:buClrTx/>
              <a:buSzTx/>
              <a:buNone/>
              <a:defRPr/>
            </a:pPr>
            <a:r>
              <a:rPr lang="en-US" altLang="ja-JP" sz="1800" kern="0" dirty="0" smtClean="0">
                <a:solidFill>
                  <a:srgbClr val="000000"/>
                </a:solidFill>
                <a:latin typeface="メイリオ" pitchFamily="50" charset="-128"/>
                <a:ea typeface="メイリオ" pitchFamily="50" charset="-128"/>
                <a:cs typeface="メイリオ" pitchFamily="50" charset="-128"/>
              </a:rPr>
              <a:t>【</a:t>
            </a:r>
            <a:r>
              <a:rPr lang="ja-JP" altLang="en-US" sz="1800" kern="0" dirty="0" smtClean="0">
                <a:solidFill>
                  <a:srgbClr val="000000"/>
                </a:solidFill>
                <a:latin typeface="メイリオ" pitchFamily="50" charset="-128"/>
                <a:ea typeface="メイリオ" pitchFamily="50" charset="-128"/>
                <a:cs typeface="メイリオ" pitchFamily="50" charset="-128"/>
              </a:rPr>
              <a:t>根拠法令など</a:t>
            </a:r>
            <a:r>
              <a:rPr lang="en-US" altLang="ja-JP" sz="1800" kern="0" dirty="0" smtClean="0">
                <a:solidFill>
                  <a:srgbClr val="000000"/>
                </a:solidFill>
                <a:latin typeface="メイリオ" pitchFamily="50" charset="-128"/>
                <a:ea typeface="メイリオ" pitchFamily="50" charset="-128"/>
                <a:cs typeface="メイリオ" pitchFamily="50" charset="-128"/>
              </a:rPr>
              <a:t>】</a:t>
            </a:r>
          </a:p>
          <a:p>
            <a:pPr marL="342900" indent="-342900" eaLnBrk="0" fontAlgn="base" hangingPunct="0">
              <a:spcAft>
                <a:spcPct val="0"/>
              </a:spcAft>
              <a:buClrTx/>
              <a:buSzTx/>
              <a:buNone/>
              <a:defRPr/>
            </a:pPr>
            <a:r>
              <a:rPr lang="ja-JP" altLang="en-US" sz="1800" kern="0" dirty="0" smtClean="0">
                <a:solidFill>
                  <a:srgbClr val="000000"/>
                </a:solidFill>
                <a:latin typeface="メイリオ" pitchFamily="50" charset="-128"/>
                <a:ea typeface="メイリオ" pitchFamily="50" charset="-128"/>
                <a:cs typeface="メイリオ" pitchFamily="50" charset="-128"/>
              </a:rPr>
              <a:t>・一般則第</a:t>
            </a:r>
            <a:r>
              <a:rPr lang="en-US" altLang="ja-JP" sz="1800" kern="0" dirty="0" smtClean="0">
                <a:solidFill>
                  <a:srgbClr val="000000"/>
                </a:solidFill>
                <a:latin typeface="メイリオ" pitchFamily="50" charset="-128"/>
                <a:ea typeface="メイリオ" pitchFamily="50" charset="-128"/>
                <a:cs typeface="メイリオ" pitchFamily="50" charset="-128"/>
              </a:rPr>
              <a:t>15</a:t>
            </a:r>
            <a:r>
              <a:rPr lang="ja-JP" altLang="en-US" sz="1800" kern="0" dirty="0" smtClean="0">
                <a:solidFill>
                  <a:srgbClr val="000000"/>
                </a:solidFill>
                <a:latin typeface="メイリオ" pitchFamily="50" charset="-128"/>
                <a:ea typeface="メイリオ" pitchFamily="50" charset="-128"/>
                <a:cs typeface="メイリオ" pitchFamily="50" charset="-128"/>
              </a:rPr>
              <a:t>条など</a:t>
            </a:r>
            <a:endParaRPr lang="en-US" altLang="ja-JP" sz="1800" kern="0" dirty="0" smtClean="0">
              <a:solidFill>
                <a:srgbClr val="000000"/>
              </a:solidFill>
              <a:latin typeface="メイリオ" pitchFamily="50" charset="-128"/>
              <a:ea typeface="メイリオ" pitchFamily="50" charset="-128"/>
              <a:cs typeface="メイリオ" pitchFamily="50" charset="-128"/>
            </a:endParaRPr>
          </a:p>
          <a:p>
            <a:pPr marL="342900" indent="-342900" eaLnBrk="0" fontAlgn="base" hangingPunct="0">
              <a:spcAft>
                <a:spcPct val="0"/>
              </a:spcAft>
              <a:buClrTx/>
              <a:buSzTx/>
              <a:buNone/>
              <a:defRPr/>
            </a:pPr>
            <a:r>
              <a:rPr lang="ja-JP" altLang="en-US" sz="1800" kern="0" dirty="0" smtClean="0">
                <a:solidFill>
                  <a:srgbClr val="000000"/>
                </a:solidFill>
                <a:latin typeface="メイリオ" pitchFamily="50" charset="-128"/>
                <a:ea typeface="メイリオ" pitchFamily="50" charset="-128"/>
                <a:cs typeface="メイリオ" pitchFamily="50" charset="-128"/>
              </a:rPr>
              <a:t>・高圧ガス保安法第</a:t>
            </a:r>
            <a:r>
              <a:rPr lang="en-US" altLang="ja-JP" sz="1800" kern="0" dirty="0" smtClean="0">
                <a:solidFill>
                  <a:srgbClr val="000000"/>
                </a:solidFill>
                <a:latin typeface="メイリオ" pitchFamily="50" charset="-128"/>
                <a:ea typeface="メイリオ" pitchFamily="50" charset="-128"/>
                <a:cs typeface="メイリオ" pitchFamily="50" charset="-128"/>
              </a:rPr>
              <a:t>14</a:t>
            </a:r>
            <a:r>
              <a:rPr lang="ja-JP" altLang="en-US" sz="1800" kern="0" dirty="0" smtClean="0">
                <a:solidFill>
                  <a:srgbClr val="000000"/>
                </a:solidFill>
                <a:latin typeface="メイリオ" pitchFamily="50" charset="-128"/>
                <a:ea typeface="メイリオ" pitchFamily="50" charset="-128"/>
                <a:cs typeface="メイリオ" pitchFamily="50" charset="-128"/>
              </a:rPr>
              <a:t>条</a:t>
            </a:r>
            <a:r>
              <a:rPr lang="en-US" altLang="ja-JP" sz="1800" kern="0" dirty="0" smtClean="0">
                <a:solidFill>
                  <a:srgbClr val="000000"/>
                </a:solidFill>
                <a:latin typeface="メイリオ" pitchFamily="50" charset="-128"/>
                <a:ea typeface="メイリオ" pitchFamily="50" charset="-128"/>
                <a:cs typeface="メイリオ" pitchFamily="50" charset="-128"/>
              </a:rPr>
              <a:t>…</a:t>
            </a:r>
            <a:r>
              <a:rPr lang="ja-JP" altLang="en-US" sz="1800" kern="0" dirty="0" smtClean="0">
                <a:solidFill>
                  <a:srgbClr val="000000"/>
                </a:solidFill>
                <a:latin typeface="メイリオ" pitchFamily="50" charset="-128"/>
                <a:ea typeface="メイリオ" pitchFamily="50" charset="-128"/>
                <a:cs typeface="メイリオ" pitchFamily="50" charset="-128"/>
              </a:rPr>
              <a:t>に基づく軽微な変更の工事の取扱いについて</a:t>
            </a:r>
            <a:endParaRPr lang="en-US" altLang="ja-JP" sz="1800" kern="0" dirty="0" smtClean="0">
              <a:solidFill>
                <a:srgbClr val="000000"/>
              </a:solidFill>
              <a:latin typeface="メイリオ" pitchFamily="50" charset="-128"/>
              <a:ea typeface="メイリオ" pitchFamily="50" charset="-128"/>
              <a:cs typeface="メイリオ" pitchFamily="50" charset="-128"/>
            </a:endParaRPr>
          </a:p>
          <a:p>
            <a:pPr marL="342900" indent="-342900" eaLnBrk="0" fontAlgn="base" hangingPunct="0">
              <a:spcAft>
                <a:spcPct val="0"/>
              </a:spcAft>
              <a:buClrTx/>
              <a:buSzTx/>
              <a:buNone/>
              <a:defRPr/>
            </a:pPr>
            <a:r>
              <a:rPr lang="ja-JP" altLang="en-US" sz="1800" kern="0" dirty="0" smtClean="0">
                <a:solidFill>
                  <a:srgbClr val="000000"/>
                </a:solidFill>
                <a:latin typeface="メイリオ" pitchFamily="50" charset="-128"/>
                <a:ea typeface="メイリオ" pitchFamily="50" charset="-128"/>
                <a:cs typeface="メイリオ" pitchFamily="50" charset="-128"/>
              </a:rPr>
              <a:t>　（平成</a:t>
            </a:r>
            <a:r>
              <a:rPr lang="en-US" altLang="ja-JP" sz="1800" kern="0" dirty="0" smtClean="0">
                <a:solidFill>
                  <a:srgbClr val="000000"/>
                </a:solidFill>
                <a:latin typeface="メイリオ" pitchFamily="50" charset="-128"/>
                <a:ea typeface="メイリオ" pitchFamily="50" charset="-128"/>
                <a:cs typeface="メイリオ" pitchFamily="50" charset="-128"/>
              </a:rPr>
              <a:t>29</a:t>
            </a:r>
            <a:r>
              <a:rPr lang="ja-JP" altLang="en-US" sz="1800" kern="0" dirty="0" smtClean="0">
                <a:solidFill>
                  <a:srgbClr val="000000"/>
                </a:solidFill>
                <a:latin typeface="メイリオ" pitchFamily="50" charset="-128"/>
                <a:ea typeface="メイリオ" pitchFamily="50" charset="-128"/>
                <a:cs typeface="メイリオ" pitchFamily="50" charset="-128"/>
              </a:rPr>
              <a:t>年</a:t>
            </a:r>
            <a:r>
              <a:rPr lang="en-US" altLang="ja-JP" sz="1800" kern="0" dirty="0">
                <a:solidFill>
                  <a:srgbClr val="000000"/>
                </a:solidFill>
                <a:latin typeface="メイリオ" pitchFamily="50" charset="-128"/>
                <a:ea typeface="メイリオ" pitchFamily="50" charset="-128"/>
                <a:cs typeface="メイリオ" pitchFamily="50" charset="-128"/>
              </a:rPr>
              <a:t>3</a:t>
            </a:r>
            <a:r>
              <a:rPr lang="ja-JP" altLang="en-US" sz="1800" kern="0" dirty="0" smtClean="0">
                <a:solidFill>
                  <a:srgbClr val="000000"/>
                </a:solidFill>
                <a:latin typeface="メイリオ" pitchFamily="50" charset="-128"/>
                <a:ea typeface="メイリオ" pitchFamily="50" charset="-128"/>
                <a:cs typeface="メイリオ" pitchFamily="50" charset="-128"/>
              </a:rPr>
              <a:t>月</a:t>
            </a:r>
            <a:r>
              <a:rPr lang="en-US" altLang="ja-JP" sz="1800" kern="0" dirty="0" smtClean="0">
                <a:solidFill>
                  <a:srgbClr val="000000"/>
                </a:solidFill>
                <a:latin typeface="メイリオ" pitchFamily="50" charset="-128"/>
                <a:ea typeface="メイリオ" pitchFamily="50" charset="-128"/>
                <a:cs typeface="メイリオ" pitchFamily="50" charset="-128"/>
              </a:rPr>
              <a:t>22</a:t>
            </a:r>
            <a:r>
              <a:rPr lang="ja-JP" altLang="en-US" sz="1800" kern="0" dirty="0" smtClean="0">
                <a:solidFill>
                  <a:srgbClr val="000000"/>
                </a:solidFill>
                <a:latin typeface="メイリオ" pitchFamily="50" charset="-128"/>
                <a:ea typeface="メイリオ" pitchFamily="50" charset="-128"/>
                <a:cs typeface="メイリオ" pitchFamily="50" charset="-128"/>
              </a:rPr>
              <a:t>日付　</a:t>
            </a:r>
            <a:r>
              <a:rPr lang="en-US" altLang="ja-JP" sz="1800" kern="0" dirty="0" smtClean="0">
                <a:solidFill>
                  <a:srgbClr val="000000"/>
                </a:solidFill>
                <a:latin typeface="メイリオ" pitchFamily="50" charset="-128"/>
                <a:ea typeface="メイリオ" pitchFamily="50" charset="-128"/>
                <a:cs typeface="メイリオ" pitchFamily="50" charset="-128"/>
              </a:rPr>
              <a:t>20170309</a:t>
            </a:r>
            <a:r>
              <a:rPr lang="ja-JP" altLang="en-US" sz="1800" kern="0" dirty="0" smtClean="0">
                <a:solidFill>
                  <a:srgbClr val="000000"/>
                </a:solidFill>
                <a:latin typeface="メイリオ" pitchFamily="50" charset="-128"/>
                <a:ea typeface="メイリオ" pitchFamily="50" charset="-128"/>
                <a:cs typeface="メイリオ" pitchFamily="50" charset="-128"/>
              </a:rPr>
              <a:t>商局第５号）･･･経産省通達</a:t>
            </a:r>
          </a:p>
          <a:p>
            <a:pPr>
              <a:buNone/>
            </a:pPr>
            <a:endParaRPr kumimoji="1" lang="ja-JP" altLang="en-US" sz="1800" dirty="0"/>
          </a:p>
        </p:txBody>
      </p:sp>
      <p:sp>
        <p:nvSpPr>
          <p:cNvPr id="7" name="スライド番号プレースホルダ 6"/>
          <p:cNvSpPr>
            <a:spLocks noGrp="1"/>
          </p:cNvSpPr>
          <p:nvPr>
            <p:ph type="sldNum" sz="quarter" idx="12"/>
          </p:nvPr>
        </p:nvSpPr>
        <p:spPr/>
        <p:txBody>
          <a:bodyPr/>
          <a:lstStyle/>
          <a:p>
            <a:fld id="{1FE7406B-1FB4-4551-8C76-B482A15F2861}" type="slidenum">
              <a:rPr kumimoji="1" lang="ja-JP" altLang="en-US" smtClean="0"/>
              <a:pPr/>
              <a:t>32</a:t>
            </a:fld>
            <a:endParaRPr kumimoji="1" lang="ja-JP" altLang="en-US"/>
          </a:p>
        </p:txBody>
      </p:sp>
      <p:cxnSp>
        <p:nvCxnSpPr>
          <p:cNvPr id="10" name="直線コネクタ 9"/>
          <p:cNvCxnSpPr/>
          <p:nvPr/>
        </p:nvCxnSpPr>
        <p:spPr>
          <a:xfrm>
            <a:off x="0" y="126876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タイトル 1"/>
          <p:cNvSpPr txBox="1">
            <a:spLocks/>
          </p:cNvSpPr>
          <p:nvPr/>
        </p:nvSpPr>
        <p:spPr>
          <a:xfrm>
            <a:off x="539552" y="1172954"/>
            <a:ext cx="7416824" cy="95990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lvl="0">
              <a:lnSpc>
                <a:spcPct val="110000"/>
              </a:lnSpc>
              <a:spcBef>
                <a:spcPts val="0"/>
              </a:spcBef>
            </a:pPr>
            <a:r>
              <a:rPr lang="ja-JP" altLang="en-US" sz="2800" b="0" dirty="0" smtClean="0">
                <a:effectLst/>
                <a:latin typeface="ＭＳ ゴシック" panose="020B0609070205080204" pitchFamily="49" charset="-128"/>
                <a:ea typeface="ＭＳ ゴシック" panose="020B0609070205080204" pitchFamily="49" charset="-128"/>
              </a:rPr>
              <a:t>○軽微な変更について</a:t>
            </a:r>
            <a:endParaRPr lang="ja-JP" altLang="en-US" sz="2800" b="0" dirty="0">
              <a:effectLst/>
              <a:latin typeface="ＭＳ ゴシック" panose="020B0609070205080204" pitchFamily="49" charset="-128"/>
              <a:ea typeface="ＭＳ ゴシック" panose="020B0609070205080204" pitchFamily="49" charset="-128"/>
            </a:endParaRPr>
          </a:p>
        </p:txBody>
      </p:sp>
      <p:sp>
        <p:nvSpPr>
          <p:cNvPr id="12" name="タイトル 4"/>
          <p:cNvSpPr>
            <a:spLocks noGrp="1"/>
          </p:cNvSpPr>
          <p:nvPr>
            <p:ph type="title"/>
          </p:nvPr>
        </p:nvSpPr>
        <p:spPr>
          <a:xfrm>
            <a:off x="457200" y="274638"/>
            <a:ext cx="8229600" cy="1143000"/>
          </a:xfrm>
        </p:spPr>
        <p:txBody>
          <a:bodyPr>
            <a:normAutofit/>
          </a:bodyPr>
          <a:lstStyle/>
          <a:p>
            <a:r>
              <a:rPr lang="ja-JP" altLang="en-US" sz="3200" b="0" dirty="0" smtClean="0">
                <a:solidFill>
                  <a:srgbClr val="002060"/>
                </a:solidFill>
                <a:effectLst/>
                <a:latin typeface="HG創英角ｺﾞｼｯｸUB"/>
                <a:ea typeface="HG創英角ｺﾞｼｯｸUB"/>
              </a:rPr>
              <a:t>２－６</a:t>
            </a:r>
            <a:r>
              <a:rPr lang="ja-JP" altLang="en-US" sz="3200" b="0" dirty="0">
                <a:solidFill>
                  <a:srgbClr val="002060"/>
                </a:solidFill>
                <a:effectLst/>
                <a:latin typeface="HG創英角ｺﾞｼｯｸUB"/>
                <a:ea typeface="HG創英角ｺﾞｼｯｸUB"/>
              </a:rPr>
              <a:t>　</a:t>
            </a:r>
            <a:r>
              <a:rPr lang="ja-JP" altLang="en-US" sz="3200" b="0" dirty="0" smtClean="0">
                <a:solidFill>
                  <a:srgbClr val="002060"/>
                </a:solidFill>
                <a:effectLst/>
                <a:latin typeface="HG創英角ｺﾞｼｯｸUB"/>
                <a:ea typeface="HG創英角ｺﾞｼｯｸUB"/>
              </a:rPr>
              <a:t>許可申請・届出等書類について</a:t>
            </a:r>
            <a:endParaRPr kumimoji="1" lang="ja-JP" altLang="en-US" sz="3200" b="0" dirty="0">
              <a:solidFill>
                <a:srgbClr val="002060"/>
              </a:solidFill>
              <a:effectLst/>
              <a:latin typeface="HG創英角ｺﾞｼｯｸUB" panose="020B0909000000000000" pitchFamily="49" charset="-128"/>
              <a:ea typeface="HG創英角ｺﾞｼｯｸUB" panose="020B0909000000000000" pitchFamily="49" charset="-128"/>
            </a:endParaRPr>
          </a:p>
        </p:txBody>
      </p:sp>
      <p:pic>
        <p:nvPicPr>
          <p:cNvPr id="1038"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271" y="3284986"/>
            <a:ext cx="7411312" cy="3193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コンテンツ プレースホルダ 2"/>
          <p:cNvSpPr txBox="1">
            <a:spLocks/>
          </p:cNvSpPr>
          <p:nvPr/>
        </p:nvSpPr>
        <p:spPr>
          <a:xfrm>
            <a:off x="4499992" y="6472109"/>
            <a:ext cx="3816424" cy="360040"/>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1"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1"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1"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1"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1"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1"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1" sz="1600" kern="1200" baseline="0">
                <a:solidFill>
                  <a:schemeClr val="tx1"/>
                </a:solidFill>
                <a:latin typeface="+mn-lt"/>
                <a:ea typeface="+mn-ea"/>
                <a:cs typeface="+mn-cs"/>
              </a:defRPr>
            </a:lvl9pPr>
            <a:extLst/>
          </a:lstStyle>
          <a:p>
            <a:pPr>
              <a:buFont typeface="Wingdings 3"/>
              <a:buNone/>
            </a:pPr>
            <a:r>
              <a:rPr lang="ja-JP" altLang="en-US" sz="1400" dirty="0" smtClean="0"/>
              <a:t>＊変更工事・撤去工事の取扱いに係る概念図</a:t>
            </a:r>
            <a:endParaRPr lang="ja-JP" altLang="en-US" sz="1400" dirty="0"/>
          </a:p>
        </p:txBody>
      </p:sp>
    </p:spTree>
    <p:extLst>
      <p:ext uri="{BB962C8B-B14F-4D97-AF65-F5344CB8AC3E}">
        <p14:creationId xmlns:p14="http://schemas.microsoft.com/office/powerpoint/2010/main" val="2434513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0" y="126876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683568" y="2017871"/>
            <a:ext cx="7776864" cy="3139321"/>
          </a:xfrm>
          <a:prstGeom prst="rect">
            <a:avLst/>
          </a:prstGeom>
        </p:spPr>
        <p:txBody>
          <a:bodyPr wrap="square">
            <a:spAutoFit/>
          </a:bodyPr>
          <a:lstStyle/>
          <a:p>
            <a:pPr lvl="0"/>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・特定不活性ガスに関する規定の追加</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0"/>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フルオロオレフィン</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1234yf</a:t>
            </a:r>
            <a:r>
              <a:rPr lang="ja-JP" altLang="en-US" dirty="0" err="1"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1234ze</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の追加</a:t>
            </a:r>
            <a:endParaRPr lang="ja-JP"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新冷媒への対応</a:t>
            </a:r>
            <a:endParaRPr lang="ja-JP" altLang="ja-JP" dirty="0">
              <a:latin typeface="メイリオ" panose="020B0604030504040204" pitchFamily="50" charset="-128"/>
              <a:ea typeface="メイリオ" panose="020B0604030504040204" pitchFamily="50" charset="-128"/>
              <a:cs typeface="メイリオ" panose="020B0604030504040204" pitchFamily="50" charset="-128"/>
            </a:endParaRPr>
          </a:p>
          <a:p>
            <a:pPr lvl="0"/>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0"/>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毒性</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ガスの定義等の改正（一般則、コンビ則）</a:t>
            </a:r>
            <a:endParaRPr lang="ja-JP" altLang="ja-JP"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0"/>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処理</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能力・貯蔵量の考え方の変更</a:t>
            </a:r>
          </a:p>
          <a:p>
            <a:r>
              <a:rPr lang="ja-JP" altLang="ja-JP" dirty="0">
                <a:latin typeface="メイリオ" panose="020B0604030504040204" pitchFamily="50" charset="-128"/>
                <a:ea typeface="メイリオ" panose="020B0604030504040204" pitchFamily="50" charset="-128"/>
                <a:cs typeface="メイリオ" panose="020B0604030504040204" pitchFamily="50" charset="-128"/>
              </a:rPr>
              <a:t>届出で対応する独立非連結の設備にあっては、合算しないことができることとし、また、貯蔵設備では、一定の距離を有する場合などは、合算しないことする。</a:t>
            </a:r>
          </a:p>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　事業者の負担軽減を期待</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タイトル 4"/>
          <p:cNvSpPr>
            <a:spLocks noGrp="1"/>
          </p:cNvSpPr>
          <p:nvPr>
            <p:ph type="title"/>
          </p:nvPr>
        </p:nvSpPr>
        <p:spPr>
          <a:xfrm>
            <a:off x="457200" y="274638"/>
            <a:ext cx="8229600" cy="1143000"/>
          </a:xfrm>
        </p:spPr>
        <p:txBody>
          <a:bodyPr>
            <a:normAutofit/>
          </a:bodyPr>
          <a:lstStyle/>
          <a:p>
            <a:r>
              <a:rPr lang="ja-JP" altLang="en-US" sz="3200" b="0" dirty="0" smtClean="0">
                <a:solidFill>
                  <a:srgbClr val="002060"/>
                </a:solidFill>
                <a:effectLst/>
                <a:latin typeface="HG創英角ｺﾞｼｯｸUB"/>
                <a:ea typeface="HG創英角ｺﾞｼｯｸUB"/>
              </a:rPr>
              <a:t>２－７</a:t>
            </a:r>
            <a:r>
              <a:rPr lang="ja-JP" altLang="en-US" sz="3200" b="0" dirty="0">
                <a:solidFill>
                  <a:srgbClr val="002060"/>
                </a:solidFill>
                <a:effectLst/>
                <a:latin typeface="HG創英角ｺﾞｼｯｸUB"/>
                <a:ea typeface="HG創英角ｺﾞｼｯｸUB"/>
              </a:rPr>
              <a:t>　</a:t>
            </a:r>
            <a:r>
              <a:rPr lang="ja-JP" altLang="en-US" sz="3200" b="0" dirty="0" smtClean="0">
                <a:solidFill>
                  <a:srgbClr val="002060"/>
                </a:solidFill>
                <a:effectLst/>
                <a:latin typeface="HG創英角ｺﾞｼｯｸUB"/>
                <a:ea typeface="HG創英角ｺﾞｼｯｸUB"/>
              </a:rPr>
              <a:t>最近の法改正等の情報</a:t>
            </a:r>
            <a:endParaRPr kumimoji="1" lang="ja-JP" altLang="en-US" sz="3200" b="0" dirty="0">
              <a:solidFill>
                <a:srgbClr val="002060"/>
              </a:solidFill>
              <a:effectLst/>
              <a:latin typeface="HG創英角ｺﾞｼｯｸUB" panose="020B0909000000000000" pitchFamily="49" charset="-128"/>
              <a:ea typeface="HG創英角ｺﾞｼｯｸUB" panose="020B0909000000000000" pitchFamily="49" charset="-128"/>
            </a:endParaRPr>
          </a:p>
        </p:txBody>
      </p:sp>
      <p:sp>
        <p:nvSpPr>
          <p:cNvPr id="12" name="タイトル 1"/>
          <p:cNvSpPr txBox="1">
            <a:spLocks/>
          </p:cNvSpPr>
          <p:nvPr/>
        </p:nvSpPr>
        <p:spPr>
          <a:xfrm>
            <a:off x="539552" y="1172954"/>
            <a:ext cx="7416824" cy="95990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lvl="0">
              <a:lnSpc>
                <a:spcPct val="110000"/>
              </a:lnSpc>
              <a:spcBef>
                <a:spcPts val="0"/>
              </a:spcBef>
            </a:pPr>
            <a:r>
              <a:rPr lang="ja-JP" altLang="en-US" sz="2800" b="0" dirty="0" smtClean="0">
                <a:effectLst/>
                <a:latin typeface="ＭＳ ゴシック" panose="020B0609070205080204" pitchFamily="49" charset="-128"/>
                <a:ea typeface="ＭＳ ゴシック" panose="020B0609070205080204" pitchFamily="49" charset="-128"/>
              </a:rPr>
              <a:t>○</a:t>
            </a:r>
            <a:r>
              <a:rPr lang="en-US" altLang="ja-JP" sz="2800" b="0" dirty="0" smtClean="0">
                <a:effectLst/>
                <a:latin typeface="ＭＳ ゴシック" panose="020B0609070205080204" pitchFamily="49" charset="-128"/>
                <a:ea typeface="ＭＳ ゴシック" panose="020B0609070205080204" pitchFamily="49" charset="-128"/>
              </a:rPr>
              <a:t>H28.11</a:t>
            </a:r>
            <a:r>
              <a:rPr lang="ja-JP" altLang="en-US" sz="2800" b="0" dirty="0" smtClean="0">
                <a:effectLst/>
                <a:latin typeface="ＭＳ ゴシック" panose="020B0609070205080204" pitchFamily="49" charset="-128"/>
                <a:ea typeface="ＭＳ ゴシック" panose="020B0609070205080204" pitchFamily="49" charset="-128"/>
              </a:rPr>
              <a:t>の主な改正について</a:t>
            </a:r>
            <a:endParaRPr lang="ja-JP" altLang="en-US" sz="2800" b="0" dirty="0">
              <a:effectLst/>
              <a:latin typeface="ＭＳ ゴシック" panose="020B0609070205080204" pitchFamily="49" charset="-128"/>
              <a:ea typeface="ＭＳ ゴシック" panose="020B0609070205080204" pitchFamily="49" charset="-128"/>
            </a:endParaRPr>
          </a:p>
        </p:txBody>
      </p:sp>
      <p:sp>
        <p:nvSpPr>
          <p:cNvPr id="7" name="スライド番号プレースホルダ 7"/>
          <p:cNvSpPr>
            <a:spLocks noGrp="1"/>
          </p:cNvSpPr>
          <p:nvPr>
            <p:ph type="sldNum" sz="quarter" idx="12"/>
          </p:nvPr>
        </p:nvSpPr>
        <p:spPr>
          <a:xfrm>
            <a:off x="8647272" y="6407944"/>
            <a:ext cx="365760" cy="365125"/>
          </a:xfrm>
        </p:spPr>
        <p:txBody>
          <a:bodyPr/>
          <a:lstStyle/>
          <a:p>
            <a:fld id="{1FE7406B-1FB4-4551-8C76-B482A15F2861}" type="slidenum">
              <a:rPr kumimoji="1" lang="ja-JP" altLang="en-US" smtClean="0"/>
              <a:pPr/>
              <a:t>33</a:t>
            </a:fld>
            <a:endParaRPr kumimoji="1" lang="ja-JP" altLang="en-US" dirty="0"/>
          </a:p>
        </p:txBody>
      </p:sp>
    </p:spTree>
    <p:extLst>
      <p:ext uri="{BB962C8B-B14F-4D97-AF65-F5344CB8AC3E}">
        <p14:creationId xmlns:p14="http://schemas.microsoft.com/office/powerpoint/2010/main" val="17129577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5580112" y="4158528"/>
            <a:ext cx="466725" cy="77152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4" name="正方形/長方形 33"/>
          <p:cNvSpPr/>
          <p:nvPr/>
        </p:nvSpPr>
        <p:spPr>
          <a:xfrm>
            <a:off x="6349666" y="5303923"/>
            <a:ext cx="466725" cy="77152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9" name="直線コネクタ 8"/>
          <p:cNvCxnSpPr/>
          <p:nvPr/>
        </p:nvCxnSpPr>
        <p:spPr>
          <a:xfrm>
            <a:off x="0" y="126876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タイトル 4"/>
          <p:cNvSpPr>
            <a:spLocks noGrp="1"/>
          </p:cNvSpPr>
          <p:nvPr>
            <p:ph type="title"/>
          </p:nvPr>
        </p:nvSpPr>
        <p:spPr>
          <a:xfrm>
            <a:off x="457200" y="274638"/>
            <a:ext cx="8229600" cy="1143000"/>
          </a:xfrm>
        </p:spPr>
        <p:txBody>
          <a:bodyPr>
            <a:normAutofit/>
          </a:bodyPr>
          <a:lstStyle/>
          <a:p>
            <a:r>
              <a:rPr lang="ja-JP" altLang="en-US" sz="3200" b="0" dirty="0" smtClean="0">
                <a:solidFill>
                  <a:srgbClr val="002060"/>
                </a:solidFill>
                <a:effectLst/>
                <a:latin typeface="HG創英角ｺﾞｼｯｸUB"/>
                <a:ea typeface="HG創英角ｺﾞｼｯｸUB"/>
              </a:rPr>
              <a:t>２－７</a:t>
            </a:r>
            <a:r>
              <a:rPr lang="ja-JP" altLang="en-US" sz="3200" b="0" dirty="0">
                <a:solidFill>
                  <a:srgbClr val="002060"/>
                </a:solidFill>
                <a:effectLst/>
                <a:latin typeface="HG創英角ｺﾞｼｯｸUB"/>
                <a:ea typeface="HG創英角ｺﾞｼｯｸUB"/>
              </a:rPr>
              <a:t>　</a:t>
            </a:r>
            <a:r>
              <a:rPr lang="ja-JP" altLang="en-US" sz="3200" b="0" dirty="0" smtClean="0">
                <a:solidFill>
                  <a:srgbClr val="002060"/>
                </a:solidFill>
                <a:effectLst/>
                <a:latin typeface="HG創英角ｺﾞｼｯｸUB"/>
                <a:ea typeface="HG創英角ｺﾞｼｯｸUB"/>
              </a:rPr>
              <a:t>最近の法改正等の情報</a:t>
            </a:r>
            <a:endParaRPr kumimoji="1" lang="ja-JP" altLang="en-US" sz="3200" b="0" dirty="0">
              <a:solidFill>
                <a:srgbClr val="002060"/>
              </a:solidFill>
              <a:effectLst/>
              <a:latin typeface="HG創英角ｺﾞｼｯｸUB" panose="020B0909000000000000" pitchFamily="49" charset="-128"/>
              <a:ea typeface="HG創英角ｺﾞｼｯｸUB" panose="020B0909000000000000" pitchFamily="49" charset="-128"/>
            </a:endParaRPr>
          </a:p>
        </p:txBody>
      </p:sp>
      <p:sp>
        <p:nvSpPr>
          <p:cNvPr id="12" name="タイトル 1"/>
          <p:cNvSpPr txBox="1">
            <a:spLocks/>
          </p:cNvSpPr>
          <p:nvPr/>
        </p:nvSpPr>
        <p:spPr>
          <a:xfrm>
            <a:off x="539552" y="1172954"/>
            <a:ext cx="7416824" cy="95990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lvl="0">
              <a:lnSpc>
                <a:spcPct val="110000"/>
              </a:lnSpc>
              <a:spcBef>
                <a:spcPts val="0"/>
              </a:spcBef>
            </a:pPr>
            <a:r>
              <a:rPr lang="ja-JP" altLang="en-US" sz="2800" b="0" dirty="0" smtClean="0">
                <a:effectLst/>
                <a:latin typeface="ＭＳ ゴシック" panose="020B0609070205080204" pitchFamily="49" charset="-128"/>
                <a:ea typeface="ＭＳ ゴシック" panose="020B0609070205080204" pitchFamily="49" charset="-128"/>
              </a:rPr>
              <a:t>○</a:t>
            </a:r>
            <a:r>
              <a:rPr lang="en-US" altLang="ja-JP" sz="2800" b="0" dirty="0" smtClean="0">
                <a:effectLst/>
                <a:latin typeface="ＭＳ ゴシック" panose="020B0609070205080204" pitchFamily="49" charset="-128"/>
                <a:ea typeface="ＭＳ ゴシック" panose="020B0609070205080204" pitchFamily="49" charset="-128"/>
              </a:rPr>
              <a:t>H29.3</a:t>
            </a:r>
            <a:r>
              <a:rPr lang="ja-JP" altLang="en-US" sz="2800" b="0" dirty="0" smtClean="0">
                <a:effectLst/>
                <a:latin typeface="ＭＳ ゴシック" panose="020B0609070205080204" pitchFamily="49" charset="-128"/>
                <a:ea typeface="ＭＳ ゴシック" panose="020B0609070205080204" pitchFamily="49" charset="-128"/>
              </a:rPr>
              <a:t>の主な改正について</a:t>
            </a:r>
            <a:endParaRPr lang="ja-JP" altLang="en-US" sz="2800" b="0" dirty="0">
              <a:effectLst/>
              <a:latin typeface="ＭＳ ゴシック" panose="020B0609070205080204" pitchFamily="49" charset="-128"/>
              <a:ea typeface="ＭＳ ゴシック" panose="020B0609070205080204" pitchFamily="49"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97502824"/>
              </p:ext>
            </p:extLst>
          </p:nvPr>
        </p:nvGraphicFramePr>
        <p:xfrm>
          <a:off x="827584" y="2938160"/>
          <a:ext cx="7560840" cy="3502986"/>
        </p:xfrm>
        <a:graphic>
          <a:graphicData uri="http://schemas.openxmlformats.org/drawingml/2006/table">
            <a:tbl>
              <a:tblPr firstRow="1" firstCol="1" bandRow="1">
                <a:tableStyleId>{69012ECD-51FC-41F1-AA8D-1B2483CD663E}</a:tableStyleId>
              </a:tblPr>
              <a:tblGrid>
                <a:gridCol w="1796692">
                  <a:extLst>
                    <a:ext uri="{9D8B030D-6E8A-4147-A177-3AD203B41FA5}">
                      <a16:colId xmlns:a16="http://schemas.microsoft.com/office/drawing/2014/main" val="20000"/>
                    </a:ext>
                  </a:extLst>
                </a:gridCol>
                <a:gridCol w="5764148">
                  <a:extLst>
                    <a:ext uri="{9D8B030D-6E8A-4147-A177-3AD203B41FA5}">
                      <a16:colId xmlns:a16="http://schemas.microsoft.com/office/drawing/2014/main" val="20001"/>
                    </a:ext>
                  </a:extLst>
                </a:gridCol>
              </a:tblGrid>
              <a:tr h="338906">
                <a:tc>
                  <a:txBody>
                    <a:bodyPr/>
                    <a:lstStyle/>
                    <a:p>
                      <a:pPr algn="ctr">
                        <a:spcAft>
                          <a:spcPts val="0"/>
                        </a:spcAft>
                      </a:pPr>
                      <a:r>
                        <a:rPr lang="ja-JP" sz="1400" kern="100" dirty="0">
                          <a:effectLst/>
                        </a:rPr>
                        <a:t>想定されるケース</a:t>
                      </a:r>
                      <a:endParaRPr lang="ja-JP" sz="1400" kern="100" dirty="0">
                        <a:effectLst/>
                        <a:latin typeface="Century"/>
                        <a:ea typeface="ＭＳ 明朝"/>
                        <a:cs typeface="Times New Roman"/>
                      </a:endParaRPr>
                    </a:p>
                  </a:txBody>
                  <a:tcPr marL="68580" marR="68580" marT="0" marB="0" anchor="ctr">
                    <a:lnR w="12700" cap="flat" cmpd="sng" algn="ctr">
                      <a:solidFill>
                        <a:schemeClr val="bg2">
                          <a:lumMod val="75000"/>
                        </a:schemeClr>
                      </a:solidFill>
                      <a:prstDash val="solid"/>
                      <a:round/>
                      <a:headEnd type="none" w="med" len="med"/>
                      <a:tailEnd type="none" w="med" len="med"/>
                    </a:lnR>
                  </a:tcPr>
                </a:tc>
                <a:tc>
                  <a:txBody>
                    <a:bodyPr/>
                    <a:lstStyle/>
                    <a:p>
                      <a:pPr algn="ctr">
                        <a:spcAft>
                          <a:spcPts val="0"/>
                        </a:spcAft>
                      </a:pPr>
                      <a:r>
                        <a:rPr lang="ja-JP" sz="1400" kern="100" dirty="0">
                          <a:effectLst/>
                        </a:rPr>
                        <a:t>保安検査の基準日の考え方について</a:t>
                      </a:r>
                      <a:endParaRPr lang="ja-JP" sz="1400" kern="100" dirty="0">
                        <a:effectLst/>
                        <a:latin typeface="Century"/>
                        <a:ea typeface="ＭＳ 明朝"/>
                        <a:cs typeface="Times New Roman"/>
                      </a:endParaRPr>
                    </a:p>
                  </a:txBody>
                  <a:tcPr marL="68580" marR="68580" marT="0" marB="0" anchor="ctr">
                    <a:lnL w="12700" cap="flat" cmpd="sng" algn="ctr">
                      <a:solidFill>
                        <a:schemeClr val="bg2">
                          <a:lumMod val="75000"/>
                        </a:schemeClr>
                      </a:solidFill>
                      <a:prstDash val="solid"/>
                      <a:round/>
                      <a:headEnd type="none" w="med" len="med"/>
                      <a:tailEnd type="none" w="med" len="med"/>
                    </a:lnL>
                  </a:tcPr>
                </a:tc>
                <a:extLst>
                  <a:ext uri="{0D108BD9-81ED-4DB2-BD59-A6C34878D82A}">
                    <a16:rowId xmlns:a16="http://schemas.microsoft.com/office/drawing/2014/main" val="10000"/>
                  </a:ext>
                </a:extLst>
              </a:tr>
              <a:tr h="3164080">
                <a:tc>
                  <a:txBody>
                    <a:bodyPr/>
                    <a:lstStyle/>
                    <a:p>
                      <a:pPr marL="139700" indent="-139700" algn="just">
                        <a:spcAft>
                          <a:spcPts val="0"/>
                        </a:spcAft>
                      </a:pPr>
                      <a:r>
                        <a:rPr lang="ja-JP" sz="1400" kern="100" dirty="0">
                          <a:effectLst/>
                        </a:rPr>
                        <a:t>①改正以前に前回の保安検査を受検していた場合</a:t>
                      </a:r>
                    </a:p>
                    <a:p>
                      <a:pPr marL="139700" indent="-139700" algn="just">
                        <a:spcAft>
                          <a:spcPts val="0"/>
                        </a:spcAft>
                      </a:pPr>
                      <a:r>
                        <a:rPr lang="en-US" sz="1400" kern="100" dirty="0">
                          <a:effectLst/>
                        </a:rPr>
                        <a:t> </a:t>
                      </a:r>
                      <a:endParaRPr lang="ja-JP" sz="1400" kern="100" dirty="0">
                        <a:effectLst/>
                      </a:endParaRPr>
                    </a:p>
                    <a:p>
                      <a:pPr marL="139700" indent="-139700" algn="just">
                        <a:spcAft>
                          <a:spcPts val="0"/>
                        </a:spcAft>
                      </a:pPr>
                      <a:r>
                        <a:rPr lang="ja-JP" sz="1400" kern="100" dirty="0">
                          <a:effectLst/>
                        </a:rPr>
                        <a:t>②改正時に完成検査から１年が経過していない場合</a:t>
                      </a:r>
                    </a:p>
                    <a:p>
                      <a:pPr marL="139700" indent="-139700" algn="just">
                        <a:spcAft>
                          <a:spcPts val="0"/>
                        </a:spcAft>
                      </a:pPr>
                      <a:r>
                        <a:rPr lang="en-US" sz="1400" kern="100" dirty="0">
                          <a:effectLst/>
                        </a:rPr>
                        <a:t> </a:t>
                      </a:r>
                      <a:endParaRPr lang="ja-JP" sz="1400" kern="100" dirty="0">
                        <a:effectLst/>
                      </a:endParaRPr>
                    </a:p>
                    <a:p>
                      <a:pPr marL="139700" indent="-139700" algn="just">
                        <a:spcAft>
                          <a:spcPts val="0"/>
                        </a:spcAft>
                      </a:pPr>
                      <a:r>
                        <a:rPr lang="ja-JP" sz="1400" kern="100" dirty="0">
                          <a:effectLst/>
                        </a:rPr>
                        <a:t>③改正以降に完成検査を受検する場合</a:t>
                      </a:r>
                    </a:p>
                    <a:p>
                      <a:pPr marL="139700" indent="-139700" algn="just">
                        <a:spcAft>
                          <a:spcPts val="0"/>
                        </a:spcAft>
                      </a:pPr>
                      <a:r>
                        <a:rPr lang="en-US" sz="1400" kern="100" dirty="0">
                          <a:effectLst/>
                        </a:rPr>
                        <a:t> </a:t>
                      </a:r>
                      <a:endParaRPr lang="ja-JP" sz="1400" kern="100" dirty="0">
                        <a:effectLst/>
                        <a:latin typeface="Century"/>
                        <a:ea typeface="ＭＳ 明朝"/>
                        <a:cs typeface="Times New Roman"/>
                      </a:endParaRPr>
                    </a:p>
                  </a:txBody>
                  <a:tcPr marL="68580" marR="68580" marT="0" marB="0">
                    <a:lnR w="12700" cap="flat" cmpd="sng" algn="ctr">
                      <a:solidFill>
                        <a:schemeClr val="bg2">
                          <a:lumMod val="75000"/>
                        </a:schemeClr>
                      </a:solidFill>
                      <a:prstDash val="solid"/>
                      <a:round/>
                      <a:headEnd type="none" w="med" len="med"/>
                      <a:tailEnd type="none" w="med" len="med"/>
                    </a:lnR>
                  </a:tcPr>
                </a:tc>
                <a:tc>
                  <a:txBody>
                    <a:bodyPr/>
                    <a:lstStyle/>
                    <a:p>
                      <a:pPr marL="139700" indent="-139700" algn="just">
                        <a:spcAft>
                          <a:spcPts val="0"/>
                        </a:spcAft>
                      </a:pPr>
                      <a:r>
                        <a:rPr lang="ja-JP" sz="1400" kern="100" dirty="0">
                          <a:effectLst/>
                        </a:rPr>
                        <a:t>・前回の保安検査（完成検査）の日から１年を経過した日（基準日）の前後１月以内に保安検査を受け又は自ら保安検査を行った場合にあっては、基準日において当該検査を受け又は行ったものとみなす。</a:t>
                      </a:r>
                    </a:p>
                    <a:p>
                      <a:pPr algn="just">
                        <a:lnSpc>
                          <a:spcPts val="1000"/>
                        </a:lnSpc>
                        <a:spcAft>
                          <a:spcPts val="0"/>
                        </a:spcAft>
                      </a:pPr>
                      <a:r>
                        <a:rPr lang="en-US" sz="1400" kern="100" dirty="0">
                          <a:effectLst/>
                        </a:rPr>
                        <a:t> </a:t>
                      </a:r>
                      <a:endParaRPr lang="ja-JP" sz="1400" kern="100" dirty="0">
                        <a:effectLst/>
                      </a:endParaRPr>
                    </a:p>
                    <a:p>
                      <a:pPr algn="just">
                        <a:spcAft>
                          <a:spcPts val="0"/>
                        </a:spcAft>
                      </a:pPr>
                      <a:r>
                        <a:rPr lang="ja-JP" sz="1400" kern="100" dirty="0">
                          <a:effectLst/>
                        </a:rPr>
                        <a:t>①②　完検</a:t>
                      </a:r>
                      <a:r>
                        <a:rPr lang="en-US" sz="1400" kern="100" dirty="0">
                          <a:effectLst/>
                        </a:rPr>
                        <a:t>(</a:t>
                      </a:r>
                      <a:r>
                        <a:rPr lang="ja-JP" sz="1400" kern="100" dirty="0">
                          <a:effectLst/>
                        </a:rPr>
                        <a:t>保検</a:t>
                      </a:r>
                      <a:r>
                        <a:rPr lang="en-US" sz="1400" kern="100" dirty="0">
                          <a:effectLst/>
                        </a:rPr>
                        <a:t>)</a:t>
                      </a:r>
                      <a:r>
                        <a:rPr lang="ja-JP" sz="1400" kern="100" dirty="0">
                          <a:effectLst/>
                        </a:rPr>
                        <a:t>　　　　１年後</a:t>
                      </a:r>
                    </a:p>
                    <a:p>
                      <a:pPr algn="just">
                        <a:spcAft>
                          <a:spcPts val="0"/>
                        </a:spcAft>
                      </a:pPr>
                      <a:r>
                        <a:rPr lang="ja-JP" sz="1400" kern="100" dirty="0">
                          <a:effectLst/>
                        </a:rPr>
                        <a:t>　　　　　●　　　　　　　　　　　　　</a:t>
                      </a:r>
                      <a:r>
                        <a:rPr lang="ja-JP" altLang="en-US" sz="1400" kern="100" dirty="0" smtClean="0">
                          <a:effectLst/>
                        </a:rPr>
                        <a:t>　　　　　 　</a:t>
                      </a:r>
                      <a:r>
                        <a:rPr lang="ja-JP" sz="1400" kern="100" dirty="0" smtClean="0">
                          <a:effectLst/>
                        </a:rPr>
                        <a:t>●</a:t>
                      </a:r>
                      <a:endParaRPr lang="ja-JP" sz="1400" kern="100" dirty="0">
                        <a:effectLst/>
                      </a:endParaRPr>
                    </a:p>
                    <a:p>
                      <a:pPr indent="419100" algn="just">
                        <a:spcAft>
                          <a:spcPts val="0"/>
                        </a:spcAft>
                      </a:pPr>
                      <a:r>
                        <a:rPr lang="ja-JP" sz="1400" kern="100" dirty="0">
                          <a:effectLst/>
                        </a:rPr>
                        <a:t>　　　　　　　　　　　　　　　　</a:t>
                      </a:r>
                      <a:r>
                        <a:rPr lang="ja-JP" altLang="en-US" sz="1400" kern="100" dirty="0" smtClean="0">
                          <a:effectLst/>
                        </a:rPr>
                        <a:t>　　　　　</a:t>
                      </a:r>
                      <a:r>
                        <a:rPr lang="ja-JP" sz="1400" kern="100" dirty="0" smtClean="0">
                          <a:effectLst/>
                        </a:rPr>
                        <a:t>基準</a:t>
                      </a:r>
                      <a:r>
                        <a:rPr lang="ja-JP" sz="1400" kern="100" dirty="0">
                          <a:effectLst/>
                        </a:rPr>
                        <a:t>日</a:t>
                      </a:r>
                    </a:p>
                    <a:p>
                      <a:pPr algn="just">
                        <a:spcAft>
                          <a:spcPts val="0"/>
                        </a:spcAft>
                      </a:pPr>
                      <a:r>
                        <a:rPr lang="en-US" sz="1400" kern="100" dirty="0">
                          <a:effectLst/>
                        </a:rPr>
                        <a:t> </a:t>
                      </a:r>
                      <a:endParaRPr lang="ja-JP" sz="1400" kern="100" dirty="0">
                        <a:effectLst/>
                      </a:endParaRPr>
                    </a:p>
                    <a:p>
                      <a:pPr algn="just">
                        <a:spcAft>
                          <a:spcPts val="0"/>
                        </a:spcAft>
                      </a:pPr>
                      <a:r>
                        <a:rPr lang="ja-JP" sz="1400" kern="100" dirty="0">
                          <a:effectLst/>
                        </a:rPr>
                        <a:t>　　　　　　　　　　　　　　　　　　</a:t>
                      </a:r>
                      <a:r>
                        <a:rPr lang="ja-JP" altLang="en-US" sz="1400" kern="100" dirty="0" smtClean="0">
                          <a:effectLst/>
                        </a:rPr>
                        <a:t>　　　　　　</a:t>
                      </a:r>
                      <a:r>
                        <a:rPr lang="ja-JP" sz="1400" kern="100" dirty="0" smtClean="0">
                          <a:effectLst/>
                        </a:rPr>
                        <a:t>前</a:t>
                      </a:r>
                      <a:r>
                        <a:rPr lang="ja-JP" sz="1400" kern="100" dirty="0">
                          <a:effectLst/>
                        </a:rPr>
                        <a:t>後１か月</a:t>
                      </a:r>
                    </a:p>
                    <a:p>
                      <a:pPr algn="just">
                        <a:lnSpc>
                          <a:spcPts val="1000"/>
                        </a:lnSpc>
                        <a:spcAft>
                          <a:spcPts val="0"/>
                        </a:spcAft>
                      </a:pPr>
                      <a:r>
                        <a:rPr lang="en-US" sz="1400" kern="100" dirty="0">
                          <a:effectLst/>
                        </a:rPr>
                        <a:t> </a:t>
                      </a:r>
                      <a:endParaRPr lang="ja-JP" sz="1400" kern="100" dirty="0">
                        <a:effectLst/>
                      </a:endParaRPr>
                    </a:p>
                    <a:p>
                      <a:pPr algn="just">
                        <a:spcAft>
                          <a:spcPts val="0"/>
                        </a:spcAft>
                      </a:pPr>
                      <a:r>
                        <a:rPr lang="ja-JP" sz="1400" kern="100" dirty="0">
                          <a:effectLst/>
                        </a:rPr>
                        <a:t>　　　　　　　　</a:t>
                      </a:r>
                      <a:r>
                        <a:rPr lang="en-US" altLang="ja-JP" sz="1400" kern="100" dirty="0" smtClean="0">
                          <a:effectLst/>
                        </a:rPr>
                        <a:t> </a:t>
                      </a:r>
                      <a:r>
                        <a:rPr lang="ja-JP" altLang="en-US" sz="1400" kern="100" dirty="0" smtClean="0">
                          <a:effectLst/>
                        </a:rPr>
                        <a:t>　</a:t>
                      </a:r>
                      <a:r>
                        <a:rPr lang="ja-JP" sz="1400" kern="100" dirty="0">
                          <a:effectLst/>
                        </a:rPr>
                        <a:t>　③　完検　　　　１年後</a:t>
                      </a:r>
                    </a:p>
                    <a:p>
                      <a:pPr algn="just">
                        <a:spcAft>
                          <a:spcPts val="0"/>
                        </a:spcAft>
                      </a:pPr>
                      <a:r>
                        <a:rPr lang="ja-JP" sz="1400" kern="100" dirty="0">
                          <a:effectLst/>
                        </a:rPr>
                        <a:t>　　　　　　　　　　　●　　　　　　　　　　　　</a:t>
                      </a:r>
                      <a:r>
                        <a:rPr lang="ja-JP" altLang="en-US" sz="1400" kern="100" dirty="0" smtClean="0">
                          <a:effectLst/>
                        </a:rPr>
                        <a:t>　　　　</a:t>
                      </a:r>
                      <a:r>
                        <a:rPr lang="ja-JP" sz="1400" kern="100" dirty="0">
                          <a:effectLst/>
                        </a:rPr>
                        <a:t>　</a:t>
                      </a:r>
                      <a:r>
                        <a:rPr lang="ja-JP" altLang="en-US" sz="1400" kern="100" dirty="0" smtClean="0">
                          <a:effectLst/>
                        </a:rPr>
                        <a:t>　　</a:t>
                      </a:r>
                      <a:r>
                        <a:rPr lang="ja-JP" sz="1400" kern="100" dirty="0">
                          <a:effectLst/>
                        </a:rPr>
                        <a:t>　●</a:t>
                      </a:r>
                    </a:p>
                    <a:p>
                      <a:pPr algn="just">
                        <a:spcAft>
                          <a:spcPts val="0"/>
                        </a:spcAft>
                      </a:pPr>
                      <a:r>
                        <a:rPr lang="ja-JP" altLang="en-US" sz="1400" kern="100" dirty="0" smtClean="0">
                          <a:effectLst/>
                        </a:rPr>
                        <a:t>　　</a:t>
                      </a:r>
                      <a:r>
                        <a:rPr lang="ja-JP" sz="1400" kern="100" dirty="0" smtClean="0">
                          <a:effectLst/>
                        </a:rPr>
                        <a:t>省令改正</a:t>
                      </a:r>
                      <a:r>
                        <a:rPr lang="ja-JP" altLang="en-US" sz="1400" kern="100" dirty="0" smtClean="0">
                          <a:effectLst/>
                        </a:rPr>
                        <a:t>　　　　　　　　　　　　　　　　　　　　　</a:t>
                      </a:r>
                      <a:r>
                        <a:rPr lang="ja-JP" sz="1400" kern="100" dirty="0">
                          <a:effectLst/>
                        </a:rPr>
                        <a:t>　</a:t>
                      </a:r>
                      <a:r>
                        <a:rPr lang="ja-JP" altLang="en-US" sz="1400" kern="100" dirty="0" smtClean="0">
                          <a:effectLst/>
                        </a:rPr>
                        <a:t>　</a:t>
                      </a:r>
                      <a:r>
                        <a:rPr lang="ja-JP" sz="1400" kern="100" dirty="0" smtClean="0">
                          <a:effectLst/>
                        </a:rPr>
                        <a:t>基準</a:t>
                      </a:r>
                      <a:r>
                        <a:rPr lang="ja-JP" sz="1400" kern="100" dirty="0">
                          <a:effectLst/>
                        </a:rPr>
                        <a:t>日 </a:t>
                      </a:r>
                    </a:p>
                    <a:p>
                      <a:pPr algn="just">
                        <a:spcAft>
                          <a:spcPts val="0"/>
                        </a:spcAft>
                      </a:pPr>
                      <a:r>
                        <a:rPr lang="ja-JP" altLang="en-US" sz="1400" kern="100" dirty="0" smtClean="0">
                          <a:effectLst/>
                        </a:rPr>
                        <a:t>　　</a:t>
                      </a:r>
                      <a:r>
                        <a:rPr lang="en-US" sz="1400" kern="100" dirty="0" smtClean="0">
                          <a:effectLst/>
                        </a:rPr>
                        <a:t>H29.4.1</a:t>
                      </a:r>
                      <a:endParaRPr lang="ja-JP" sz="1400" kern="100" dirty="0">
                        <a:effectLst/>
                      </a:endParaRPr>
                    </a:p>
                    <a:p>
                      <a:pPr algn="just">
                        <a:spcAft>
                          <a:spcPts val="0"/>
                        </a:spcAft>
                      </a:pPr>
                      <a:r>
                        <a:rPr lang="ja-JP" sz="1400" kern="100" dirty="0">
                          <a:effectLst/>
                        </a:rPr>
                        <a:t>　 　　　　　　　　　　　　　　　　　　　　　　　　</a:t>
                      </a:r>
                      <a:r>
                        <a:rPr lang="ja-JP" altLang="en-US" sz="1400" kern="100" dirty="0" smtClean="0">
                          <a:effectLst/>
                        </a:rPr>
                        <a:t>　　　　　</a:t>
                      </a:r>
                      <a:r>
                        <a:rPr lang="ja-JP" sz="1400" kern="100" dirty="0" smtClean="0">
                          <a:effectLst/>
                        </a:rPr>
                        <a:t>前</a:t>
                      </a:r>
                      <a:r>
                        <a:rPr lang="ja-JP" sz="1400" kern="100" dirty="0">
                          <a:effectLst/>
                        </a:rPr>
                        <a:t>後１か月</a:t>
                      </a:r>
                    </a:p>
                    <a:p>
                      <a:pPr algn="just">
                        <a:lnSpc>
                          <a:spcPts val="1000"/>
                        </a:lnSpc>
                        <a:spcAft>
                          <a:spcPts val="0"/>
                        </a:spcAft>
                      </a:pPr>
                      <a:r>
                        <a:rPr lang="en-US" sz="1400" kern="100" dirty="0">
                          <a:effectLst/>
                        </a:rPr>
                        <a:t> </a:t>
                      </a:r>
                      <a:endParaRPr lang="ja-JP" sz="1400" kern="100" dirty="0">
                        <a:effectLst/>
                        <a:latin typeface="Century"/>
                        <a:ea typeface="ＭＳ 明朝"/>
                        <a:cs typeface="Times New Roman"/>
                      </a:endParaRPr>
                    </a:p>
                  </a:txBody>
                  <a:tcPr marL="68580" marR="68580" marT="0" marB="0">
                    <a:lnL w="12700" cap="flat" cmpd="sng" algn="ctr">
                      <a:solidFill>
                        <a:schemeClr val="bg2">
                          <a:lumMod val="75000"/>
                        </a:schemeClr>
                      </a:solidFill>
                      <a:prstDash val="solid"/>
                      <a:round/>
                      <a:headEnd type="none" w="med" len="med"/>
                      <a:tailEnd type="none" w="med" len="med"/>
                    </a:lnL>
                  </a:tcPr>
                </a:tc>
                <a:extLst>
                  <a:ext uri="{0D108BD9-81ED-4DB2-BD59-A6C34878D82A}">
                    <a16:rowId xmlns:a16="http://schemas.microsoft.com/office/drawing/2014/main" val="10001"/>
                  </a:ext>
                </a:extLst>
              </a:tr>
            </a:tbl>
          </a:graphicData>
        </a:graphic>
      </p:graphicFrame>
      <p:cxnSp>
        <p:nvCxnSpPr>
          <p:cNvPr id="33" name="直線コネクタ 32"/>
          <p:cNvCxnSpPr/>
          <p:nvPr/>
        </p:nvCxnSpPr>
        <p:spPr>
          <a:xfrm>
            <a:off x="3778251" y="4158528"/>
            <a:ext cx="0" cy="1881188"/>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a:off x="3569196" y="4340972"/>
            <a:ext cx="201091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a:off x="4298003" y="5524164"/>
            <a:ext cx="200218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6583029" y="5300748"/>
            <a:ext cx="0" cy="76676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a:off x="6344904" y="5931432"/>
            <a:ext cx="238125"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a:off x="6583029" y="5931432"/>
            <a:ext cx="238125"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0" name="Rectangle 34"/>
          <p:cNvSpPr>
            <a:spLocks noChangeArrowheads="1"/>
          </p:cNvSpPr>
          <p:nvPr/>
        </p:nvSpPr>
        <p:spPr bwMode="auto">
          <a:xfrm>
            <a:off x="683568" y="1929606"/>
            <a:ext cx="813690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ja-JP"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保安検査の基準日の取扱いについて</a:t>
            </a:r>
            <a:endParaRPr kumimoji="1" lang="en-US" altLang="ja-JP"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eaLnBrk="0" hangingPunct="0"/>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高圧</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ガス保安法一般則、コンビ則、液石則が改正され、保安検査の基準日に関する取扱いが</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一部変更</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された。（冷凍則は改正なし</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37" name="直線コネクタ 36"/>
          <p:cNvCxnSpPr/>
          <p:nvPr/>
        </p:nvCxnSpPr>
        <p:spPr>
          <a:xfrm>
            <a:off x="5815062" y="4154970"/>
            <a:ext cx="0" cy="76835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a:off x="5580112" y="4723295"/>
            <a:ext cx="238125"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a:off x="5815062" y="4728058"/>
            <a:ext cx="238125"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9" name="スライド番号プレースホルダ 7"/>
          <p:cNvSpPr>
            <a:spLocks noGrp="1"/>
          </p:cNvSpPr>
          <p:nvPr>
            <p:ph type="sldNum" sz="quarter" idx="12"/>
          </p:nvPr>
        </p:nvSpPr>
        <p:spPr>
          <a:xfrm>
            <a:off x="8647272" y="6407944"/>
            <a:ext cx="365760" cy="365125"/>
          </a:xfrm>
        </p:spPr>
        <p:txBody>
          <a:bodyPr/>
          <a:lstStyle/>
          <a:p>
            <a:fld id="{1FE7406B-1FB4-4551-8C76-B482A15F2861}" type="slidenum">
              <a:rPr kumimoji="1" lang="ja-JP" altLang="en-US" smtClean="0"/>
              <a:pPr/>
              <a:t>34</a:t>
            </a:fld>
            <a:endParaRPr kumimoji="1" lang="ja-JP" altLang="en-US" dirty="0"/>
          </a:p>
        </p:txBody>
      </p:sp>
    </p:spTree>
    <p:extLst>
      <p:ext uri="{BB962C8B-B14F-4D97-AF65-F5344CB8AC3E}">
        <p14:creationId xmlns:p14="http://schemas.microsoft.com/office/powerpoint/2010/main" val="26797936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0" y="126876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タイトル 4"/>
          <p:cNvSpPr>
            <a:spLocks noGrp="1"/>
          </p:cNvSpPr>
          <p:nvPr>
            <p:ph type="title"/>
          </p:nvPr>
        </p:nvSpPr>
        <p:spPr>
          <a:xfrm>
            <a:off x="457200" y="274638"/>
            <a:ext cx="8229600" cy="1143000"/>
          </a:xfrm>
        </p:spPr>
        <p:txBody>
          <a:bodyPr>
            <a:normAutofit/>
          </a:bodyPr>
          <a:lstStyle/>
          <a:p>
            <a:r>
              <a:rPr lang="ja-JP" altLang="en-US" sz="3200" b="0" dirty="0" smtClean="0">
                <a:solidFill>
                  <a:srgbClr val="002060"/>
                </a:solidFill>
                <a:effectLst/>
                <a:latin typeface="HG創英角ｺﾞｼｯｸUB"/>
                <a:ea typeface="HG創英角ｺﾞｼｯｸUB"/>
              </a:rPr>
              <a:t>２－７</a:t>
            </a:r>
            <a:r>
              <a:rPr lang="ja-JP" altLang="en-US" sz="3200" b="0" dirty="0">
                <a:solidFill>
                  <a:srgbClr val="002060"/>
                </a:solidFill>
                <a:effectLst/>
                <a:latin typeface="HG創英角ｺﾞｼｯｸUB"/>
                <a:ea typeface="HG創英角ｺﾞｼｯｸUB"/>
              </a:rPr>
              <a:t>　</a:t>
            </a:r>
            <a:r>
              <a:rPr lang="ja-JP" altLang="en-US" sz="3200" b="0" dirty="0" smtClean="0">
                <a:solidFill>
                  <a:srgbClr val="002060"/>
                </a:solidFill>
                <a:effectLst/>
                <a:latin typeface="HG創英角ｺﾞｼｯｸUB"/>
                <a:ea typeface="HG創英角ｺﾞｼｯｸUB"/>
              </a:rPr>
              <a:t>最近の法改正等の情報</a:t>
            </a:r>
            <a:endParaRPr kumimoji="1" lang="ja-JP" altLang="en-US" sz="3200" b="0" dirty="0">
              <a:solidFill>
                <a:srgbClr val="002060"/>
              </a:solidFill>
              <a:effectLst/>
              <a:latin typeface="HG創英角ｺﾞｼｯｸUB" panose="020B0909000000000000" pitchFamily="49" charset="-128"/>
              <a:ea typeface="HG創英角ｺﾞｼｯｸUB" panose="020B0909000000000000" pitchFamily="49" charset="-128"/>
            </a:endParaRPr>
          </a:p>
        </p:txBody>
      </p:sp>
      <p:sp>
        <p:nvSpPr>
          <p:cNvPr id="12" name="タイトル 1"/>
          <p:cNvSpPr txBox="1">
            <a:spLocks/>
          </p:cNvSpPr>
          <p:nvPr/>
        </p:nvSpPr>
        <p:spPr>
          <a:xfrm>
            <a:off x="539552" y="1172954"/>
            <a:ext cx="7416824" cy="95990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lvl="0">
              <a:lnSpc>
                <a:spcPct val="110000"/>
              </a:lnSpc>
              <a:spcBef>
                <a:spcPts val="0"/>
              </a:spcBef>
            </a:pPr>
            <a:r>
              <a:rPr lang="ja-JP" altLang="en-US" sz="2800" b="0" dirty="0" smtClean="0">
                <a:effectLst/>
                <a:latin typeface="ＭＳ ゴシック" panose="020B0609070205080204" pitchFamily="49" charset="-128"/>
                <a:ea typeface="ＭＳ ゴシック" panose="020B0609070205080204" pitchFamily="49" charset="-128"/>
              </a:rPr>
              <a:t>○</a:t>
            </a:r>
            <a:r>
              <a:rPr lang="en-US" altLang="ja-JP" sz="2800" b="0" dirty="0" smtClean="0">
                <a:effectLst/>
                <a:latin typeface="ＭＳ ゴシック" panose="020B0609070205080204" pitchFamily="49" charset="-128"/>
                <a:ea typeface="ＭＳ ゴシック" panose="020B0609070205080204" pitchFamily="49" charset="-128"/>
              </a:rPr>
              <a:t>H29.7</a:t>
            </a:r>
            <a:r>
              <a:rPr lang="ja-JP" altLang="en-US" sz="2800" b="0" dirty="0" smtClean="0">
                <a:effectLst/>
                <a:latin typeface="ＭＳ ゴシック" panose="020B0609070205080204" pitchFamily="49" charset="-128"/>
                <a:ea typeface="ＭＳ ゴシック" panose="020B0609070205080204" pitchFamily="49" charset="-128"/>
              </a:rPr>
              <a:t>の主な改正について</a:t>
            </a:r>
            <a:endParaRPr lang="ja-JP" altLang="en-US" sz="2800" b="0" dirty="0">
              <a:effectLst/>
              <a:latin typeface="ＭＳ ゴシック" panose="020B0609070205080204" pitchFamily="49" charset="-128"/>
              <a:ea typeface="ＭＳ ゴシック" panose="020B0609070205080204" pitchFamily="49" charset="-12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443" y="3005687"/>
            <a:ext cx="6518391" cy="3429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4"/>
          <p:cNvSpPr>
            <a:spLocks noChangeArrowheads="1"/>
          </p:cNvSpPr>
          <p:nvPr/>
        </p:nvSpPr>
        <p:spPr bwMode="auto">
          <a:xfrm>
            <a:off x="683568" y="2135177"/>
            <a:ext cx="8136904"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lvl="0"/>
            <a:r>
              <a:rPr lang="ja-JP" altLang="en-US" dirty="0">
                <a:latin typeface="メイリオ" panose="020B0604030504040204" pitchFamily="50" charset="-128"/>
                <a:ea typeface="メイリオ" panose="020B0604030504040204" pitchFamily="50" charset="-128"/>
                <a:cs typeface="メイリオ" panose="020B0604030504040204" pitchFamily="50" charset="-128"/>
              </a:rPr>
              <a:t>・毒性ガスの定義等の改正</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冷凍</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則</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ja-JP"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200"/>
              </a:lnSpc>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endParaRPr lang="ja-JP" altLang="ja-JP" dirty="0">
              <a:latin typeface="メイリオ" panose="020B0604030504040204" pitchFamily="50" charset="-128"/>
              <a:ea typeface="メイリオ" panose="020B0604030504040204" pitchFamily="50" charset="-128"/>
              <a:cs typeface="メイリオ" panose="020B0604030504040204" pitchFamily="50" charset="-128"/>
            </a:endParaRPr>
          </a:p>
          <a:p>
            <a:pPr lvl="0" eaLnBrk="0" hangingPunct="0"/>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二酸化炭素冷媒に係る許可・届出等の</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適用の変更</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スライド番号プレースホルダ 7"/>
          <p:cNvSpPr>
            <a:spLocks noGrp="1"/>
          </p:cNvSpPr>
          <p:nvPr>
            <p:ph type="sldNum" sz="quarter" idx="12"/>
          </p:nvPr>
        </p:nvSpPr>
        <p:spPr>
          <a:xfrm>
            <a:off x="8647272" y="6407944"/>
            <a:ext cx="365760" cy="365125"/>
          </a:xfrm>
        </p:spPr>
        <p:txBody>
          <a:bodyPr/>
          <a:lstStyle/>
          <a:p>
            <a:fld id="{1FE7406B-1FB4-4551-8C76-B482A15F2861}" type="slidenum">
              <a:rPr kumimoji="1" lang="ja-JP" altLang="en-US" smtClean="0"/>
              <a:pPr/>
              <a:t>35</a:t>
            </a:fld>
            <a:endParaRPr kumimoji="1" lang="ja-JP" altLang="en-US" dirty="0"/>
          </a:p>
        </p:txBody>
      </p:sp>
    </p:spTree>
    <p:extLst>
      <p:ext uri="{BB962C8B-B14F-4D97-AF65-F5344CB8AC3E}">
        <p14:creationId xmlns:p14="http://schemas.microsoft.com/office/powerpoint/2010/main" val="38724098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827584" y="1408474"/>
            <a:ext cx="7706461" cy="14981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3200" dirty="0" smtClean="0">
                <a:solidFill>
                  <a:prstClr val="black"/>
                </a:solidFill>
              </a:rPr>
              <a:t>高圧ガスの手続きに関する窓口について</a:t>
            </a:r>
            <a:endParaRPr lang="en-US" altLang="ja-JP" sz="3200" dirty="0" smtClean="0">
              <a:solidFill>
                <a:prstClr val="black"/>
              </a:solidFill>
            </a:endParaRPr>
          </a:p>
          <a:p>
            <a:pPr algn="l">
              <a:lnSpc>
                <a:spcPct val="150000"/>
              </a:lnSpc>
            </a:pPr>
            <a:r>
              <a:rPr lang="ja-JP" altLang="en-US" sz="3200" dirty="0" smtClean="0">
                <a:solidFill>
                  <a:prstClr val="black"/>
                </a:solidFill>
              </a:rPr>
              <a:t>→府内各消防機関及び大阪府</a:t>
            </a:r>
          </a:p>
        </p:txBody>
      </p:sp>
      <p:grpSp>
        <p:nvGrpSpPr>
          <p:cNvPr id="3" name="グループ化 2"/>
          <p:cNvGrpSpPr/>
          <p:nvPr/>
        </p:nvGrpSpPr>
        <p:grpSpPr>
          <a:xfrm>
            <a:off x="3771566" y="5260558"/>
            <a:ext cx="4391025" cy="1038225"/>
            <a:chOff x="653904" y="4941168"/>
            <a:chExt cx="4391025" cy="1038225"/>
          </a:xfrm>
        </p:grpSpPr>
        <p:pic>
          <p:nvPicPr>
            <p:cNvPr id="1026" name="Picture 2" descr="「検索 画像」の画像検索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904" y="4941168"/>
              <a:ext cx="4391025" cy="1038225"/>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1035263" y="5075892"/>
              <a:ext cx="2736303" cy="369332"/>
            </a:xfrm>
            <a:prstGeom prst="rect">
              <a:avLst/>
            </a:prstGeom>
            <a:noFill/>
          </p:spPr>
          <p:txBody>
            <a:bodyPr wrap="square" rtlCol="0">
              <a:spAutoFit/>
            </a:bodyPr>
            <a:lstStyle/>
            <a:p>
              <a:r>
                <a:rPr kumimoji="1" lang="ja-JP" altLang="en-US" b="1" dirty="0" smtClean="0"/>
                <a:t>大阪府　高圧ガス　申請</a:t>
              </a:r>
              <a:endParaRPr kumimoji="1" lang="ja-JP" altLang="en-US" b="1" dirty="0"/>
            </a:p>
          </p:txBody>
        </p:sp>
      </p:grpSp>
      <p:sp>
        <p:nvSpPr>
          <p:cNvPr id="8" name="タイトル 1"/>
          <p:cNvSpPr txBox="1">
            <a:spLocks/>
          </p:cNvSpPr>
          <p:nvPr/>
        </p:nvSpPr>
        <p:spPr>
          <a:xfrm>
            <a:off x="2771800" y="4427084"/>
            <a:ext cx="4680519" cy="7780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smtClean="0">
                <a:solidFill>
                  <a:srgbClr val="FF0000"/>
                </a:solidFill>
              </a:rPr>
              <a:t>許可申請等の</a:t>
            </a:r>
            <a:r>
              <a:rPr lang="ja-JP" altLang="en-US" sz="2800" b="1" dirty="0">
                <a:solidFill>
                  <a:srgbClr val="FF0000"/>
                </a:solidFill>
              </a:rPr>
              <a:t>窓口</a:t>
            </a:r>
            <a:r>
              <a:rPr lang="ja-JP" altLang="en-US" sz="2800" b="1" dirty="0" smtClean="0">
                <a:solidFill>
                  <a:srgbClr val="FF0000"/>
                </a:solidFill>
              </a:rPr>
              <a:t>はこちら</a:t>
            </a:r>
          </a:p>
        </p:txBody>
      </p:sp>
      <p:cxnSp>
        <p:nvCxnSpPr>
          <p:cNvPr id="9" name="直線コネクタ 8"/>
          <p:cNvCxnSpPr/>
          <p:nvPr/>
        </p:nvCxnSpPr>
        <p:spPr>
          <a:xfrm>
            <a:off x="0" y="126876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スライド番号プレースホルダ 7"/>
          <p:cNvSpPr>
            <a:spLocks noGrp="1"/>
          </p:cNvSpPr>
          <p:nvPr>
            <p:ph type="sldNum" sz="quarter" idx="12"/>
          </p:nvPr>
        </p:nvSpPr>
        <p:spPr>
          <a:xfrm>
            <a:off x="8647272" y="6407944"/>
            <a:ext cx="365760" cy="365125"/>
          </a:xfrm>
        </p:spPr>
        <p:txBody>
          <a:bodyPr/>
          <a:lstStyle/>
          <a:p>
            <a:fld id="{1FE7406B-1FB4-4551-8C76-B482A15F2861}" type="slidenum">
              <a:rPr kumimoji="1" lang="ja-JP" altLang="en-US" smtClean="0"/>
              <a:pPr/>
              <a:t>36</a:t>
            </a:fld>
            <a:endParaRPr kumimoji="1" lang="ja-JP" altLang="en-US" dirty="0"/>
          </a:p>
        </p:txBody>
      </p:sp>
    </p:spTree>
    <p:extLst>
      <p:ext uri="{BB962C8B-B14F-4D97-AF65-F5344CB8AC3E}">
        <p14:creationId xmlns:p14="http://schemas.microsoft.com/office/powerpoint/2010/main" val="29337081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683568" y="764704"/>
            <a:ext cx="7992888" cy="720080"/>
          </a:xfrm>
        </p:spPr>
        <p:txBody>
          <a:bodyPr anchor="t" anchorCtr="0">
            <a:normAutofit/>
          </a:bodyPr>
          <a:lstStyle/>
          <a:p>
            <a:r>
              <a:rPr lang="ja-JP" altLang="en-US" sz="3200" b="0" dirty="0" smtClean="0">
                <a:solidFill>
                  <a:schemeClr val="bg1">
                    <a:lumMod val="75000"/>
                  </a:schemeClr>
                </a:solidFill>
                <a:effectLst/>
                <a:latin typeface="HG創英角ｺﾞｼｯｸUB" panose="020B0909000000000000" pitchFamily="49" charset="-128"/>
                <a:ea typeface="HG創英角ｺﾞｼｯｸUB" panose="020B0909000000000000" pitchFamily="49" charset="-128"/>
              </a:rPr>
              <a:t>１　高圧ガス保安法について</a:t>
            </a:r>
            <a:endParaRPr lang="ja-JP" altLang="en-US" sz="2400" b="0" dirty="0">
              <a:solidFill>
                <a:schemeClr val="bg1">
                  <a:lumMod val="75000"/>
                </a:schemeClr>
              </a:solidFill>
              <a:effectLst/>
              <a:latin typeface="ＭＳ ゴシック" panose="020B0609070205080204" pitchFamily="49" charset="-128"/>
              <a:ea typeface="ＭＳ ゴシック" panose="020B0609070205080204" pitchFamily="49" charset="-128"/>
            </a:endParaRPr>
          </a:p>
        </p:txBody>
      </p:sp>
      <p:sp>
        <p:nvSpPr>
          <p:cNvPr id="5" name="タイトル 2"/>
          <p:cNvSpPr txBox="1">
            <a:spLocks/>
          </p:cNvSpPr>
          <p:nvPr/>
        </p:nvSpPr>
        <p:spPr>
          <a:xfrm>
            <a:off x="683568" y="1700808"/>
            <a:ext cx="7344816" cy="72008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ja-JP" altLang="en-US" sz="3200" b="0" dirty="0">
                <a:solidFill>
                  <a:schemeClr val="bg1">
                    <a:lumMod val="75000"/>
                  </a:schemeClr>
                </a:solidFill>
                <a:effectLst/>
                <a:latin typeface="HG創英角ｺﾞｼｯｸUB" panose="020B0909000000000000" pitchFamily="49" charset="-128"/>
                <a:ea typeface="HG創英角ｺﾞｼｯｸUB" panose="020B0909000000000000" pitchFamily="49" charset="-128"/>
              </a:rPr>
              <a:t>２</a:t>
            </a:r>
            <a:r>
              <a:rPr lang="ja-JP" altLang="en-US" sz="3200" b="0" dirty="0" smtClean="0">
                <a:solidFill>
                  <a:schemeClr val="bg1">
                    <a:lumMod val="75000"/>
                  </a:schemeClr>
                </a:solidFill>
                <a:effectLst/>
                <a:latin typeface="HG創英角ｺﾞｼｯｸUB" panose="020B0909000000000000" pitchFamily="49" charset="-128"/>
                <a:ea typeface="HG創英角ｺﾞｼｯｸUB" panose="020B0909000000000000" pitchFamily="49" charset="-128"/>
              </a:rPr>
              <a:t>　高圧ガス保安法に係る届出等</a:t>
            </a:r>
            <a:endParaRPr lang="en-US" altLang="ja-JP" sz="3200" b="0" dirty="0" smtClean="0">
              <a:solidFill>
                <a:schemeClr val="bg1">
                  <a:lumMod val="75000"/>
                </a:schemeClr>
              </a:solidFill>
              <a:effectLst/>
              <a:latin typeface="HG創英角ｺﾞｼｯｸUB" panose="020B0909000000000000" pitchFamily="49" charset="-128"/>
              <a:ea typeface="HG創英角ｺﾞｼｯｸUB" panose="020B0909000000000000" pitchFamily="49" charset="-128"/>
            </a:endParaRPr>
          </a:p>
          <a:p>
            <a:endParaRPr lang="en-US" altLang="ja-JP" sz="1400" b="0" dirty="0" smtClean="0">
              <a:solidFill>
                <a:schemeClr val="tx1"/>
              </a:solidFill>
              <a:effectLst/>
              <a:latin typeface="ＭＳ ゴシック" panose="020B0609070205080204" pitchFamily="49" charset="-128"/>
              <a:ea typeface="ＭＳ ゴシック" panose="020B0609070205080204" pitchFamily="49" charset="-128"/>
            </a:endParaRPr>
          </a:p>
        </p:txBody>
      </p:sp>
      <p:sp>
        <p:nvSpPr>
          <p:cNvPr id="6" name="タイトル 2"/>
          <p:cNvSpPr txBox="1">
            <a:spLocks/>
          </p:cNvSpPr>
          <p:nvPr/>
        </p:nvSpPr>
        <p:spPr>
          <a:xfrm>
            <a:off x="683568" y="1700808"/>
            <a:ext cx="7344816" cy="3672408"/>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ja-JP" altLang="en-US" sz="3200" b="0" dirty="0" smtClean="0">
                <a:solidFill>
                  <a:schemeClr val="tx1"/>
                </a:solidFill>
                <a:effectLst/>
                <a:latin typeface="HG創英角ｺﾞｼｯｸUB" panose="020B0909000000000000" pitchFamily="49" charset="-128"/>
                <a:ea typeface="HG創英角ｺﾞｼｯｸUB" panose="020B0909000000000000" pitchFamily="49" charset="-128"/>
              </a:rPr>
              <a:t>３　高圧ガスに関する事故について</a:t>
            </a:r>
            <a:endParaRPr lang="en-US" altLang="ja-JP" sz="3200" b="0" dirty="0" smtClean="0">
              <a:solidFill>
                <a:schemeClr val="tx1"/>
              </a:solidFill>
              <a:effectLst/>
              <a:latin typeface="HG創英角ｺﾞｼｯｸUB" panose="020B0909000000000000" pitchFamily="49" charset="-128"/>
              <a:ea typeface="HG創英角ｺﾞｼｯｸUB" panose="020B0909000000000000" pitchFamily="49" charset="-128"/>
            </a:endParaRPr>
          </a:p>
          <a:p>
            <a:endParaRPr lang="en-US" altLang="ja-JP" sz="1400" b="0" dirty="0" smtClean="0">
              <a:solidFill>
                <a:schemeClr val="bg1">
                  <a:lumMod val="75000"/>
                </a:schemeClr>
              </a:solidFill>
              <a:effectLst/>
              <a:latin typeface="HG創英角ｺﾞｼｯｸUB" panose="020B0909000000000000" pitchFamily="49" charset="-128"/>
              <a:ea typeface="HG創英角ｺﾞｼｯｸUB" panose="020B0909000000000000" pitchFamily="49" charset="-128"/>
            </a:endParaRPr>
          </a:p>
          <a:p>
            <a:r>
              <a:rPr lang="ja-JP" altLang="en-US" sz="2400" b="0" dirty="0">
                <a:solidFill>
                  <a:schemeClr val="tx1"/>
                </a:solidFill>
                <a:effectLst/>
                <a:latin typeface="ＭＳ ゴシック" panose="020B0609070205080204" pitchFamily="49" charset="-128"/>
                <a:ea typeface="ＭＳ ゴシック" panose="020B0609070205080204" pitchFamily="49" charset="-128"/>
              </a:rPr>
              <a:t>　　</a:t>
            </a:r>
            <a:r>
              <a:rPr lang="ja-JP" altLang="en-US" sz="2400" b="0" dirty="0" smtClean="0">
                <a:solidFill>
                  <a:schemeClr val="tx1"/>
                </a:solidFill>
                <a:effectLst/>
                <a:latin typeface="ＭＳ ゴシック" panose="020B0609070205080204" pitchFamily="49" charset="-128"/>
                <a:ea typeface="ＭＳ ゴシック" panose="020B0609070205080204" pitchFamily="49" charset="-128"/>
              </a:rPr>
              <a:t>３－１</a:t>
            </a:r>
            <a:r>
              <a:rPr lang="ja-JP" altLang="en-US" sz="2400" b="0" dirty="0">
                <a:solidFill>
                  <a:schemeClr val="tx1"/>
                </a:solidFill>
                <a:effectLst/>
                <a:latin typeface="ＭＳ ゴシック" panose="020B0609070205080204" pitchFamily="49" charset="-128"/>
                <a:ea typeface="ＭＳ ゴシック" panose="020B0609070205080204" pitchFamily="49" charset="-128"/>
              </a:rPr>
              <a:t>　</a:t>
            </a:r>
            <a:r>
              <a:rPr lang="ja-JP" altLang="en-US" sz="2400" b="0" dirty="0" smtClean="0">
                <a:solidFill>
                  <a:schemeClr val="tx1"/>
                </a:solidFill>
                <a:effectLst/>
                <a:latin typeface="ＭＳ ゴシック" panose="020B0609070205080204" pitchFamily="49" charset="-128"/>
                <a:ea typeface="ＭＳ ゴシック" panose="020B0609070205080204" pitchFamily="49" charset="-128"/>
              </a:rPr>
              <a:t>事故時の対応について</a:t>
            </a:r>
            <a:r>
              <a:rPr lang="ja-JP" altLang="en-US" sz="2400" b="0" dirty="0">
                <a:solidFill>
                  <a:schemeClr val="tx1"/>
                </a:solidFill>
                <a:effectLst/>
                <a:latin typeface="ＭＳ ゴシック" panose="020B0609070205080204" pitchFamily="49" charset="-128"/>
                <a:ea typeface="ＭＳ ゴシック" panose="020B0609070205080204" pitchFamily="49" charset="-128"/>
              </a:rPr>
              <a:t>　</a:t>
            </a:r>
            <a:r>
              <a:rPr lang="en-US" altLang="ja-JP" sz="2400" b="0" dirty="0">
                <a:solidFill>
                  <a:schemeClr val="tx1"/>
                </a:solidFill>
                <a:effectLst/>
                <a:latin typeface="ＭＳ ゴシック" panose="020B0609070205080204" pitchFamily="49" charset="-128"/>
                <a:ea typeface="ＭＳ ゴシック" panose="020B0609070205080204" pitchFamily="49" charset="-128"/>
              </a:rPr>
              <a:t/>
            </a:r>
            <a:br>
              <a:rPr lang="en-US" altLang="ja-JP" sz="2400" b="0" dirty="0">
                <a:solidFill>
                  <a:schemeClr val="tx1"/>
                </a:solidFill>
                <a:effectLst/>
                <a:latin typeface="ＭＳ ゴシック" panose="020B0609070205080204" pitchFamily="49" charset="-128"/>
                <a:ea typeface="ＭＳ ゴシック" panose="020B0609070205080204" pitchFamily="49" charset="-128"/>
              </a:rPr>
            </a:br>
            <a:r>
              <a:rPr lang="ja-JP" altLang="en-US" sz="2400" b="0" dirty="0">
                <a:solidFill>
                  <a:schemeClr val="tx1"/>
                </a:solidFill>
                <a:effectLst/>
                <a:latin typeface="ＭＳ ゴシック" panose="020B0609070205080204" pitchFamily="49" charset="-128"/>
                <a:ea typeface="ＭＳ ゴシック" panose="020B0609070205080204" pitchFamily="49" charset="-128"/>
              </a:rPr>
              <a:t>　　</a:t>
            </a:r>
            <a:r>
              <a:rPr lang="ja-JP" altLang="en-US" sz="2400" b="0" dirty="0" smtClean="0">
                <a:solidFill>
                  <a:schemeClr val="tx1"/>
                </a:solidFill>
                <a:effectLst/>
                <a:latin typeface="ＭＳ ゴシック" panose="020B0609070205080204" pitchFamily="49" charset="-128"/>
                <a:ea typeface="ＭＳ ゴシック" panose="020B0609070205080204" pitchFamily="49" charset="-128"/>
              </a:rPr>
              <a:t>３－２</a:t>
            </a:r>
            <a:r>
              <a:rPr lang="ja-JP" altLang="en-US" sz="2400" b="0" dirty="0">
                <a:solidFill>
                  <a:schemeClr val="tx1"/>
                </a:solidFill>
                <a:effectLst/>
                <a:latin typeface="ＭＳ ゴシック" panose="020B0609070205080204" pitchFamily="49" charset="-128"/>
                <a:ea typeface="ＭＳ ゴシック" panose="020B0609070205080204" pitchFamily="49" charset="-128"/>
              </a:rPr>
              <a:t>　</a:t>
            </a:r>
            <a:r>
              <a:rPr lang="ja-JP" altLang="en-US" sz="2400" b="0" dirty="0" smtClean="0">
                <a:solidFill>
                  <a:schemeClr val="tx1"/>
                </a:solidFill>
                <a:effectLst/>
                <a:latin typeface="ＭＳ ゴシック" panose="020B0609070205080204" pitchFamily="49" charset="-128"/>
                <a:ea typeface="ＭＳ ゴシック" panose="020B0609070205080204" pitchFamily="49" charset="-128"/>
              </a:rPr>
              <a:t>事故発生時の通報について</a:t>
            </a:r>
            <a:r>
              <a:rPr lang="en-US" altLang="ja-JP" sz="2400" b="0" dirty="0">
                <a:solidFill>
                  <a:schemeClr val="tx1"/>
                </a:solidFill>
                <a:effectLst/>
                <a:latin typeface="ＭＳ ゴシック" panose="020B0609070205080204" pitchFamily="49" charset="-128"/>
                <a:ea typeface="ＭＳ ゴシック" panose="020B0609070205080204" pitchFamily="49" charset="-128"/>
              </a:rPr>
              <a:t/>
            </a:r>
            <a:br>
              <a:rPr lang="en-US" altLang="ja-JP" sz="2400" b="0" dirty="0">
                <a:solidFill>
                  <a:schemeClr val="tx1"/>
                </a:solidFill>
                <a:effectLst/>
                <a:latin typeface="ＭＳ ゴシック" panose="020B0609070205080204" pitchFamily="49" charset="-128"/>
                <a:ea typeface="ＭＳ ゴシック" panose="020B0609070205080204" pitchFamily="49" charset="-128"/>
              </a:rPr>
            </a:br>
            <a:r>
              <a:rPr lang="ja-JP" altLang="en-US" sz="2400" b="0" dirty="0">
                <a:solidFill>
                  <a:schemeClr val="tx1"/>
                </a:solidFill>
                <a:effectLst/>
                <a:latin typeface="ＭＳ ゴシック" panose="020B0609070205080204" pitchFamily="49" charset="-128"/>
                <a:ea typeface="ＭＳ ゴシック" panose="020B0609070205080204" pitchFamily="49" charset="-128"/>
              </a:rPr>
              <a:t>　　</a:t>
            </a:r>
            <a:r>
              <a:rPr lang="ja-JP" altLang="en-US" sz="2400" b="0" dirty="0" smtClean="0">
                <a:solidFill>
                  <a:schemeClr val="tx1"/>
                </a:solidFill>
                <a:effectLst/>
                <a:latin typeface="ＭＳ ゴシック" panose="020B0609070205080204" pitchFamily="49" charset="-128"/>
                <a:ea typeface="ＭＳ ゴシック" panose="020B0609070205080204" pitchFamily="49" charset="-128"/>
              </a:rPr>
              <a:t>３－３</a:t>
            </a:r>
            <a:r>
              <a:rPr lang="ja-JP" altLang="en-US" sz="2400" b="0" dirty="0">
                <a:solidFill>
                  <a:schemeClr val="tx1"/>
                </a:solidFill>
                <a:effectLst/>
                <a:latin typeface="ＭＳ ゴシック" panose="020B0609070205080204" pitchFamily="49" charset="-128"/>
                <a:ea typeface="ＭＳ ゴシック" panose="020B0609070205080204" pitchFamily="49" charset="-128"/>
              </a:rPr>
              <a:t>　</a:t>
            </a:r>
            <a:r>
              <a:rPr lang="ja-JP" altLang="en-US" sz="2400" b="0" dirty="0" smtClean="0">
                <a:solidFill>
                  <a:schemeClr val="tx1"/>
                </a:solidFill>
                <a:effectLst/>
                <a:latin typeface="ＭＳ ゴシック" panose="020B0609070205080204" pitchFamily="49" charset="-128"/>
                <a:ea typeface="ＭＳ ゴシック" panose="020B0609070205080204" pitchFamily="49" charset="-128"/>
              </a:rPr>
              <a:t>事故事例について</a:t>
            </a:r>
            <a:endParaRPr lang="en-US" altLang="ja-JP" sz="2400" b="0" dirty="0">
              <a:solidFill>
                <a:schemeClr val="tx1"/>
              </a:solidFill>
              <a:effectLst/>
              <a:latin typeface="ＭＳ ゴシック" panose="020B0609070205080204" pitchFamily="49" charset="-128"/>
              <a:ea typeface="ＭＳ ゴシック" panose="020B0609070205080204" pitchFamily="49" charset="-128"/>
            </a:endParaRPr>
          </a:p>
        </p:txBody>
      </p:sp>
      <p:sp>
        <p:nvSpPr>
          <p:cNvPr id="7" name="スライド番号プレースホルダ 7"/>
          <p:cNvSpPr>
            <a:spLocks noGrp="1"/>
          </p:cNvSpPr>
          <p:nvPr>
            <p:ph type="sldNum" sz="quarter" idx="12"/>
          </p:nvPr>
        </p:nvSpPr>
        <p:spPr>
          <a:xfrm>
            <a:off x="8647272" y="6407944"/>
            <a:ext cx="365760" cy="365125"/>
          </a:xfrm>
        </p:spPr>
        <p:txBody>
          <a:bodyPr/>
          <a:lstStyle/>
          <a:p>
            <a:fld id="{1FE7406B-1FB4-4551-8C76-B482A15F2861}" type="slidenum">
              <a:rPr kumimoji="1" lang="ja-JP" altLang="en-US" smtClean="0"/>
              <a:pPr/>
              <a:t>37</a:t>
            </a:fld>
            <a:endParaRPr kumimoji="1" lang="ja-JP" altLang="en-US" dirty="0"/>
          </a:p>
        </p:txBody>
      </p:sp>
    </p:spTree>
    <p:extLst>
      <p:ext uri="{BB962C8B-B14F-4D97-AF65-F5344CB8AC3E}">
        <p14:creationId xmlns:p14="http://schemas.microsoft.com/office/powerpoint/2010/main" val="42788400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 2"/>
          <p:cNvSpPr>
            <a:spLocks noGrp="1"/>
          </p:cNvSpPr>
          <p:nvPr>
            <p:ph idx="1"/>
          </p:nvPr>
        </p:nvSpPr>
        <p:spPr>
          <a:xfrm>
            <a:off x="467544" y="1556792"/>
            <a:ext cx="7992888" cy="3960440"/>
          </a:xfrm>
        </p:spPr>
        <p:txBody>
          <a:bodyPr>
            <a:noAutofit/>
          </a:bodyPr>
          <a:lstStyle/>
          <a:p>
            <a:pPr marL="342900" indent="-342900" eaLnBrk="0" fontAlgn="base" hangingPunct="0">
              <a:spcAft>
                <a:spcPct val="0"/>
              </a:spcAft>
              <a:buClrTx/>
              <a:buSzTx/>
              <a:buNone/>
              <a:defRPr/>
            </a:pPr>
            <a:r>
              <a:rPr lang="en-US" altLang="ja-JP" sz="2400" kern="0" dirty="0" smtClean="0">
                <a:solidFill>
                  <a:srgbClr val="000000"/>
                </a:solidFill>
                <a:latin typeface="メイリオ" pitchFamily="50" charset="-128"/>
                <a:ea typeface="メイリオ" pitchFamily="50" charset="-128"/>
                <a:cs typeface="メイリオ" pitchFamily="50" charset="-128"/>
              </a:rPr>
              <a:t>【</a:t>
            </a:r>
            <a:r>
              <a:rPr lang="ja-JP" altLang="en-US" sz="2400" kern="0" dirty="0" smtClean="0">
                <a:solidFill>
                  <a:srgbClr val="000000"/>
                </a:solidFill>
                <a:latin typeface="メイリオ" pitchFamily="50" charset="-128"/>
                <a:ea typeface="メイリオ" pitchFamily="50" charset="-128"/>
                <a:cs typeface="メイリオ" pitchFamily="50" charset="-128"/>
              </a:rPr>
              <a:t>事故とは</a:t>
            </a:r>
            <a:r>
              <a:rPr lang="en-US" altLang="ja-JP" sz="2400" kern="0" dirty="0" smtClean="0">
                <a:solidFill>
                  <a:srgbClr val="000000"/>
                </a:solidFill>
                <a:latin typeface="メイリオ" pitchFamily="50" charset="-128"/>
                <a:ea typeface="メイリオ" pitchFamily="50" charset="-128"/>
                <a:cs typeface="メイリオ" pitchFamily="50" charset="-128"/>
              </a:rPr>
              <a:t>】</a:t>
            </a:r>
          </a:p>
          <a:p>
            <a:pPr marL="342900" indent="-342900" eaLnBrk="0" fontAlgn="base" hangingPunct="0">
              <a:spcAft>
                <a:spcPct val="0"/>
              </a:spcAft>
              <a:buClrTx/>
              <a:buSzTx/>
              <a:buNone/>
              <a:defRPr/>
            </a:pPr>
            <a:r>
              <a:rPr lang="ja-JP" altLang="en-US" sz="2400" kern="0" dirty="0" smtClean="0">
                <a:solidFill>
                  <a:srgbClr val="000000"/>
                </a:solidFill>
                <a:latin typeface="メイリオ" pitchFamily="50" charset="-128"/>
                <a:ea typeface="メイリオ" pitchFamily="50" charset="-128"/>
                <a:cs typeface="メイリオ" pitchFamily="50" charset="-128"/>
              </a:rPr>
              <a:t>・　高圧ガスについて、爆発、火災、噴出・漏えい、破裂・破損、喪失・盗難その他災害が発生したことを指します。</a:t>
            </a:r>
            <a:endParaRPr lang="en-US" altLang="ja-JP" sz="2400" kern="0" dirty="0" smtClean="0">
              <a:solidFill>
                <a:srgbClr val="000000"/>
              </a:solidFill>
              <a:latin typeface="メイリオ" pitchFamily="50" charset="-128"/>
              <a:ea typeface="メイリオ" pitchFamily="50" charset="-128"/>
              <a:cs typeface="メイリオ" pitchFamily="50" charset="-128"/>
            </a:endParaRPr>
          </a:p>
          <a:p>
            <a:pPr marL="342900" indent="-342900" eaLnBrk="0" fontAlgn="base" hangingPunct="0">
              <a:spcAft>
                <a:spcPct val="0"/>
              </a:spcAft>
              <a:buClrTx/>
              <a:buSzTx/>
              <a:buNone/>
              <a:defRPr/>
            </a:pPr>
            <a:endParaRPr lang="en-US" altLang="ja-JP" sz="2400" kern="0" dirty="0" smtClean="0">
              <a:solidFill>
                <a:srgbClr val="000000"/>
              </a:solidFill>
              <a:latin typeface="メイリオ" pitchFamily="50" charset="-128"/>
              <a:ea typeface="メイリオ" pitchFamily="50" charset="-128"/>
              <a:cs typeface="メイリオ" pitchFamily="50" charset="-128"/>
            </a:endParaRPr>
          </a:p>
          <a:p>
            <a:pPr marL="342900" indent="-342900" eaLnBrk="0" fontAlgn="base" hangingPunct="0">
              <a:spcAft>
                <a:spcPct val="0"/>
              </a:spcAft>
              <a:buClrTx/>
              <a:buSzTx/>
              <a:buNone/>
              <a:defRPr/>
            </a:pPr>
            <a:r>
              <a:rPr lang="en-US" altLang="ja-JP" sz="2400" kern="0" dirty="0" smtClean="0">
                <a:solidFill>
                  <a:srgbClr val="000000"/>
                </a:solidFill>
                <a:latin typeface="メイリオ" pitchFamily="50" charset="-128"/>
                <a:ea typeface="メイリオ" pitchFamily="50" charset="-128"/>
                <a:cs typeface="メイリオ" pitchFamily="50" charset="-128"/>
              </a:rPr>
              <a:t>【</a:t>
            </a:r>
            <a:r>
              <a:rPr lang="ja-JP" altLang="en-US" sz="2400" kern="0" dirty="0" smtClean="0">
                <a:solidFill>
                  <a:srgbClr val="000000"/>
                </a:solidFill>
                <a:latin typeface="メイリオ" pitchFamily="50" charset="-128"/>
                <a:ea typeface="メイリオ" pitchFamily="50" charset="-128"/>
                <a:cs typeface="メイリオ" pitchFamily="50" charset="-128"/>
              </a:rPr>
              <a:t>事故時の対応</a:t>
            </a:r>
            <a:r>
              <a:rPr lang="en-US" altLang="ja-JP" sz="2400" kern="0" dirty="0" smtClean="0">
                <a:solidFill>
                  <a:srgbClr val="000000"/>
                </a:solidFill>
                <a:latin typeface="メイリオ" pitchFamily="50" charset="-128"/>
                <a:ea typeface="メイリオ" pitchFamily="50" charset="-128"/>
                <a:cs typeface="メイリオ" pitchFamily="50" charset="-128"/>
              </a:rPr>
              <a:t>】</a:t>
            </a:r>
          </a:p>
          <a:p>
            <a:pPr marL="342900" indent="-342900" eaLnBrk="0" fontAlgn="base" hangingPunct="0">
              <a:spcAft>
                <a:spcPct val="0"/>
              </a:spcAft>
              <a:buClrTx/>
              <a:buSzTx/>
              <a:buNone/>
              <a:defRPr/>
            </a:pPr>
            <a:r>
              <a:rPr lang="ja-JP" altLang="en-US" sz="2400" kern="0" dirty="0" smtClean="0">
                <a:solidFill>
                  <a:srgbClr val="000000"/>
                </a:solidFill>
                <a:latin typeface="メイリオ" pitchFamily="50" charset="-128"/>
                <a:ea typeface="メイリオ" pitchFamily="50" charset="-128"/>
                <a:cs typeface="メイリオ" pitchFamily="50" charset="-128"/>
              </a:rPr>
              <a:t>・　負傷者の救護、二次災害の防止措置など緊急措置</a:t>
            </a:r>
            <a:endParaRPr lang="en-US" altLang="ja-JP" sz="2400" kern="0" dirty="0" smtClean="0">
              <a:solidFill>
                <a:srgbClr val="000000"/>
              </a:solidFill>
              <a:latin typeface="メイリオ" pitchFamily="50" charset="-128"/>
              <a:ea typeface="メイリオ" pitchFamily="50" charset="-128"/>
              <a:cs typeface="メイリオ" pitchFamily="50" charset="-128"/>
            </a:endParaRPr>
          </a:p>
          <a:p>
            <a:pPr marL="342900" indent="-342900" eaLnBrk="0" fontAlgn="base" hangingPunct="0">
              <a:spcAft>
                <a:spcPct val="0"/>
              </a:spcAft>
              <a:buClrTx/>
              <a:buSzTx/>
              <a:buNone/>
              <a:defRPr/>
            </a:pPr>
            <a:r>
              <a:rPr lang="ja-JP" altLang="en-US" sz="2400" kern="0" dirty="0" smtClean="0">
                <a:solidFill>
                  <a:srgbClr val="000000"/>
                </a:solidFill>
                <a:latin typeface="メイリオ" pitchFamily="50" charset="-128"/>
                <a:ea typeface="メイリオ" pitchFamily="50" charset="-128"/>
                <a:cs typeface="メイリオ" pitchFamily="50" charset="-128"/>
              </a:rPr>
              <a:t>・　事故の発生状況・原因の調査、再発防止対策の検討</a:t>
            </a:r>
            <a:endParaRPr lang="en-US" altLang="ja-JP" sz="2400" kern="0" dirty="0" smtClean="0">
              <a:solidFill>
                <a:srgbClr val="000000"/>
              </a:solidFill>
              <a:latin typeface="メイリオ" pitchFamily="50" charset="-128"/>
              <a:ea typeface="メイリオ" pitchFamily="50" charset="-128"/>
              <a:cs typeface="メイリオ" pitchFamily="50" charset="-128"/>
            </a:endParaRPr>
          </a:p>
          <a:p>
            <a:pPr marL="342900" indent="-342900" eaLnBrk="0" fontAlgn="base" hangingPunct="0">
              <a:spcAft>
                <a:spcPct val="0"/>
              </a:spcAft>
              <a:buClrTx/>
              <a:buSzTx/>
              <a:buNone/>
              <a:defRPr/>
            </a:pPr>
            <a:r>
              <a:rPr lang="ja-JP" altLang="en-US" sz="2400" kern="0" dirty="0" smtClean="0">
                <a:solidFill>
                  <a:srgbClr val="000000"/>
                </a:solidFill>
                <a:latin typeface="メイリオ" pitchFamily="50" charset="-128"/>
                <a:ea typeface="メイリオ" pitchFamily="50" charset="-128"/>
                <a:cs typeface="メイリオ" pitchFamily="50" charset="-128"/>
              </a:rPr>
              <a:t>・　事故届の提出</a:t>
            </a:r>
            <a:endParaRPr lang="en-US" altLang="ja-JP" sz="2400" kern="0" dirty="0" smtClean="0">
              <a:solidFill>
                <a:srgbClr val="000000"/>
              </a:solidFill>
              <a:latin typeface="メイリオ" pitchFamily="50" charset="-128"/>
              <a:ea typeface="メイリオ" pitchFamily="50" charset="-128"/>
              <a:cs typeface="メイリオ" pitchFamily="50" charset="-128"/>
            </a:endParaRPr>
          </a:p>
        </p:txBody>
      </p:sp>
      <p:sp>
        <p:nvSpPr>
          <p:cNvPr id="7" name="スライド番号プレースホルダ 6"/>
          <p:cNvSpPr>
            <a:spLocks noGrp="1"/>
          </p:cNvSpPr>
          <p:nvPr>
            <p:ph type="sldNum" sz="quarter" idx="12"/>
          </p:nvPr>
        </p:nvSpPr>
        <p:spPr/>
        <p:txBody>
          <a:bodyPr/>
          <a:lstStyle/>
          <a:p>
            <a:fld id="{1FE7406B-1FB4-4551-8C76-B482A15F2861}" type="slidenum">
              <a:rPr kumimoji="1" lang="ja-JP" altLang="en-US" smtClean="0"/>
              <a:pPr/>
              <a:t>38</a:t>
            </a:fld>
            <a:endParaRPr kumimoji="1" lang="ja-JP" altLang="en-US"/>
          </a:p>
        </p:txBody>
      </p:sp>
      <p:cxnSp>
        <p:nvCxnSpPr>
          <p:cNvPr id="8" name="直線コネクタ 7"/>
          <p:cNvCxnSpPr/>
          <p:nvPr/>
        </p:nvCxnSpPr>
        <p:spPr>
          <a:xfrm>
            <a:off x="0" y="126876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タイトル 4"/>
          <p:cNvSpPr>
            <a:spLocks noGrp="1"/>
          </p:cNvSpPr>
          <p:nvPr>
            <p:ph type="title"/>
          </p:nvPr>
        </p:nvSpPr>
        <p:spPr>
          <a:xfrm>
            <a:off x="457200" y="274638"/>
            <a:ext cx="8229600" cy="1143000"/>
          </a:xfrm>
        </p:spPr>
        <p:txBody>
          <a:bodyPr>
            <a:normAutofit/>
          </a:bodyPr>
          <a:lstStyle/>
          <a:p>
            <a:r>
              <a:rPr lang="ja-JP" altLang="en-US" sz="3200" b="0" dirty="0" smtClean="0">
                <a:solidFill>
                  <a:srgbClr val="002060"/>
                </a:solidFill>
                <a:effectLst/>
                <a:latin typeface="HG創英角ｺﾞｼｯｸUB"/>
                <a:ea typeface="HG創英角ｺﾞｼｯｸUB"/>
              </a:rPr>
              <a:t>３－１</a:t>
            </a:r>
            <a:r>
              <a:rPr lang="ja-JP" altLang="en-US" sz="3200" b="0" dirty="0">
                <a:solidFill>
                  <a:srgbClr val="002060"/>
                </a:solidFill>
                <a:effectLst/>
                <a:latin typeface="HG創英角ｺﾞｼｯｸUB"/>
                <a:ea typeface="HG創英角ｺﾞｼｯｸUB"/>
              </a:rPr>
              <a:t>　事故</a:t>
            </a:r>
            <a:r>
              <a:rPr lang="ja-JP" altLang="en-US" sz="3200" b="0" dirty="0" smtClean="0">
                <a:solidFill>
                  <a:srgbClr val="002060"/>
                </a:solidFill>
                <a:effectLst/>
                <a:latin typeface="HG創英角ｺﾞｼｯｸUB"/>
                <a:ea typeface="HG創英角ｺﾞｼｯｸUB"/>
              </a:rPr>
              <a:t>時の対応について</a:t>
            </a:r>
            <a:endParaRPr kumimoji="1" lang="ja-JP" altLang="en-US" sz="3200" b="0" dirty="0">
              <a:solidFill>
                <a:srgbClr val="002060"/>
              </a:solidFill>
              <a:effectLst/>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13280605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755576" y="2996952"/>
            <a:ext cx="3240360" cy="1800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dirty="0" smtClean="0">
                <a:solidFill>
                  <a:srgbClr val="FF0000"/>
                </a:solidFill>
              </a:rPr>
              <a:t>・法の規制対象と</a:t>
            </a:r>
            <a:endParaRPr lang="en-US" altLang="ja-JP" sz="3200" dirty="0" smtClean="0">
              <a:solidFill>
                <a:srgbClr val="FF0000"/>
              </a:solidFill>
            </a:endParaRPr>
          </a:p>
          <a:p>
            <a:pPr algn="l"/>
            <a:r>
              <a:rPr lang="ja-JP" altLang="en-US" sz="3200" dirty="0">
                <a:solidFill>
                  <a:srgbClr val="FF0000"/>
                </a:solidFill>
              </a:rPr>
              <a:t>　</a:t>
            </a:r>
            <a:r>
              <a:rPr lang="ja-JP" altLang="en-US" sz="3200" dirty="0" smtClean="0">
                <a:solidFill>
                  <a:srgbClr val="FF0000"/>
                </a:solidFill>
              </a:rPr>
              <a:t>なるすべての</a:t>
            </a:r>
            <a:endParaRPr lang="en-US" altLang="ja-JP" sz="3200" dirty="0" smtClean="0">
              <a:solidFill>
                <a:srgbClr val="FF0000"/>
              </a:solidFill>
            </a:endParaRPr>
          </a:p>
          <a:p>
            <a:pPr algn="l"/>
            <a:r>
              <a:rPr lang="ja-JP" altLang="en-US" sz="3200" dirty="0">
                <a:solidFill>
                  <a:srgbClr val="FF0000"/>
                </a:solidFill>
              </a:rPr>
              <a:t>　</a:t>
            </a:r>
            <a:r>
              <a:rPr lang="ja-JP" altLang="en-US" sz="3200" dirty="0" smtClean="0">
                <a:solidFill>
                  <a:srgbClr val="FF0000"/>
                </a:solidFill>
              </a:rPr>
              <a:t>事業者</a:t>
            </a:r>
            <a:endParaRPr lang="en-US" altLang="ja-JP" sz="3200" dirty="0" smtClean="0">
              <a:solidFill>
                <a:srgbClr val="FF0000"/>
              </a:solidFill>
            </a:endParaRPr>
          </a:p>
        </p:txBody>
      </p:sp>
      <p:sp>
        <p:nvSpPr>
          <p:cNvPr id="7" name="タイトル 1"/>
          <p:cNvSpPr txBox="1">
            <a:spLocks/>
          </p:cNvSpPr>
          <p:nvPr/>
        </p:nvSpPr>
        <p:spPr>
          <a:xfrm>
            <a:off x="646761" y="1556792"/>
            <a:ext cx="7706461" cy="749089"/>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2400" dirty="0" smtClean="0">
                <a:solidFill>
                  <a:prstClr val="black"/>
                </a:solidFill>
              </a:rPr>
              <a:t>○府内各消防機関及び大阪府まで通報連絡</a:t>
            </a:r>
          </a:p>
        </p:txBody>
      </p:sp>
      <p:sp>
        <p:nvSpPr>
          <p:cNvPr id="10" name="タイトル 1"/>
          <p:cNvSpPr txBox="1">
            <a:spLocks/>
          </p:cNvSpPr>
          <p:nvPr/>
        </p:nvSpPr>
        <p:spPr>
          <a:xfrm>
            <a:off x="4860032" y="2780928"/>
            <a:ext cx="3565198" cy="1800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dirty="0" smtClean="0">
                <a:solidFill>
                  <a:schemeClr val="accent3"/>
                </a:solidFill>
              </a:rPr>
              <a:t>事故発生確認後</a:t>
            </a:r>
            <a:endParaRPr lang="en-US" altLang="ja-JP" sz="3200" dirty="0" smtClean="0">
              <a:solidFill>
                <a:schemeClr val="accent3"/>
              </a:solidFill>
            </a:endParaRPr>
          </a:p>
          <a:p>
            <a:pPr algn="l"/>
            <a:r>
              <a:rPr lang="ja-JP" altLang="en-US" sz="3200" dirty="0">
                <a:solidFill>
                  <a:schemeClr val="accent3"/>
                </a:solidFill>
              </a:rPr>
              <a:t>速やか</a:t>
            </a:r>
            <a:r>
              <a:rPr lang="ja-JP" altLang="en-US" sz="3200" dirty="0" smtClean="0">
                <a:solidFill>
                  <a:schemeClr val="accent3"/>
                </a:solidFill>
              </a:rPr>
              <a:t>に通報を！</a:t>
            </a:r>
            <a:endParaRPr lang="en-US" altLang="ja-JP" sz="3200" dirty="0" smtClean="0">
              <a:solidFill>
                <a:schemeClr val="accent3"/>
              </a:solidFill>
            </a:endParaRPr>
          </a:p>
        </p:txBody>
      </p:sp>
      <p:sp>
        <p:nvSpPr>
          <p:cNvPr id="9" name="爆発 1 8"/>
          <p:cNvSpPr/>
          <p:nvPr/>
        </p:nvSpPr>
        <p:spPr>
          <a:xfrm>
            <a:off x="3923928" y="2060848"/>
            <a:ext cx="4872445" cy="3312368"/>
          </a:xfrm>
          <a:prstGeom prst="irregularSeal1">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タイトル 1"/>
          <p:cNvSpPr txBox="1">
            <a:spLocks/>
          </p:cNvSpPr>
          <p:nvPr/>
        </p:nvSpPr>
        <p:spPr>
          <a:xfrm>
            <a:off x="827584" y="5348504"/>
            <a:ext cx="6960677" cy="6727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smtClean="0">
                <a:solidFill>
                  <a:prstClr val="black"/>
                </a:solidFill>
              </a:rPr>
              <a:t>平成</a:t>
            </a:r>
            <a:r>
              <a:rPr lang="en-US" altLang="ja-JP" sz="2000" dirty="0" smtClean="0">
                <a:solidFill>
                  <a:prstClr val="black"/>
                </a:solidFill>
              </a:rPr>
              <a:t>28</a:t>
            </a:r>
            <a:r>
              <a:rPr lang="ja-JP" altLang="en-US" sz="2000" dirty="0" smtClean="0">
                <a:solidFill>
                  <a:prstClr val="black"/>
                </a:solidFill>
              </a:rPr>
              <a:t>年の高圧ガス保安法に係る事故は</a:t>
            </a:r>
            <a:r>
              <a:rPr lang="en-US" altLang="ja-JP" sz="2000" dirty="0" smtClean="0">
                <a:solidFill>
                  <a:prstClr val="black"/>
                </a:solidFill>
              </a:rPr>
              <a:t>38</a:t>
            </a:r>
            <a:r>
              <a:rPr lang="ja-JP" altLang="en-US" sz="2000" dirty="0" smtClean="0">
                <a:solidFill>
                  <a:prstClr val="black"/>
                </a:solidFill>
              </a:rPr>
              <a:t>件（近年横ばい）</a:t>
            </a:r>
            <a:endParaRPr lang="en-US" altLang="ja-JP" sz="2000" dirty="0" smtClean="0">
              <a:solidFill>
                <a:prstClr val="black"/>
              </a:solidFill>
            </a:endParaRPr>
          </a:p>
        </p:txBody>
      </p:sp>
      <p:cxnSp>
        <p:nvCxnSpPr>
          <p:cNvPr id="14" name="直線コネクタ 13"/>
          <p:cNvCxnSpPr/>
          <p:nvPr/>
        </p:nvCxnSpPr>
        <p:spPr>
          <a:xfrm>
            <a:off x="0" y="126876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タイトル 4"/>
          <p:cNvSpPr>
            <a:spLocks noGrp="1"/>
          </p:cNvSpPr>
          <p:nvPr>
            <p:ph type="title"/>
          </p:nvPr>
        </p:nvSpPr>
        <p:spPr>
          <a:xfrm>
            <a:off x="457200" y="274638"/>
            <a:ext cx="8229600" cy="1143000"/>
          </a:xfrm>
        </p:spPr>
        <p:txBody>
          <a:bodyPr>
            <a:normAutofit/>
          </a:bodyPr>
          <a:lstStyle/>
          <a:p>
            <a:r>
              <a:rPr lang="ja-JP" altLang="en-US" sz="3200" b="0" dirty="0" smtClean="0">
                <a:solidFill>
                  <a:srgbClr val="002060"/>
                </a:solidFill>
                <a:effectLst/>
                <a:latin typeface="HG創英角ｺﾞｼｯｸUB"/>
                <a:ea typeface="HG創英角ｺﾞｼｯｸUB"/>
              </a:rPr>
              <a:t>３－２</a:t>
            </a:r>
            <a:r>
              <a:rPr lang="ja-JP" altLang="en-US" sz="3200" b="0" dirty="0">
                <a:solidFill>
                  <a:srgbClr val="002060"/>
                </a:solidFill>
                <a:effectLst/>
                <a:latin typeface="HG創英角ｺﾞｼｯｸUB"/>
                <a:ea typeface="HG創英角ｺﾞｼｯｸUB"/>
              </a:rPr>
              <a:t>　</a:t>
            </a:r>
            <a:r>
              <a:rPr lang="ja-JP" altLang="en-US" sz="3200" b="0" dirty="0" smtClean="0">
                <a:solidFill>
                  <a:srgbClr val="002060"/>
                </a:solidFill>
                <a:effectLst/>
                <a:latin typeface="HG創英角ｺﾞｼｯｸUB"/>
                <a:ea typeface="HG創英角ｺﾞｼｯｸUB"/>
              </a:rPr>
              <a:t>事故発生時の通報連絡について</a:t>
            </a:r>
            <a:endParaRPr kumimoji="1" lang="ja-JP" altLang="en-US" sz="3200" b="0" dirty="0">
              <a:solidFill>
                <a:srgbClr val="002060"/>
              </a:solidFill>
              <a:effectLst/>
              <a:latin typeface="HG創英角ｺﾞｼｯｸUB" panose="020B0909000000000000" pitchFamily="49" charset="-128"/>
              <a:ea typeface="HG創英角ｺﾞｼｯｸUB" panose="020B0909000000000000" pitchFamily="49" charset="-128"/>
            </a:endParaRPr>
          </a:p>
        </p:txBody>
      </p:sp>
      <p:sp>
        <p:nvSpPr>
          <p:cNvPr id="12" name="スライド番号プレースホルダ 7"/>
          <p:cNvSpPr>
            <a:spLocks noGrp="1"/>
          </p:cNvSpPr>
          <p:nvPr>
            <p:ph type="sldNum" sz="quarter" idx="12"/>
          </p:nvPr>
        </p:nvSpPr>
        <p:spPr>
          <a:xfrm>
            <a:off x="8647272" y="6407944"/>
            <a:ext cx="365760" cy="365125"/>
          </a:xfrm>
        </p:spPr>
        <p:txBody>
          <a:bodyPr/>
          <a:lstStyle/>
          <a:p>
            <a:fld id="{1FE7406B-1FB4-4551-8C76-B482A15F2861}" type="slidenum">
              <a:rPr kumimoji="1" lang="ja-JP" altLang="en-US" smtClean="0"/>
              <a:pPr/>
              <a:t>39</a:t>
            </a:fld>
            <a:endParaRPr kumimoji="1" lang="ja-JP" altLang="en-US" dirty="0"/>
          </a:p>
        </p:txBody>
      </p:sp>
    </p:spTree>
    <p:extLst>
      <p:ext uri="{BB962C8B-B14F-4D97-AF65-F5344CB8AC3E}">
        <p14:creationId xmlns:p14="http://schemas.microsoft.com/office/powerpoint/2010/main" val="2398317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676181" y="1412776"/>
            <a:ext cx="8209592" cy="1196744"/>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ja-JP" altLang="en-US" sz="3100" b="0" dirty="0" smtClean="0">
                <a:solidFill>
                  <a:schemeClr val="tx1"/>
                </a:solidFill>
                <a:effectLst/>
                <a:latin typeface="+mn-ea"/>
                <a:ea typeface="+mn-ea"/>
              </a:rPr>
              <a:t>圧力という、物理的な力に伴う潜在的な危険性</a:t>
            </a:r>
            <a:endParaRPr lang="en-US" altLang="ja-JP" sz="3100" b="0" dirty="0" smtClean="0">
              <a:solidFill>
                <a:schemeClr val="tx1"/>
              </a:solidFill>
              <a:effectLst/>
              <a:latin typeface="+mn-ea"/>
              <a:ea typeface="+mn-ea"/>
            </a:endParaRPr>
          </a:p>
          <a:p>
            <a:r>
              <a:rPr lang="ja-JP" altLang="en-US" sz="3100" b="0" dirty="0" smtClean="0">
                <a:solidFill>
                  <a:schemeClr val="tx1"/>
                </a:solidFill>
                <a:effectLst/>
                <a:latin typeface="+mn-ea"/>
                <a:ea typeface="+mn-ea"/>
              </a:rPr>
              <a:t>から、公共の安全を確保</a:t>
            </a:r>
            <a:endParaRPr lang="ja-JP" altLang="en-US" sz="3100" b="0" dirty="0">
              <a:solidFill>
                <a:schemeClr val="tx1"/>
              </a:solidFill>
              <a:effectLst/>
              <a:latin typeface="+mn-ea"/>
              <a:ea typeface="+mn-ea"/>
            </a:endParaRPr>
          </a:p>
        </p:txBody>
      </p:sp>
      <p:grpSp>
        <p:nvGrpSpPr>
          <p:cNvPr id="22" name="グループ化 21"/>
          <p:cNvGrpSpPr/>
          <p:nvPr/>
        </p:nvGrpSpPr>
        <p:grpSpPr>
          <a:xfrm>
            <a:off x="834435" y="3937312"/>
            <a:ext cx="1812026" cy="1728192"/>
            <a:chOff x="1895878" y="4005064"/>
            <a:chExt cx="1812026" cy="1728192"/>
          </a:xfrm>
        </p:grpSpPr>
        <p:sp>
          <p:nvSpPr>
            <p:cNvPr id="9" name="円/楕円 8"/>
            <p:cNvSpPr/>
            <p:nvPr/>
          </p:nvSpPr>
          <p:spPr>
            <a:xfrm>
              <a:off x="1895878" y="4005064"/>
              <a:ext cx="1812026" cy="1728192"/>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p:cNvGrpSpPr/>
            <p:nvPr/>
          </p:nvGrpSpPr>
          <p:grpSpPr>
            <a:xfrm>
              <a:off x="2736175" y="4090570"/>
              <a:ext cx="117444" cy="1581898"/>
              <a:chOff x="2736175" y="4090570"/>
              <a:chExt cx="117444" cy="1581898"/>
            </a:xfrm>
          </p:grpSpPr>
          <p:sp>
            <p:nvSpPr>
              <p:cNvPr id="10" name="下矢印 9"/>
              <p:cNvSpPr/>
              <p:nvPr/>
            </p:nvSpPr>
            <p:spPr>
              <a:xfrm flipH="1">
                <a:off x="2745619" y="5204468"/>
                <a:ext cx="108000" cy="468000"/>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下矢印 10"/>
              <p:cNvSpPr/>
              <p:nvPr/>
            </p:nvSpPr>
            <p:spPr>
              <a:xfrm flipH="1" flipV="1">
                <a:off x="2736175" y="4090570"/>
                <a:ext cx="108000" cy="468000"/>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p:cNvGrpSpPr/>
            <p:nvPr/>
          </p:nvGrpSpPr>
          <p:grpSpPr>
            <a:xfrm rot="3600000">
              <a:off x="2733827" y="4088222"/>
              <a:ext cx="117444" cy="1581898"/>
              <a:chOff x="2736175" y="4090570"/>
              <a:chExt cx="117444" cy="1581898"/>
            </a:xfrm>
          </p:grpSpPr>
          <p:sp>
            <p:nvSpPr>
              <p:cNvPr id="16" name="下矢印 15"/>
              <p:cNvSpPr/>
              <p:nvPr/>
            </p:nvSpPr>
            <p:spPr>
              <a:xfrm flipH="1">
                <a:off x="2745619" y="5204468"/>
                <a:ext cx="108000" cy="468000"/>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下矢印 16"/>
              <p:cNvSpPr/>
              <p:nvPr/>
            </p:nvSpPr>
            <p:spPr>
              <a:xfrm flipH="1" flipV="1">
                <a:off x="2736175" y="4090570"/>
                <a:ext cx="108000" cy="468000"/>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 name="グループ化 17"/>
            <p:cNvGrpSpPr/>
            <p:nvPr/>
          </p:nvGrpSpPr>
          <p:grpSpPr>
            <a:xfrm rot="18000000" flipV="1">
              <a:off x="2745547" y="4085874"/>
              <a:ext cx="117444" cy="1581898"/>
              <a:chOff x="2736175" y="4090570"/>
              <a:chExt cx="117444" cy="1581898"/>
            </a:xfrm>
          </p:grpSpPr>
          <p:sp>
            <p:nvSpPr>
              <p:cNvPr id="19" name="下矢印 18"/>
              <p:cNvSpPr/>
              <p:nvPr/>
            </p:nvSpPr>
            <p:spPr>
              <a:xfrm flipH="1">
                <a:off x="2745619" y="5204468"/>
                <a:ext cx="108000" cy="468000"/>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下矢印 19"/>
              <p:cNvSpPr/>
              <p:nvPr/>
            </p:nvSpPr>
            <p:spPr>
              <a:xfrm flipH="1" flipV="1">
                <a:off x="2736175" y="4090570"/>
                <a:ext cx="108000" cy="468000"/>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ボックス 20"/>
            <p:cNvSpPr txBox="1"/>
            <p:nvPr/>
          </p:nvSpPr>
          <p:spPr>
            <a:xfrm>
              <a:off x="2282094" y="4729339"/>
              <a:ext cx="1080120" cy="369332"/>
            </a:xfrm>
            <a:prstGeom prst="rect">
              <a:avLst/>
            </a:prstGeom>
            <a:noFill/>
          </p:spPr>
          <p:txBody>
            <a:bodyPr wrap="square" rtlCol="0">
              <a:spAutoFit/>
            </a:bodyPr>
            <a:lstStyle/>
            <a:p>
              <a:pPr algn="ctr"/>
              <a:r>
                <a:rPr kumimoji="1" lang="ja-JP" altLang="en-US" b="1" dirty="0" smtClean="0">
                  <a:solidFill>
                    <a:schemeClr val="bg1"/>
                  </a:solidFill>
                </a:rPr>
                <a:t>高圧ガス</a:t>
              </a:r>
              <a:endParaRPr kumimoji="1" lang="ja-JP" altLang="en-US" b="1" dirty="0">
                <a:solidFill>
                  <a:schemeClr val="bg1"/>
                </a:solidFill>
              </a:endParaRPr>
            </a:p>
          </p:txBody>
        </p:sp>
      </p:grpSp>
      <p:sp>
        <p:nvSpPr>
          <p:cNvPr id="23" name="タイトル 1"/>
          <p:cNvSpPr txBox="1">
            <a:spLocks/>
          </p:cNvSpPr>
          <p:nvPr/>
        </p:nvSpPr>
        <p:spPr>
          <a:xfrm>
            <a:off x="3145690" y="4030375"/>
            <a:ext cx="5641389" cy="2372764"/>
          </a:xfrm>
          <a:prstGeom prst="rect">
            <a:avLst/>
          </a:prstGeom>
        </p:spPr>
        <p:txBody>
          <a:bodyPr vert="horz" rtlCol="0" anchor="ctr">
            <a:normAutofit fontScale="92500"/>
            <a:scene3d>
              <a:camera prst="orthographicFront"/>
              <a:lightRig rig="soft" dir="t"/>
            </a:scene3d>
            <a:sp3d prstMaterial="softEdge">
              <a:bevelT w="25400" h="25400"/>
            </a:sp3d>
          </a:bodyPr>
          <a:lst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nSpc>
                <a:spcPct val="120000"/>
              </a:lnSpc>
            </a:pPr>
            <a:r>
              <a:rPr lang="ja-JP" altLang="en-US" sz="2400" b="0" dirty="0" smtClean="0">
                <a:solidFill>
                  <a:schemeClr val="tx1"/>
                </a:solidFill>
                <a:effectLst/>
                <a:latin typeface="+mn-ea"/>
                <a:ea typeface="+mn-ea"/>
              </a:rPr>
              <a:t>常に破裂の潜在力がある状態が高圧であり</a:t>
            </a:r>
            <a:endParaRPr lang="en-US" altLang="ja-JP" sz="2400" b="0" dirty="0" smtClean="0">
              <a:solidFill>
                <a:schemeClr val="tx1"/>
              </a:solidFill>
              <a:effectLst/>
              <a:latin typeface="+mn-ea"/>
              <a:ea typeface="+mn-ea"/>
            </a:endParaRPr>
          </a:p>
          <a:p>
            <a:pPr>
              <a:lnSpc>
                <a:spcPct val="120000"/>
              </a:lnSpc>
            </a:pPr>
            <a:r>
              <a:rPr lang="ja-JP" altLang="en-US" sz="2400" b="0" dirty="0" smtClean="0">
                <a:solidFill>
                  <a:schemeClr val="tx1"/>
                </a:solidFill>
                <a:effectLst/>
                <a:latin typeface="+mn-ea"/>
                <a:ea typeface="+mn-ea"/>
              </a:rPr>
              <a:t>安全のためには圧力が確実に閉じこめられ</a:t>
            </a:r>
            <a:endParaRPr lang="en-US" altLang="ja-JP" sz="2400" b="0" dirty="0" smtClean="0">
              <a:solidFill>
                <a:schemeClr val="tx1"/>
              </a:solidFill>
              <a:effectLst/>
              <a:latin typeface="+mn-ea"/>
              <a:ea typeface="+mn-ea"/>
            </a:endParaRPr>
          </a:p>
          <a:p>
            <a:pPr>
              <a:lnSpc>
                <a:spcPct val="120000"/>
              </a:lnSpc>
            </a:pPr>
            <a:r>
              <a:rPr lang="ja-JP" altLang="en-US" sz="2400" b="0" dirty="0" smtClean="0">
                <a:solidFill>
                  <a:schemeClr val="tx1"/>
                </a:solidFill>
                <a:effectLst/>
                <a:latin typeface="+mn-ea"/>
                <a:ea typeface="+mn-ea"/>
              </a:rPr>
              <a:t>ることが大前提</a:t>
            </a:r>
            <a:endParaRPr lang="en-US" altLang="ja-JP" sz="2400" b="0" dirty="0" smtClean="0">
              <a:solidFill>
                <a:schemeClr val="tx1"/>
              </a:solidFill>
              <a:effectLst/>
              <a:latin typeface="+mn-ea"/>
              <a:ea typeface="+mn-ea"/>
            </a:endParaRPr>
          </a:p>
          <a:p>
            <a:pPr>
              <a:lnSpc>
                <a:spcPct val="120000"/>
              </a:lnSpc>
            </a:pPr>
            <a:r>
              <a:rPr lang="ja-JP" altLang="en-US" sz="2400" b="0" dirty="0" smtClean="0">
                <a:solidFill>
                  <a:schemeClr val="tx1"/>
                </a:solidFill>
                <a:effectLst/>
                <a:latin typeface="+mn-ea"/>
                <a:ea typeface="+mn-ea"/>
              </a:rPr>
              <a:t>（毒性や可燃性などの追加の危険性のある</a:t>
            </a:r>
            <a:endParaRPr lang="en-US" altLang="ja-JP" sz="2400" b="0" dirty="0" smtClean="0">
              <a:solidFill>
                <a:schemeClr val="tx1"/>
              </a:solidFill>
              <a:effectLst/>
              <a:latin typeface="+mn-ea"/>
              <a:ea typeface="+mn-ea"/>
            </a:endParaRPr>
          </a:p>
          <a:p>
            <a:pPr>
              <a:lnSpc>
                <a:spcPct val="120000"/>
              </a:lnSpc>
            </a:pPr>
            <a:r>
              <a:rPr lang="ja-JP" altLang="en-US" sz="2400" b="0" dirty="0" smtClean="0">
                <a:solidFill>
                  <a:schemeClr val="tx1"/>
                </a:solidFill>
                <a:effectLst/>
                <a:latin typeface="+mn-ea"/>
                <a:ea typeface="+mn-ea"/>
              </a:rPr>
              <a:t>高圧ガスは、さらに厳重管理）</a:t>
            </a:r>
            <a:endParaRPr lang="ja-JP" altLang="en-US" sz="2400" b="0" dirty="0">
              <a:solidFill>
                <a:schemeClr val="tx1"/>
              </a:solidFill>
              <a:effectLst/>
              <a:latin typeface="+mn-ea"/>
              <a:ea typeface="+mn-ea"/>
            </a:endParaRPr>
          </a:p>
        </p:txBody>
      </p:sp>
      <p:sp>
        <p:nvSpPr>
          <p:cNvPr id="24" name="タイトル 1"/>
          <p:cNvSpPr txBox="1">
            <a:spLocks/>
          </p:cNvSpPr>
          <p:nvPr/>
        </p:nvSpPr>
        <p:spPr>
          <a:xfrm>
            <a:off x="905142" y="2767784"/>
            <a:ext cx="6196239" cy="1003269"/>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nSpc>
                <a:spcPct val="120000"/>
              </a:lnSpc>
            </a:pPr>
            <a:r>
              <a:rPr lang="ja-JP" altLang="en-US" sz="2400" b="0" dirty="0" smtClean="0">
                <a:solidFill>
                  <a:schemeClr val="tx1"/>
                </a:solidFill>
                <a:effectLst/>
                <a:latin typeface="+mn-ea"/>
                <a:ea typeface="+mn-ea"/>
              </a:rPr>
              <a:t>－ 消防法は燃焼という化学的危険性を対象</a:t>
            </a:r>
            <a:endParaRPr lang="en-US" altLang="ja-JP" sz="2400" b="0" dirty="0" smtClean="0">
              <a:solidFill>
                <a:schemeClr val="tx1"/>
              </a:solidFill>
              <a:effectLst/>
              <a:latin typeface="+mn-ea"/>
              <a:ea typeface="+mn-ea"/>
            </a:endParaRPr>
          </a:p>
          <a:p>
            <a:pPr>
              <a:lnSpc>
                <a:spcPct val="120000"/>
              </a:lnSpc>
            </a:pPr>
            <a:r>
              <a:rPr lang="ja-JP" altLang="en-US" sz="2400" b="0" dirty="0" smtClean="0">
                <a:solidFill>
                  <a:schemeClr val="tx1"/>
                </a:solidFill>
                <a:effectLst/>
                <a:latin typeface="+mn-ea"/>
              </a:rPr>
              <a:t>－ 労安法は職場の労働者の安全を対象</a:t>
            </a:r>
            <a:endParaRPr lang="en-US" altLang="ja-JP" sz="2400" b="0" dirty="0" smtClean="0">
              <a:solidFill>
                <a:schemeClr val="tx1"/>
              </a:solidFill>
              <a:effectLst/>
              <a:latin typeface="+mn-ea"/>
            </a:endParaRPr>
          </a:p>
        </p:txBody>
      </p:sp>
      <p:cxnSp>
        <p:nvCxnSpPr>
          <p:cNvPr id="4" name="直線コネクタ 3"/>
          <p:cNvCxnSpPr/>
          <p:nvPr/>
        </p:nvCxnSpPr>
        <p:spPr>
          <a:xfrm>
            <a:off x="0" y="126876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タイトル 4"/>
          <p:cNvSpPr>
            <a:spLocks noGrp="1"/>
          </p:cNvSpPr>
          <p:nvPr>
            <p:ph type="title"/>
          </p:nvPr>
        </p:nvSpPr>
        <p:spPr/>
        <p:txBody>
          <a:bodyPr>
            <a:normAutofit/>
          </a:bodyPr>
          <a:lstStyle/>
          <a:p>
            <a:r>
              <a:rPr kumimoji="1" lang="ja-JP" altLang="en-US" sz="3200" b="0" dirty="0" smtClean="0">
                <a:solidFill>
                  <a:srgbClr val="002060"/>
                </a:solidFill>
                <a:effectLst/>
                <a:latin typeface="HG創英角ｺﾞｼｯｸUB" panose="020B0909000000000000" pitchFamily="49" charset="-128"/>
                <a:ea typeface="HG創英角ｺﾞｼｯｸUB" panose="020B0909000000000000" pitchFamily="49" charset="-128"/>
              </a:rPr>
              <a:t>１－１　高圧ガス保安法の主旨</a:t>
            </a:r>
            <a:endParaRPr kumimoji="1" lang="ja-JP" altLang="en-US" sz="3200" b="0" dirty="0">
              <a:solidFill>
                <a:srgbClr val="002060"/>
              </a:solidFill>
              <a:effectLst/>
              <a:latin typeface="HG創英角ｺﾞｼｯｸUB" panose="020B0909000000000000" pitchFamily="49" charset="-128"/>
              <a:ea typeface="HG創英角ｺﾞｼｯｸUB" panose="020B0909000000000000" pitchFamily="49" charset="-128"/>
            </a:endParaRPr>
          </a:p>
        </p:txBody>
      </p:sp>
      <p:sp>
        <p:nvSpPr>
          <p:cNvPr id="27" name="スライド番号プレースホルダ 7"/>
          <p:cNvSpPr>
            <a:spLocks noGrp="1"/>
          </p:cNvSpPr>
          <p:nvPr>
            <p:ph type="sldNum" sz="quarter" idx="12"/>
          </p:nvPr>
        </p:nvSpPr>
        <p:spPr>
          <a:xfrm>
            <a:off x="8647272" y="6407944"/>
            <a:ext cx="365760" cy="365125"/>
          </a:xfrm>
        </p:spPr>
        <p:txBody>
          <a:bodyPr/>
          <a:lstStyle/>
          <a:p>
            <a:fld id="{1FE7406B-1FB4-4551-8C76-B482A15F2861}" type="slidenum">
              <a:rPr kumimoji="1" lang="ja-JP" altLang="en-US" smtClean="0"/>
              <a:pPr/>
              <a:t>4</a:t>
            </a:fld>
            <a:endParaRPr kumimoji="1" lang="ja-JP" altLang="en-US" dirty="0"/>
          </a:p>
        </p:txBody>
      </p:sp>
    </p:spTree>
    <p:extLst>
      <p:ext uri="{BB962C8B-B14F-4D97-AF65-F5344CB8AC3E}">
        <p14:creationId xmlns:p14="http://schemas.microsoft.com/office/powerpoint/2010/main" val="20456710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2110283791"/>
              </p:ext>
            </p:extLst>
          </p:nvPr>
        </p:nvGraphicFramePr>
        <p:xfrm>
          <a:off x="755575" y="1484783"/>
          <a:ext cx="7704857" cy="4536505"/>
        </p:xfrm>
        <a:graphic>
          <a:graphicData uri="http://schemas.openxmlformats.org/drawingml/2006/table">
            <a:tbl>
              <a:tblPr>
                <a:tableStyleId>{BC89EF96-8CEA-46FF-86C4-4CE0E7609802}</a:tableStyleId>
              </a:tblPr>
              <a:tblGrid>
                <a:gridCol w="792088">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6048673">
                  <a:extLst>
                    <a:ext uri="{9D8B030D-6E8A-4147-A177-3AD203B41FA5}">
                      <a16:colId xmlns:a16="http://schemas.microsoft.com/office/drawing/2014/main" val="20002"/>
                    </a:ext>
                  </a:extLst>
                </a:gridCol>
              </a:tblGrid>
              <a:tr h="473076">
                <a:tc>
                  <a:txBody>
                    <a:bodyPr/>
                    <a:lstStyle/>
                    <a:p>
                      <a:pPr algn="ctr" fontAlgn="ctr"/>
                      <a:r>
                        <a:rPr lang="ja-JP" altLang="en-US" sz="1800" u="none" strike="noStrike" dirty="0">
                          <a:effectLst/>
                        </a:rPr>
                        <a:t>区分</a:t>
                      </a:r>
                      <a:endParaRPr lang="ja-JP" altLang="en-US"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15" marR="7715" marT="7715" marB="0" anchor="ctr"/>
                </a:tc>
                <a:tc>
                  <a:txBody>
                    <a:bodyPr/>
                    <a:lstStyle/>
                    <a:p>
                      <a:pPr algn="ctr" fontAlgn="ctr"/>
                      <a:r>
                        <a:rPr lang="ja-JP" altLang="en-US" sz="1800" u="none" strike="noStrike" dirty="0">
                          <a:effectLst/>
                        </a:rPr>
                        <a:t>事象</a:t>
                      </a:r>
                      <a:endParaRPr lang="ja-JP" altLang="en-US"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15" marR="7715" marT="7715" marB="0" anchor="ctr"/>
                </a:tc>
                <a:tc>
                  <a:txBody>
                    <a:bodyPr/>
                    <a:lstStyle/>
                    <a:p>
                      <a:pPr algn="ctr" fontAlgn="ctr"/>
                      <a:r>
                        <a:rPr lang="ja-JP" altLang="en-US" sz="1800" u="none" strike="noStrike" dirty="0">
                          <a:effectLst/>
                        </a:rPr>
                        <a:t>概要</a:t>
                      </a:r>
                      <a:endParaRPr lang="ja-JP" altLang="en-US"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15" marR="7715" marT="7715" marB="0" anchor="ctr"/>
                </a:tc>
                <a:extLst>
                  <a:ext uri="{0D108BD9-81ED-4DB2-BD59-A6C34878D82A}">
                    <a16:rowId xmlns:a16="http://schemas.microsoft.com/office/drawing/2014/main" val="10000"/>
                  </a:ext>
                </a:extLst>
              </a:tr>
              <a:tr h="1107273">
                <a:tc>
                  <a:txBody>
                    <a:bodyPr/>
                    <a:lstStyle/>
                    <a:p>
                      <a:pPr algn="ctr" fontAlgn="ctr"/>
                      <a:r>
                        <a:rPr lang="ja-JP" altLang="en-US" sz="1800" u="none" strike="noStrike">
                          <a:effectLst/>
                        </a:rPr>
                        <a:t>冷凍則</a:t>
                      </a:r>
                      <a:endParaRPr lang="ja-JP" altLang="en-US" sz="1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15" marR="7715" marT="7715" marB="0" anchor="ctr"/>
                </a:tc>
                <a:tc>
                  <a:txBody>
                    <a:bodyPr/>
                    <a:lstStyle/>
                    <a:p>
                      <a:pPr algn="ctr" fontAlgn="ctr"/>
                      <a:r>
                        <a:rPr lang="ja-JP" altLang="en-US" sz="1800" u="none" strike="noStrike">
                          <a:effectLst/>
                        </a:rPr>
                        <a:t>漏えい</a:t>
                      </a:r>
                      <a:endParaRPr lang="ja-JP" altLang="en-US" sz="1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15" marR="7715" marT="7715" marB="0" anchor="ctr"/>
                </a:tc>
                <a:tc>
                  <a:txBody>
                    <a:bodyPr/>
                    <a:lstStyle/>
                    <a:p>
                      <a:pPr algn="l" fontAlgn="ctr"/>
                      <a:r>
                        <a:rPr lang="ja-JP" altLang="en-US" sz="1800" u="none" strike="noStrike" dirty="0">
                          <a:effectLst/>
                        </a:rPr>
                        <a:t>冷凍設備の通常運転中、機器の警報により、フルオロカーボンの漏えいを確認。配管（フィンチューブ）腐食部の振動による破損が原因。速やかにバルブの閉止を実施。</a:t>
                      </a:r>
                      <a:endParaRPr lang="ja-JP" altLang="en-US"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15" marR="7715" marT="7715" marB="0" anchor="ctr"/>
                </a:tc>
                <a:extLst>
                  <a:ext uri="{0D108BD9-81ED-4DB2-BD59-A6C34878D82A}">
                    <a16:rowId xmlns:a16="http://schemas.microsoft.com/office/drawing/2014/main" val="10001"/>
                  </a:ext>
                </a:extLst>
              </a:tr>
              <a:tr h="1107273">
                <a:tc>
                  <a:txBody>
                    <a:bodyPr/>
                    <a:lstStyle/>
                    <a:p>
                      <a:pPr algn="ctr" fontAlgn="ctr"/>
                      <a:r>
                        <a:rPr lang="en-US" sz="1800" u="none" strike="noStrike">
                          <a:effectLst/>
                        </a:rPr>
                        <a:t>LP</a:t>
                      </a:r>
                      <a:r>
                        <a:rPr lang="ja-JP" altLang="en-US" sz="1800" u="none" strike="noStrike">
                          <a:effectLst/>
                        </a:rPr>
                        <a:t>則</a:t>
                      </a:r>
                      <a:endParaRPr lang="ja-JP" altLang="en-US" sz="1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15" marR="7715" marT="7715" marB="0" anchor="ctr"/>
                </a:tc>
                <a:tc>
                  <a:txBody>
                    <a:bodyPr/>
                    <a:lstStyle/>
                    <a:p>
                      <a:pPr algn="ctr" fontAlgn="ctr"/>
                      <a:r>
                        <a:rPr lang="ja-JP" altLang="en-US" sz="1800" u="none" strike="noStrike">
                          <a:effectLst/>
                        </a:rPr>
                        <a:t>盗難</a:t>
                      </a:r>
                      <a:endParaRPr lang="ja-JP" altLang="en-US" sz="1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15" marR="7715" marT="7715" marB="0" anchor="ctr"/>
                </a:tc>
                <a:tc>
                  <a:txBody>
                    <a:bodyPr/>
                    <a:lstStyle/>
                    <a:p>
                      <a:pPr algn="l" fontAlgn="ctr"/>
                      <a:r>
                        <a:rPr lang="ja-JP" altLang="en-US" sz="1800" u="none" strike="noStrike" dirty="0" smtClean="0">
                          <a:effectLst/>
                        </a:rPr>
                        <a:t>販売事業者の定期点検時に、事業所に設置されていたＬＰガス容器２本のうち１本の盗難が発覚。保管用の小屋の設置、施錠措置を実施。</a:t>
                      </a:r>
                      <a:endParaRPr lang="ja-JP" altLang="en-US"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15" marR="7715" marT="7715" marB="0" anchor="ctr"/>
                </a:tc>
                <a:extLst>
                  <a:ext uri="{0D108BD9-81ED-4DB2-BD59-A6C34878D82A}">
                    <a16:rowId xmlns:a16="http://schemas.microsoft.com/office/drawing/2014/main" val="10002"/>
                  </a:ext>
                </a:extLst>
              </a:tr>
              <a:tr h="741610">
                <a:tc>
                  <a:txBody>
                    <a:bodyPr/>
                    <a:lstStyle/>
                    <a:p>
                      <a:pPr algn="ctr" fontAlgn="ctr"/>
                      <a:r>
                        <a:rPr lang="ja-JP" altLang="en-US" sz="1800" u="none" strike="noStrike">
                          <a:effectLst/>
                        </a:rPr>
                        <a:t>一般則</a:t>
                      </a:r>
                      <a:endParaRPr lang="ja-JP" altLang="en-US" sz="1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15" marR="7715" marT="7715" marB="0" anchor="ctr"/>
                </a:tc>
                <a:tc>
                  <a:txBody>
                    <a:bodyPr/>
                    <a:lstStyle/>
                    <a:p>
                      <a:pPr algn="ctr" fontAlgn="ctr"/>
                      <a:r>
                        <a:rPr lang="ja-JP" altLang="en-US" sz="1800" u="none" strike="noStrike">
                          <a:effectLst/>
                        </a:rPr>
                        <a:t>噴出</a:t>
                      </a:r>
                      <a:br>
                        <a:rPr lang="ja-JP" altLang="en-US" sz="1800" u="none" strike="noStrike">
                          <a:effectLst/>
                        </a:rPr>
                      </a:br>
                      <a:r>
                        <a:rPr lang="ja-JP" altLang="en-US" sz="1800" u="none" strike="noStrike">
                          <a:effectLst/>
                        </a:rPr>
                        <a:t>漏えい</a:t>
                      </a:r>
                      <a:endParaRPr lang="ja-JP" altLang="en-US" sz="1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15" marR="7715" marT="7715" marB="0" anchor="ctr"/>
                </a:tc>
                <a:tc>
                  <a:txBody>
                    <a:bodyPr/>
                    <a:lstStyle/>
                    <a:p>
                      <a:pPr algn="l" fontAlgn="ctr"/>
                      <a:r>
                        <a:rPr lang="ja-JP" altLang="en-US" sz="1800" u="none" strike="noStrike" dirty="0">
                          <a:effectLst/>
                        </a:rPr>
                        <a:t>消火設備の点検中に、混合ガス（液化ハロン、窒素）が漏えい。消火設備を誤操作により起動させたことが原因。</a:t>
                      </a:r>
                      <a:endParaRPr lang="ja-JP" altLang="en-US"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15" marR="7715" marT="7715" marB="0" anchor="ctr"/>
                </a:tc>
                <a:extLst>
                  <a:ext uri="{0D108BD9-81ED-4DB2-BD59-A6C34878D82A}">
                    <a16:rowId xmlns:a16="http://schemas.microsoft.com/office/drawing/2014/main" val="10003"/>
                  </a:ext>
                </a:extLst>
              </a:tr>
              <a:tr h="1107273">
                <a:tc>
                  <a:txBody>
                    <a:bodyPr/>
                    <a:lstStyle/>
                    <a:p>
                      <a:pPr algn="ctr" fontAlgn="ctr"/>
                      <a:r>
                        <a:rPr lang="ja-JP" altLang="en-US" sz="1800" u="none" strike="noStrike" dirty="0" smtClean="0">
                          <a:effectLst/>
                        </a:rPr>
                        <a:t>コンビ則</a:t>
                      </a:r>
                      <a:endParaRPr lang="ja-JP" altLang="en-US"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15" marR="7715" marT="7715" marB="0" anchor="ctr"/>
                </a:tc>
                <a:tc>
                  <a:txBody>
                    <a:bodyPr/>
                    <a:lstStyle/>
                    <a:p>
                      <a:pPr algn="ctr" fontAlgn="ctr"/>
                      <a:r>
                        <a:rPr lang="ja-JP" altLang="en-US" sz="1800" u="none" strike="noStrike" dirty="0" smtClean="0">
                          <a:effectLst/>
                        </a:rPr>
                        <a:t>火災</a:t>
                      </a:r>
                    </a:p>
                    <a:p>
                      <a:pPr algn="ctr" fontAlgn="ctr"/>
                      <a:r>
                        <a:rPr lang="ja-JP" altLang="en-US" sz="1800" u="none" strike="noStrike" dirty="0" smtClean="0">
                          <a:effectLst/>
                        </a:rPr>
                        <a:t>噴出</a:t>
                      </a:r>
                    </a:p>
                    <a:p>
                      <a:pPr algn="ctr" fontAlgn="ctr"/>
                      <a:r>
                        <a:rPr lang="ja-JP" altLang="en-US" sz="1800" u="none" strike="noStrike" dirty="0" smtClean="0">
                          <a:effectLst/>
                        </a:rPr>
                        <a:t>漏えい</a:t>
                      </a:r>
                      <a:endParaRPr lang="ja-JP" altLang="en-US"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15" marR="7715" marT="7715" marB="0" anchor="ctr"/>
                </a:tc>
                <a:tc>
                  <a:txBody>
                    <a:bodyPr/>
                    <a:lstStyle/>
                    <a:p>
                      <a:pPr algn="l" fontAlgn="ctr"/>
                      <a:r>
                        <a:rPr lang="ja-JP" altLang="en-US" sz="1800" u="none" strike="noStrike" dirty="0" smtClean="0">
                          <a:effectLst/>
                        </a:rPr>
                        <a:t>製造設備の定期巡回点検時、可燃性ガス（水素等）の漏えい、着火を確認。熱交換器の締め付け不良が原因。速やかにプラント緊急停止、機器の脱圧を実施。</a:t>
                      </a:r>
                      <a:endParaRPr lang="ja-JP" altLang="en-US"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15" marR="7715" marT="7715" marB="0" anchor="ctr"/>
                </a:tc>
                <a:extLst>
                  <a:ext uri="{0D108BD9-81ED-4DB2-BD59-A6C34878D82A}">
                    <a16:rowId xmlns:a16="http://schemas.microsoft.com/office/drawing/2014/main" val="10004"/>
                  </a:ext>
                </a:extLst>
              </a:tr>
            </a:tbl>
          </a:graphicData>
        </a:graphic>
      </p:graphicFrame>
      <p:cxnSp>
        <p:nvCxnSpPr>
          <p:cNvPr id="8" name="直線コネクタ 7"/>
          <p:cNvCxnSpPr/>
          <p:nvPr/>
        </p:nvCxnSpPr>
        <p:spPr>
          <a:xfrm>
            <a:off x="0" y="126876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タイトル 4"/>
          <p:cNvSpPr>
            <a:spLocks noGrp="1"/>
          </p:cNvSpPr>
          <p:nvPr>
            <p:ph type="title"/>
          </p:nvPr>
        </p:nvSpPr>
        <p:spPr>
          <a:xfrm>
            <a:off x="457200" y="274638"/>
            <a:ext cx="8229600" cy="1143000"/>
          </a:xfrm>
        </p:spPr>
        <p:txBody>
          <a:bodyPr>
            <a:normAutofit/>
          </a:bodyPr>
          <a:lstStyle/>
          <a:p>
            <a:r>
              <a:rPr lang="ja-JP" altLang="en-US" sz="3200" b="0" dirty="0" smtClean="0">
                <a:solidFill>
                  <a:srgbClr val="002060"/>
                </a:solidFill>
                <a:effectLst/>
                <a:latin typeface="HG創英角ｺﾞｼｯｸUB"/>
                <a:ea typeface="HG創英角ｺﾞｼｯｸUB"/>
              </a:rPr>
              <a:t>３－３</a:t>
            </a:r>
            <a:r>
              <a:rPr lang="ja-JP" altLang="en-US" sz="3200" b="0" dirty="0">
                <a:solidFill>
                  <a:srgbClr val="002060"/>
                </a:solidFill>
                <a:effectLst/>
                <a:latin typeface="HG創英角ｺﾞｼｯｸUB"/>
                <a:ea typeface="HG創英角ｺﾞｼｯｸUB"/>
              </a:rPr>
              <a:t>　事故</a:t>
            </a:r>
            <a:r>
              <a:rPr lang="ja-JP" altLang="en-US" sz="3200" b="0" dirty="0" smtClean="0">
                <a:solidFill>
                  <a:srgbClr val="002060"/>
                </a:solidFill>
                <a:effectLst/>
                <a:latin typeface="HG創英角ｺﾞｼｯｸUB"/>
                <a:ea typeface="HG創英角ｺﾞｼｯｸUB"/>
              </a:rPr>
              <a:t>事例について</a:t>
            </a:r>
            <a:endParaRPr kumimoji="1" lang="ja-JP" altLang="en-US" sz="3200" b="0" dirty="0">
              <a:solidFill>
                <a:srgbClr val="002060"/>
              </a:solidFill>
              <a:effectLst/>
              <a:latin typeface="HG創英角ｺﾞｼｯｸUB" panose="020B0909000000000000" pitchFamily="49" charset="-128"/>
              <a:ea typeface="HG創英角ｺﾞｼｯｸUB" panose="020B0909000000000000" pitchFamily="49" charset="-128"/>
            </a:endParaRPr>
          </a:p>
        </p:txBody>
      </p:sp>
      <p:sp>
        <p:nvSpPr>
          <p:cNvPr id="12" name="タイトル 1"/>
          <p:cNvSpPr txBox="1">
            <a:spLocks/>
          </p:cNvSpPr>
          <p:nvPr/>
        </p:nvSpPr>
        <p:spPr>
          <a:xfrm>
            <a:off x="5724128" y="5949280"/>
            <a:ext cx="2952328" cy="6727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smtClean="0">
                <a:solidFill>
                  <a:prstClr val="black"/>
                </a:solidFill>
              </a:rPr>
              <a:t>＊平成</a:t>
            </a:r>
            <a:r>
              <a:rPr lang="en-US" altLang="ja-JP" sz="2000" dirty="0" smtClean="0">
                <a:solidFill>
                  <a:prstClr val="black"/>
                </a:solidFill>
              </a:rPr>
              <a:t>28</a:t>
            </a:r>
            <a:r>
              <a:rPr lang="ja-JP" altLang="en-US" sz="2000" dirty="0" smtClean="0">
                <a:solidFill>
                  <a:prstClr val="black"/>
                </a:solidFill>
              </a:rPr>
              <a:t>年の事故事例</a:t>
            </a:r>
            <a:endParaRPr lang="en-US" altLang="ja-JP" sz="2000" dirty="0" smtClean="0">
              <a:solidFill>
                <a:prstClr val="black"/>
              </a:solidFill>
            </a:endParaRPr>
          </a:p>
        </p:txBody>
      </p:sp>
      <p:sp>
        <p:nvSpPr>
          <p:cNvPr id="7" name="スライド番号プレースホルダ 7"/>
          <p:cNvSpPr>
            <a:spLocks noGrp="1"/>
          </p:cNvSpPr>
          <p:nvPr>
            <p:ph type="sldNum" sz="quarter" idx="12"/>
          </p:nvPr>
        </p:nvSpPr>
        <p:spPr>
          <a:xfrm>
            <a:off x="8647272" y="6407944"/>
            <a:ext cx="365760" cy="365125"/>
          </a:xfrm>
        </p:spPr>
        <p:txBody>
          <a:bodyPr/>
          <a:lstStyle/>
          <a:p>
            <a:fld id="{1FE7406B-1FB4-4551-8C76-B482A15F2861}" type="slidenum">
              <a:rPr kumimoji="1" lang="ja-JP" altLang="en-US" smtClean="0"/>
              <a:pPr/>
              <a:t>40</a:t>
            </a:fld>
            <a:endParaRPr kumimoji="1" lang="ja-JP" altLang="en-US" dirty="0"/>
          </a:p>
        </p:txBody>
      </p:sp>
    </p:spTree>
    <p:extLst>
      <p:ext uri="{BB962C8B-B14F-4D97-AF65-F5344CB8AC3E}">
        <p14:creationId xmlns:p14="http://schemas.microsoft.com/office/powerpoint/2010/main" val="14113530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56792"/>
            <a:ext cx="3892477"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高圧ガス　爆発事故　コンビナート」の画像検索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2996952"/>
            <a:ext cx="4976813" cy="331184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直線コネクタ 4"/>
          <p:cNvCxnSpPr/>
          <p:nvPr/>
        </p:nvCxnSpPr>
        <p:spPr>
          <a:xfrm>
            <a:off x="0" y="126876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タイトル 4"/>
          <p:cNvSpPr>
            <a:spLocks noGrp="1"/>
          </p:cNvSpPr>
          <p:nvPr>
            <p:ph type="title"/>
          </p:nvPr>
        </p:nvSpPr>
        <p:spPr>
          <a:xfrm>
            <a:off x="457200" y="274638"/>
            <a:ext cx="8229600" cy="1143000"/>
          </a:xfrm>
        </p:spPr>
        <p:txBody>
          <a:bodyPr>
            <a:normAutofit/>
          </a:bodyPr>
          <a:lstStyle/>
          <a:p>
            <a:r>
              <a:rPr lang="ja-JP" altLang="en-US" sz="3200" b="0" dirty="0" smtClean="0">
                <a:solidFill>
                  <a:srgbClr val="002060"/>
                </a:solidFill>
                <a:effectLst/>
                <a:latin typeface="HG創英角ｺﾞｼｯｸUB"/>
                <a:ea typeface="HG創英角ｺﾞｼｯｸUB"/>
              </a:rPr>
              <a:t>３－３</a:t>
            </a:r>
            <a:r>
              <a:rPr lang="ja-JP" altLang="en-US" sz="3200" b="0" dirty="0">
                <a:solidFill>
                  <a:srgbClr val="002060"/>
                </a:solidFill>
                <a:effectLst/>
                <a:latin typeface="HG創英角ｺﾞｼｯｸUB"/>
                <a:ea typeface="HG創英角ｺﾞｼｯｸUB"/>
              </a:rPr>
              <a:t>　事故</a:t>
            </a:r>
            <a:r>
              <a:rPr lang="ja-JP" altLang="en-US" sz="3200" b="0" dirty="0" smtClean="0">
                <a:solidFill>
                  <a:srgbClr val="002060"/>
                </a:solidFill>
                <a:effectLst/>
                <a:latin typeface="HG創英角ｺﾞｼｯｸUB"/>
                <a:ea typeface="HG創英角ｺﾞｼｯｸUB"/>
              </a:rPr>
              <a:t>事例について</a:t>
            </a:r>
            <a:endParaRPr kumimoji="1" lang="ja-JP" altLang="en-US" sz="3200" b="0" dirty="0">
              <a:solidFill>
                <a:srgbClr val="002060"/>
              </a:solidFill>
              <a:effectLst/>
              <a:latin typeface="HG創英角ｺﾞｼｯｸUB" panose="020B0909000000000000" pitchFamily="49" charset="-128"/>
              <a:ea typeface="HG創英角ｺﾞｼｯｸUB" panose="020B0909000000000000" pitchFamily="49" charset="-128"/>
            </a:endParaRPr>
          </a:p>
        </p:txBody>
      </p:sp>
      <p:sp>
        <p:nvSpPr>
          <p:cNvPr id="8" name="スライド番号プレースホルダ 7"/>
          <p:cNvSpPr>
            <a:spLocks noGrp="1"/>
          </p:cNvSpPr>
          <p:nvPr>
            <p:ph type="sldNum" sz="quarter" idx="12"/>
          </p:nvPr>
        </p:nvSpPr>
        <p:spPr>
          <a:xfrm>
            <a:off x="8647272" y="6407944"/>
            <a:ext cx="365760" cy="365125"/>
          </a:xfrm>
        </p:spPr>
        <p:txBody>
          <a:bodyPr/>
          <a:lstStyle/>
          <a:p>
            <a:fld id="{1FE7406B-1FB4-4551-8C76-B482A15F2861}" type="slidenum">
              <a:rPr kumimoji="1" lang="ja-JP" altLang="en-US" smtClean="0"/>
              <a:pPr/>
              <a:t>41</a:t>
            </a:fld>
            <a:endParaRPr kumimoji="1" lang="ja-JP" altLang="en-US" dirty="0"/>
          </a:p>
        </p:txBody>
      </p:sp>
    </p:spTree>
    <p:extLst>
      <p:ext uri="{BB962C8B-B14F-4D97-AF65-F5344CB8AC3E}">
        <p14:creationId xmlns:p14="http://schemas.microsoft.com/office/powerpoint/2010/main" val="38895722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364686"/>
            <a:ext cx="3384376" cy="4133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高圧ガス　容器」の画像検索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700808"/>
            <a:ext cx="4023360" cy="301752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直線コネクタ 4"/>
          <p:cNvCxnSpPr/>
          <p:nvPr/>
        </p:nvCxnSpPr>
        <p:spPr>
          <a:xfrm>
            <a:off x="0" y="126876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タイトル 4"/>
          <p:cNvSpPr>
            <a:spLocks noGrp="1"/>
          </p:cNvSpPr>
          <p:nvPr>
            <p:ph type="title"/>
          </p:nvPr>
        </p:nvSpPr>
        <p:spPr>
          <a:xfrm>
            <a:off x="457200" y="274638"/>
            <a:ext cx="8229600" cy="1143000"/>
          </a:xfrm>
        </p:spPr>
        <p:txBody>
          <a:bodyPr>
            <a:normAutofit/>
          </a:bodyPr>
          <a:lstStyle/>
          <a:p>
            <a:r>
              <a:rPr lang="ja-JP" altLang="en-US" sz="3200" b="0" dirty="0" smtClean="0">
                <a:solidFill>
                  <a:srgbClr val="002060"/>
                </a:solidFill>
                <a:effectLst/>
                <a:latin typeface="HG創英角ｺﾞｼｯｸUB"/>
                <a:ea typeface="HG創英角ｺﾞｼｯｸUB"/>
              </a:rPr>
              <a:t>３－３</a:t>
            </a:r>
            <a:r>
              <a:rPr lang="ja-JP" altLang="en-US" sz="3200" b="0" dirty="0">
                <a:solidFill>
                  <a:srgbClr val="002060"/>
                </a:solidFill>
                <a:effectLst/>
                <a:latin typeface="HG創英角ｺﾞｼｯｸUB"/>
                <a:ea typeface="HG創英角ｺﾞｼｯｸUB"/>
              </a:rPr>
              <a:t>　事故</a:t>
            </a:r>
            <a:r>
              <a:rPr lang="ja-JP" altLang="en-US" sz="3200" b="0" dirty="0" smtClean="0">
                <a:solidFill>
                  <a:srgbClr val="002060"/>
                </a:solidFill>
                <a:effectLst/>
                <a:latin typeface="HG創英角ｺﾞｼｯｸUB"/>
                <a:ea typeface="HG創英角ｺﾞｼｯｸUB"/>
              </a:rPr>
              <a:t>事例について</a:t>
            </a:r>
            <a:endParaRPr kumimoji="1" lang="ja-JP" altLang="en-US" sz="3200" b="0" dirty="0">
              <a:solidFill>
                <a:srgbClr val="002060"/>
              </a:solidFill>
              <a:effectLst/>
              <a:latin typeface="HG創英角ｺﾞｼｯｸUB" panose="020B0909000000000000" pitchFamily="49" charset="-128"/>
              <a:ea typeface="HG創英角ｺﾞｼｯｸUB" panose="020B0909000000000000" pitchFamily="49" charset="-128"/>
            </a:endParaRPr>
          </a:p>
        </p:txBody>
      </p:sp>
      <p:sp>
        <p:nvSpPr>
          <p:cNvPr id="8" name="スライド番号プレースホルダ 7"/>
          <p:cNvSpPr>
            <a:spLocks noGrp="1"/>
          </p:cNvSpPr>
          <p:nvPr>
            <p:ph type="sldNum" sz="quarter" idx="12"/>
          </p:nvPr>
        </p:nvSpPr>
        <p:spPr>
          <a:xfrm>
            <a:off x="8647272" y="6407944"/>
            <a:ext cx="365760" cy="365125"/>
          </a:xfrm>
        </p:spPr>
        <p:txBody>
          <a:bodyPr/>
          <a:lstStyle/>
          <a:p>
            <a:fld id="{1FE7406B-1FB4-4551-8C76-B482A15F2861}" type="slidenum">
              <a:rPr kumimoji="1" lang="ja-JP" altLang="en-US" smtClean="0"/>
              <a:pPr/>
              <a:t>42</a:t>
            </a:fld>
            <a:endParaRPr kumimoji="1" lang="ja-JP" altLang="en-US" dirty="0"/>
          </a:p>
        </p:txBody>
      </p:sp>
    </p:spTree>
    <p:extLst>
      <p:ext uri="{BB962C8B-B14F-4D97-AF65-F5344CB8AC3E}">
        <p14:creationId xmlns:p14="http://schemas.microsoft.com/office/powerpoint/2010/main" val="14795617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67544" y="1625344"/>
            <a:ext cx="8229600" cy="4900000"/>
          </a:xfrm>
        </p:spPr>
        <p:txBody>
          <a:bodyPr>
            <a:normAutofit fontScale="92500"/>
          </a:bodyPr>
          <a:lstStyle/>
          <a:p>
            <a:pPr marL="109728" indent="0">
              <a:buNone/>
            </a:pPr>
            <a:r>
              <a:rPr kumimoji="1" lang="ja-JP" altLang="en-US" dirty="0" smtClean="0"/>
              <a:t>○　高圧ガスは、その特性を十分理解して取扱う</a:t>
            </a:r>
            <a:endParaRPr kumimoji="1" lang="en-US" altLang="ja-JP" dirty="0" smtClean="0"/>
          </a:p>
          <a:p>
            <a:pPr marL="109728" indent="0">
              <a:buNone/>
            </a:pPr>
            <a:r>
              <a:rPr kumimoji="1" lang="ja-JP" altLang="en-US" dirty="0" smtClean="0"/>
              <a:t>　　　　⇒　</a:t>
            </a:r>
            <a:r>
              <a:rPr kumimoji="1" lang="ja-JP" altLang="en-US" dirty="0" smtClean="0">
                <a:solidFill>
                  <a:srgbClr val="FF0000"/>
                </a:solidFill>
              </a:rPr>
              <a:t>破裂、爆発、中毒、窒息のおそれ</a:t>
            </a:r>
            <a:endParaRPr kumimoji="1" lang="en-US" altLang="ja-JP" dirty="0" smtClean="0">
              <a:solidFill>
                <a:srgbClr val="FF0000"/>
              </a:solidFill>
            </a:endParaRPr>
          </a:p>
          <a:p>
            <a:pPr marL="109728" indent="0">
              <a:lnSpc>
                <a:spcPct val="110000"/>
              </a:lnSpc>
              <a:spcBef>
                <a:spcPts val="0"/>
              </a:spcBef>
              <a:buNone/>
            </a:pPr>
            <a:endParaRPr kumimoji="1" lang="en-US" altLang="ja-JP" dirty="0" smtClean="0"/>
          </a:p>
          <a:p>
            <a:pPr marL="0" lvl="0" indent="0">
              <a:lnSpc>
                <a:spcPts val="4200"/>
              </a:lnSpc>
              <a:spcBef>
                <a:spcPts val="0"/>
              </a:spcBef>
              <a:buClrTx/>
              <a:buSzTx/>
              <a:buNone/>
            </a:pPr>
            <a:r>
              <a:rPr kumimoji="1" lang="ja-JP" altLang="en-US" dirty="0" smtClean="0"/>
              <a:t> ○　</a:t>
            </a:r>
            <a:r>
              <a:rPr lang="ja-JP" altLang="en-US" sz="2800" dirty="0">
                <a:solidFill>
                  <a:prstClr val="black"/>
                </a:solidFill>
                <a:latin typeface="ＭＳ Ｐゴシック"/>
              </a:rPr>
              <a:t>高圧ガスの</a:t>
            </a:r>
            <a:r>
              <a:rPr lang="ja-JP" altLang="en-US" sz="2800" dirty="0" smtClean="0">
                <a:solidFill>
                  <a:prstClr val="black"/>
                </a:solidFill>
                <a:latin typeface="ＭＳ Ｐゴシック"/>
              </a:rPr>
              <a:t>製造から消費</a:t>
            </a:r>
            <a:r>
              <a:rPr lang="ja-JP" altLang="en-US" sz="2800" dirty="0">
                <a:solidFill>
                  <a:prstClr val="black"/>
                </a:solidFill>
                <a:latin typeface="ＭＳ Ｐゴシック"/>
              </a:rPr>
              <a:t>並びに容器</a:t>
            </a:r>
            <a:r>
              <a:rPr lang="ja-JP" altLang="en-US" sz="2800" dirty="0" smtClean="0">
                <a:solidFill>
                  <a:prstClr val="black"/>
                </a:solidFill>
                <a:latin typeface="ＭＳ Ｐゴシック"/>
              </a:rPr>
              <a:t>の取扱い</a:t>
            </a:r>
            <a:r>
              <a:rPr kumimoji="1" lang="ja-JP" altLang="en-US" sz="2800" dirty="0" smtClean="0">
                <a:solidFill>
                  <a:prstClr val="black"/>
                </a:solidFill>
                <a:latin typeface="ＭＳ Ｐゴシック"/>
              </a:rPr>
              <a:t>に至る </a:t>
            </a:r>
            <a:endParaRPr kumimoji="1" lang="en-US" altLang="ja-JP" sz="2800" dirty="0" smtClean="0">
              <a:solidFill>
                <a:prstClr val="black"/>
              </a:solidFill>
              <a:latin typeface="ＭＳ Ｐゴシック"/>
            </a:endParaRPr>
          </a:p>
          <a:p>
            <a:pPr marL="0" lvl="0" indent="0">
              <a:lnSpc>
                <a:spcPts val="4200"/>
              </a:lnSpc>
              <a:spcBef>
                <a:spcPts val="0"/>
              </a:spcBef>
              <a:buClrTx/>
              <a:buSzTx/>
              <a:buNone/>
            </a:pPr>
            <a:r>
              <a:rPr lang="en-US" altLang="ja-JP" sz="2800" dirty="0">
                <a:solidFill>
                  <a:prstClr val="black"/>
                </a:solidFill>
                <a:latin typeface="ＭＳ Ｐゴシック"/>
              </a:rPr>
              <a:t> </a:t>
            </a:r>
            <a:r>
              <a:rPr lang="en-US" altLang="ja-JP" sz="2800" dirty="0" smtClean="0">
                <a:solidFill>
                  <a:prstClr val="black"/>
                </a:solidFill>
                <a:latin typeface="ＭＳ Ｐゴシック"/>
              </a:rPr>
              <a:t>     </a:t>
            </a:r>
            <a:r>
              <a:rPr kumimoji="1" lang="ja-JP" altLang="en-US" sz="2800" dirty="0" smtClean="0">
                <a:solidFill>
                  <a:prstClr val="black"/>
                </a:solidFill>
                <a:latin typeface="ＭＳ Ｐゴシック"/>
              </a:rPr>
              <a:t>ライフサイクル全般</a:t>
            </a:r>
            <a:r>
              <a:rPr lang="ja-JP" altLang="en-US" sz="2800" dirty="0" smtClean="0">
                <a:solidFill>
                  <a:prstClr val="black"/>
                </a:solidFill>
                <a:latin typeface="ＭＳ Ｐゴシック"/>
              </a:rPr>
              <a:t>できちんと</a:t>
            </a:r>
            <a:r>
              <a:rPr kumimoji="1" lang="ja-JP" altLang="en-US" sz="2800" dirty="0" smtClean="0">
                <a:solidFill>
                  <a:prstClr val="black"/>
                </a:solidFill>
                <a:latin typeface="ＭＳ Ｐゴシック"/>
              </a:rPr>
              <a:t>法令を遵守</a:t>
            </a:r>
            <a:endParaRPr kumimoji="1" lang="en-US" altLang="ja-JP" sz="2800" dirty="0" smtClean="0">
              <a:solidFill>
                <a:prstClr val="black"/>
              </a:solidFill>
              <a:latin typeface="ＭＳ Ｐゴシック"/>
            </a:endParaRPr>
          </a:p>
          <a:p>
            <a:pPr marL="0" lvl="0" indent="0">
              <a:lnSpc>
                <a:spcPts val="4200"/>
              </a:lnSpc>
              <a:spcBef>
                <a:spcPts val="0"/>
              </a:spcBef>
              <a:buClrTx/>
              <a:buSzTx/>
              <a:buNone/>
            </a:pPr>
            <a:r>
              <a:rPr lang="ja-JP" altLang="en-US" sz="2800" dirty="0">
                <a:solidFill>
                  <a:prstClr val="black"/>
                </a:solidFill>
                <a:latin typeface="ＭＳ Ｐゴシック"/>
              </a:rPr>
              <a:t>　</a:t>
            </a:r>
            <a:r>
              <a:rPr lang="ja-JP" altLang="en-US" sz="2800" dirty="0" smtClean="0">
                <a:solidFill>
                  <a:prstClr val="black"/>
                </a:solidFill>
                <a:latin typeface="ＭＳ Ｐゴシック"/>
              </a:rPr>
              <a:t>　　　 </a:t>
            </a:r>
            <a:r>
              <a:rPr lang="ja-JP" altLang="en-US" sz="2800" dirty="0" smtClean="0"/>
              <a:t>⇒</a:t>
            </a:r>
            <a:r>
              <a:rPr lang="ja-JP" altLang="en-US" sz="2800" dirty="0"/>
              <a:t>　</a:t>
            </a:r>
            <a:r>
              <a:rPr lang="ja-JP" altLang="en-US" sz="2800" dirty="0" smtClean="0">
                <a:solidFill>
                  <a:srgbClr val="FF0000"/>
                </a:solidFill>
              </a:rPr>
              <a:t>許可等の手続き、技術基準、事故報告等</a:t>
            </a:r>
            <a:endParaRPr lang="en-US" altLang="ja-JP" sz="2800" dirty="0" smtClean="0">
              <a:solidFill>
                <a:srgbClr val="FF0000"/>
              </a:solidFill>
            </a:endParaRPr>
          </a:p>
          <a:p>
            <a:pPr marL="0" lvl="0" indent="0">
              <a:lnSpc>
                <a:spcPct val="110000"/>
              </a:lnSpc>
              <a:spcBef>
                <a:spcPts val="0"/>
              </a:spcBef>
              <a:buClrTx/>
              <a:buSzTx/>
              <a:buNone/>
            </a:pPr>
            <a:endParaRPr lang="en-US" altLang="ja-JP" sz="2800" dirty="0" smtClean="0">
              <a:solidFill>
                <a:srgbClr val="FF0000"/>
              </a:solidFill>
            </a:endParaRPr>
          </a:p>
          <a:p>
            <a:pPr marL="0" lvl="0" indent="0">
              <a:lnSpc>
                <a:spcPts val="4200"/>
              </a:lnSpc>
              <a:spcBef>
                <a:spcPts val="0"/>
              </a:spcBef>
              <a:buClrTx/>
              <a:buSzTx/>
              <a:buNone/>
            </a:pPr>
            <a:r>
              <a:rPr lang="ja-JP" altLang="en-US" dirty="0" smtClean="0"/>
              <a:t> ○</a:t>
            </a:r>
            <a:r>
              <a:rPr lang="ja-JP" altLang="en-US" dirty="0"/>
              <a:t>　</a:t>
            </a:r>
            <a:r>
              <a:rPr lang="ja-JP" altLang="en-US" sz="2800" dirty="0">
                <a:solidFill>
                  <a:prstClr val="black"/>
                </a:solidFill>
                <a:latin typeface="ＭＳ Ｐゴシック"/>
              </a:rPr>
              <a:t>高圧</a:t>
            </a:r>
            <a:r>
              <a:rPr lang="ja-JP" altLang="en-US" sz="2800" dirty="0" smtClean="0">
                <a:solidFill>
                  <a:prstClr val="black"/>
                </a:solidFill>
                <a:latin typeface="ＭＳ Ｐゴシック"/>
              </a:rPr>
              <a:t>ガスは自主保安が基本</a:t>
            </a:r>
            <a:endParaRPr lang="en-US" altLang="ja-JP" sz="2800" dirty="0">
              <a:solidFill>
                <a:prstClr val="black"/>
              </a:solidFill>
              <a:latin typeface="ＭＳ Ｐゴシック"/>
            </a:endParaRPr>
          </a:p>
          <a:p>
            <a:pPr marL="0" lvl="0" indent="0">
              <a:lnSpc>
                <a:spcPts val="4200"/>
              </a:lnSpc>
              <a:spcBef>
                <a:spcPts val="0"/>
              </a:spcBef>
              <a:buClrTx/>
              <a:buSzTx/>
              <a:buNone/>
            </a:pPr>
            <a:r>
              <a:rPr lang="ja-JP" altLang="en-US" sz="2400" dirty="0">
                <a:solidFill>
                  <a:prstClr val="black"/>
                </a:solidFill>
                <a:latin typeface="ＭＳ Ｐゴシック"/>
              </a:rPr>
              <a:t>　　　　 </a:t>
            </a:r>
            <a:r>
              <a:rPr lang="ja-JP" altLang="en-US" sz="2400" dirty="0" smtClean="0">
                <a:solidFill>
                  <a:prstClr val="black"/>
                </a:solidFill>
                <a:latin typeface="ＭＳ Ｐゴシック"/>
              </a:rPr>
              <a:t>  </a:t>
            </a:r>
            <a:r>
              <a:rPr lang="ja-JP" altLang="en-US" sz="2800" dirty="0" smtClean="0"/>
              <a:t>⇒</a:t>
            </a:r>
            <a:r>
              <a:rPr lang="ja-JP" altLang="en-US" sz="2800" dirty="0"/>
              <a:t>　</a:t>
            </a:r>
            <a:r>
              <a:rPr lang="ja-JP" altLang="en-US" sz="2800" dirty="0" smtClean="0">
                <a:solidFill>
                  <a:srgbClr val="FF0000"/>
                </a:solidFill>
              </a:rPr>
              <a:t>日常点検、定期点検、チームワークが重要</a:t>
            </a:r>
            <a:endParaRPr lang="en-US" altLang="ja-JP" sz="2800" dirty="0">
              <a:solidFill>
                <a:srgbClr val="FF0000"/>
              </a:solidFill>
            </a:endParaRPr>
          </a:p>
          <a:p>
            <a:pPr marL="0" lvl="0" indent="0">
              <a:lnSpc>
                <a:spcPts val="4200"/>
              </a:lnSpc>
              <a:spcBef>
                <a:spcPts val="0"/>
              </a:spcBef>
              <a:buClrTx/>
              <a:buSzTx/>
              <a:buNone/>
            </a:pPr>
            <a:endParaRPr kumimoji="1" lang="ja-JP" altLang="en-US" dirty="0">
              <a:solidFill>
                <a:srgbClr val="FF0000"/>
              </a:solidFill>
            </a:endParaRPr>
          </a:p>
        </p:txBody>
      </p:sp>
      <p:cxnSp>
        <p:nvCxnSpPr>
          <p:cNvPr id="4" name="直線コネクタ 3"/>
          <p:cNvCxnSpPr/>
          <p:nvPr/>
        </p:nvCxnSpPr>
        <p:spPr>
          <a:xfrm>
            <a:off x="0" y="126876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タイトル 4"/>
          <p:cNvSpPr>
            <a:spLocks noGrp="1"/>
          </p:cNvSpPr>
          <p:nvPr>
            <p:ph type="title"/>
          </p:nvPr>
        </p:nvSpPr>
        <p:spPr>
          <a:xfrm>
            <a:off x="457200" y="274638"/>
            <a:ext cx="8229600" cy="1143000"/>
          </a:xfrm>
        </p:spPr>
        <p:txBody>
          <a:bodyPr>
            <a:normAutofit/>
          </a:bodyPr>
          <a:lstStyle/>
          <a:p>
            <a:r>
              <a:rPr kumimoji="1" lang="ja-JP" altLang="en-US" sz="3200" b="0" dirty="0" smtClean="0">
                <a:solidFill>
                  <a:srgbClr val="002060"/>
                </a:solidFill>
                <a:effectLst/>
                <a:latin typeface="HG創英角ｺﾞｼｯｸUB" panose="020B0909000000000000" pitchFamily="49" charset="-128"/>
                <a:ea typeface="HG創英角ｺﾞｼｯｸUB" panose="020B0909000000000000" pitchFamily="49" charset="-128"/>
              </a:rPr>
              <a:t>まとめ</a:t>
            </a:r>
            <a:endParaRPr kumimoji="1" lang="ja-JP" altLang="en-US" sz="3200" b="0" dirty="0">
              <a:solidFill>
                <a:srgbClr val="002060"/>
              </a:solidFill>
              <a:effectLst/>
              <a:latin typeface="HG創英角ｺﾞｼｯｸUB" panose="020B0909000000000000" pitchFamily="49" charset="-128"/>
              <a:ea typeface="HG創英角ｺﾞｼｯｸUB" panose="020B0909000000000000" pitchFamily="49" charset="-128"/>
            </a:endParaRPr>
          </a:p>
        </p:txBody>
      </p:sp>
      <p:sp>
        <p:nvSpPr>
          <p:cNvPr id="5" name="スライド番号プレースホルダ 7"/>
          <p:cNvSpPr>
            <a:spLocks noGrp="1"/>
          </p:cNvSpPr>
          <p:nvPr>
            <p:ph type="sldNum" sz="quarter" idx="12"/>
          </p:nvPr>
        </p:nvSpPr>
        <p:spPr>
          <a:xfrm>
            <a:off x="8647272" y="6407944"/>
            <a:ext cx="365760" cy="365125"/>
          </a:xfrm>
        </p:spPr>
        <p:txBody>
          <a:bodyPr/>
          <a:lstStyle/>
          <a:p>
            <a:fld id="{1FE7406B-1FB4-4551-8C76-B482A15F2861}" type="slidenum">
              <a:rPr kumimoji="1" lang="ja-JP" altLang="en-US" smtClean="0"/>
              <a:pPr/>
              <a:t>43</a:t>
            </a:fld>
            <a:endParaRPr kumimoji="1" lang="ja-JP" altLang="en-US" dirty="0"/>
          </a:p>
        </p:txBody>
      </p:sp>
    </p:spTree>
    <p:extLst>
      <p:ext uri="{BB962C8B-B14F-4D97-AF65-F5344CB8AC3E}">
        <p14:creationId xmlns:p14="http://schemas.microsoft.com/office/powerpoint/2010/main" val="2495057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右矢印 3"/>
          <p:cNvSpPr/>
          <p:nvPr/>
        </p:nvSpPr>
        <p:spPr>
          <a:xfrm rot="20443572">
            <a:off x="638892" y="2023200"/>
            <a:ext cx="8438566" cy="3469259"/>
          </a:xfrm>
          <a:prstGeom prst="rightArrow">
            <a:avLst>
              <a:gd name="adj1" fmla="val 67777"/>
              <a:gd name="adj2" fmla="val 26450"/>
            </a:avLst>
          </a:prstGeom>
          <a:gradFill flip="none" rotWithShape="1">
            <a:gsLst>
              <a:gs pos="0">
                <a:schemeClr val="accent1">
                  <a:lumMod val="75000"/>
                </a:schemeClr>
              </a:gs>
              <a:gs pos="88000">
                <a:srgbClr val="CEE8F3"/>
              </a:gs>
              <a:gs pos="17000">
                <a:schemeClr val="accent1">
                  <a:tint val="44500"/>
                  <a:satMod val="160000"/>
                </a:schemeClr>
              </a:gs>
              <a:gs pos="100000">
                <a:schemeClr val="accent1">
                  <a:tint val="23500"/>
                  <a:satMod val="160000"/>
                </a:schemeClr>
              </a:gs>
            </a:gsLst>
            <a:lin ang="108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497349" y="3750279"/>
            <a:ext cx="1051983" cy="44267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dirty="0" smtClean="0">
                <a:solidFill>
                  <a:schemeClr val="tx1"/>
                </a:solidFill>
              </a:rPr>
              <a:t>１９０７</a:t>
            </a:r>
            <a:endParaRPr kumimoji="1" lang="ja-JP" altLang="en-US" b="1" dirty="0">
              <a:solidFill>
                <a:schemeClr val="tx1"/>
              </a:solidFill>
            </a:endParaRPr>
          </a:p>
        </p:txBody>
      </p:sp>
      <p:sp>
        <p:nvSpPr>
          <p:cNvPr id="6" name="テキスト ボックス 5"/>
          <p:cNvSpPr txBox="1"/>
          <p:nvPr/>
        </p:nvSpPr>
        <p:spPr>
          <a:xfrm>
            <a:off x="252465" y="3167627"/>
            <a:ext cx="2088232" cy="584775"/>
          </a:xfrm>
          <a:prstGeom prst="rect">
            <a:avLst/>
          </a:prstGeom>
          <a:noFill/>
        </p:spPr>
        <p:txBody>
          <a:bodyPr wrap="square" rtlCol="0">
            <a:spAutoFit/>
          </a:bodyPr>
          <a:lstStyle/>
          <a:p>
            <a:r>
              <a:rPr kumimoji="1" lang="ja-JP" altLang="en-US" sz="1600" b="1" dirty="0" smtClean="0"/>
              <a:t>我が国で高圧ガスの工業生産開始</a:t>
            </a:r>
            <a:endParaRPr kumimoji="1" lang="ja-JP" altLang="en-US" sz="1600" b="1" dirty="0"/>
          </a:p>
        </p:txBody>
      </p:sp>
      <p:sp>
        <p:nvSpPr>
          <p:cNvPr id="7" name="円/楕円 6"/>
          <p:cNvSpPr/>
          <p:nvPr/>
        </p:nvSpPr>
        <p:spPr>
          <a:xfrm>
            <a:off x="1129669" y="4761959"/>
            <a:ext cx="1051200" cy="4428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b="1" dirty="0">
                <a:solidFill>
                  <a:schemeClr val="tx1"/>
                </a:solidFill>
              </a:rPr>
              <a:t>１９２２</a:t>
            </a:r>
          </a:p>
        </p:txBody>
      </p:sp>
      <p:sp>
        <p:nvSpPr>
          <p:cNvPr id="8" name="テキスト ボックス 7"/>
          <p:cNvSpPr txBox="1"/>
          <p:nvPr/>
        </p:nvSpPr>
        <p:spPr>
          <a:xfrm>
            <a:off x="1090070" y="5155139"/>
            <a:ext cx="2092097" cy="1077218"/>
          </a:xfrm>
          <a:prstGeom prst="rect">
            <a:avLst/>
          </a:prstGeom>
          <a:noFill/>
        </p:spPr>
        <p:txBody>
          <a:bodyPr wrap="square" rtlCol="0">
            <a:spAutoFit/>
          </a:bodyPr>
          <a:lstStyle/>
          <a:p>
            <a:r>
              <a:rPr kumimoji="1" lang="ja-JP" altLang="en-US" sz="1600" b="1" dirty="0" smtClean="0"/>
              <a:t>圧縮瓦斯及液化瓦斯取締法公布</a:t>
            </a:r>
            <a:endParaRPr kumimoji="1" lang="en-US" altLang="ja-JP" sz="1600" b="1" dirty="0" smtClean="0"/>
          </a:p>
          <a:p>
            <a:r>
              <a:rPr lang="ja-JP" altLang="en-US" sz="1600" b="1" dirty="0" smtClean="0"/>
              <a:t>（内務省＝</a:t>
            </a:r>
            <a:endParaRPr lang="en-US" altLang="ja-JP" sz="1600" b="1" dirty="0" smtClean="0"/>
          </a:p>
          <a:p>
            <a:r>
              <a:rPr lang="ja-JP" altLang="en-US" sz="1600" b="1" dirty="0"/>
              <a:t>　</a:t>
            </a:r>
            <a:r>
              <a:rPr lang="ja-JP" altLang="en-US" sz="1600" b="1" dirty="0" smtClean="0"/>
              <a:t>　警察行政の一環）</a:t>
            </a:r>
            <a:endParaRPr kumimoji="1" lang="ja-JP" altLang="en-US" sz="1600" b="1" dirty="0"/>
          </a:p>
        </p:txBody>
      </p:sp>
      <p:sp>
        <p:nvSpPr>
          <p:cNvPr id="9" name="テキスト ボックス 8"/>
          <p:cNvSpPr txBox="1"/>
          <p:nvPr/>
        </p:nvSpPr>
        <p:spPr>
          <a:xfrm>
            <a:off x="576029" y="4238043"/>
            <a:ext cx="1709609" cy="338554"/>
          </a:xfrm>
          <a:prstGeom prst="rect">
            <a:avLst/>
          </a:prstGeom>
          <a:noFill/>
        </p:spPr>
        <p:txBody>
          <a:bodyPr wrap="square" rtlCol="0">
            <a:spAutoFit/>
          </a:bodyPr>
          <a:lstStyle/>
          <a:p>
            <a:pPr algn="ctr"/>
            <a:r>
              <a:rPr kumimoji="1" lang="ja-JP" altLang="en-US" sz="1600" b="1" dirty="0" smtClean="0">
                <a:solidFill>
                  <a:srgbClr val="FF0000"/>
                </a:solidFill>
              </a:rPr>
              <a:t>初期の事故発生</a:t>
            </a:r>
            <a:endParaRPr kumimoji="1" lang="ja-JP" altLang="en-US" sz="1600" b="1" dirty="0">
              <a:solidFill>
                <a:srgbClr val="FF0000"/>
              </a:solidFill>
            </a:endParaRPr>
          </a:p>
        </p:txBody>
      </p:sp>
      <p:sp>
        <p:nvSpPr>
          <p:cNvPr id="10" name="円/楕円 9"/>
          <p:cNvSpPr/>
          <p:nvPr/>
        </p:nvSpPr>
        <p:spPr>
          <a:xfrm>
            <a:off x="2498092" y="3883370"/>
            <a:ext cx="1051200" cy="4428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dirty="0" smtClean="0">
                <a:solidFill>
                  <a:schemeClr val="tx1"/>
                </a:solidFill>
              </a:rPr>
              <a:t>１９５１</a:t>
            </a:r>
            <a:endParaRPr kumimoji="1" lang="ja-JP" altLang="en-US" b="1" dirty="0">
              <a:solidFill>
                <a:schemeClr val="tx1"/>
              </a:solidFill>
            </a:endParaRPr>
          </a:p>
        </p:txBody>
      </p:sp>
      <p:sp>
        <p:nvSpPr>
          <p:cNvPr id="11" name="テキスト ボックス 10"/>
          <p:cNvSpPr txBox="1"/>
          <p:nvPr/>
        </p:nvSpPr>
        <p:spPr>
          <a:xfrm>
            <a:off x="2417240" y="4375026"/>
            <a:ext cx="2092760" cy="830997"/>
          </a:xfrm>
          <a:prstGeom prst="rect">
            <a:avLst/>
          </a:prstGeom>
          <a:noFill/>
        </p:spPr>
        <p:txBody>
          <a:bodyPr wrap="square" rtlCol="0">
            <a:spAutoFit/>
          </a:bodyPr>
          <a:lstStyle/>
          <a:p>
            <a:r>
              <a:rPr kumimoji="1" lang="ja-JP" altLang="en-US" sz="1600" b="1" dirty="0" smtClean="0"/>
              <a:t>高圧ガス取締法公布</a:t>
            </a:r>
            <a:endParaRPr kumimoji="1" lang="en-US" altLang="ja-JP" sz="1600" b="1" dirty="0" smtClean="0"/>
          </a:p>
          <a:p>
            <a:r>
              <a:rPr lang="ja-JP" altLang="en-US" sz="1600" b="1" dirty="0" smtClean="0"/>
              <a:t>（通商産業省＝</a:t>
            </a:r>
            <a:endParaRPr lang="en-US" altLang="ja-JP" sz="1600" b="1" dirty="0" smtClean="0"/>
          </a:p>
          <a:p>
            <a:r>
              <a:rPr lang="ja-JP" altLang="en-US" sz="1600" b="1" dirty="0"/>
              <a:t>　</a:t>
            </a:r>
            <a:r>
              <a:rPr lang="ja-JP" altLang="en-US" sz="1600" b="1" dirty="0" smtClean="0"/>
              <a:t>　産業行政の一環）</a:t>
            </a:r>
            <a:endParaRPr kumimoji="1" lang="ja-JP" altLang="en-US" sz="1600" b="1" dirty="0"/>
          </a:p>
        </p:txBody>
      </p:sp>
      <p:sp>
        <p:nvSpPr>
          <p:cNvPr id="12" name="テキスト ボックス 11"/>
          <p:cNvSpPr txBox="1"/>
          <p:nvPr/>
        </p:nvSpPr>
        <p:spPr>
          <a:xfrm>
            <a:off x="2327363" y="3336950"/>
            <a:ext cx="1709609" cy="584775"/>
          </a:xfrm>
          <a:prstGeom prst="rect">
            <a:avLst/>
          </a:prstGeom>
          <a:noFill/>
        </p:spPr>
        <p:txBody>
          <a:bodyPr wrap="square" rtlCol="0">
            <a:spAutoFit/>
          </a:bodyPr>
          <a:lstStyle/>
          <a:p>
            <a:r>
              <a:rPr kumimoji="1" lang="ja-JP" altLang="en-US" sz="1600" b="1" dirty="0" smtClean="0">
                <a:solidFill>
                  <a:srgbClr val="FF0000"/>
                </a:solidFill>
              </a:rPr>
              <a:t>利用拡大に伴う事故増加</a:t>
            </a:r>
            <a:endParaRPr kumimoji="1" lang="ja-JP" altLang="en-US" sz="1600" b="1" dirty="0">
              <a:solidFill>
                <a:srgbClr val="FF0000"/>
              </a:solidFill>
            </a:endParaRPr>
          </a:p>
        </p:txBody>
      </p:sp>
      <p:sp>
        <p:nvSpPr>
          <p:cNvPr id="13" name="円/楕円 12"/>
          <p:cNvSpPr/>
          <p:nvPr/>
        </p:nvSpPr>
        <p:spPr>
          <a:xfrm>
            <a:off x="4029336" y="3394687"/>
            <a:ext cx="1051200" cy="4428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dirty="0" smtClean="0">
                <a:solidFill>
                  <a:schemeClr val="tx1"/>
                </a:solidFill>
              </a:rPr>
              <a:t>１９６３</a:t>
            </a:r>
            <a:endParaRPr kumimoji="1" lang="ja-JP" altLang="en-US" b="1" dirty="0">
              <a:solidFill>
                <a:schemeClr val="tx1"/>
              </a:solidFill>
            </a:endParaRPr>
          </a:p>
        </p:txBody>
      </p:sp>
      <p:sp>
        <p:nvSpPr>
          <p:cNvPr id="14" name="テキスト ボックス 13"/>
          <p:cNvSpPr txBox="1"/>
          <p:nvPr/>
        </p:nvSpPr>
        <p:spPr>
          <a:xfrm>
            <a:off x="3751089" y="3872713"/>
            <a:ext cx="1709609" cy="338554"/>
          </a:xfrm>
          <a:prstGeom prst="rect">
            <a:avLst/>
          </a:prstGeom>
          <a:noFill/>
        </p:spPr>
        <p:txBody>
          <a:bodyPr wrap="square" rtlCol="0">
            <a:spAutoFit/>
          </a:bodyPr>
          <a:lstStyle/>
          <a:p>
            <a:r>
              <a:rPr kumimoji="1" lang="ja-JP" altLang="en-US" sz="1600" b="1" dirty="0" smtClean="0">
                <a:solidFill>
                  <a:srgbClr val="FF0000"/>
                </a:solidFill>
              </a:rPr>
              <a:t>コンビナート災害</a:t>
            </a:r>
            <a:endParaRPr kumimoji="1" lang="ja-JP" altLang="en-US" sz="1600" b="1" dirty="0">
              <a:solidFill>
                <a:srgbClr val="FF0000"/>
              </a:solidFill>
            </a:endParaRPr>
          </a:p>
        </p:txBody>
      </p:sp>
      <p:sp>
        <p:nvSpPr>
          <p:cNvPr id="15" name="テキスト ボックス 14"/>
          <p:cNvSpPr txBox="1"/>
          <p:nvPr/>
        </p:nvSpPr>
        <p:spPr>
          <a:xfrm>
            <a:off x="3838112" y="2850651"/>
            <a:ext cx="1814480" cy="584775"/>
          </a:xfrm>
          <a:prstGeom prst="rect">
            <a:avLst/>
          </a:prstGeom>
          <a:noFill/>
        </p:spPr>
        <p:txBody>
          <a:bodyPr wrap="square" rtlCol="0">
            <a:spAutoFit/>
          </a:bodyPr>
          <a:lstStyle/>
          <a:p>
            <a:r>
              <a:rPr kumimoji="1" lang="ja-JP" altLang="en-US" sz="1600" b="1" dirty="0" smtClean="0"/>
              <a:t>高圧ガス保安協会</a:t>
            </a:r>
            <a:endParaRPr kumimoji="1" lang="en-US" altLang="ja-JP" sz="1600" b="1" dirty="0" smtClean="0"/>
          </a:p>
          <a:p>
            <a:r>
              <a:rPr kumimoji="1" lang="ja-JP" altLang="en-US" sz="1600" b="1" dirty="0" smtClean="0"/>
              <a:t>の設立</a:t>
            </a:r>
            <a:endParaRPr kumimoji="1" lang="ja-JP" altLang="en-US" sz="1600" b="1" dirty="0"/>
          </a:p>
        </p:txBody>
      </p:sp>
      <p:sp>
        <p:nvSpPr>
          <p:cNvPr id="16" name="テキスト ボックス 15"/>
          <p:cNvSpPr txBox="1"/>
          <p:nvPr/>
        </p:nvSpPr>
        <p:spPr>
          <a:xfrm>
            <a:off x="3027742" y="2173479"/>
            <a:ext cx="1661392" cy="338554"/>
          </a:xfrm>
          <a:prstGeom prst="rect">
            <a:avLst/>
          </a:prstGeom>
          <a:noFill/>
        </p:spPr>
        <p:txBody>
          <a:bodyPr wrap="square" rtlCol="0">
            <a:spAutoFit/>
          </a:bodyPr>
          <a:lstStyle/>
          <a:p>
            <a:r>
              <a:rPr kumimoji="1" lang="ja-JP" altLang="en-US" sz="1600" b="1" dirty="0" smtClean="0"/>
              <a:t>自主保安の導入</a:t>
            </a:r>
            <a:endParaRPr kumimoji="1" lang="ja-JP" altLang="en-US" sz="1600" b="1" dirty="0"/>
          </a:p>
        </p:txBody>
      </p:sp>
      <p:sp>
        <p:nvSpPr>
          <p:cNvPr id="17" name="円/楕円 16"/>
          <p:cNvSpPr/>
          <p:nvPr/>
        </p:nvSpPr>
        <p:spPr>
          <a:xfrm>
            <a:off x="5511912" y="3504447"/>
            <a:ext cx="1051200" cy="4428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b="1" dirty="0">
                <a:solidFill>
                  <a:schemeClr val="tx1"/>
                </a:solidFill>
              </a:rPr>
              <a:t>１９７６</a:t>
            </a:r>
          </a:p>
        </p:txBody>
      </p:sp>
      <p:sp>
        <p:nvSpPr>
          <p:cNvPr id="18" name="テキスト ボックス 17"/>
          <p:cNvSpPr txBox="1"/>
          <p:nvPr/>
        </p:nvSpPr>
        <p:spPr>
          <a:xfrm>
            <a:off x="5416900" y="3974740"/>
            <a:ext cx="2092760" cy="1077218"/>
          </a:xfrm>
          <a:prstGeom prst="rect">
            <a:avLst/>
          </a:prstGeom>
          <a:noFill/>
        </p:spPr>
        <p:txBody>
          <a:bodyPr wrap="square" rtlCol="0">
            <a:spAutoFit/>
          </a:bodyPr>
          <a:lstStyle/>
          <a:p>
            <a:r>
              <a:rPr lang="ja-JP" altLang="en-US" sz="1600" b="1" dirty="0" smtClean="0"/>
              <a:t>コンビナート等保安</a:t>
            </a:r>
            <a:endParaRPr lang="en-US" altLang="ja-JP" sz="1600" b="1" dirty="0" smtClean="0"/>
          </a:p>
          <a:p>
            <a:r>
              <a:rPr lang="ja-JP" altLang="en-US" sz="1600" b="1" dirty="0" smtClean="0"/>
              <a:t>規則の制定</a:t>
            </a:r>
            <a:endParaRPr lang="en-US" altLang="ja-JP" sz="1600" b="1" dirty="0" smtClean="0"/>
          </a:p>
          <a:p>
            <a:r>
              <a:rPr kumimoji="1" lang="ja-JP" altLang="en-US" sz="1600" b="1" dirty="0" smtClean="0"/>
              <a:t>指定検査機関制度</a:t>
            </a:r>
            <a:endParaRPr kumimoji="1" lang="en-US" altLang="ja-JP" sz="1600" b="1" dirty="0" smtClean="0"/>
          </a:p>
          <a:p>
            <a:r>
              <a:rPr kumimoji="1" lang="ja-JP" altLang="en-US" sz="1600" b="1" dirty="0" smtClean="0"/>
              <a:t>の</a:t>
            </a:r>
            <a:r>
              <a:rPr lang="ja-JP" altLang="en-US" sz="1600" b="1" dirty="0" smtClean="0"/>
              <a:t>導入</a:t>
            </a:r>
            <a:endParaRPr kumimoji="1" lang="ja-JP" altLang="en-US" sz="1600" b="1" dirty="0"/>
          </a:p>
        </p:txBody>
      </p:sp>
      <p:sp>
        <p:nvSpPr>
          <p:cNvPr id="19" name="円/楕円 18"/>
          <p:cNvSpPr/>
          <p:nvPr/>
        </p:nvSpPr>
        <p:spPr>
          <a:xfrm>
            <a:off x="6300192" y="2490027"/>
            <a:ext cx="1051200" cy="4428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b="1" dirty="0" smtClean="0">
                <a:solidFill>
                  <a:schemeClr val="tx1"/>
                </a:solidFill>
              </a:rPr>
              <a:t>１９９６</a:t>
            </a:r>
            <a:endParaRPr lang="ja-JP" altLang="en-US" b="1" dirty="0">
              <a:solidFill>
                <a:schemeClr val="tx1"/>
              </a:solidFill>
            </a:endParaRPr>
          </a:p>
        </p:txBody>
      </p:sp>
      <p:sp>
        <p:nvSpPr>
          <p:cNvPr id="20" name="テキスト ボックス 19"/>
          <p:cNvSpPr txBox="1"/>
          <p:nvPr/>
        </p:nvSpPr>
        <p:spPr>
          <a:xfrm>
            <a:off x="6088532" y="1364575"/>
            <a:ext cx="1660284" cy="1200329"/>
          </a:xfrm>
          <a:prstGeom prst="rect">
            <a:avLst/>
          </a:prstGeom>
          <a:noFill/>
        </p:spPr>
        <p:txBody>
          <a:bodyPr wrap="square" rtlCol="0">
            <a:spAutoFit/>
          </a:bodyPr>
          <a:lstStyle/>
          <a:p>
            <a:r>
              <a:rPr lang="ja-JP" altLang="en-US" sz="1600" b="1" dirty="0" smtClean="0"/>
              <a:t>高圧ガス保安法</a:t>
            </a:r>
            <a:endParaRPr lang="en-US" altLang="ja-JP" sz="1600" b="1" dirty="0" smtClean="0"/>
          </a:p>
          <a:p>
            <a:r>
              <a:rPr lang="ja-JP" altLang="en-US" sz="1600" b="1" dirty="0" smtClean="0"/>
              <a:t>に名称変更</a:t>
            </a:r>
            <a:endParaRPr lang="en-US" altLang="ja-JP" sz="1600" b="1" dirty="0" smtClean="0"/>
          </a:p>
          <a:p>
            <a:pPr>
              <a:lnSpc>
                <a:spcPct val="150000"/>
              </a:lnSpc>
            </a:pPr>
            <a:r>
              <a:rPr kumimoji="1" lang="ja-JP" altLang="en-US" sz="1600" b="1" dirty="0" smtClean="0"/>
              <a:t>性能規定化</a:t>
            </a:r>
            <a:endParaRPr kumimoji="1" lang="en-US" altLang="ja-JP" sz="1600" b="1" dirty="0" smtClean="0"/>
          </a:p>
          <a:p>
            <a:r>
              <a:rPr lang="ja-JP" altLang="en-US" sz="1600" b="1" dirty="0" smtClean="0"/>
              <a:t>認定制度の導入</a:t>
            </a:r>
            <a:endParaRPr kumimoji="1" lang="ja-JP" altLang="en-US" sz="1600" b="1" dirty="0"/>
          </a:p>
        </p:txBody>
      </p:sp>
      <p:sp>
        <p:nvSpPr>
          <p:cNvPr id="21" name="円/楕円 20"/>
          <p:cNvSpPr/>
          <p:nvPr/>
        </p:nvSpPr>
        <p:spPr>
          <a:xfrm>
            <a:off x="7590209" y="2746094"/>
            <a:ext cx="1051200" cy="4428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b="1" dirty="0" smtClean="0">
                <a:solidFill>
                  <a:schemeClr val="tx1"/>
                </a:solidFill>
              </a:rPr>
              <a:t>２００５</a:t>
            </a:r>
            <a:endParaRPr lang="ja-JP" altLang="en-US" b="1" dirty="0">
              <a:solidFill>
                <a:schemeClr val="tx1"/>
              </a:solidFill>
            </a:endParaRPr>
          </a:p>
        </p:txBody>
      </p:sp>
      <p:sp>
        <p:nvSpPr>
          <p:cNvPr id="22" name="テキスト ボックス 21"/>
          <p:cNvSpPr txBox="1"/>
          <p:nvPr/>
        </p:nvSpPr>
        <p:spPr>
          <a:xfrm>
            <a:off x="7323489" y="3268075"/>
            <a:ext cx="1814480" cy="338554"/>
          </a:xfrm>
          <a:prstGeom prst="rect">
            <a:avLst/>
          </a:prstGeom>
          <a:noFill/>
        </p:spPr>
        <p:txBody>
          <a:bodyPr wrap="square" rtlCol="0">
            <a:spAutoFit/>
          </a:bodyPr>
          <a:lstStyle/>
          <a:p>
            <a:r>
              <a:rPr kumimoji="1" lang="ja-JP" altLang="en-US" sz="1600" b="1" dirty="0" smtClean="0"/>
              <a:t>民間規格の導入</a:t>
            </a:r>
            <a:endParaRPr kumimoji="1" lang="ja-JP" altLang="en-US" sz="1600" b="1" dirty="0"/>
          </a:p>
        </p:txBody>
      </p:sp>
      <p:sp>
        <p:nvSpPr>
          <p:cNvPr id="23" name="テキスト ボックス 22"/>
          <p:cNvSpPr txBox="1"/>
          <p:nvPr/>
        </p:nvSpPr>
        <p:spPr>
          <a:xfrm>
            <a:off x="6332515" y="2988241"/>
            <a:ext cx="1095705" cy="584775"/>
          </a:xfrm>
          <a:prstGeom prst="rect">
            <a:avLst/>
          </a:prstGeom>
          <a:noFill/>
        </p:spPr>
        <p:txBody>
          <a:bodyPr wrap="square" rtlCol="0">
            <a:spAutoFit/>
          </a:bodyPr>
          <a:lstStyle/>
          <a:p>
            <a:r>
              <a:rPr kumimoji="1" lang="ja-JP" altLang="en-US" sz="1600" b="1" dirty="0" smtClean="0">
                <a:solidFill>
                  <a:srgbClr val="FF0000"/>
                </a:solidFill>
              </a:rPr>
              <a:t>規制緩和</a:t>
            </a:r>
            <a:endParaRPr kumimoji="1" lang="en-US" altLang="ja-JP" sz="1600" b="1" dirty="0" smtClean="0">
              <a:solidFill>
                <a:srgbClr val="FF0000"/>
              </a:solidFill>
            </a:endParaRPr>
          </a:p>
          <a:p>
            <a:r>
              <a:rPr lang="ja-JP" altLang="en-US" sz="1600" b="1" dirty="0" smtClean="0">
                <a:solidFill>
                  <a:srgbClr val="FF0000"/>
                </a:solidFill>
              </a:rPr>
              <a:t>の流れ</a:t>
            </a:r>
            <a:endParaRPr kumimoji="1" lang="ja-JP" altLang="en-US" sz="1600" b="1" dirty="0">
              <a:solidFill>
                <a:srgbClr val="FF0000"/>
              </a:solidFill>
            </a:endParaRPr>
          </a:p>
        </p:txBody>
      </p:sp>
      <p:cxnSp>
        <p:nvCxnSpPr>
          <p:cNvPr id="24" name="直線コネクタ 23"/>
          <p:cNvCxnSpPr/>
          <p:nvPr/>
        </p:nvCxnSpPr>
        <p:spPr>
          <a:xfrm>
            <a:off x="0" y="126876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7" name="タイトル 4"/>
          <p:cNvSpPr>
            <a:spLocks noGrp="1"/>
          </p:cNvSpPr>
          <p:nvPr>
            <p:ph type="title"/>
          </p:nvPr>
        </p:nvSpPr>
        <p:spPr/>
        <p:txBody>
          <a:bodyPr>
            <a:normAutofit/>
          </a:bodyPr>
          <a:lstStyle/>
          <a:p>
            <a:r>
              <a:rPr kumimoji="1" lang="ja-JP" altLang="en-US" sz="3200" b="0" kern="1200" dirty="0" smtClean="0">
                <a:solidFill>
                  <a:srgbClr val="002060"/>
                </a:solidFill>
                <a:effectLst/>
                <a:latin typeface="HG創英角ｺﾞｼｯｸUB"/>
                <a:ea typeface="HG創英角ｺﾞｼｯｸUB"/>
                <a:cs typeface="+mj-cs"/>
              </a:rPr>
              <a:t>１－２　</a:t>
            </a:r>
            <a:r>
              <a:rPr kumimoji="1" lang="ja-JP" altLang="ja-JP" sz="3200" b="0" kern="1200" dirty="0" smtClean="0">
                <a:solidFill>
                  <a:srgbClr val="002060"/>
                </a:solidFill>
                <a:effectLst/>
                <a:latin typeface="HG創英角ｺﾞｼｯｸUB"/>
                <a:ea typeface="HG創英角ｺﾞｼｯｸUB"/>
                <a:cs typeface="+mj-cs"/>
              </a:rPr>
              <a:t>高圧ガス保安</a:t>
            </a:r>
            <a:r>
              <a:rPr kumimoji="1" lang="ja-JP" altLang="en-US" sz="3200" b="0" kern="1200" dirty="0" smtClean="0">
                <a:solidFill>
                  <a:srgbClr val="002060"/>
                </a:solidFill>
                <a:effectLst/>
                <a:latin typeface="HG創英角ｺﾞｼｯｸUB"/>
                <a:ea typeface="HG創英角ｺﾞｼｯｸUB"/>
                <a:cs typeface="+mj-cs"/>
              </a:rPr>
              <a:t>の歴史</a:t>
            </a:r>
            <a:endParaRPr kumimoji="1" lang="ja-JP" altLang="en-US" sz="3200" b="0" dirty="0">
              <a:solidFill>
                <a:srgbClr val="002060"/>
              </a:solidFill>
              <a:effectLst/>
              <a:latin typeface="HG創英角ｺﾞｼｯｸUB" panose="020B0909000000000000" pitchFamily="49" charset="-128"/>
              <a:ea typeface="HG創英角ｺﾞｼｯｸUB" panose="020B0909000000000000" pitchFamily="49" charset="-128"/>
            </a:endParaRPr>
          </a:p>
        </p:txBody>
      </p:sp>
      <p:sp>
        <p:nvSpPr>
          <p:cNvPr id="28" name="スライド番号プレースホルダ 7"/>
          <p:cNvSpPr>
            <a:spLocks noGrp="1"/>
          </p:cNvSpPr>
          <p:nvPr>
            <p:ph type="sldNum" sz="quarter" idx="12"/>
          </p:nvPr>
        </p:nvSpPr>
        <p:spPr>
          <a:xfrm>
            <a:off x="8647272" y="6407944"/>
            <a:ext cx="365760" cy="365125"/>
          </a:xfrm>
        </p:spPr>
        <p:txBody>
          <a:bodyPr/>
          <a:lstStyle/>
          <a:p>
            <a:fld id="{1FE7406B-1FB4-4551-8C76-B482A15F2861}" type="slidenum">
              <a:rPr kumimoji="1" lang="ja-JP" altLang="en-US" smtClean="0"/>
              <a:pPr/>
              <a:t>5</a:t>
            </a:fld>
            <a:endParaRPr kumimoji="1" lang="ja-JP" altLang="en-US" dirty="0"/>
          </a:p>
        </p:txBody>
      </p:sp>
    </p:spTree>
    <p:extLst>
      <p:ext uri="{BB962C8B-B14F-4D97-AF65-F5344CB8AC3E}">
        <p14:creationId xmlns:p14="http://schemas.microsoft.com/office/powerpoint/2010/main" val="387116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81226" y="2936679"/>
            <a:ext cx="1620000" cy="923330"/>
          </a:xfrm>
          <a:prstGeom prst="rect">
            <a:avLst/>
          </a:prstGeom>
          <a:solidFill>
            <a:schemeClr val="bg1"/>
          </a:solidFill>
          <a:ln>
            <a:solidFill>
              <a:schemeClr val="tx1"/>
            </a:solidFill>
          </a:ln>
        </p:spPr>
        <p:txBody>
          <a:bodyPr wrap="square" rtlCol="0">
            <a:spAutoFit/>
          </a:bodyPr>
          <a:lstStyle/>
          <a:p>
            <a:pPr algn="ctr"/>
            <a:r>
              <a:rPr kumimoji="1" lang="ja-JP" altLang="en-US" dirty="0" smtClean="0"/>
              <a:t>一般高圧ガス</a:t>
            </a:r>
            <a:endParaRPr kumimoji="1" lang="en-US" altLang="ja-JP" dirty="0" smtClean="0"/>
          </a:p>
          <a:p>
            <a:pPr algn="ctr"/>
            <a:r>
              <a:rPr kumimoji="1" lang="ja-JP" altLang="en-US" dirty="0" smtClean="0"/>
              <a:t>保安規則</a:t>
            </a:r>
            <a:endParaRPr kumimoji="1" lang="en-US" altLang="ja-JP" dirty="0" smtClean="0"/>
          </a:p>
          <a:p>
            <a:pPr algn="ctr"/>
            <a:r>
              <a:rPr kumimoji="1" lang="ja-JP" altLang="en-US" dirty="0" smtClean="0"/>
              <a:t>（一般則）</a:t>
            </a:r>
            <a:endParaRPr kumimoji="1" lang="ja-JP" altLang="en-US" dirty="0"/>
          </a:p>
        </p:txBody>
      </p:sp>
      <p:sp>
        <p:nvSpPr>
          <p:cNvPr id="5" name="テキスト ボックス 4"/>
          <p:cNvSpPr txBox="1"/>
          <p:nvPr/>
        </p:nvSpPr>
        <p:spPr>
          <a:xfrm>
            <a:off x="4427032" y="2930208"/>
            <a:ext cx="1620000" cy="923330"/>
          </a:xfrm>
          <a:prstGeom prst="rect">
            <a:avLst/>
          </a:prstGeom>
          <a:solidFill>
            <a:schemeClr val="bg1"/>
          </a:solidFill>
          <a:ln>
            <a:solidFill>
              <a:schemeClr val="tx1"/>
            </a:solidFill>
          </a:ln>
        </p:spPr>
        <p:txBody>
          <a:bodyPr wrap="square" rtlCol="0">
            <a:spAutoFit/>
          </a:bodyPr>
          <a:lstStyle>
            <a:defPPr>
              <a:defRPr lang="ja-JP"/>
            </a:defPPr>
          </a:lstStyle>
          <a:p>
            <a:pPr algn="ctr"/>
            <a:r>
              <a:rPr lang="ja-JP" altLang="en-US" dirty="0"/>
              <a:t>液化石油</a:t>
            </a:r>
            <a:r>
              <a:rPr lang="ja-JP" altLang="en-US" dirty="0" smtClean="0"/>
              <a:t>ガス</a:t>
            </a:r>
            <a:endParaRPr lang="en-US" altLang="ja-JP" dirty="0" smtClean="0"/>
          </a:p>
          <a:p>
            <a:pPr algn="ctr"/>
            <a:r>
              <a:rPr lang="ja-JP" altLang="en-US" dirty="0" smtClean="0"/>
              <a:t>保安規則</a:t>
            </a:r>
            <a:endParaRPr lang="en-US" altLang="ja-JP" dirty="0" smtClean="0"/>
          </a:p>
          <a:p>
            <a:pPr algn="ctr"/>
            <a:r>
              <a:rPr lang="ja-JP" altLang="en-US" dirty="0" smtClean="0"/>
              <a:t>（液石則）</a:t>
            </a:r>
            <a:endParaRPr lang="ja-JP" altLang="en-US" dirty="0"/>
          </a:p>
        </p:txBody>
      </p:sp>
      <p:sp>
        <p:nvSpPr>
          <p:cNvPr id="6" name="テキスト ボックス 5"/>
          <p:cNvSpPr txBox="1"/>
          <p:nvPr/>
        </p:nvSpPr>
        <p:spPr>
          <a:xfrm>
            <a:off x="2487798" y="2935773"/>
            <a:ext cx="1620000" cy="923330"/>
          </a:xfrm>
          <a:prstGeom prst="rect">
            <a:avLst/>
          </a:prstGeom>
          <a:solidFill>
            <a:schemeClr val="bg1"/>
          </a:solidFill>
          <a:ln>
            <a:solidFill>
              <a:schemeClr val="tx1"/>
            </a:solidFill>
          </a:ln>
        </p:spPr>
        <p:txBody>
          <a:bodyPr wrap="square" rtlCol="0">
            <a:spAutoFit/>
          </a:bodyPr>
          <a:lstStyle>
            <a:defPPr>
              <a:defRPr lang="ja-JP"/>
            </a:defPPr>
          </a:lstStyle>
          <a:p>
            <a:pPr algn="ctr"/>
            <a:r>
              <a:rPr lang="ja-JP" altLang="en-US" dirty="0"/>
              <a:t>コンビナート</a:t>
            </a:r>
            <a:r>
              <a:rPr lang="ja-JP" altLang="en-US" dirty="0" smtClean="0"/>
              <a:t>等</a:t>
            </a:r>
            <a:endParaRPr lang="en-US" altLang="ja-JP" dirty="0" smtClean="0"/>
          </a:p>
          <a:p>
            <a:pPr algn="ctr"/>
            <a:r>
              <a:rPr lang="ja-JP" altLang="en-US" dirty="0" smtClean="0"/>
              <a:t>保安規則</a:t>
            </a:r>
            <a:endParaRPr lang="en-US" altLang="ja-JP" dirty="0" smtClean="0"/>
          </a:p>
          <a:p>
            <a:pPr algn="ctr"/>
            <a:r>
              <a:rPr lang="ja-JP" altLang="en-US" dirty="0" smtClean="0"/>
              <a:t>（コンビ則）</a:t>
            </a:r>
            <a:endParaRPr lang="ja-JP" altLang="en-US" dirty="0"/>
          </a:p>
        </p:txBody>
      </p:sp>
      <p:sp>
        <p:nvSpPr>
          <p:cNvPr id="7" name="テキスト ボックス 6"/>
          <p:cNvSpPr txBox="1"/>
          <p:nvPr/>
        </p:nvSpPr>
        <p:spPr>
          <a:xfrm>
            <a:off x="581579" y="4227580"/>
            <a:ext cx="7387200" cy="369332"/>
          </a:xfrm>
          <a:prstGeom prst="rect">
            <a:avLst/>
          </a:prstGeom>
          <a:solidFill>
            <a:schemeClr val="bg1"/>
          </a:solidFill>
          <a:ln>
            <a:solidFill>
              <a:schemeClr val="tx1"/>
            </a:solidFill>
          </a:ln>
        </p:spPr>
        <p:txBody>
          <a:bodyPr wrap="square" rtlCol="0">
            <a:spAutoFit/>
          </a:bodyPr>
          <a:lstStyle>
            <a:defPPr>
              <a:defRPr lang="ja-JP"/>
            </a:defPPr>
          </a:lstStyle>
          <a:p>
            <a:pPr algn="ctr"/>
            <a:r>
              <a:rPr lang="ja-JP" altLang="en-US" dirty="0"/>
              <a:t>特定設備検査</a:t>
            </a:r>
            <a:r>
              <a:rPr lang="ja-JP" altLang="en-US" dirty="0" smtClean="0"/>
              <a:t>規則（特定則）</a:t>
            </a:r>
            <a:endParaRPr lang="ja-JP" altLang="en-US" dirty="0"/>
          </a:p>
        </p:txBody>
      </p:sp>
      <p:sp>
        <p:nvSpPr>
          <p:cNvPr id="8" name="テキスト ボックス 7"/>
          <p:cNvSpPr txBox="1"/>
          <p:nvPr/>
        </p:nvSpPr>
        <p:spPr>
          <a:xfrm>
            <a:off x="581614" y="3853538"/>
            <a:ext cx="7386868" cy="369332"/>
          </a:xfrm>
          <a:prstGeom prst="rect">
            <a:avLst/>
          </a:prstGeom>
          <a:solidFill>
            <a:schemeClr val="bg1"/>
          </a:solidFill>
          <a:ln>
            <a:solidFill>
              <a:schemeClr val="tx1"/>
            </a:solidFill>
          </a:ln>
        </p:spPr>
        <p:txBody>
          <a:bodyPr wrap="square" rtlCol="0">
            <a:spAutoFit/>
          </a:bodyPr>
          <a:lstStyle>
            <a:defPPr>
              <a:defRPr lang="ja-JP"/>
            </a:defPPr>
          </a:lstStyle>
          <a:p>
            <a:pPr algn="ctr"/>
            <a:r>
              <a:rPr lang="ja-JP" altLang="en-US" dirty="0" smtClean="0"/>
              <a:t>容器保安規則（容器則）</a:t>
            </a:r>
            <a:endParaRPr lang="en-US" altLang="ja-JP" dirty="0" smtClean="0"/>
          </a:p>
        </p:txBody>
      </p:sp>
      <p:sp>
        <p:nvSpPr>
          <p:cNvPr id="11" name="テキスト ボックス 10"/>
          <p:cNvSpPr txBox="1"/>
          <p:nvPr/>
        </p:nvSpPr>
        <p:spPr>
          <a:xfrm>
            <a:off x="550722" y="1588730"/>
            <a:ext cx="7417369" cy="400110"/>
          </a:xfrm>
          <a:prstGeom prst="rect">
            <a:avLst/>
          </a:prstGeom>
          <a:solidFill>
            <a:srgbClr val="FFFF00"/>
          </a:solidFill>
          <a:ln cmpd="dbl">
            <a:solidFill>
              <a:schemeClr val="tx1"/>
            </a:solidFill>
          </a:ln>
        </p:spPr>
        <p:txBody>
          <a:bodyPr wrap="square" rtlCol="0">
            <a:spAutoFit/>
          </a:bodyPr>
          <a:lstStyle/>
          <a:p>
            <a:pPr algn="ctr"/>
            <a:r>
              <a:rPr kumimoji="1" lang="ja-JP" altLang="en-US" sz="2000" b="1" dirty="0" smtClean="0"/>
              <a:t>高圧ガス保安法</a:t>
            </a:r>
            <a:endParaRPr kumimoji="1" lang="ja-JP" altLang="en-US" sz="2000" b="1" dirty="0"/>
          </a:p>
        </p:txBody>
      </p:sp>
      <p:sp>
        <p:nvSpPr>
          <p:cNvPr id="28" name="テキスト ボックス 27"/>
          <p:cNvSpPr txBox="1"/>
          <p:nvPr/>
        </p:nvSpPr>
        <p:spPr>
          <a:xfrm>
            <a:off x="550724" y="1958795"/>
            <a:ext cx="7417370" cy="369332"/>
          </a:xfrm>
          <a:prstGeom prst="rect">
            <a:avLst/>
          </a:prstGeom>
          <a:solidFill>
            <a:schemeClr val="bg1"/>
          </a:solidFill>
          <a:ln>
            <a:solidFill>
              <a:schemeClr val="tx1"/>
            </a:solidFill>
          </a:ln>
        </p:spPr>
        <p:txBody>
          <a:bodyPr wrap="square" rtlCol="0">
            <a:spAutoFit/>
          </a:bodyPr>
          <a:lstStyle>
            <a:defPPr>
              <a:defRPr lang="ja-JP"/>
            </a:defPPr>
          </a:lstStyle>
          <a:p>
            <a:pPr algn="ctr"/>
            <a:r>
              <a:rPr lang="ja-JP" altLang="en-US" dirty="0" smtClean="0"/>
              <a:t>高圧ガス保安法施行令</a:t>
            </a:r>
            <a:endParaRPr lang="ja-JP" altLang="en-US" dirty="0"/>
          </a:p>
        </p:txBody>
      </p:sp>
      <p:sp>
        <p:nvSpPr>
          <p:cNvPr id="29" name="テキスト ボックス 28"/>
          <p:cNvSpPr txBox="1"/>
          <p:nvPr/>
        </p:nvSpPr>
        <p:spPr>
          <a:xfrm>
            <a:off x="8016678" y="3653006"/>
            <a:ext cx="947810" cy="369332"/>
          </a:xfrm>
          <a:prstGeom prst="rect">
            <a:avLst/>
          </a:prstGeom>
          <a:noFill/>
          <a:ln>
            <a:noFill/>
          </a:ln>
        </p:spPr>
        <p:txBody>
          <a:bodyPr wrap="square" rtlCol="0">
            <a:spAutoFit/>
          </a:bodyPr>
          <a:lstStyle/>
          <a:p>
            <a:r>
              <a:rPr lang="ja-JP" altLang="en-US" b="1" dirty="0" smtClean="0"/>
              <a:t>（</a:t>
            </a:r>
            <a:r>
              <a:rPr kumimoji="1" lang="ja-JP" altLang="en-US" b="1" dirty="0" smtClean="0"/>
              <a:t>省令）</a:t>
            </a:r>
            <a:endParaRPr kumimoji="1" lang="ja-JP" altLang="en-US" b="1" dirty="0"/>
          </a:p>
        </p:txBody>
      </p:sp>
      <p:sp>
        <p:nvSpPr>
          <p:cNvPr id="32" name="テキスト ボックス 31"/>
          <p:cNvSpPr txBox="1"/>
          <p:nvPr/>
        </p:nvSpPr>
        <p:spPr>
          <a:xfrm>
            <a:off x="550723" y="2325779"/>
            <a:ext cx="7417369" cy="369332"/>
          </a:xfrm>
          <a:prstGeom prst="rect">
            <a:avLst/>
          </a:prstGeom>
          <a:solidFill>
            <a:schemeClr val="bg1"/>
          </a:solidFill>
          <a:ln>
            <a:solidFill>
              <a:schemeClr val="tx1"/>
            </a:solidFill>
          </a:ln>
        </p:spPr>
        <p:txBody>
          <a:bodyPr wrap="square" rtlCol="0">
            <a:spAutoFit/>
          </a:bodyPr>
          <a:lstStyle>
            <a:defPPr>
              <a:defRPr lang="ja-JP"/>
            </a:defPPr>
          </a:lstStyle>
          <a:p>
            <a:pPr algn="ctr"/>
            <a:r>
              <a:rPr lang="ja-JP" altLang="en-US" dirty="0" smtClean="0"/>
              <a:t>高圧ガス保安法関係手数料令</a:t>
            </a:r>
            <a:endParaRPr lang="ja-JP" altLang="en-US" dirty="0"/>
          </a:p>
        </p:txBody>
      </p:sp>
      <p:sp>
        <p:nvSpPr>
          <p:cNvPr id="34" name="テキスト ボックス 33"/>
          <p:cNvSpPr txBox="1"/>
          <p:nvPr/>
        </p:nvSpPr>
        <p:spPr>
          <a:xfrm>
            <a:off x="6348094" y="2929574"/>
            <a:ext cx="1620000" cy="923330"/>
          </a:xfrm>
          <a:prstGeom prst="rect">
            <a:avLst/>
          </a:prstGeom>
          <a:solidFill>
            <a:schemeClr val="bg1"/>
          </a:solidFill>
          <a:ln>
            <a:solidFill>
              <a:schemeClr val="tx1"/>
            </a:solidFill>
          </a:ln>
        </p:spPr>
        <p:txBody>
          <a:bodyPr wrap="square" rtlCol="0">
            <a:spAutoFit/>
          </a:bodyPr>
          <a:lstStyle>
            <a:defPPr>
              <a:defRPr lang="ja-JP"/>
            </a:defPPr>
          </a:lstStyle>
          <a:p>
            <a:pPr algn="ctr"/>
            <a:r>
              <a:rPr lang="ja-JP" altLang="en-US" dirty="0" smtClean="0"/>
              <a:t>冷凍保安</a:t>
            </a:r>
            <a:endParaRPr lang="en-US" altLang="ja-JP" dirty="0" smtClean="0"/>
          </a:p>
          <a:p>
            <a:pPr algn="ctr"/>
            <a:r>
              <a:rPr lang="ja-JP" altLang="en-US" dirty="0" smtClean="0"/>
              <a:t>規則</a:t>
            </a:r>
            <a:endParaRPr lang="en-US" altLang="ja-JP" dirty="0" smtClean="0"/>
          </a:p>
          <a:p>
            <a:pPr algn="ctr"/>
            <a:r>
              <a:rPr lang="ja-JP" altLang="en-US" dirty="0" smtClean="0"/>
              <a:t>（冷凍則）</a:t>
            </a:r>
            <a:endParaRPr lang="ja-JP" altLang="en-US" dirty="0"/>
          </a:p>
        </p:txBody>
      </p:sp>
      <p:sp>
        <p:nvSpPr>
          <p:cNvPr id="38" name="テキスト ボックス 37"/>
          <p:cNvSpPr txBox="1"/>
          <p:nvPr/>
        </p:nvSpPr>
        <p:spPr>
          <a:xfrm>
            <a:off x="8016678" y="2144960"/>
            <a:ext cx="947810" cy="369332"/>
          </a:xfrm>
          <a:prstGeom prst="rect">
            <a:avLst/>
          </a:prstGeom>
          <a:noFill/>
          <a:ln>
            <a:noFill/>
          </a:ln>
        </p:spPr>
        <p:txBody>
          <a:bodyPr wrap="square" rtlCol="0">
            <a:spAutoFit/>
          </a:bodyPr>
          <a:lstStyle/>
          <a:p>
            <a:r>
              <a:rPr kumimoji="1" lang="ja-JP" altLang="en-US" b="1" dirty="0" smtClean="0"/>
              <a:t>（政令）</a:t>
            </a:r>
            <a:endParaRPr kumimoji="1" lang="ja-JP" altLang="en-US" b="1" dirty="0"/>
          </a:p>
        </p:txBody>
      </p:sp>
      <p:sp>
        <p:nvSpPr>
          <p:cNvPr id="39" name="テキスト ボックス 38"/>
          <p:cNvSpPr txBox="1"/>
          <p:nvPr/>
        </p:nvSpPr>
        <p:spPr>
          <a:xfrm>
            <a:off x="550725" y="4823608"/>
            <a:ext cx="6457841" cy="584775"/>
          </a:xfrm>
          <a:prstGeom prst="rect">
            <a:avLst/>
          </a:prstGeom>
          <a:solidFill>
            <a:schemeClr val="bg1"/>
          </a:solidFill>
          <a:ln>
            <a:solidFill>
              <a:schemeClr val="tx1"/>
            </a:solidFill>
          </a:ln>
        </p:spPr>
        <p:txBody>
          <a:bodyPr wrap="square" rtlCol="0">
            <a:spAutoFit/>
          </a:bodyPr>
          <a:lstStyle>
            <a:defPPr>
              <a:defRPr lang="ja-JP"/>
            </a:defPPr>
          </a:lstStyle>
          <a:p>
            <a:r>
              <a:rPr lang="ja-JP" altLang="en-US" sz="1600" dirty="0" smtClean="0"/>
              <a:t>告示 ： </a:t>
            </a:r>
            <a:r>
              <a:rPr lang="ja-JP" altLang="en-US" sz="1600" dirty="0" smtClean="0">
                <a:solidFill>
                  <a:prstClr val="black"/>
                </a:solidFill>
              </a:rPr>
              <a:t>施行令関係告示、</a:t>
            </a:r>
            <a:r>
              <a:rPr lang="ja-JP" altLang="en-US" sz="1600" dirty="0"/>
              <a:t>製造細目</a:t>
            </a:r>
            <a:r>
              <a:rPr lang="ja-JP" altLang="en-US" sz="1600" dirty="0" smtClean="0"/>
              <a:t>告示、保安検査の方法を定める告示、</a:t>
            </a:r>
            <a:endParaRPr lang="ja-JP" altLang="en-US" sz="1600" dirty="0"/>
          </a:p>
          <a:p>
            <a:pPr lvl="0"/>
            <a:r>
              <a:rPr lang="ja-JP" altLang="en-US" sz="1600" dirty="0" smtClean="0">
                <a:solidFill>
                  <a:prstClr val="black"/>
                </a:solidFill>
              </a:rPr>
              <a:t>　　　　 容器則</a:t>
            </a:r>
            <a:r>
              <a:rPr lang="ja-JP" altLang="en-US" sz="1600" dirty="0">
                <a:solidFill>
                  <a:prstClr val="black"/>
                </a:solidFill>
              </a:rPr>
              <a:t>細目</a:t>
            </a:r>
            <a:r>
              <a:rPr lang="ja-JP" altLang="en-US" sz="1600" dirty="0" smtClean="0">
                <a:solidFill>
                  <a:prstClr val="black"/>
                </a:solidFill>
              </a:rPr>
              <a:t>告示、・・・・</a:t>
            </a:r>
            <a:endParaRPr lang="en-US" altLang="ja-JP" sz="1600" dirty="0" smtClean="0">
              <a:solidFill>
                <a:prstClr val="black"/>
              </a:solidFill>
            </a:endParaRPr>
          </a:p>
        </p:txBody>
      </p:sp>
      <p:sp>
        <p:nvSpPr>
          <p:cNvPr id="40" name="テキスト ボックス 39"/>
          <p:cNvSpPr txBox="1"/>
          <p:nvPr/>
        </p:nvSpPr>
        <p:spPr>
          <a:xfrm>
            <a:off x="566479" y="5622339"/>
            <a:ext cx="6442087" cy="830997"/>
          </a:xfrm>
          <a:prstGeom prst="rect">
            <a:avLst/>
          </a:prstGeom>
          <a:solidFill>
            <a:schemeClr val="bg1"/>
          </a:solidFill>
          <a:ln>
            <a:solidFill>
              <a:schemeClr val="tx1"/>
            </a:solidFill>
          </a:ln>
        </p:spPr>
        <p:txBody>
          <a:bodyPr wrap="square" rtlCol="0">
            <a:spAutoFit/>
          </a:bodyPr>
          <a:lstStyle>
            <a:defPPr>
              <a:defRPr lang="ja-JP"/>
            </a:defPPr>
          </a:lstStyle>
          <a:p>
            <a:r>
              <a:rPr lang="ja-JP" altLang="en-US" sz="1600" dirty="0" smtClean="0"/>
              <a:t>通達 ： </a:t>
            </a:r>
            <a:r>
              <a:rPr lang="ja-JP" altLang="en-US" sz="1600" dirty="0" smtClean="0">
                <a:solidFill>
                  <a:prstClr val="black"/>
                </a:solidFill>
              </a:rPr>
              <a:t>高圧</a:t>
            </a:r>
            <a:r>
              <a:rPr lang="ja-JP" altLang="en-US" sz="1600" dirty="0">
                <a:solidFill>
                  <a:prstClr val="black"/>
                </a:solidFill>
              </a:rPr>
              <a:t>ガス保安法及び関係省令の運用</a:t>
            </a:r>
            <a:r>
              <a:rPr lang="ja-JP" altLang="en-US" sz="1600" dirty="0" smtClean="0">
                <a:solidFill>
                  <a:prstClr val="black"/>
                </a:solidFill>
              </a:rPr>
              <a:t>及び</a:t>
            </a:r>
            <a:r>
              <a:rPr lang="ja-JP" altLang="en-US" sz="1600" dirty="0">
                <a:solidFill>
                  <a:prstClr val="black"/>
                </a:solidFill>
              </a:rPr>
              <a:t>解釈</a:t>
            </a:r>
            <a:r>
              <a:rPr lang="ja-JP" altLang="en-US" sz="1600" dirty="0" smtClean="0">
                <a:solidFill>
                  <a:prstClr val="black"/>
                </a:solidFill>
              </a:rPr>
              <a:t>に</a:t>
            </a:r>
            <a:r>
              <a:rPr lang="ja-JP" altLang="en-US" sz="1600" dirty="0">
                <a:solidFill>
                  <a:prstClr val="black"/>
                </a:solidFill>
              </a:rPr>
              <a:t>ついて</a:t>
            </a:r>
            <a:r>
              <a:rPr lang="ja-JP" altLang="en-US" sz="1600" dirty="0" smtClean="0">
                <a:solidFill>
                  <a:prstClr val="black"/>
                </a:solidFill>
              </a:rPr>
              <a:t>（内規） 、</a:t>
            </a:r>
            <a:endParaRPr lang="en-US" altLang="ja-JP" sz="1600" dirty="0" smtClean="0">
              <a:solidFill>
                <a:prstClr val="black"/>
              </a:solidFill>
            </a:endParaRPr>
          </a:p>
          <a:p>
            <a:r>
              <a:rPr lang="en-US" altLang="ja-JP" sz="1600" dirty="0">
                <a:solidFill>
                  <a:prstClr val="black"/>
                </a:solidFill>
              </a:rPr>
              <a:t> </a:t>
            </a:r>
            <a:r>
              <a:rPr lang="en-US" altLang="ja-JP" sz="1600" dirty="0" smtClean="0">
                <a:solidFill>
                  <a:prstClr val="black"/>
                </a:solidFill>
              </a:rPr>
              <a:t>         </a:t>
            </a:r>
            <a:r>
              <a:rPr lang="ja-JP" altLang="en-US" sz="1600" dirty="0" smtClean="0">
                <a:solidFill>
                  <a:prstClr val="black"/>
                </a:solidFill>
              </a:rPr>
              <a:t>耐震設計基準の運用及び解釈について、軽微変更通達、認定</a:t>
            </a:r>
            <a:endParaRPr lang="en-US" altLang="ja-JP" sz="1600" dirty="0">
              <a:solidFill>
                <a:prstClr val="black"/>
              </a:solidFill>
            </a:endParaRPr>
          </a:p>
          <a:p>
            <a:r>
              <a:rPr lang="en-US" altLang="ja-JP" sz="1600" dirty="0" smtClean="0">
                <a:solidFill>
                  <a:prstClr val="black"/>
                </a:solidFill>
              </a:rPr>
              <a:t>          </a:t>
            </a:r>
            <a:r>
              <a:rPr lang="ja-JP" altLang="en-US" sz="1600" dirty="0" smtClean="0">
                <a:solidFill>
                  <a:prstClr val="black"/>
                </a:solidFill>
              </a:rPr>
              <a:t>試験者通達、・・・・</a:t>
            </a:r>
            <a:endParaRPr lang="en-US" altLang="ja-JP" sz="1600" dirty="0" smtClean="0">
              <a:solidFill>
                <a:prstClr val="black"/>
              </a:solidFill>
            </a:endParaRPr>
          </a:p>
        </p:txBody>
      </p:sp>
      <p:sp>
        <p:nvSpPr>
          <p:cNvPr id="16" name="テキスト ボックス 15"/>
          <p:cNvSpPr txBox="1"/>
          <p:nvPr/>
        </p:nvSpPr>
        <p:spPr>
          <a:xfrm>
            <a:off x="5400284" y="1547500"/>
            <a:ext cx="947810" cy="369332"/>
          </a:xfrm>
          <a:prstGeom prst="rect">
            <a:avLst/>
          </a:prstGeom>
          <a:noFill/>
          <a:ln>
            <a:noFill/>
          </a:ln>
        </p:spPr>
        <p:txBody>
          <a:bodyPr wrap="square" rtlCol="0">
            <a:spAutoFit/>
          </a:bodyPr>
          <a:lstStyle/>
          <a:p>
            <a:r>
              <a:rPr kumimoji="1" lang="ja-JP" altLang="en-US" b="1" dirty="0" smtClean="0"/>
              <a:t>（法律）</a:t>
            </a:r>
            <a:endParaRPr kumimoji="1" lang="ja-JP" altLang="en-US" b="1" dirty="0"/>
          </a:p>
        </p:txBody>
      </p:sp>
      <p:sp>
        <p:nvSpPr>
          <p:cNvPr id="17" name="円/楕円 16"/>
          <p:cNvSpPr/>
          <p:nvPr/>
        </p:nvSpPr>
        <p:spPr>
          <a:xfrm>
            <a:off x="7080575" y="4729566"/>
            <a:ext cx="1728192" cy="817514"/>
          </a:xfrm>
          <a:prstGeom prst="ellipse">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rmAutofit fontScale="92500" lnSpcReduction="10000"/>
          </a:bodyPr>
          <a:lstStyle/>
          <a:p>
            <a:pPr algn="ctr">
              <a:lnSpc>
                <a:spcPct val="150000"/>
              </a:lnSpc>
            </a:pPr>
            <a:r>
              <a:rPr lang="ja-JP" altLang="en-US" sz="1400" b="1" dirty="0" smtClean="0">
                <a:solidFill>
                  <a:schemeClr val="tx1"/>
                </a:solidFill>
              </a:rPr>
              <a:t>関係例示基準</a:t>
            </a:r>
            <a:endParaRPr lang="en-US" altLang="ja-JP" sz="1400" b="1" dirty="0" smtClean="0">
              <a:solidFill>
                <a:schemeClr val="tx1"/>
              </a:solidFill>
            </a:endParaRPr>
          </a:p>
          <a:p>
            <a:pPr algn="ctr">
              <a:lnSpc>
                <a:spcPct val="150000"/>
              </a:lnSpc>
            </a:pPr>
            <a:r>
              <a:rPr lang="ja-JP" altLang="en-US" sz="1400" b="1" dirty="0" smtClean="0">
                <a:solidFill>
                  <a:schemeClr val="tx1"/>
                </a:solidFill>
              </a:rPr>
              <a:t>（民間提案による）</a:t>
            </a:r>
            <a:endParaRPr lang="ja-JP" altLang="en-US" sz="1400" b="1" dirty="0">
              <a:solidFill>
                <a:schemeClr val="tx1"/>
              </a:solidFill>
            </a:endParaRPr>
          </a:p>
        </p:txBody>
      </p:sp>
      <p:cxnSp>
        <p:nvCxnSpPr>
          <p:cNvPr id="19" name="直線コネクタ 18"/>
          <p:cNvCxnSpPr/>
          <p:nvPr/>
        </p:nvCxnSpPr>
        <p:spPr>
          <a:xfrm>
            <a:off x="0" y="126876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タイトル 4"/>
          <p:cNvSpPr>
            <a:spLocks noGrp="1"/>
          </p:cNvSpPr>
          <p:nvPr>
            <p:ph type="title"/>
          </p:nvPr>
        </p:nvSpPr>
        <p:spPr>
          <a:xfrm>
            <a:off x="457200" y="274638"/>
            <a:ext cx="8229600" cy="1143000"/>
          </a:xfrm>
        </p:spPr>
        <p:txBody>
          <a:bodyPr>
            <a:normAutofit/>
          </a:bodyPr>
          <a:lstStyle/>
          <a:p>
            <a:r>
              <a:rPr kumimoji="1" lang="ja-JP" altLang="en-US" sz="3200" b="0" kern="1200" dirty="0" smtClean="0">
                <a:solidFill>
                  <a:srgbClr val="002060"/>
                </a:solidFill>
                <a:effectLst/>
                <a:latin typeface="HG創英角ｺﾞｼｯｸUB"/>
                <a:ea typeface="HG創英角ｺﾞｼｯｸUB"/>
                <a:cs typeface="+mj-cs"/>
              </a:rPr>
              <a:t>１－３　</a:t>
            </a:r>
            <a:r>
              <a:rPr kumimoji="1" lang="ja-JP" altLang="ja-JP" sz="3200" b="0" kern="1200" dirty="0" smtClean="0">
                <a:solidFill>
                  <a:srgbClr val="002060"/>
                </a:solidFill>
                <a:effectLst/>
                <a:latin typeface="HG創英角ｺﾞｼｯｸUB"/>
                <a:ea typeface="HG創英角ｺﾞｼｯｸUB"/>
                <a:cs typeface="+mj-cs"/>
              </a:rPr>
              <a:t>高圧ガス保安</a:t>
            </a:r>
            <a:r>
              <a:rPr lang="ja-JP" altLang="en-US" sz="3200" b="0" dirty="0" smtClean="0">
                <a:solidFill>
                  <a:srgbClr val="002060"/>
                </a:solidFill>
                <a:effectLst/>
                <a:latin typeface="HG創英角ｺﾞｼｯｸUB"/>
                <a:ea typeface="HG創英角ｺﾞｼｯｸUB"/>
              </a:rPr>
              <a:t>法の体系</a:t>
            </a:r>
            <a:endParaRPr kumimoji="1" lang="ja-JP" altLang="en-US" sz="3200" b="0" dirty="0">
              <a:solidFill>
                <a:srgbClr val="002060"/>
              </a:solidFill>
              <a:effectLst/>
              <a:latin typeface="HG創英角ｺﾞｼｯｸUB" panose="020B0909000000000000" pitchFamily="49" charset="-128"/>
              <a:ea typeface="HG創英角ｺﾞｼｯｸUB" panose="020B0909000000000000" pitchFamily="49" charset="-128"/>
            </a:endParaRPr>
          </a:p>
        </p:txBody>
      </p:sp>
      <p:sp>
        <p:nvSpPr>
          <p:cNvPr id="22" name="スライド番号プレースホルダ 7"/>
          <p:cNvSpPr>
            <a:spLocks noGrp="1"/>
          </p:cNvSpPr>
          <p:nvPr>
            <p:ph type="sldNum" sz="quarter" idx="12"/>
          </p:nvPr>
        </p:nvSpPr>
        <p:spPr>
          <a:xfrm>
            <a:off x="8647272" y="6407944"/>
            <a:ext cx="365760" cy="365125"/>
          </a:xfrm>
        </p:spPr>
        <p:txBody>
          <a:bodyPr/>
          <a:lstStyle/>
          <a:p>
            <a:fld id="{1FE7406B-1FB4-4551-8C76-B482A15F2861}" type="slidenum">
              <a:rPr kumimoji="1" lang="ja-JP" altLang="en-US" smtClean="0"/>
              <a:pPr/>
              <a:t>6</a:t>
            </a:fld>
            <a:endParaRPr kumimoji="1" lang="ja-JP" altLang="en-US" dirty="0"/>
          </a:p>
        </p:txBody>
      </p:sp>
    </p:spTree>
    <p:extLst>
      <p:ext uri="{BB962C8B-B14F-4D97-AF65-F5344CB8AC3E}">
        <p14:creationId xmlns:p14="http://schemas.microsoft.com/office/powerpoint/2010/main" val="3544043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39552" y="1558125"/>
            <a:ext cx="8064896" cy="646331"/>
          </a:xfrm>
          <a:prstGeom prst="rect">
            <a:avLst/>
          </a:prstGeom>
          <a:noFill/>
        </p:spPr>
        <p:txBody>
          <a:bodyPr wrap="square" rtlCol="0">
            <a:spAutoFit/>
          </a:bodyPr>
          <a:lstStyle/>
          <a:p>
            <a:r>
              <a:rPr kumimoji="1" lang="ja-JP" altLang="en-US" dirty="0" smtClean="0"/>
              <a:t>法律　・・・　高圧ガスの製造、貯蔵、販売、消費、移動、容器の取り扱いに関する</a:t>
            </a:r>
            <a:endParaRPr kumimoji="1" lang="en-US" altLang="ja-JP" dirty="0" smtClean="0"/>
          </a:p>
          <a:p>
            <a:r>
              <a:rPr lang="ja-JP" altLang="en-US" dirty="0"/>
              <a:t>　</a:t>
            </a:r>
            <a:r>
              <a:rPr lang="ja-JP" altLang="en-US" dirty="0" smtClean="0"/>
              <a:t>　　　　　　 </a:t>
            </a:r>
            <a:r>
              <a:rPr kumimoji="1" lang="ja-JP" altLang="en-US" dirty="0" smtClean="0"/>
              <a:t>基本的な事項を規定　（国会）</a:t>
            </a:r>
            <a:endParaRPr kumimoji="1" lang="ja-JP" altLang="en-US" dirty="0"/>
          </a:p>
        </p:txBody>
      </p:sp>
      <p:sp>
        <p:nvSpPr>
          <p:cNvPr id="7" name="テキスト ボックス 6"/>
          <p:cNvSpPr txBox="1"/>
          <p:nvPr/>
        </p:nvSpPr>
        <p:spPr>
          <a:xfrm>
            <a:off x="568399" y="2356856"/>
            <a:ext cx="8064896" cy="369332"/>
          </a:xfrm>
          <a:prstGeom prst="rect">
            <a:avLst/>
          </a:prstGeom>
          <a:noFill/>
        </p:spPr>
        <p:txBody>
          <a:bodyPr wrap="square" rtlCol="0">
            <a:spAutoFit/>
          </a:bodyPr>
          <a:lstStyle/>
          <a:p>
            <a:r>
              <a:rPr kumimoji="1" lang="ja-JP" altLang="en-US" dirty="0" smtClean="0"/>
              <a:t>政令　・・・　法律に定める高圧ガスの種類や規模等を規定　（内閣）</a:t>
            </a:r>
            <a:endParaRPr kumimoji="1" lang="ja-JP" altLang="en-US" dirty="0"/>
          </a:p>
        </p:txBody>
      </p:sp>
      <p:sp>
        <p:nvSpPr>
          <p:cNvPr id="8" name="テキスト ボックス 7"/>
          <p:cNvSpPr txBox="1"/>
          <p:nvPr/>
        </p:nvSpPr>
        <p:spPr>
          <a:xfrm>
            <a:off x="566051" y="2931296"/>
            <a:ext cx="8064896" cy="369332"/>
          </a:xfrm>
          <a:prstGeom prst="rect">
            <a:avLst/>
          </a:prstGeom>
          <a:noFill/>
        </p:spPr>
        <p:txBody>
          <a:bodyPr wrap="square" rtlCol="0">
            <a:spAutoFit/>
          </a:bodyPr>
          <a:lstStyle/>
          <a:p>
            <a:r>
              <a:rPr kumimoji="1" lang="ja-JP" altLang="en-US" dirty="0" smtClean="0"/>
              <a:t>省令　・・・　法律や政令の条文を受け、運用上の具体的な基準を規定　（大臣）</a:t>
            </a:r>
            <a:endParaRPr kumimoji="1" lang="ja-JP" altLang="en-US" dirty="0"/>
          </a:p>
        </p:txBody>
      </p:sp>
      <p:sp>
        <p:nvSpPr>
          <p:cNvPr id="9" name="テキスト ボックス 8"/>
          <p:cNvSpPr txBox="1"/>
          <p:nvPr/>
        </p:nvSpPr>
        <p:spPr>
          <a:xfrm>
            <a:off x="558624" y="3463536"/>
            <a:ext cx="7829800" cy="369332"/>
          </a:xfrm>
          <a:prstGeom prst="rect">
            <a:avLst/>
          </a:prstGeom>
          <a:noFill/>
        </p:spPr>
        <p:txBody>
          <a:bodyPr wrap="square" rtlCol="0">
            <a:spAutoFit/>
          </a:bodyPr>
          <a:lstStyle/>
          <a:p>
            <a:pPr lvl="0"/>
            <a:r>
              <a:rPr kumimoji="1" lang="ja-JP" altLang="en-US" dirty="0" smtClean="0"/>
              <a:t>告示　・・・　省令で定める技術基準に対して、更に具体な事項を規定</a:t>
            </a:r>
            <a:r>
              <a:rPr lang="ja-JP" altLang="en-US" dirty="0">
                <a:solidFill>
                  <a:prstClr val="black"/>
                </a:solidFill>
              </a:rPr>
              <a:t>　（大臣</a:t>
            </a:r>
            <a:r>
              <a:rPr lang="ja-JP" altLang="en-US" dirty="0" smtClean="0">
                <a:solidFill>
                  <a:prstClr val="black"/>
                </a:solidFill>
              </a:rPr>
              <a:t>）</a:t>
            </a:r>
            <a:endParaRPr lang="ja-JP" altLang="en-US" dirty="0">
              <a:solidFill>
                <a:prstClr val="black"/>
              </a:solidFill>
            </a:endParaRPr>
          </a:p>
        </p:txBody>
      </p:sp>
      <p:sp>
        <p:nvSpPr>
          <p:cNvPr id="10" name="テキスト ボックス 9"/>
          <p:cNvSpPr txBox="1"/>
          <p:nvPr/>
        </p:nvSpPr>
        <p:spPr>
          <a:xfrm>
            <a:off x="556276" y="3995772"/>
            <a:ext cx="8064896" cy="369332"/>
          </a:xfrm>
          <a:prstGeom prst="rect">
            <a:avLst/>
          </a:prstGeom>
          <a:noFill/>
        </p:spPr>
        <p:txBody>
          <a:bodyPr wrap="square" rtlCol="0">
            <a:spAutoFit/>
          </a:bodyPr>
          <a:lstStyle/>
          <a:p>
            <a:r>
              <a:rPr lang="ja-JP" altLang="en-US" dirty="0" smtClean="0"/>
              <a:t>通達</a:t>
            </a:r>
            <a:r>
              <a:rPr kumimoji="1" lang="ja-JP" altLang="en-US" dirty="0" smtClean="0"/>
              <a:t>　・・・　例示基準等　（大臣など）</a:t>
            </a:r>
            <a:endParaRPr kumimoji="1" lang="ja-JP" altLang="en-US" dirty="0"/>
          </a:p>
        </p:txBody>
      </p:sp>
      <p:cxnSp>
        <p:nvCxnSpPr>
          <p:cNvPr id="11" name="直線コネクタ 10"/>
          <p:cNvCxnSpPr/>
          <p:nvPr/>
        </p:nvCxnSpPr>
        <p:spPr>
          <a:xfrm>
            <a:off x="0" y="126876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タイトル 4"/>
          <p:cNvSpPr>
            <a:spLocks noGrp="1"/>
          </p:cNvSpPr>
          <p:nvPr>
            <p:ph type="title"/>
          </p:nvPr>
        </p:nvSpPr>
        <p:spPr>
          <a:xfrm>
            <a:off x="457200" y="274638"/>
            <a:ext cx="8229600" cy="1143000"/>
          </a:xfrm>
        </p:spPr>
        <p:txBody>
          <a:bodyPr>
            <a:normAutofit/>
          </a:bodyPr>
          <a:lstStyle/>
          <a:p>
            <a:r>
              <a:rPr kumimoji="1" lang="ja-JP" altLang="en-US" sz="3200" b="0" kern="1200" dirty="0" smtClean="0">
                <a:solidFill>
                  <a:srgbClr val="002060"/>
                </a:solidFill>
                <a:effectLst/>
                <a:latin typeface="HG創英角ｺﾞｼｯｸUB"/>
                <a:ea typeface="HG創英角ｺﾞｼｯｸUB"/>
                <a:cs typeface="+mj-cs"/>
              </a:rPr>
              <a:t>１－３　</a:t>
            </a:r>
            <a:r>
              <a:rPr kumimoji="1" lang="ja-JP" altLang="ja-JP" sz="3200" b="0" kern="1200" dirty="0" smtClean="0">
                <a:solidFill>
                  <a:srgbClr val="002060"/>
                </a:solidFill>
                <a:effectLst/>
                <a:latin typeface="HG創英角ｺﾞｼｯｸUB"/>
                <a:ea typeface="HG創英角ｺﾞｼｯｸUB"/>
                <a:cs typeface="+mj-cs"/>
              </a:rPr>
              <a:t>高圧ガス保安</a:t>
            </a:r>
            <a:r>
              <a:rPr lang="ja-JP" altLang="en-US" sz="3200" b="0" dirty="0" smtClean="0">
                <a:solidFill>
                  <a:srgbClr val="002060"/>
                </a:solidFill>
                <a:effectLst/>
                <a:latin typeface="HG創英角ｺﾞｼｯｸUB"/>
                <a:ea typeface="HG創英角ｺﾞｼｯｸUB"/>
              </a:rPr>
              <a:t>法の体系</a:t>
            </a:r>
            <a:endParaRPr kumimoji="1" lang="ja-JP" altLang="en-US" sz="3200" b="0" dirty="0">
              <a:solidFill>
                <a:srgbClr val="002060"/>
              </a:solidFill>
              <a:effectLst/>
              <a:latin typeface="HG創英角ｺﾞｼｯｸUB" panose="020B0909000000000000" pitchFamily="49" charset="-128"/>
              <a:ea typeface="HG創英角ｺﾞｼｯｸUB" panose="020B0909000000000000" pitchFamily="49" charset="-128"/>
            </a:endParaRPr>
          </a:p>
        </p:txBody>
      </p:sp>
      <p:sp>
        <p:nvSpPr>
          <p:cNvPr id="15" name="スライド番号プレースホルダ 7"/>
          <p:cNvSpPr>
            <a:spLocks noGrp="1"/>
          </p:cNvSpPr>
          <p:nvPr>
            <p:ph type="sldNum" sz="quarter" idx="12"/>
          </p:nvPr>
        </p:nvSpPr>
        <p:spPr>
          <a:xfrm>
            <a:off x="8647272" y="6407944"/>
            <a:ext cx="365760" cy="365125"/>
          </a:xfrm>
        </p:spPr>
        <p:txBody>
          <a:bodyPr/>
          <a:lstStyle/>
          <a:p>
            <a:fld id="{1FE7406B-1FB4-4551-8C76-B482A15F2861}" type="slidenum">
              <a:rPr kumimoji="1" lang="ja-JP" altLang="en-US" smtClean="0"/>
              <a:pPr/>
              <a:t>7</a:t>
            </a:fld>
            <a:endParaRPr kumimoji="1" lang="ja-JP" altLang="en-US" dirty="0"/>
          </a:p>
        </p:txBody>
      </p:sp>
    </p:spTree>
    <p:extLst>
      <p:ext uri="{BB962C8B-B14F-4D97-AF65-F5344CB8AC3E}">
        <p14:creationId xmlns:p14="http://schemas.microsoft.com/office/powerpoint/2010/main" val="2849468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971600" y="1601210"/>
            <a:ext cx="7272808" cy="1107710"/>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200" dirty="0">
                <a:solidFill>
                  <a:schemeClr val="tx1"/>
                </a:solidFill>
              </a:rPr>
              <a:t>高圧ガスの</a:t>
            </a:r>
            <a:r>
              <a:rPr lang="ja-JP" altLang="en-US" sz="2200" dirty="0" smtClean="0">
                <a:solidFill>
                  <a:schemeClr val="tx1"/>
                </a:solidFill>
              </a:rPr>
              <a:t>製造・輸入から貯蔵</a:t>
            </a:r>
            <a:r>
              <a:rPr lang="ja-JP" altLang="en-US" sz="2200" dirty="0">
                <a:solidFill>
                  <a:schemeClr val="tx1"/>
                </a:solidFill>
              </a:rPr>
              <a:t>、販売、</a:t>
            </a:r>
            <a:r>
              <a:rPr lang="ja-JP" altLang="en-US" sz="2200" dirty="0" smtClean="0">
                <a:solidFill>
                  <a:schemeClr val="tx1"/>
                </a:solidFill>
              </a:rPr>
              <a:t>移動、消費、廃棄に至るまで、ライフサイクル全般にわたって安全規制</a:t>
            </a:r>
            <a:endParaRPr lang="ja-JP" altLang="en-US" sz="2200" dirty="0">
              <a:solidFill>
                <a:schemeClr val="tx1"/>
              </a:solidFill>
            </a:endParaRPr>
          </a:p>
        </p:txBody>
      </p:sp>
      <p:grpSp>
        <p:nvGrpSpPr>
          <p:cNvPr id="36" name="グループ化 35"/>
          <p:cNvGrpSpPr/>
          <p:nvPr/>
        </p:nvGrpSpPr>
        <p:grpSpPr>
          <a:xfrm>
            <a:off x="920672" y="3089892"/>
            <a:ext cx="1368152" cy="1027609"/>
            <a:chOff x="1061352" y="3265486"/>
            <a:chExt cx="1368152" cy="1027609"/>
          </a:xfrm>
        </p:grpSpPr>
        <p:grpSp>
          <p:nvGrpSpPr>
            <p:cNvPr id="13" name="グループ化 12"/>
            <p:cNvGrpSpPr/>
            <p:nvPr/>
          </p:nvGrpSpPr>
          <p:grpSpPr>
            <a:xfrm>
              <a:off x="1061352" y="3265486"/>
              <a:ext cx="1368152" cy="1027609"/>
              <a:chOff x="1259632" y="3457136"/>
              <a:chExt cx="1801668" cy="1051984"/>
            </a:xfrm>
          </p:grpSpPr>
          <p:grpSp>
            <p:nvGrpSpPr>
              <p:cNvPr id="11" name="グループ化 10"/>
              <p:cNvGrpSpPr/>
              <p:nvPr/>
            </p:nvGrpSpPr>
            <p:grpSpPr>
              <a:xfrm>
                <a:off x="1259632" y="3645023"/>
                <a:ext cx="1801668" cy="864097"/>
                <a:chOff x="1259632" y="3645023"/>
                <a:chExt cx="1801668" cy="864097"/>
              </a:xfrm>
              <a:solidFill>
                <a:schemeClr val="accent4">
                  <a:lumMod val="40000"/>
                  <a:lumOff val="60000"/>
                </a:schemeClr>
              </a:solidFill>
            </p:grpSpPr>
            <p:sp>
              <p:nvSpPr>
                <p:cNvPr id="9" name="正方形/長方形 8"/>
                <p:cNvSpPr/>
                <p:nvPr/>
              </p:nvSpPr>
              <p:spPr>
                <a:xfrm>
                  <a:off x="1261300" y="4005064"/>
                  <a:ext cx="1800000"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直角三角形 9"/>
                <p:cNvSpPr/>
                <p:nvPr/>
              </p:nvSpPr>
              <p:spPr>
                <a:xfrm rot="10800000" flipV="1">
                  <a:off x="1259632" y="3645023"/>
                  <a:ext cx="1800200" cy="36004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正方形/長方形 11"/>
              <p:cNvSpPr/>
              <p:nvPr/>
            </p:nvSpPr>
            <p:spPr>
              <a:xfrm>
                <a:off x="1549332" y="3457136"/>
                <a:ext cx="216024" cy="72008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テキスト ボックス 21"/>
            <p:cNvSpPr txBox="1"/>
            <p:nvPr/>
          </p:nvSpPr>
          <p:spPr>
            <a:xfrm>
              <a:off x="1461330" y="3817059"/>
              <a:ext cx="679624" cy="338554"/>
            </a:xfrm>
            <a:prstGeom prst="rect">
              <a:avLst/>
            </a:prstGeom>
            <a:noFill/>
          </p:spPr>
          <p:txBody>
            <a:bodyPr wrap="square" rtlCol="0">
              <a:spAutoFit/>
            </a:bodyPr>
            <a:lstStyle/>
            <a:p>
              <a:r>
                <a:rPr kumimoji="1" lang="ja-JP" altLang="en-US" sz="1600" b="1" dirty="0" smtClean="0">
                  <a:solidFill>
                    <a:schemeClr val="bg1"/>
                  </a:solidFill>
                </a:rPr>
                <a:t>製造</a:t>
              </a:r>
              <a:endParaRPr kumimoji="1" lang="ja-JP" altLang="en-US" sz="1600" b="1" dirty="0">
                <a:solidFill>
                  <a:schemeClr val="bg1"/>
                </a:solidFill>
              </a:endParaRPr>
            </a:p>
          </p:txBody>
        </p:sp>
      </p:grpSp>
      <p:grpSp>
        <p:nvGrpSpPr>
          <p:cNvPr id="45" name="グループ化 44"/>
          <p:cNvGrpSpPr/>
          <p:nvPr/>
        </p:nvGrpSpPr>
        <p:grpSpPr>
          <a:xfrm>
            <a:off x="3136120" y="3329050"/>
            <a:ext cx="1265868" cy="693657"/>
            <a:chOff x="3206460" y="3237352"/>
            <a:chExt cx="1265868" cy="693657"/>
          </a:xfrm>
        </p:grpSpPr>
        <p:sp>
          <p:nvSpPr>
            <p:cNvPr id="14" name="円柱 13"/>
            <p:cNvSpPr/>
            <p:nvPr/>
          </p:nvSpPr>
          <p:spPr>
            <a:xfrm>
              <a:off x="3206460" y="3237352"/>
              <a:ext cx="1265868" cy="693657"/>
            </a:xfrm>
            <a:prstGeom prst="can">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テキスト ボックス 22"/>
            <p:cNvSpPr txBox="1"/>
            <p:nvPr/>
          </p:nvSpPr>
          <p:spPr>
            <a:xfrm>
              <a:off x="3530099" y="3506935"/>
              <a:ext cx="679624" cy="338554"/>
            </a:xfrm>
            <a:prstGeom prst="rect">
              <a:avLst/>
            </a:prstGeom>
            <a:noFill/>
          </p:spPr>
          <p:txBody>
            <a:bodyPr wrap="square" rtlCol="0">
              <a:spAutoFit/>
            </a:bodyPr>
            <a:lstStyle/>
            <a:p>
              <a:r>
                <a:rPr lang="ja-JP" altLang="en-US" sz="1600" b="1" dirty="0">
                  <a:solidFill>
                    <a:schemeClr val="bg1"/>
                  </a:solidFill>
                </a:rPr>
                <a:t>貯蔵</a:t>
              </a:r>
              <a:endParaRPr kumimoji="1" lang="ja-JP" altLang="en-US" sz="1600" b="1" dirty="0">
                <a:solidFill>
                  <a:schemeClr val="bg1"/>
                </a:solidFill>
              </a:endParaRPr>
            </a:p>
          </p:txBody>
        </p:sp>
      </p:grpSp>
      <p:grpSp>
        <p:nvGrpSpPr>
          <p:cNvPr id="35" name="グループ化 34"/>
          <p:cNvGrpSpPr/>
          <p:nvPr/>
        </p:nvGrpSpPr>
        <p:grpSpPr>
          <a:xfrm>
            <a:off x="5136491" y="3224284"/>
            <a:ext cx="1874032" cy="902168"/>
            <a:chOff x="6050911" y="3231062"/>
            <a:chExt cx="1874032" cy="902168"/>
          </a:xfrm>
        </p:grpSpPr>
        <p:grpSp>
          <p:nvGrpSpPr>
            <p:cNvPr id="21" name="グループ化 20"/>
            <p:cNvGrpSpPr/>
            <p:nvPr/>
          </p:nvGrpSpPr>
          <p:grpSpPr>
            <a:xfrm>
              <a:off x="6050911" y="3231062"/>
              <a:ext cx="1874032" cy="902168"/>
              <a:chOff x="5873580" y="3890971"/>
              <a:chExt cx="1874032" cy="902168"/>
            </a:xfrm>
          </p:grpSpPr>
          <p:sp>
            <p:nvSpPr>
              <p:cNvPr id="16" name="正方形/長方形 15"/>
              <p:cNvSpPr/>
              <p:nvPr/>
            </p:nvSpPr>
            <p:spPr>
              <a:xfrm>
                <a:off x="6222451" y="3893139"/>
                <a:ext cx="1182211" cy="900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直角三角形 17"/>
              <p:cNvSpPr/>
              <p:nvPr/>
            </p:nvSpPr>
            <p:spPr>
              <a:xfrm>
                <a:off x="7392949" y="3890971"/>
                <a:ext cx="354663" cy="360000"/>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 name="直角三角形 18"/>
              <p:cNvSpPr/>
              <p:nvPr/>
            </p:nvSpPr>
            <p:spPr>
              <a:xfrm flipH="1">
                <a:off x="5873580" y="3893438"/>
                <a:ext cx="354663" cy="360000"/>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24" name="テキスト ボックス 23"/>
            <p:cNvSpPr txBox="1"/>
            <p:nvPr/>
          </p:nvSpPr>
          <p:spPr>
            <a:xfrm>
              <a:off x="6720391" y="3601569"/>
              <a:ext cx="679624" cy="338554"/>
            </a:xfrm>
            <a:prstGeom prst="rect">
              <a:avLst/>
            </a:prstGeom>
            <a:noFill/>
          </p:spPr>
          <p:txBody>
            <a:bodyPr wrap="square" rtlCol="0">
              <a:spAutoFit/>
            </a:bodyPr>
            <a:lstStyle/>
            <a:p>
              <a:r>
                <a:rPr kumimoji="1" lang="ja-JP" altLang="en-US" sz="1600" b="1" dirty="0" smtClean="0">
                  <a:solidFill>
                    <a:schemeClr val="bg1"/>
                  </a:solidFill>
                </a:rPr>
                <a:t>販売</a:t>
              </a:r>
              <a:endParaRPr kumimoji="1" lang="ja-JP" altLang="en-US" sz="1600" b="1" dirty="0">
                <a:solidFill>
                  <a:schemeClr val="bg1"/>
                </a:solidFill>
              </a:endParaRPr>
            </a:p>
          </p:txBody>
        </p:sp>
      </p:grpSp>
      <p:grpSp>
        <p:nvGrpSpPr>
          <p:cNvPr id="34" name="グループ化 33"/>
          <p:cNvGrpSpPr/>
          <p:nvPr/>
        </p:nvGrpSpPr>
        <p:grpSpPr>
          <a:xfrm>
            <a:off x="6768338" y="4289694"/>
            <a:ext cx="1756009" cy="1118334"/>
            <a:chOff x="5644006" y="5232927"/>
            <a:chExt cx="1756009" cy="1118334"/>
          </a:xfrm>
        </p:grpSpPr>
        <p:sp>
          <p:nvSpPr>
            <p:cNvPr id="28" name="正方形/長方形 27"/>
            <p:cNvSpPr/>
            <p:nvPr/>
          </p:nvSpPr>
          <p:spPr>
            <a:xfrm>
              <a:off x="5644006" y="5664975"/>
              <a:ext cx="1749058" cy="43204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6525486" y="5232927"/>
              <a:ext cx="874529" cy="43204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5848168" y="5907493"/>
              <a:ext cx="432048" cy="432048"/>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6774308" y="5919213"/>
              <a:ext cx="432048" cy="432048"/>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6651075" y="5448951"/>
              <a:ext cx="679624" cy="338554"/>
            </a:xfrm>
            <a:prstGeom prst="rect">
              <a:avLst/>
            </a:prstGeom>
            <a:noFill/>
          </p:spPr>
          <p:txBody>
            <a:bodyPr wrap="square" rtlCol="0">
              <a:spAutoFit/>
            </a:bodyPr>
            <a:lstStyle/>
            <a:p>
              <a:r>
                <a:rPr kumimoji="1" lang="ja-JP" altLang="en-US" sz="1600" b="1" dirty="0" smtClean="0">
                  <a:solidFill>
                    <a:schemeClr val="bg1"/>
                  </a:solidFill>
                </a:rPr>
                <a:t>移動</a:t>
              </a:r>
              <a:endParaRPr kumimoji="1" lang="ja-JP" altLang="en-US" sz="1600" b="1" dirty="0">
                <a:solidFill>
                  <a:schemeClr val="bg1"/>
                </a:solidFill>
              </a:endParaRPr>
            </a:p>
          </p:txBody>
        </p:sp>
      </p:grpSp>
      <p:sp>
        <p:nvSpPr>
          <p:cNvPr id="37" name="右矢印 36"/>
          <p:cNvSpPr/>
          <p:nvPr/>
        </p:nvSpPr>
        <p:spPr>
          <a:xfrm>
            <a:off x="2448236" y="3491159"/>
            <a:ext cx="360040" cy="380153"/>
          </a:xfrm>
          <a:prstGeom prst="rightArrow">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右矢印 37"/>
          <p:cNvSpPr/>
          <p:nvPr/>
        </p:nvSpPr>
        <p:spPr>
          <a:xfrm>
            <a:off x="4682700" y="3488811"/>
            <a:ext cx="360040" cy="380153"/>
          </a:xfrm>
          <a:prstGeom prst="rightArrow">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屈折矢印 38"/>
          <p:cNvSpPr/>
          <p:nvPr/>
        </p:nvSpPr>
        <p:spPr>
          <a:xfrm flipV="1">
            <a:off x="7203114" y="3690122"/>
            <a:ext cx="816888" cy="436329"/>
          </a:xfrm>
          <a:prstGeom prst="bentUpArrow">
            <a:avLst>
              <a:gd name="adj1" fmla="val 25000"/>
              <a:gd name="adj2" fmla="val 39558"/>
              <a:gd name="adj3" fmla="val 25000"/>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屈折矢印 39"/>
          <p:cNvSpPr/>
          <p:nvPr/>
        </p:nvSpPr>
        <p:spPr>
          <a:xfrm rot="5400000" flipV="1">
            <a:off x="7246724" y="5426233"/>
            <a:ext cx="565330" cy="492036"/>
          </a:xfrm>
          <a:prstGeom prst="bentUpArrow">
            <a:avLst>
              <a:gd name="adj1" fmla="val 18550"/>
              <a:gd name="adj2" fmla="val 37134"/>
              <a:gd name="adj3" fmla="val 19282"/>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右矢印 40"/>
          <p:cNvSpPr/>
          <p:nvPr/>
        </p:nvSpPr>
        <p:spPr>
          <a:xfrm flipH="1">
            <a:off x="4761193" y="5646603"/>
            <a:ext cx="360040" cy="380153"/>
          </a:xfrm>
          <a:prstGeom prst="rightArrow">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雲形吹き出し 41"/>
          <p:cNvSpPr/>
          <p:nvPr/>
        </p:nvSpPr>
        <p:spPr>
          <a:xfrm>
            <a:off x="3152343" y="5492362"/>
            <a:ext cx="1420195" cy="698940"/>
          </a:xfrm>
          <a:prstGeom prst="cloudCallou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3522628" y="5687186"/>
            <a:ext cx="679624" cy="338554"/>
          </a:xfrm>
          <a:prstGeom prst="rect">
            <a:avLst/>
          </a:prstGeom>
          <a:noFill/>
        </p:spPr>
        <p:txBody>
          <a:bodyPr wrap="square" rtlCol="0">
            <a:spAutoFit/>
          </a:bodyPr>
          <a:lstStyle/>
          <a:p>
            <a:r>
              <a:rPr kumimoji="1" lang="ja-JP" altLang="en-US" sz="1600" b="1" dirty="0" smtClean="0"/>
              <a:t>廃棄</a:t>
            </a:r>
            <a:endParaRPr kumimoji="1" lang="ja-JP" altLang="en-US" sz="1600" b="1" dirty="0"/>
          </a:p>
        </p:txBody>
      </p:sp>
      <p:sp>
        <p:nvSpPr>
          <p:cNvPr id="46" name="テキスト ボックス 45"/>
          <p:cNvSpPr txBox="1"/>
          <p:nvPr/>
        </p:nvSpPr>
        <p:spPr>
          <a:xfrm>
            <a:off x="5660349" y="6258798"/>
            <a:ext cx="679624" cy="338554"/>
          </a:xfrm>
          <a:prstGeom prst="rect">
            <a:avLst/>
          </a:prstGeom>
          <a:noFill/>
        </p:spPr>
        <p:txBody>
          <a:bodyPr wrap="square" rtlCol="0">
            <a:spAutoFit/>
          </a:bodyPr>
          <a:lstStyle/>
          <a:p>
            <a:r>
              <a:rPr kumimoji="1" lang="ja-JP" altLang="en-US" sz="1600" b="1" dirty="0" smtClean="0"/>
              <a:t>消費</a:t>
            </a:r>
            <a:endParaRPr kumimoji="1" lang="ja-JP" altLang="en-US" sz="1600" b="1" dirty="0"/>
          </a:p>
        </p:txBody>
      </p:sp>
      <p:sp>
        <p:nvSpPr>
          <p:cNvPr id="47" name="上下矢印 46"/>
          <p:cNvSpPr/>
          <p:nvPr/>
        </p:nvSpPr>
        <p:spPr>
          <a:xfrm>
            <a:off x="5878736" y="4370726"/>
            <a:ext cx="360040" cy="750835"/>
          </a:xfrm>
          <a:prstGeom prst="upDownArrow">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8" name="Group 2"/>
          <p:cNvGrpSpPr>
            <a:grpSpLocks/>
          </p:cNvGrpSpPr>
          <p:nvPr/>
        </p:nvGrpSpPr>
        <p:grpSpPr bwMode="auto">
          <a:xfrm>
            <a:off x="5441962" y="5354369"/>
            <a:ext cx="819754" cy="661329"/>
            <a:chOff x="1632" y="1248"/>
            <a:chExt cx="2682" cy="2286"/>
          </a:xfrm>
        </p:grpSpPr>
        <p:sp>
          <p:nvSpPr>
            <p:cNvPr id="49" name="Gear"/>
            <p:cNvSpPr>
              <a:spLocks noEditPoints="1" noChangeArrowheads="1"/>
            </p:cNvSpPr>
            <p:nvPr/>
          </p:nvSpPr>
          <p:spPr bwMode="auto">
            <a:xfrm>
              <a:off x="3119" y="1248"/>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p>
          </p:txBody>
        </p:sp>
        <p:sp>
          <p:nvSpPr>
            <p:cNvPr id="50" name="AutoShape 4"/>
            <p:cNvSpPr>
              <a:spLocks noEditPoints="1" noChangeArrowheads="1"/>
            </p:cNvSpPr>
            <p:nvPr/>
          </p:nvSpPr>
          <p:spPr bwMode="auto">
            <a:xfrm>
              <a:off x="1632" y="1680"/>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p>
          </p:txBody>
        </p:sp>
        <p:sp>
          <p:nvSpPr>
            <p:cNvPr id="51" name="AutoShape 5"/>
            <p:cNvSpPr>
              <a:spLocks noEditPoints="1" noChangeArrowheads="1"/>
            </p:cNvSpPr>
            <p:nvPr/>
          </p:nvSpPr>
          <p:spPr bwMode="auto">
            <a:xfrm>
              <a:off x="2559" y="2142"/>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p>
          </p:txBody>
        </p:sp>
      </p:grpSp>
      <p:cxnSp>
        <p:nvCxnSpPr>
          <p:cNvPr id="52" name="直線コネクタ 51"/>
          <p:cNvCxnSpPr/>
          <p:nvPr/>
        </p:nvCxnSpPr>
        <p:spPr>
          <a:xfrm>
            <a:off x="0" y="126876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3" name="タイトル 4"/>
          <p:cNvSpPr>
            <a:spLocks noGrp="1"/>
          </p:cNvSpPr>
          <p:nvPr>
            <p:ph type="title"/>
          </p:nvPr>
        </p:nvSpPr>
        <p:spPr>
          <a:xfrm>
            <a:off x="457200" y="274638"/>
            <a:ext cx="8229600" cy="1143000"/>
          </a:xfrm>
        </p:spPr>
        <p:txBody>
          <a:bodyPr>
            <a:normAutofit/>
          </a:bodyPr>
          <a:lstStyle/>
          <a:p>
            <a:r>
              <a:rPr kumimoji="1" lang="ja-JP" altLang="en-US" sz="3200" b="0" kern="1200" dirty="0" smtClean="0">
                <a:solidFill>
                  <a:srgbClr val="002060"/>
                </a:solidFill>
                <a:effectLst/>
                <a:latin typeface="HG創英角ｺﾞｼｯｸUB"/>
                <a:ea typeface="HG創英角ｺﾞｼｯｸUB"/>
                <a:cs typeface="+mj-cs"/>
              </a:rPr>
              <a:t>１－４　</a:t>
            </a:r>
            <a:r>
              <a:rPr kumimoji="1" lang="ja-JP" altLang="ja-JP" sz="3200" b="0" kern="1200" dirty="0" smtClean="0">
                <a:solidFill>
                  <a:srgbClr val="002060"/>
                </a:solidFill>
                <a:effectLst/>
                <a:latin typeface="HG創英角ｺﾞｼｯｸUB"/>
                <a:ea typeface="HG創英角ｺﾞｼｯｸUB"/>
                <a:cs typeface="+mj-cs"/>
              </a:rPr>
              <a:t>高圧ガス保安</a:t>
            </a:r>
            <a:r>
              <a:rPr lang="ja-JP" altLang="en-US" sz="3200" b="0" dirty="0" smtClean="0">
                <a:solidFill>
                  <a:srgbClr val="002060"/>
                </a:solidFill>
                <a:effectLst/>
                <a:latin typeface="HG創英角ｺﾞｼｯｸUB"/>
                <a:ea typeface="HG創英角ｺﾞｼｯｸUB"/>
              </a:rPr>
              <a:t>法の特徴</a:t>
            </a:r>
            <a:endParaRPr kumimoji="1" lang="ja-JP" altLang="en-US" sz="3200" b="0" dirty="0">
              <a:solidFill>
                <a:srgbClr val="002060"/>
              </a:solidFill>
              <a:effectLst/>
              <a:latin typeface="HG創英角ｺﾞｼｯｸUB" panose="020B0909000000000000" pitchFamily="49" charset="-128"/>
              <a:ea typeface="HG創英角ｺﾞｼｯｸUB" panose="020B0909000000000000" pitchFamily="49" charset="-128"/>
            </a:endParaRPr>
          </a:p>
        </p:txBody>
      </p:sp>
      <p:sp>
        <p:nvSpPr>
          <p:cNvPr id="55" name="スライド番号プレースホルダ 7"/>
          <p:cNvSpPr>
            <a:spLocks noGrp="1"/>
          </p:cNvSpPr>
          <p:nvPr>
            <p:ph type="sldNum" sz="quarter" idx="12"/>
          </p:nvPr>
        </p:nvSpPr>
        <p:spPr>
          <a:xfrm>
            <a:off x="8647272" y="6407944"/>
            <a:ext cx="365760" cy="365125"/>
          </a:xfrm>
        </p:spPr>
        <p:txBody>
          <a:bodyPr/>
          <a:lstStyle/>
          <a:p>
            <a:fld id="{1FE7406B-1FB4-4551-8C76-B482A15F2861}" type="slidenum">
              <a:rPr kumimoji="1" lang="ja-JP" altLang="en-US" smtClean="0"/>
              <a:pPr/>
              <a:t>8</a:t>
            </a:fld>
            <a:endParaRPr kumimoji="1" lang="ja-JP" altLang="en-US" dirty="0"/>
          </a:p>
        </p:txBody>
      </p:sp>
    </p:spTree>
    <p:extLst>
      <p:ext uri="{BB962C8B-B14F-4D97-AF65-F5344CB8AC3E}">
        <p14:creationId xmlns:p14="http://schemas.microsoft.com/office/powerpoint/2010/main" val="3455753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771492" y="1339666"/>
            <a:ext cx="3878662" cy="1338828"/>
          </a:xfrm>
          <a:prstGeom prst="rect">
            <a:avLst/>
          </a:prstGeom>
          <a:noFill/>
        </p:spPr>
        <p:txBody>
          <a:bodyPr wrap="square" rtlCol="0">
            <a:spAutoFit/>
          </a:bodyPr>
          <a:lstStyle/>
          <a:p>
            <a:pPr>
              <a:lnSpc>
                <a:spcPct val="150000"/>
              </a:lnSpc>
            </a:pPr>
            <a:r>
              <a:rPr lang="ja-JP" altLang="en-US" b="1" dirty="0" smtClean="0"/>
              <a:t>１．圧縮ガス</a:t>
            </a:r>
            <a:endParaRPr lang="en-US" altLang="ja-JP" b="1" dirty="0" smtClean="0"/>
          </a:p>
          <a:p>
            <a:pPr>
              <a:lnSpc>
                <a:spcPct val="150000"/>
              </a:lnSpc>
            </a:pPr>
            <a:r>
              <a:rPr kumimoji="1" lang="ja-JP" altLang="en-US" dirty="0"/>
              <a:t>　</a:t>
            </a:r>
            <a:r>
              <a:rPr kumimoji="1" lang="ja-JP" altLang="en-US" dirty="0" smtClean="0"/>
              <a:t>① </a:t>
            </a:r>
            <a:r>
              <a:rPr lang="ja-JP" altLang="en-US" dirty="0" smtClean="0"/>
              <a:t>常用の温度で圧力１ＭＰａ以上</a:t>
            </a:r>
            <a:endParaRPr lang="en-US" altLang="ja-JP" dirty="0" smtClean="0"/>
          </a:p>
          <a:p>
            <a:pPr lvl="0">
              <a:lnSpc>
                <a:spcPct val="150000"/>
              </a:lnSpc>
            </a:pPr>
            <a:r>
              <a:rPr kumimoji="1" lang="ja-JP" altLang="en-US" dirty="0"/>
              <a:t>　</a:t>
            </a:r>
            <a:r>
              <a:rPr kumimoji="1" lang="ja-JP" altLang="en-US" dirty="0" smtClean="0"/>
              <a:t>② 温度</a:t>
            </a:r>
            <a:r>
              <a:rPr kumimoji="1" lang="en-US" altLang="ja-JP" dirty="0" smtClean="0"/>
              <a:t>35</a:t>
            </a:r>
            <a:r>
              <a:rPr kumimoji="1" lang="ja-JP" altLang="en-US" dirty="0" smtClean="0"/>
              <a:t>℃で圧力</a:t>
            </a:r>
            <a:r>
              <a:rPr lang="ja-JP" altLang="en-US" dirty="0">
                <a:solidFill>
                  <a:prstClr val="black"/>
                </a:solidFill>
              </a:rPr>
              <a:t>１ＭＰａ</a:t>
            </a:r>
            <a:r>
              <a:rPr lang="ja-JP" altLang="en-US" dirty="0" smtClean="0">
                <a:solidFill>
                  <a:prstClr val="black"/>
                </a:solidFill>
              </a:rPr>
              <a:t>以上</a:t>
            </a:r>
            <a:endParaRPr lang="en-US" altLang="ja-JP" dirty="0">
              <a:solidFill>
                <a:prstClr val="black"/>
              </a:solidFill>
            </a:endParaRPr>
          </a:p>
        </p:txBody>
      </p:sp>
      <p:sp>
        <p:nvSpPr>
          <p:cNvPr id="4" name="テキスト ボックス 3"/>
          <p:cNvSpPr txBox="1"/>
          <p:nvPr/>
        </p:nvSpPr>
        <p:spPr>
          <a:xfrm>
            <a:off x="771492" y="2694024"/>
            <a:ext cx="4993203" cy="1338828"/>
          </a:xfrm>
          <a:prstGeom prst="rect">
            <a:avLst/>
          </a:prstGeom>
          <a:noFill/>
        </p:spPr>
        <p:txBody>
          <a:bodyPr wrap="square" rtlCol="0">
            <a:spAutoFit/>
          </a:bodyPr>
          <a:lstStyle/>
          <a:p>
            <a:pPr>
              <a:lnSpc>
                <a:spcPct val="150000"/>
              </a:lnSpc>
            </a:pPr>
            <a:r>
              <a:rPr lang="ja-JP" altLang="en-US" b="1" dirty="0" smtClean="0"/>
              <a:t>２．圧縮アセチレンガス</a:t>
            </a:r>
            <a:endParaRPr lang="en-US" altLang="ja-JP" b="1" dirty="0" smtClean="0"/>
          </a:p>
          <a:p>
            <a:pPr>
              <a:lnSpc>
                <a:spcPct val="150000"/>
              </a:lnSpc>
            </a:pPr>
            <a:r>
              <a:rPr kumimoji="1" lang="ja-JP" altLang="en-US" dirty="0"/>
              <a:t>　</a:t>
            </a:r>
            <a:r>
              <a:rPr kumimoji="1" lang="ja-JP" altLang="en-US" dirty="0" smtClean="0"/>
              <a:t>① </a:t>
            </a:r>
            <a:r>
              <a:rPr lang="ja-JP" altLang="en-US" dirty="0" smtClean="0"/>
              <a:t>常用の温度で圧力</a:t>
            </a:r>
            <a:r>
              <a:rPr lang="en-US" altLang="ja-JP" dirty="0" smtClean="0"/>
              <a:t>0.2</a:t>
            </a:r>
            <a:r>
              <a:rPr lang="ja-JP" altLang="en-US" dirty="0" smtClean="0"/>
              <a:t>ＭＰａ以上</a:t>
            </a:r>
            <a:endParaRPr lang="en-US" altLang="ja-JP" dirty="0" smtClean="0"/>
          </a:p>
          <a:p>
            <a:pPr lvl="0">
              <a:lnSpc>
                <a:spcPct val="150000"/>
              </a:lnSpc>
            </a:pPr>
            <a:r>
              <a:rPr kumimoji="1" lang="ja-JP" altLang="en-US" dirty="0"/>
              <a:t>　</a:t>
            </a:r>
            <a:r>
              <a:rPr kumimoji="1" lang="ja-JP" altLang="en-US" dirty="0" smtClean="0"/>
              <a:t>② 温度</a:t>
            </a:r>
            <a:r>
              <a:rPr kumimoji="1" lang="en-US" altLang="ja-JP" dirty="0" smtClean="0"/>
              <a:t>15</a:t>
            </a:r>
            <a:r>
              <a:rPr kumimoji="1" lang="ja-JP" altLang="en-US" dirty="0" smtClean="0"/>
              <a:t>℃において圧力</a:t>
            </a:r>
            <a:r>
              <a:rPr lang="en-US" altLang="ja-JP" dirty="0">
                <a:solidFill>
                  <a:prstClr val="black"/>
                </a:solidFill>
              </a:rPr>
              <a:t>0.2</a:t>
            </a:r>
            <a:r>
              <a:rPr lang="ja-JP" altLang="en-US" dirty="0">
                <a:solidFill>
                  <a:prstClr val="black"/>
                </a:solidFill>
              </a:rPr>
              <a:t>ＭＰａ以上</a:t>
            </a:r>
            <a:endParaRPr lang="en-US" altLang="ja-JP" dirty="0">
              <a:solidFill>
                <a:prstClr val="black"/>
              </a:solidFill>
            </a:endParaRPr>
          </a:p>
        </p:txBody>
      </p:sp>
      <p:sp>
        <p:nvSpPr>
          <p:cNvPr id="6" name="テキスト ボックス 5"/>
          <p:cNvSpPr txBox="1"/>
          <p:nvPr/>
        </p:nvSpPr>
        <p:spPr>
          <a:xfrm>
            <a:off x="771492" y="4137246"/>
            <a:ext cx="4993203" cy="1338828"/>
          </a:xfrm>
          <a:prstGeom prst="rect">
            <a:avLst/>
          </a:prstGeom>
          <a:noFill/>
        </p:spPr>
        <p:txBody>
          <a:bodyPr wrap="square" rtlCol="0">
            <a:spAutoFit/>
          </a:bodyPr>
          <a:lstStyle/>
          <a:p>
            <a:pPr>
              <a:lnSpc>
                <a:spcPct val="150000"/>
              </a:lnSpc>
            </a:pPr>
            <a:r>
              <a:rPr lang="ja-JP" altLang="en-US" b="1" dirty="0" smtClean="0"/>
              <a:t>３．液化ガス</a:t>
            </a:r>
            <a:endParaRPr lang="en-US" altLang="ja-JP" b="1" dirty="0" smtClean="0"/>
          </a:p>
          <a:p>
            <a:pPr>
              <a:lnSpc>
                <a:spcPct val="150000"/>
              </a:lnSpc>
            </a:pPr>
            <a:r>
              <a:rPr kumimoji="1" lang="ja-JP" altLang="en-US" dirty="0"/>
              <a:t>　</a:t>
            </a:r>
            <a:r>
              <a:rPr kumimoji="1" lang="ja-JP" altLang="en-US" dirty="0" smtClean="0"/>
              <a:t>① </a:t>
            </a:r>
            <a:r>
              <a:rPr lang="ja-JP" altLang="en-US" dirty="0" smtClean="0"/>
              <a:t>常用の温度で圧力</a:t>
            </a:r>
            <a:r>
              <a:rPr lang="en-US" altLang="ja-JP" dirty="0" smtClean="0"/>
              <a:t>0.2</a:t>
            </a:r>
            <a:r>
              <a:rPr lang="ja-JP" altLang="en-US" dirty="0" smtClean="0"/>
              <a:t>ＭＰａ以上</a:t>
            </a:r>
            <a:endParaRPr lang="en-US" altLang="ja-JP" dirty="0" smtClean="0"/>
          </a:p>
          <a:p>
            <a:pPr lvl="0">
              <a:lnSpc>
                <a:spcPct val="150000"/>
              </a:lnSpc>
            </a:pPr>
            <a:r>
              <a:rPr kumimoji="1" lang="ja-JP" altLang="en-US" dirty="0"/>
              <a:t>　</a:t>
            </a:r>
            <a:r>
              <a:rPr kumimoji="1" lang="ja-JP" altLang="en-US" dirty="0" smtClean="0"/>
              <a:t>② </a:t>
            </a:r>
            <a:r>
              <a:rPr lang="en-US" altLang="ja-JP" dirty="0">
                <a:solidFill>
                  <a:prstClr val="black"/>
                </a:solidFill>
              </a:rPr>
              <a:t>0.2</a:t>
            </a:r>
            <a:r>
              <a:rPr lang="ja-JP" altLang="en-US" dirty="0">
                <a:solidFill>
                  <a:prstClr val="black"/>
                </a:solidFill>
              </a:rPr>
              <a:t>ＭＰａ</a:t>
            </a:r>
            <a:r>
              <a:rPr lang="ja-JP" altLang="en-US" dirty="0" smtClean="0">
                <a:solidFill>
                  <a:prstClr val="black"/>
                </a:solidFill>
              </a:rPr>
              <a:t>以上になる温度が</a:t>
            </a:r>
            <a:r>
              <a:rPr lang="en-US" altLang="ja-JP" dirty="0" smtClean="0">
                <a:solidFill>
                  <a:prstClr val="black"/>
                </a:solidFill>
              </a:rPr>
              <a:t>35</a:t>
            </a:r>
            <a:r>
              <a:rPr kumimoji="1" lang="ja-JP" altLang="en-US" dirty="0" smtClean="0"/>
              <a:t>℃以下</a:t>
            </a:r>
            <a:endParaRPr lang="en-US" altLang="ja-JP" dirty="0">
              <a:solidFill>
                <a:prstClr val="black"/>
              </a:solidFill>
            </a:endParaRPr>
          </a:p>
        </p:txBody>
      </p:sp>
      <p:sp>
        <p:nvSpPr>
          <p:cNvPr id="7" name="テキスト ボックス 6"/>
          <p:cNvSpPr txBox="1"/>
          <p:nvPr/>
        </p:nvSpPr>
        <p:spPr>
          <a:xfrm>
            <a:off x="771492" y="5476074"/>
            <a:ext cx="6896852" cy="473206"/>
          </a:xfrm>
          <a:prstGeom prst="rect">
            <a:avLst/>
          </a:prstGeom>
          <a:noFill/>
        </p:spPr>
        <p:txBody>
          <a:bodyPr wrap="square" rtlCol="0">
            <a:spAutoFit/>
          </a:bodyPr>
          <a:lstStyle/>
          <a:p>
            <a:pPr>
              <a:lnSpc>
                <a:spcPct val="150000"/>
              </a:lnSpc>
            </a:pPr>
            <a:r>
              <a:rPr lang="ja-JP" altLang="en-US" b="1" dirty="0" smtClean="0"/>
              <a:t>４．液化シアン化水素、液化ブロムメチル、液化酸化エチレン</a:t>
            </a:r>
            <a:endParaRPr lang="en-US" altLang="ja-JP" b="1" dirty="0">
              <a:solidFill>
                <a:prstClr val="black"/>
              </a:solidFill>
            </a:endParaRPr>
          </a:p>
        </p:txBody>
      </p:sp>
      <p:sp>
        <p:nvSpPr>
          <p:cNvPr id="2" name="雲形吹き出し 1"/>
          <p:cNvSpPr/>
          <p:nvPr/>
        </p:nvSpPr>
        <p:spPr>
          <a:xfrm>
            <a:off x="5285373" y="3212108"/>
            <a:ext cx="3600400" cy="1657052"/>
          </a:xfrm>
          <a:prstGeom prst="cloudCallout">
            <a:avLst>
              <a:gd name="adj1" fmla="val -73619"/>
              <a:gd name="adj2" fmla="val -8540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b="1" dirty="0" smtClean="0">
                <a:solidFill>
                  <a:srgbClr val="FF0000"/>
                </a:solidFill>
              </a:rPr>
              <a:t>大気圧　約</a:t>
            </a:r>
            <a:r>
              <a:rPr lang="en-US" altLang="ja-JP" b="1" dirty="0" smtClean="0">
                <a:solidFill>
                  <a:srgbClr val="FF0000"/>
                </a:solidFill>
              </a:rPr>
              <a:t>0.1MPa</a:t>
            </a:r>
            <a:r>
              <a:rPr lang="ja-JP" altLang="en-US" b="1" dirty="0" smtClean="0">
                <a:solidFill>
                  <a:srgbClr val="FF0000"/>
                </a:solidFill>
              </a:rPr>
              <a:t>／㎠</a:t>
            </a:r>
            <a:endParaRPr lang="en-US" altLang="ja-JP" b="1" dirty="0">
              <a:solidFill>
                <a:srgbClr val="FF0000"/>
              </a:solidFill>
            </a:endParaRPr>
          </a:p>
          <a:p>
            <a:pPr algn="ctr">
              <a:lnSpc>
                <a:spcPts val="600"/>
              </a:lnSpc>
            </a:pPr>
            <a:endParaRPr lang="en-US" altLang="ja-JP" b="1" dirty="0" smtClean="0">
              <a:solidFill>
                <a:srgbClr val="FF0000"/>
              </a:solidFill>
            </a:endParaRPr>
          </a:p>
          <a:p>
            <a:pPr algn="ctr">
              <a:lnSpc>
                <a:spcPts val="2160"/>
              </a:lnSpc>
              <a:spcBef>
                <a:spcPts val="600"/>
              </a:spcBef>
            </a:pPr>
            <a:r>
              <a:rPr lang="ja-JP" altLang="en-US" b="1" dirty="0" smtClean="0">
                <a:solidFill>
                  <a:srgbClr val="FF0000"/>
                </a:solidFill>
              </a:rPr>
              <a:t>高圧ガスはその約</a:t>
            </a:r>
            <a:r>
              <a:rPr lang="en-US" altLang="ja-JP" b="1" dirty="0" smtClean="0">
                <a:solidFill>
                  <a:srgbClr val="FF0000"/>
                </a:solidFill>
              </a:rPr>
              <a:t>10</a:t>
            </a:r>
            <a:r>
              <a:rPr lang="ja-JP" altLang="en-US" b="1" dirty="0" smtClean="0">
                <a:solidFill>
                  <a:srgbClr val="FF0000"/>
                </a:solidFill>
              </a:rPr>
              <a:t>倍の圧力</a:t>
            </a:r>
            <a:endParaRPr lang="en-US" altLang="ja-JP" b="1" dirty="0" smtClean="0">
              <a:solidFill>
                <a:srgbClr val="FF0000"/>
              </a:solidFill>
            </a:endParaRPr>
          </a:p>
        </p:txBody>
      </p:sp>
      <p:sp>
        <p:nvSpPr>
          <p:cNvPr id="9" name="雲形吹き出し 8"/>
          <p:cNvSpPr/>
          <p:nvPr/>
        </p:nvSpPr>
        <p:spPr>
          <a:xfrm>
            <a:off x="5345215" y="1412776"/>
            <a:ext cx="3480716" cy="1740708"/>
          </a:xfrm>
          <a:prstGeom prst="cloudCallout">
            <a:avLst>
              <a:gd name="adj1" fmla="val -76324"/>
              <a:gd name="adj2" fmla="val -16228"/>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tLang="ja-JP" dirty="0" smtClean="0"/>
          </a:p>
          <a:p>
            <a:pPr>
              <a:spcAft>
                <a:spcPts val="600"/>
              </a:spcAft>
            </a:pPr>
            <a:r>
              <a:rPr lang="ja-JP" altLang="en-US" b="1" dirty="0" smtClean="0">
                <a:solidFill>
                  <a:srgbClr val="FF0000"/>
                </a:solidFill>
              </a:rPr>
              <a:t>常用圧力</a:t>
            </a:r>
            <a:endParaRPr lang="en-US" altLang="ja-JP" b="1" dirty="0" smtClean="0">
              <a:solidFill>
                <a:srgbClr val="FF0000"/>
              </a:solidFill>
            </a:endParaRPr>
          </a:p>
          <a:p>
            <a:pPr algn="ctr"/>
            <a:r>
              <a:rPr lang="ja-JP" altLang="en-US" b="1" dirty="0" smtClean="0">
                <a:solidFill>
                  <a:schemeClr val="tx1"/>
                </a:solidFill>
              </a:rPr>
              <a:t>設備等が通常使用される状態での最高圧力</a:t>
            </a:r>
            <a:endParaRPr lang="en-US" altLang="ja-JP" b="1" dirty="0" smtClean="0">
              <a:solidFill>
                <a:schemeClr val="tx1"/>
              </a:solidFill>
            </a:endParaRPr>
          </a:p>
          <a:p>
            <a:pPr algn="ctr"/>
            <a:endParaRPr kumimoji="1" lang="ja-JP" altLang="en-US" b="1" dirty="0">
              <a:solidFill>
                <a:srgbClr val="FF0000"/>
              </a:solidFill>
            </a:endParaRPr>
          </a:p>
        </p:txBody>
      </p:sp>
      <p:cxnSp>
        <p:nvCxnSpPr>
          <p:cNvPr id="10" name="直線コネクタ 9"/>
          <p:cNvCxnSpPr/>
          <p:nvPr/>
        </p:nvCxnSpPr>
        <p:spPr>
          <a:xfrm>
            <a:off x="0" y="126876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タイトル 4"/>
          <p:cNvSpPr>
            <a:spLocks noGrp="1"/>
          </p:cNvSpPr>
          <p:nvPr>
            <p:ph type="title"/>
          </p:nvPr>
        </p:nvSpPr>
        <p:spPr>
          <a:xfrm>
            <a:off x="457200" y="274638"/>
            <a:ext cx="8229600" cy="1143000"/>
          </a:xfrm>
        </p:spPr>
        <p:txBody>
          <a:bodyPr>
            <a:normAutofit/>
          </a:bodyPr>
          <a:lstStyle/>
          <a:p>
            <a:r>
              <a:rPr kumimoji="1" lang="ja-JP" altLang="en-US" sz="3200" b="0" kern="1200" dirty="0" smtClean="0">
                <a:solidFill>
                  <a:srgbClr val="002060"/>
                </a:solidFill>
                <a:effectLst/>
                <a:latin typeface="HG創英角ｺﾞｼｯｸUB"/>
                <a:ea typeface="HG創英角ｺﾞｼｯｸUB"/>
                <a:cs typeface="+mj-cs"/>
              </a:rPr>
              <a:t>１－５　</a:t>
            </a:r>
            <a:r>
              <a:rPr kumimoji="1" lang="ja-JP" altLang="ja-JP" sz="3200" b="0" kern="1200" dirty="0" smtClean="0">
                <a:solidFill>
                  <a:srgbClr val="002060"/>
                </a:solidFill>
                <a:effectLst/>
                <a:latin typeface="HG創英角ｺﾞｼｯｸUB"/>
                <a:ea typeface="HG創英角ｺﾞｼｯｸUB"/>
                <a:cs typeface="+mj-cs"/>
              </a:rPr>
              <a:t>高圧ガス</a:t>
            </a:r>
            <a:r>
              <a:rPr kumimoji="1" lang="ja-JP" altLang="en-US" sz="3200" b="0" kern="1200" dirty="0" smtClean="0">
                <a:solidFill>
                  <a:srgbClr val="002060"/>
                </a:solidFill>
                <a:effectLst/>
                <a:latin typeface="HG創英角ｺﾞｼｯｸUB"/>
                <a:ea typeface="HG創英角ｺﾞｼｯｸUB"/>
                <a:cs typeface="+mj-cs"/>
              </a:rPr>
              <a:t>の定義</a:t>
            </a:r>
            <a:endParaRPr kumimoji="1" lang="ja-JP" altLang="en-US" sz="3200" b="0" dirty="0">
              <a:solidFill>
                <a:srgbClr val="002060"/>
              </a:solidFill>
              <a:effectLst/>
              <a:latin typeface="HG創英角ｺﾞｼｯｸUB" panose="020B0909000000000000" pitchFamily="49" charset="-128"/>
              <a:ea typeface="HG創英角ｺﾞｼｯｸUB" panose="020B0909000000000000" pitchFamily="49" charset="-128"/>
            </a:endParaRPr>
          </a:p>
        </p:txBody>
      </p:sp>
      <p:sp>
        <p:nvSpPr>
          <p:cNvPr id="13" name="スライド番号プレースホルダ 7"/>
          <p:cNvSpPr>
            <a:spLocks noGrp="1"/>
          </p:cNvSpPr>
          <p:nvPr>
            <p:ph type="sldNum" sz="quarter" idx="12"/>
          </p:nvPr>
        </p:nvSpPr>
        <p:spPr>
          <a:xfrm>
            <a:off x="8647272" y="6407944"/>
            <a:ext cx="365760" cy="365125"/>
          </a:xfrm>
        </p:spPr>
        <p:txBody>
          <a:bodyPr/>
          <a:lstStyle/>
          <a:p>
            <a:fld id="{1FE7406B-1FB4-4551-8C76-B482A15F2861}" type="slidenum">
              <a:rPr kumimoji="1" lang="ja-JP" altLang="en-US" smtClean="0"/>
              <a:pPr/>
              <a:t>9</a:t>
            </a:fld>
            <a:endParaRPr kumimoji="1" lang="ja-JP" altLang="en-US" dirty="0"/>
          </a:p>
        </p:txBody>
      </p:sp>
    </p:spTree>
    <p:extLst>
      <p:ext uri="{BB962C8B-B14F-4D97-AF65-F5344CB8AC3E}">
        <p14:creationId xmlns:p14="http://schemas.microsoft.com/office/powerpoint/2010/main" val="31786393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ビジネス">
  <a:themeElements>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ビジネス">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1209</TotalTime>
  <Words>4450</Words>
  <Application>Microsoft Office PowerPoint</Application>
  <PresentationFormat>画面に合わせる (4:3)</PresentationFormat>
  <Paragraphs>570</Paragraphs>
  <Slides>43</Slides>
  <Notes>20</Notes>
  <HiddenSlides>0</HiddenSlides>
  <MMClips>0</MMClips>
  <ScaleCrop>false</ScaleCrop>
  <HeadingPairs>
    <vt:vector size="6" baseType="variant">
      <vt:variant>
        <vt:lpstr>使用されているフォント</vt:lpstr>
      </vt:variant>
      <vt:variant>
        <vt:i4>16</vt:i4>
      </vt:variant>
      <vt:variant>
        <vt:lpstr>テーマ</vt:lpstr>
      </vt:variant>
      <vt:variant>
        <vt:i4>1</vt:i4>
      </vt:variant>
      <vt:variant>
        <vt:lpstr>スライド タイトル</vt:lpstr>
      </vt:variant>
      <vt:variant>
        <vt:i4>43</vt:i4>
      </vt:variant>
    </vt:vector>
  </HeadingPairs>
  <TitlesOfParts>
    <vt:vector size="60" baseType="lpstr">
      <vt:lpstr>AR P丸ゴシック体M</vt:lpstr>
      <vt:lpstr>HGP創英角ｺﾞｼｯｸUB</vt:lpstr>
      <vt:lpstr>HG創英角ｺﾞｼｯｸUB</vt:lpstr>
      <vt:lpstr>Meiryo UI</vt:lpstr>
      <vt:lpstr>ＭＳ Ｐゴシック</vt:lpstr>
      <vt:lpstr>ＭＳ ゴシック</vt:lpstr>
      <vt:lpstr>ＭＳ 明朝</vt:lpstr>
      <vt:lpstr>メイリオ</vt:lpstr>
      <vt:lpstr>Calibri</vt:lpstr>
      <vt:lpstr>Century</vt:lpstr>
      <vt:lpstr>Georgia</vt:lpstr>
      <vt:lpstr>Lucida Sans Unicode</vt:lpstr>
      <vt:lpstr>Times New Roman</vt:lpstr>
      <vt:lpstr>Verdana</vt:lpstr>
      <vt:lpstr>Wingdings 2</vt:lpstr>
      <vt:lpstr>Wingdings 3</vt:lpstr>
      <vt:lpstr>ビジネス</vt:lpstr>
      <vt:lpstr>PowerPoint プレゼンテーション</vt:lpstr>
      <vt:lpstr>１　高圧ガス保安法について 　 　　１－１　高圧ガス保安法の主旨　 　　１－２　高圧ガス保安の歴史 　　１－３　高圧ガス保安法の体系 　　１－４　高圧ガス保安法の特徴 　　１－５　高圧ガスの定義</vt:lpstr>
      <vt:lpstr>１－１　高圧ガス保安法の主旨</vt:lpstr>
      <vt:lpstr>１－１　高圧ガス保安法の主旨</vt:lpstr>
      <vt:lpstr>１－２　高圧ガス保安の歴史</vt:lpstr>
      <vt:lpstr>１－３　高圧ガス保安法の体系</vt:lpstr>
      <vt:lpstr>１－３　高圧ガス保安法の体系</vt:lpstr>
      <vt:lpstr>１－４　高圧ガス保安法の特徴</vt:lpstr>
      <vt:lpstr>１－５　高圧ガスの定義</vt:lpstr>
      <vt:lpstr>１　高圧ガス保安法について</vt:lpstr>
      <vt:lpstr>２－１　高圧ガス保安法の許可・届出区分</vt:lpstr>
      <vt:lpstr>２－２　高圧ガスの製造について</vt:lpstr>
      <vt:lpstr>２－２　高圧ガスの製造について</vt:lpstr>
      <vt:lpstr>２－２　高圧ガスの製造について</vt:lpstr>
      <vt:lpstr>２－２　高圧ガスの製造について</vt:lpstr>
      <vt:lpstr>２－２　高圧ガスの製造について</vt:lpstr>
      <vt:lpstr>２－３　高圧ガスの貯蔵について</vt:lpstr>
      <vt:lpstr>２－３　高圧ガスの貯蔵について</vt:lpstr>
      <vt:lpstr>２－３　高圧ガスの貯蔵について</vt:lpstr>
      <vt:lpstr>２－３　高圧ガスの貯蔵について</vt:lpstr>
      <vt:lpstr>２－３　高圧ガスの貯蔵について</vt:lpstr>
      <vt:lpstr>２－４　高圧ガスの販売について</vt:lpstr>
      <vt:lpstr>２－４　高圧ガスの販売について</vt:lpstr>
      <vt:lpstr>２－５　特定高圧ガスの消費について</vt:lpstr>
      <vt:lpstr>２－５　特定高圧ガスの消費について</vt:lpstr>
      <vt:lpstr>２－６　許可申請・届出等書類について</vt:lpstr>
      <vt:lpstr>２－６　許可申請・届出等書類について</vt:lpstr>
      <vt:lpstr>２－６　許可申請・届出等書類について</vt:lpstr>
      <vt:lpstr>２－６　許可申請・届出等書類について</vt:lpstr>
      <vt:lpstr>２－６　許可申請・届出等書類について</vt:lpstr>
      <vt:lpstr>２－６　許可申請・届出等書類について</vt:lpstr>
      <vt:lpstr>２－６　許可申請・届出等書類について</vt:lpstr>
      <vt:lpstr>２－７　最近の法改正等の情報</vt:lpstr>
      <vt:lpstr>２－７　最近の法改正等の情報</vt:lpstr>
      <vt:lpstr>２－７　最近の法改正等の情報</vt:lpstr>
      <vt:lpstr>PowerPoint プレゼンテーション</vt:lpstr>
      <vt:lpstr>１　高圧ガス保安法について</vt:lpstr>
      <vt:lpstr>３－１　事故時の対応について</vt:lpstr>
      <vt:lpstr>３－２　事故発生時の通報連絡について</vt:lpstr>
      <vt:lpstr>３－３　事故事例について</vt:lpstr>
      <vt:lpstr>３－３　事故事例について</vt:lpstr>
      <vt:lpstr>３－３　事故事例について</vt:lpstr>
      <vt:lpstr>まとめ</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垣木勝範</dc:creator>
  <cp:lastModifiedBy>西尾　悠太</cp:lastModifiedBy>
  <cp:revision>116</cp:revision>
  <dcterms:created xsi:type="dcterms:W3CDTF">2016-04-16T12:05:20Z</dcterms:created>
  <dcterms:modified xsi:type="dcterms:W3CDTF">2020-12-04T09:29:04Z</dcterms:modified>
</cp:coreProperties>
</file>