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84" r:id="rId1"/>
  </p:sldMasterIdLst>
  <p:notesMasterIdLst>
    <p:notesMasterId r:id="rId12"/>
  </p:notesMasterIdLst>
  <p:handoutMasterIdLst>
    <p:handoutMasterId r:id="rId13"/>
  </p:handoutMasterIdLst>
  <p:sldIdLst>
    <p:sldId id="264" r:id="rId2"/>
    <p:sldId id="257" r:id="rId3"/>
    <p:sldId id="265" r:id="rId4"/>
    <p:sldId id="258" r:id="rId5"/>
    <p:sldId id="259" r:id="rId6"/>
    <p:sldId id="266" r:id="rId7"/>
    <p:sldId id="261" r:id="rId8"/>
    <p:sldId id="260" r:id="rId9"/>
    <p:sldId id="267" r:id="rId10"/>
    <p:sldId id="262" r:id="rId11"/>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95" autoAdjust="0"/>
    <p:restoredTop sz="82103" autoAdjust="0"/>
  </p:normalViewPr>
  <p:slideViewPr>
    <p:cSldViewPr snapToGrid="0">
      <p:cViewPr varScale="1">
        <p:scale>
          <a:sx n="57" d="100"/>
          <a:sy n="57" d="100"/>
        </p:scale>
        <p:origin x="1608" y="7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90" d="100"/>
          <a:sy n="90" d="100"/>
        </p:scale>
        <p:origin x="2148" y="-118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B0AC6892-36A6-47A9-9F5E-D79206925956}" type="datetimeFigureOut">
              <a:rPr kumimoji="1" lang="ja-JP" altLang="en-US" smtClean="0"/>
              <a:t>2021/5/31</a:t>
            </a:fld>
            <a:endParaRPr kumimoji="1" lang="ja-JP" altLang="en-US"/>
          </a:p>
        </p:txBody>
      </p:sp>
      <p:sp>
        <p:nvSpPr>
          <p:cNvPr id="4" name="フッター プレースホルダー 3"/>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F378B0B2-F680-49F0-B749-96C441013103}" type="slidenum">
              <a:rPr kumimoji="1" lang="ja-JP" altLang="en-US" smtClean="0"/>
              <a:t>‹#›</a:t>
            </a:fld>
            <a:endParaRPr kumimoji="1" lang="ja-JP" altLang="en-US"/>
          </a:p>
        </p:txBody>
      </p:sp>
    </p:spTree>
    <p:extLst>
      <p:ext uri="{BB962C8B-B14F-4D97-AF65-F5344CB8AC3E}">
        <p14:creationId xmlns:p14="http://schemas.microsoft.com/office/powerpoint/2010/main" val="42291856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1679D17B-5DFD-42C6-8A15-756082CB4CDD}" type="datetimeFigureOut">
              <a:rPr kumimoji="1" lang="ja-JP" altLang="en-US" smtClean="0"/>
              <a:t>2021/5/31</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36ED8D21-8C7B-4DC2-8D91-FFD4CF518550}" type="slidenum">
              <a:rPr kumimoji="1" lang="ja-JP" altLang="en-US" smtClean="0"/>
              <a:t>‹#›</a:t>
            </a:fld>
            <a:endParaRPr kumimoji="1" lang="ja-JP" altLang="en-US"/>
          </a:p>
        </p:txBody>
      </p:sp>
    </p:spTree>
    <p:extLst>
      <p:ext uri="{BB962C8B-B14F-4D97-AF65-F5344CB8AC3E}">
        <p14:creationId xmlns:p14="http://schemas.microsoft.com/office/powerpoint/2010/main" val="28868642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bwMode="auto">
          <a:xfrm>
            <a:off x="963613" y="1233488"/>
            <a:ext cx="4808537" cy="3328987"/>
          </a:xfrm>
          <a:noFill/>
          <a:ln>
            <a:solidFill>
              <a:srgbClr val="000000"/>
            </a:solidFill>
            <a:miter lim="800000"/>
            <a:headEnd/>
            <a:tailEnd/>
          </a:ln>
        </p:spPr>
      </p:sp>
      <p:sp>
        <p:nvSpPr>
          <p:cNvPr id="29699"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ja-JP" altLang="en-US"/>
              <a:t>本日は「妊産婦の歯とお口の健康」について話を致します。</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a:xfrm>
            <a:off x="673577" y="5486424"/>
            <a:ext cx="5388610" cy="3884861"/>
          </a:xfrm>
        </p:spPr>
        <p:txBody>
          <a:bodyPr/>
          <a:lstStyle/>
          <a:p>
            <a:r>
              <a:rPr kumimoji="1" lang="ja-JP" altLang="en-US" dirty="0"/>
              <a:t>災害が発生した直後の避難所では、口腔ケア用品が不足します。</a:t>
            </a:r>
            <a:endParaRPr kumimoji="1" lang="en-US" altLang="ja-JP" dirty="0"/>
          </a:p>
          <a:p>
            <a:r>
              <a:rPr kumimoji="1" lang="ja-JP" altLang="en-US" dirty="0"/>
              <a:t>いざという時の非常持出袋に「歯ブラシ、コップ」などを入れておきましょう。</a:t>
            </a:r>
          </a:p>
          <a:p>
            <a:r>
              <a:rPr kumimoji="1" lang="ja-JP" altLang="en-US" dirty="0"/>
              <a:t>また日頃からなんでも食べられる歯を維持するために歯科健診を受けましょう。</a:t>
            </a:r>
          </a:p>
        </p:txBody>
      </p:sp>
      <p:sp>
        <p:nvSpPr>
          <p:cNvPr id="4" name="スライド番号プレースホルダー 3"/>
          <p:cNvSpPr>
            <a:spLocks noGrp="1"/>
          </p:cNvSpPr>
          <p:nvPr>
            <p:ph type="sldNum" sz="quarter" idx="10"/>
          </p:nvPr>
        </p:nvSpPr>
        <p:spPr/>
        <p:txBody>
          <a:bodyPr/>
          <a:lstStyle/>
          <a:p>
            <a:fld id="{36ED8D21-8C7B-4DC2-8D91-FFD4CF518550}" type="slidenum">
              <a:rPr kumimoji="1" lang="ja-JP" altLang="en-US" smtClean="0"/>
              <a:t>10</a:t>
            </a:fld>
            <a:endParaRPr kumimoji="1" lang="ja-JP" altLang="en-US"/>
          </a:p>
        </p:txBody>
      </p:sp>
    </p:spTree>
    <p:extLst>
      <p:ext uri="{BB962C8B-B14F-4D97-AF65-F5344CB8AC3E}">
        <p14:creationId xmlns:p14="http://schemas.microsoft.com/office/powerpoint/2010/main" val="1268666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a:xfrm>
            <a:off x="673576" y="4747964"/>
            <a:ext cx="5388610" cy="3884861"/>
          </a:xfrm>
        </p:spPr>
        <p:txBody>
          <a:bodyPr/>
          <a:lstStyle/>
          <a:p>
            <a:r>
              <a:rPr kumimoji="1" lang="en-US" altLang="ja-JP" dirty="0"/>
              <a:t>1995</a:t>
            </a:r>
            <a:r>
              <a:rPr kumimoji="1" lang="ja-JP" altLang="en-US" dirty="0"/>
              <a:t>年</a:t>
            </a:r>
            <a:r>
              <a:rPr kumimoji="1" lang="en-US" altLang="ja-JP" dirty="0"/>
              <a:t>1</a:t>
            </a:r>
            <a:r>
              <a:rPr kumimoji="1" lang="ja-JP" altLang="en-US" dirty="0"/>
              <a:t>月に起こった阪神・淡路大震災では、震災関連死のうち、</a:t>
            </a:r>
            <a:r>
              <a:rPr kumimoji="1" lang="en-US" altLang="ja-JP" dirty="0"/>
              <a:t>24.2</a:t>
            </a:r>
            <a:r>
              <a:rPr kumimoji="1" lang="ja-JP" altLang="en-US" dirty="0"/>
              <a:t>％が肺炎と報告されています。</a:t>
            </a:r>
          </a:p>
          <a:p>
            <a:r>
              <a:rPr kumimoji="1" lang="ja-JP" altLang="en-US" dirty="0"/>
              <a:t>慣れない避難所生活での食事の偏り、ストレスによる抵抗力の低下、インフエンザの蔓延とともに、水不足で口腔ケアができず、誤嚥性肺炎の発生につながった可能性があります。</a:t>
            </a:r>
          </a:p>
          <a:p>
            <a:r>
              <a:rPr kumimoji="1" lang="ja-JP" altLang="en-US" dirty="0"/>
              <a:t>災害時に口腔ケアは後回しになりがちですが、口腔ケアを行うことが、誤嚥性肺炎の予防にもなります。また、避難所では支援物資のおやつが身近に置かれるなど食生活も変化し、子供のむし歯の多発や、歯周病の悪化に伴い、糖尿病患者の症状も悪化することについての報告もあります。</a:t>
            </a:r>
          </a:p>
          <a:p>
            <a:r>
              <a:rPr kumimoji="1" lang="ja-JP" altLang="en-US" dirty="0"/>
              <a:t>（日本歯科衛生士会「歯科衛生だより」</a:t>
            </a:r>
            <a:r>
              <a:rPr kumimoji="1" lang="en-US" altLang="ja-JP" dirty="0"/>
              <a:t>Vol.42</a:t>
            </a:r>
            <a:r>
              <a:rPr kumimoji="1" lang="ja-JP" altLang="en-US" dirty="0"/>
              <a:t>より転載）</a:t>
            </a:r>
          </a:p>
        </p:txBody>
      </p:sp>
      <p:sp>
        <p:nvSpPr>
          <p:cNvPr id="4" name="スライド番号プレースホルダー 3"/>
          <p:cNvSpPr>
            <a:spLocks noGrp="1"/>
          </p:cNvSpPr>
          <p:nvPr>
            <p:ph type="sldNum" sz="quarter" idx="10"/>
          </p:nvPr>
        </p:nvSpPr>
        <p:spPr/>
        <p:txBody>
          <a:bodyPr/>
          <a:lstStyle/>
          <a:p>
            <a:fld id="{36ED8D21-8C7B-4DC2-8D91-FFD4CF518550}" type="slidenum">
              <a:rPr kumimoji="1" lang="ja-JP" altLang="en-US" smtClean="0"/>
              <a:t>2</a:t>
            </a:fld>
            <a:endParaRPr kumimoji="1" lang="ja-JP" altLang="en-US"/>
          </a:p>
        </p:txBody>
      </p:sp>
    </p:spTree>
    <p:extLst>
      <p:ext uri="{BB962C8B-B14F-4D97-AF65-F5344CB8AC3E}">
        <p14:creationId xmlns:p14="http://schemas.microsoft.com/office/powerpoint/2010/main" val="8446573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r>
              <a:rPr kumimoji="1" lang="ja-JP" altLang="en-US" dirty="0"/>
              <a:t>災害時には、いつもしているような方法では口腔ケアは行えません。</a:t>
            </a:r>
            <a:endParaRPr kumimoji="1" lang="en-US" altLang="ja-JP" dirty="0"/>
          </a:p>
          <a:p>
            <a:r>
              <a:rPr kumimoji="1" lang="ja-JP" altLang="en-US" dirty="0"/>
              <a:t>自ら工夫をして、きれいにできる方法を知っておきましょう。</a:t>
            </a:r>
          </a:p>
        </p:txBody>
      </p:sp>
      <p:sp>
        <p:nvSpPr>
          <p:cNvPr id="4" name="スライド番号プレースホルダー 3"/>
          <p:cNvSpPr>
            <a:spLocks noGrp="1"/>
          </p:cNvSpPr>
          <p:nvPr>
            <p:ph type="sldNum" sz="quarter" idx="10"/>
          </p:nvPr>
        </p:nvSpPr>
        <p:spPr/>
        <p:txBody>
          <a:bodyPr/>
          <a:lstStyle/>
          <a:p>
            <a:fld id="{36ED8D21-8C7B-4DC2-8D91-FFD4CF518550}" type="slidenum">
              <a:rPr kumimoji="1" lang="ja-JP" altLang="en-US" smtClean="0"/>
              <a:t>3</a:t>
            </a:fld>
            <a:endParaRPr kumimoji="1" lang="ja-JP" altLang="en-US"/>
          </a:p>
        </p:txBody>
      </p:sp>
    </p:spTree>
    <p:extLst>
      <p:ext uri="{BB962C8B-B14F-4D97-AF65-F5344CB8AC3E}">
        <p14:creationId xmlns:p14="http://schemas.microsoft.com/office/powerpoint/2010/main" val="23801023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r>
              <a:rPr kumimoji="1" lang="ja-JP" altLang="en-US" dirty="0"/>
              <a:t>また、口腔ケアに特に配慮が必要な方もおられます。</a:t>
            </a:r>
          </a:p>
        </p:txBody>
      </p:sp>
      <p:sp>
        <p:nvSpPr>
          <p:cNvPr id="4" name="スライド番号プレースホルダー 3"/>
          <p:cNvSpPr>
            <a:spLocks noGrp="1"/>
          </p:cNvSpPr>
          <p:nvPr>
            <p:ph type="sldNum" sz="quarter" idx="10"/>
          </p:nvPr>
        </p:nvSpPr>
        <p:spPr/>
        <p:txBody>
          <a:bodyPr/>
          <a:lstStyle/>
          <a:p>
            <a:fld id="{36ED8D21-8C7B-4DC2-8D91-FFD4CF518550}" type="slidenum">
              <a:rPr kumimoji="1" lang="ja-JP" altLang="en-US" smtClean="0"/>
              <a:t>4</a:t>
            </a:fld>
            <a:endParaRPr kumimoji="1" lang="ja-JP" altLang="en-US"/>
          </a:p>
        </p:txBody>
      </p:sp>
    </p:spTree>
    <p:extLst>
      <p:ext uri="{BB962C8B-B14F-4D97-AF65-F5344CB8AC3E}">
        <p14:creationId xmlns:p14="http://schemas.microsoft.com/office/powerpoint/2010/main" val="39525409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r>
              <a:rPr kumimoji="1" lang="ja-JP" altLang="en-US" dirty="0"/>
              <a:t>災害時には十分な水がなかなか確保できません。</a:t>
            </a:r>
          </a:p>
          <a:p>
            <a:r>
              <a:rPr kumimoji="1" lang="ja-JP" altLang="en-US" dirty="0"/>
              <a:t>そのような時のために、少しの水でお口をケアする方法を普段から知っておくことも重要です。</a:t>
            </a:r>
          </a:p>
        </p:txBody>
      </p:sp>
      <p:sp>
        <p:nvSpPr>
          <p:cNvPr id="4" name="スライド番号プレースホルダー 3"/>
          <p:cNvSpPr>
            <a:spLocks noGrp="1"/>
          </p:cNvSpPr>
          <p:nvPr>
            <p:ph type="sldNum" sz="quarter" idx="10"/>
          </p:nvPr>
        </p:nvSpPr>
        <p:spPr/>
        <p:txBody>
          <a:bodyPr/>
          <a:lstStyle/>
          <a:p>
            <a:fld id="{36ED8D21-8C7B-4DC2-8D91-FFD4CF518550}" type="slidenum">
              <a:rPr kumimoji="1" lang="ja-JP" altLang="en-US" smtClean="0"/>
              <a:t>5</a:t>
            </a:fld>
            <a:endParaRPr kumimoji="1" lang="ja-JP" altLang="en-US"/>
          </a:p>
        </p:txBody>
      </p:sp>
    </p:spTree>
    <p:extLst>
      <p:ext uri="{BB962C8B-B14F-4D97-AF65-F5344CB8AC3E}">
        <p14:creationId xmlns:p14="http://schemas.microsoft.com/office/powerpoint/2010/main" val="18606329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p:txBody>
          <a:bodyPr/>
          <a:lstStyle/>
          <a:p>
            <a:r>
              <a:rPr kumimoji="1" lang="ja-JP" altLang="en-US" dirty="0"/>
              <a:t>水が少ししかない場合の入れ歯の洗い方です。</a:t>
            </a:r>
          </a:p>
        </p:txBody>
      </p:sp>
      <p:sp>
        <p:nvSpPr>
          <p:cNvPr id="4" name="スライド番号プレースホルダー 3"/>
          <p:cNvSpPr>
            <a:spLocks noGrp="1"/>
          </p:cNvSpPr>
          <p:nvPr>
            <p:ph type="sldNum" sz="quarter" idx="10"/>
          </p:nvPr>
        </p:nvSpPr>
        <p:spPr/>
        <p:txBody>
          <a:bodyPr/>
          <a:lstStyle/>
          <a:p>
            <a:fld id="{36ED8D21-8C7B-4DC2-8D91-FFD4CF518550}" type="slidenum">
              <a:rPr kumimoji="1" lang="ja-JP" altLang="en-US" smtClean="0"/>
              <a:t>6</a:t>
            </a:fld>
            <a:endParaRPr kumimoji="1" lang="ja-JP" altLang="en-US"/>
          </a:p>
        </p:txBody>
      </p:sp>
    </p:spTree>
    <p:extLst>
      <p:ext uri="{BB962C8B-B14F-4D97-AF65-F5344CB8AC3E}">
        <p14:creationId xmlns:p14="http://schemas.microsoft.com/office/powerpoint/2010/main" val="15354165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a:xfrm>
            <a:off x="673577" y="5486424"/>
            <a:ext cx="5388610" cy="3884861"/>
          </a:xfrm>
        </p:spPr>
        <p:txBody>
          <a:bodyPr/>
          <a:lstStyle/>
          <a:p>
            <a:r>
              <a:rPr lang="ja-JP" altLang="en-US" dirty="0"/>
              <a:t>誤嚥性肺炎は、食べる・飲み込む力が衰えてきた高齢者が、食べ物やお口の中の汚れ、歯周病菌などが誤って肺に入ることで起こる肺炎の事です。</a:t>
            </a:r>
          </a:p>
          <a:p>
            <a:r>
              <a:rPr lang="ja-JP" altLang="en-US" dirty="0"/>
              <a:t>体力が低下した高齢者にとって、肺炎は死亡につながる怖い病気です。</a:t>
            </a:r>
          </a:p>
          <a:p>
            <a:r>
              <a:rPr lang="ja-JP" altLang="en-US" dirty="0"/>
              <a:t>災害時は、慣れない避難生活で免疫が落ちたり、食事が食べにくい、口腔のケアが十分にできない等から、誤嚥性肺炎を起こしやすくなりますので注意しましょう。</a:t>
            </a:r>
          </a:p>
          <a:p>
            <a:r>
              <a:rPr lang="ja-JP" altLang="en-US" dirty="0"/>
              <a:t>①できるだけ寝る前は歯みがきや入れ歯を洗いましょう。</a:t>
            </a:r>
          </a:p>
          <a:p>
            <a:r>
              <a:rPr lang="ja-JP" altLang="en-US" dirty="0"/>
              <a:t>②食べこぼし・むせる・しゃべりにくくなってきたら、食べる・飲み込む力が衰えてきているサインです。声を出してみたり、くちびる・舌・ほおなど、お口周りの運動を行い、食べる・飲み込む力を維持しましょう。</a:t>
            </a:r>
          </a:p>
        </p:txBody>
      </p:sp>
      <p:sp>
        <p:nvSpPr>
          <p:cNvPr id="4" name="スライド番号プレースホルダー 3"/>
          <p:cNvSpPr>
            <a:spLocks noGrp="1"/>
          </p:cNvSpPr>
          <p:nvPr>
            <p:ph type="sldNum" sz="quarter" idx="10"/>
          </p:nvPr>
        </p:nvSpPr>
        <p:spPr/>
        <p:txBody>
          <a:bodyPr/>
          <a:lstStyle/>
          <a:p>
            <a:fld id="{36ED8D21-8C7B-4DC2-8D91-FFD4CF518550}" type="slidenum">
              <a:rPr kumimoji="1" lang="ja-JP" altLang="en-US" smtClean="0"/>
              <a:t>7</a:t>
            </a:fld>
            <a:endParaRPr kumimoji="1" lang="ja-JP" altLang="en-US"/>
          </a:p>
        </p:txBody>
      </p:sp>
    </p:spTree>
    <p:extLst>
      <p:ext uri="{BB962C8B-B14F-4D97-AF65-F5344CB8AC3E}">
        <p14:creationId xmlns:p14="http://schemas.microsoft.com/office/powerpoint/2010/main" val="1775961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a:xfrm>
            <a:off x="673577" y="5486424"/>
            <a:ext cx="5388610" cy="3884861"/>
          </a:xfrm>
        </p:spPr>
        <p:txBody>
          <a:bodyPr/>
          <a:lstStyle/>
          <a:p>
            <a:r>
              <a:rPr kumimoji="1" lang="ja-JP" altLang="en-US" dirty="0"/>
              <a:t>食べる・飲み込む力を向上させたり維持するために、くちびる・舌・ほおなど、お口周りの運動を行いましょう。</a:t>
            </a:r>
            <a:endParaRPr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36ED8D21-8C7B-4DC2-8D91-FFD4CF518550}" type="slidenum">
              <a:rPr kumimoji="1" lang="ja-JP" altLang="en-US" smtClean="0"/>
              <a:t>8</a:t>
            </a:fld>
            <a:endParaRPr kumimoji="1" lang="ja-JP" altLang="en-US"/>
          </a:p>
        </p:txBody>
      </p:sp>
    </p:spTree>
    <p:extLst>
      <p:ext uri="{BB962C8B-B14F-4D97-AF65-F5344CB8AC3E}">
        <p14:creationId xmlns:p14="http://schemas.microsoft.com/office/powerpoint/2010/main" val="34437454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28987"/>
          </a:xfrm>
        </p:spPr>
      </p:sp>
      <p:sp>
        <p:nvSpPr>
          <p:cNvPr id="3" name="ノート プレースホルダー 2"/>
          <p:cNvSpPr>
            <a:spLocks noGrp="1"/>
          </p:cNvSpPr>
          <p:nvPr>
            <p:ph type="body" idx="1"/>
          </p:nvPr>
        </p:nvSpPr>
        <p:spPr>
          <a:xfrm>
            <a:off x="673577" y="5486424"/>
            <a:ext cx="5388610" cy="3884861"/>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各</a:t>
            </a:r>
            <a:r>
              <a:rPr kumimoji="1" lang="en-US" altLang="ja-JP" dirty="0"/>
              <a:t>5</a:t>
            </a:r>
            <a:r>
              <a:rPr kumimoji="1" lang="ja-JP" altLang="en-US" dirty="0"/>
              <a:t>回を目途に、無理のないように行いましょう。</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36ED8D21-8C7B-4DC2-8D91-FFD4CF518550}" type="slidenum">
              <a:rPr kumimoji="1" lang="ja-JP" altLang="en-US" smtClean="0"/>
              <a:t>9</a:t>
            </a:fld>
            <a:endParaRPr kumimoji="1" lang="ja-JP" altLang="en-US"/>
          </a:p>
        </p:txBody>
      </p:sp>
    </p:spTree>
    <p:extLst>
      <p:ext uri="{BB962C8B-B14F-4D97-AF65-F5344CB8AC3E}">
        <p14:creationId xmlns:p14="http://schemas.microsoft.com/office/powerpoint/2010/main" val="1119576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5/31/2021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3319202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5/31/2021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815893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5/31/2021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23962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5/31/2021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430834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7DE6118-2437-4B30-8E3C-4D2BE6020583}" type="datetimeFigureOut">
              <a:rPr lang="en-US" smtClean="0"/>
              <a:pPr/>
              <a:t>5/31/2021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4284962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t>5/31/2021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4277282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t>5/31/2021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993659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5/31/2021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030275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5/31/2021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358010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7DE6118-2437-4B30-8E3C-4D2BE6020583}" type="datetimeFigureOut">
              <a:rPr lang="en-US" smtClean="0"/>
              <a:pPr/>
              <a:t>5/31/2021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3694201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7DE6118-2437-4B30-8E3C-4D2BE6020583}" type="datetimeFigureOut">
              <a:rPr lang="en-US" smtClean="0"/>
              <a:pPr/>
              <a:t>5/31/2021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91701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DE6118-2437-4B30-8E3C-4D2BE6020583}" type="datetimeFigureOut">
              <a:rPr lang="en-US" smtClean="0"/>
              <a:pPr/>
              <a:t>5/31/2021</a:t>
            </a:fld>
            <a:endParaRPr lang="en-US"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6544701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68" userDrawn="1">
          <p15:clr>
            <a:srgbClr val="F26B43"/>
          </p15:clr>
        </p15:guide>
        <p15:guide id="2" orient="horz" pos="1440" userDrawn="1">
          <p15:clr>
            <a:srgbClr val="F26B43"/>
          </p15:clr>
        </p15:guide>
        <p15:guide id="3" orient="horz" pos="3696" userDrawn="1">
          <p15:clr>
            <a:srgbClr val="F26B43"/>
          </p15:clr>
        </p15:guide>
        <p15:guide id="4" orient="horz" pos="432" userDrawn="1">
          <p15:clr>
            <a:srgbClr val="F26B43"/>
          </p15:clr>
        </p15:guide>
        <p15:guide id="5" orient="horz" pos="1512" userDrawn="1">
          <p15:clr>
            <a:srgbClr val="F26B43"/>
          </p15:clr>
        </p15:guide>
        <p15:guide id="6" pos="5616" userDrawn="1">
          <p15:clr>
            <a:srgbClr val="F26B43"/>
          </p15:clr>
        </p15:guide>
        <p15:guide id="7" pos="761" userDrawn="1">
          <p15:clr>
            <a:srgbClr val="F26B43"/>
          </p15:clr>
        </p15:guide>
        <p15:guide id="8" pos="702"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a:spLocks noGrp="1"/>
          </p:cNvSpPr>
          <p:nvPr/>
        </p:nvSpPr>
        <p:spPr>
          <a:xfrm>
            <a:off x="0" y="1015513"/>
            <a:ext cx="9906000" cy="1122485"/>
          </a:xfrm>
          <a:prstGeom prst="rect">
            <a:avLst/>
          </a:prstGeom>
          <a:solidFill>
            <a:schemeClr val="accent4">
              <a:lumMod val="20000"/>
              <a:lumOff val="80000"/>
            </a:schemeClr>
          </a:solidFill>
        </p:spPr>
        <p:txBody>
          <a:bodyPr anchor="b">
            <a:normAutofit/>
          </a:bodyPr>
          <a:lstStyle>
            <a:lvl1pPr algn="ctr" defTabSz="742950" rtl="0" eaLnBrk="1" latinLnBrk="0" hangingPunct="1">
              <a:lnSpc>
                <a:spcPct val="90000"/>
              </a:lnSpc>
              <a:spcBef>
                <a:spcPct val="0"/>
              </a:spcBef>
              <a:buNone/>
              <a:defRPr kumimoji="1" sz="4875" kern="1200">
                <a:solidFill>
                  <a:schemeClr val="tx1"/>
                </a:solidFill>
                <a:latin typeface="+mj-lt"/>
                <a:ea typeface="+mj-ea"/>
                <a:cs typeface="+mj-cs"/>
              </a:defRPr>
            </a:lvl1pPr>
          </a:lstStyle>
          <a:p>
            <a:pPr>
              <a:defRPr/>
            </a:pPr>
            <a:r>
              <a:rPr lang="ja-JP" altLang="en-US" sz="5539" b="1" dirty="0">
                <a:latin typeface="Calibri Light 見出し"/>
              </a:rPr>
              <a:t>災害対策</a:t>
            </a:r>
          </a:p>
        </p:txBody>
      </p:sp>
      <p:pic>
        <p:nvPicPr>
          <p:cNvPr id="3" name="図 2">
            <a:extLst>
              <a:ext uri="{FF2B5EF4-FFF2-40B4-BE49-F238E27FC236}">
                <a16:creationId xmlns:a16="http://schemas.microsoft.com/office/drawing/2014/main" id="{012245DC-D92C-47D8-A1AE-19859845FCC5}"/>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459141" y="2137998"/>
            <a:ext cx="5177112" cy="4720003"/>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251859" y="4556059"/>
            <a:ext cx="2031999" cy="1961930"/>
          </a:xfrm>
          <a:prstGeom prst="rect">
            <a:avLst/>
          </a:prstGeom>
        </p:spPr>
      </p:pic>
      <p:pic>
        <p:nvPicPr>
          <p:cNvPr id="1028" name="Picture 4" descr="https://illust-imt.jp/archives/005491.tn.pn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7745541" y="2458544"/>
            <a:ext cx="1644546" cy="1644546"/>
          </a:xfrm>
          <a:prstGeom prst="rect">
            <a:avLst/>
          </a:prstGeom>
          <a:noFill/>
          <a:extLst>
            <a:ext uri="{909E8E84-426E-40DD-AFC4-6F175D3DCCD1}">
              <a14:hiddenFill xmlns:a14="http://schemas.microsoft.com/office/drawing/2010/main">
                <a:solidFill>
                  <a:srgbClr val="FFFFFF"/>
                </a:solidFill>
              </a14:hiddenFill>
            </a:ext>
          </a:extLst>
        </p:spPr>
      </p:pic>
      <p:sp>
        <p:nvSpPr>
          <p:cNvPr id="7" name="タイトル 1">
            <a:extLst>
              <a:ext uri="{FF2B5EF4-FFF2-40B4-BE49-F238E27FC236}">
                <a16:creationId xmlns:a16="http://schemas.microsoft.com/office/drawing/2014/main" id="{5F4442B1-26B1-4CEB-A4B7-6BA8921D1D58}"/>
              </a:ext>
            </a:extLst>
          </p:cNvPr>
          <p:cNvSpPr txBox="1">
            <a:spLocks/>
          </p:cNvSpPr>
          <p:nvPr/>
        </p:nvSpPr>
        <p:spPr>
          <a:xfrm>
            <a:off x="846163" y="521691"/>
            <a:ext cx="8543925" cy="1325563"/>
          </a:xfrm>
          <a:prstGeom prst="rect">
            <a:avLst/>
          </a:prstGeom>
        </p:spPr>
        <p:txBody>
          <a:bodyPr vert="horz" lIns="91440" tIns="45720" rIns="91440" bIns="45720" rtlCol="0" anchor="ctr">
            <a:normAutofit fontScale="85000" lnSpcReduction="10000"/>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a:defRPr/>
            </a:pPr>
            <a:r>
              <a:rPr lang="ja-JP" altLang="en-US" sz="4800" b="1" dirty="0">
                <a:latin typeface="Calibri Light 見出し"/>
              </a:rPr>
              <a:t>備えあれば憂いなし</a:t>
            </a:r>
            <a:br>
              <a:rPr lang="ja-JP" altLang="en-US" sz="4800" b="1" dirty="0">
                <a:latin typeface="Calibri Light 見出し"/>
              </a:rPr>
            </a:br>
            <a:r>
              <a:rPr lang="ja-JP" altLang="en-US" sz="4800" b="1" dirty="0">
                <a:latin typeface="Calibri Light 見出し"/>
              </a:rPr>
              <a:t>　</a:t>
            </a:r>
            <a:r>
              <a:rPr lang="en-US" altLang="ja-JP" sz="4800" b="1" dirty="0">
                <a:latin typeface="Calibri Light 見出し"/>
              </a:rPr>
              <a:t>『</a:t>
            </a:r>
            <a:r>
              <a:rPr lang="ja-JP" altLang="en-US" sz="4800" b="1" dirty="0">
                <a:latin typeface="Calibri Light 見出し"/>
              </a:rPr>
              <a:t>非常持出袋に“歯ブラシ”も！</a:t>
            </a:r>
            <a:r>
              <a:rPr lang="en-US" altLang="ja-JP" sz="4800" b="1" dirty="0">
                <a:latin typeface="Calibri Light 見出し"/>
              </a:rPr>
              <a:t>』</a:t>
            </a:r>
            <a:endParaRPr lang="ja-JP" altLang="en-US" sz="4800" b="1" dirty="0">
              <a:latin typeface="Calibri Light 見出し"/>
            </a:endParaRPr>
          </a:p>
        </p:txBody>
      </p:sp>
      <p:sp>
        <p:nvSpPr>
          <p:cNvPr id="8" name="タイトル 1">
            <a:extLst>
              <a:ext uri="{FF2B5EF4-FFF2-40B4-BE49-F238E27FC236}">
                <a16:creationId xmlns:a16="http://schemas.microsoft.com/office/drawing/2014/main" id="{F82E2D10-0307-4A57-9655-58FE918FDAB6}"/>
              </a:ext>
            </a:extLst>
          </p:cNvPr>
          <p:cNvSpPr txBox="1">
            <a:spLocks/>
          </p:cNvSpPr>
          <p:nvPr/>
        </p:nvSpPr>
        <p:spPr>
          <a:xfrm>
            <a:off x="1041437" y="2301941"/>
            <a:ext cx="8333582" cy="2930318"/>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a:lnSpc>
                <a:spcPct val="100000"/>
              </a:lnSpc>
              <a:defRPr/>
            </a:pPr>
            <a:r>
              <a:rPr lang="ja-JP" altLang="en-US" sz="2800" b="1" dirty="0">
                <a:latin typeface="Calibri Light 見出し"/>
              </a:rPr>
              <a:t>口腔ケア用品（例）</a:t>
            </a:r>
          </a:p>
          <a:p>
            <a:pPr>
              <a:lnSpc>
                <a:spcPct val="100000"/>
              </a:lnSpc>
              <a:defRPr/>
            </a:pPr>
            <a:r>
              <a:rPr lang="ja-JP" altLang="en-US" sz="2800" b="1" dirty="0">
                <a:latin typeface="Calibri Light 見出し"/>
              </a:rPr>
              <a:t>　◆歯ブラシ、コップ</a:t>
            </a:r>
          </a:p>
          <a:p>
            <a:pPr>
              <a:lnSpc>
                <a:spcPct val="100000"/>
              </a:lnSpc>
              <a:defRPr/>
            </a:pPr>
            <a:r>
              <a:rPr lang="ja-JP" altLang="en-US" sz="2800" b="1" dirty="0">
                <a:latin typeface="Calibri Light 見出し"/>
              </a:rPr>
              <a:t>　◆歯間ブラシ、デンタルフロス</a:t>
            </a:r>
          </a:p>
          <a:p>
            <a:pPr>
              <a:lnSpc>
                <a:spcPct val="100000"/>
              </a:lnSpc>
              <a:defRPr/>
            </a:pPr>
            <a:r>
              <a:rPr lang="ja-JP" altLang="en-US" sz="2800" b="1" dirty="0">
                <a:latin typeface="Calibri Light 見出し"/>
              </a:rPr>
              <a:t>　◆うがい用薬液（マウスウォッシュ）</a:t>
            </a:r>
          </a:p>
          <a:p>
            <a:pPr>
              <a:lnSpc>
                <a:spcPct val="100000"/>
              </a:lnSpc>
              <a:defRPr/>
            </a:pPr>
            <a:r>
              <a:rPr lang="ja-JP" altLang="en-US" sz="2800" b="1" dirty="0">
                <a:latin typeface="Calibri Light 見出し"/>
              </a:rPr>
              <a:t>　◆入れ歯などを使用している方は、</a:t>
            </a:r>
          </a:p>
          <a:p>
            <a:pPr>
              <a:lnSpc>
                <a:spcPct val="100000"/>
              </a:lnSpc>
              <a:defRPr/>
            </a:pPr>
            <a:r>
              <a:rPr lang="ja-JP" altLang="en-US" sz="2800" b="1" dirty="0">
                <a:latin typeface="Calibri Light 見出し"/>
              </a:rPr>
              <a:t>　　　　　　　　保管ケースや入れ歯洗浄剤など</a:t>
            </a:r>
          </a:p>
          <a:p>
            <a:pPr>
              <a:defRPr/>
            </a:pPr>
            <a:endParaRPr lang="ja-JP" altLang="en-US" sz="2800" dirty="0">
              <a:latin typeface="Calibri Light 見出し"/>
            </a:endParaRPr>
          </a:p>
        </p:txBody>
      </p:sp>
      <p:sp>
        <p:nvSpPr>
          <p:cNvPr id="9" name="テキスト ボックス 4">
            <a:extLst>
              <a:ext uri="{FF2B5EF4-FFF2-40B4-BE49-F238E27FC236}">
                <a16:creationId xmlns:a16="http://schemas.microsoft.com/office/drawing/2014/main" id="{EFCB2B87-5286-4F2C-A648-BB26FD4D1448}"/>
              </a:ext>
            </a:extLst>
          </p:cNvPr>
          <p:cNvSpPr txBox="1">
            <a:spLocks noChangeArrowheads="1"/>
          </p:cNvSpPr>
          <p:nvPr/>
        </p:nvSpPr>
        <p:spPr bwMode="auto">
          <a:xfrm>
            <a:off x="5208229" y="6013145"/>
            <a:ext cx="4639327" cy="646331"/>
          </a:xfrm>
          <a:prstGeom prst="rect">
            <a:avLst/>
          </a:prstGeom>
          <a:noFill/>
          <a:ln w="9525">
            <a:noFill/>
            <a:miter lim="800000"/>
            <a:headEnd/>
            <a:tailEnd/>
          </a:ln>
        </p:spPr>
        <p:txBody>
          <a:bodyPr wrap="square">
            <a:spAutoFit/>
          </a:bodyPr>
          <a:lstStyle/>
          <a:p>
            <a:r>
              <a:rPr lang="ja-JP" altLang="en-US" dirty="0"/>
              <a:t>公益社団法人　日本歯科衛生士会</a:t>
            </a:r>
            <a:endParaRPr lang="en-US" altLang="ja-JP" dirty="0"/>
          </a:p>
          <a:p>
            <a:r>
              <a:rPr lang="ja-JP" altLang="en-US" dirty="0"/>
              <a:t>「歯科衛生だより」</a:t>
            </a:r>
            <a:r>
              <a:rPr lang="en-US" altLang="ja-JP" dirty="0"/>
              <a:t>Vol.42</a:t>
            </a:r>
            <a:r>
              <a:rPr lang="ja-JP" altLang="en-US" dirty="0"/>
              <a:t>より転載</a:t>
            </a:r>
          </a:p>
        </p:txBody>
      </p:sp>
    </p:spTree>
    <p:extLst>
      <p:ext uri="{BB962C8B-B14F-4D97-AF65-F5344CB8AC3E}">
        <p14:creationId xmlns:p14="http://schemas.microsoft.com/office/powerpoint/2010/main" val="3654785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p:nvPr/>
        </p:nvPicPr>
        <p:blipFill rotWithShape="1">
          <a:blip r:embed="rId3" cstate="email">
            <a:extLst>
              <a:ext uri="{28A0092B-C50C-407E-A947-70E740481C1C}">
                <a14:useLocalDpi xmlns:a14="http://schemas.microsoft.com/office/drawing/2010/main"/>
              </a:ext>
            </a:extLst>
          </a:blip>
          <a:srcRect/>
          <a:stretch/>
        </p:blipFill>
        <p:spPr bwMode="auto">
          <a:xfrm>
            <a:off x="2967848" y="2340067"/>
            <a:ext cx="3970305" cy="3464636"/>
          </a:xfrm>
          <a:prstGeom prst="rect">
            <a:avLst/>
          </a:prstGeom>
          <a:ln>
            <a:noFill/>
          </a:ln>
          <a:extLst>
            <a:ext uri="{53640926-AAD7-44D8-BBD7-CCE9431645EC}">
              <a14:shadowObscured xmlns:a14="http://schemas.microsoft.com/office/drawing/2010/main"/>
            </a:ext>
          </a:extLst>
        </p:spPr>
      </p:pic>
      <p:sp>
        <p:nvSpPr>
          <p:cNvPr id="6" name="タイトル 1">
            <a:extLst>
              <a:ext uri="{FF2B5EF4-FFF2-40B4-BE49-F238E27FC236}">
                <a16:creationId xmlns:a16="http://schemas.microsoft.com/office/drawing/2014/main" id="{AC93478B-DC4F-4CD1-9BDA-6521F9115355}"/>
              </a:ext>
            </a:extLst>
          </p:cNvPr>
          <p:cNvSpPr>
            <a:spLocks noGrp="1"/>
          </p:cNvSpPr>
          <p:nvPr>
            <p:ph type="title"/>
          </p:nvPr>
        </p:nvSpPr>
        <p:spPr>
          <a:xfrm>
            <a:off x="1313831" y="723208"/>
            <a:ext cx="8543925" cy="1325562"/>
          </a:xfrm>
        </p:spPr>
        <p:txBody>
          <a:bodyPr rtlCol="0">
            <a:normAutofit fontScale="90000"/>
          </a:bodyPr>
          <a:lstStyle/>
          <a:p>
            <a:pPr>
              <a:defRPr/>
            </a:pPr>
            <a:r>
              <a:rPr lang="ja-JP" altLang="en-US" sz="5400" b="1" dirty="0">
                <a:latin typeface="Calibri Light 見出し"/>
              </a:rPr>
              <a:t>災害時の口腔ケアは</a:t>
            </a:r>
            <a:br>
              <a:rPr lang="ja-JP" altLang="en-US" sz="5400" b="1" dirty="0">
                <a:latin typeface="Calibri Light 見出し"/>
              </a:rPr>
            </a:br>
            <a:r>
              <a:rPr lang="ja-JP" altLang="en-US" sz="5400" b="1" dirty="0">
                <a:latin typeface="Calibri Light 見出し"/>
              </a:rPr>
              <a:t>　　　「命を守るケア」</a:t>
            </a:r>
          </a:p>
        </p:txBody>
      </p:sp>
      <p:sp>
        <p:nvSpPr>
          <p:cNvPr id="7" name="テキスト ボックス 4">
            <a:extLst>
              <a:ext uri="{FF2B5EF4-FFF2-40B4-BE49-F238E27FC236}">
                <a16:creationId xmlns:a16="http://schemas.microsoft.com/office/drawing/2014/main" id="{783292DB-908D-4668-8B46-6404A1EC73F5}"/>
              </a:ext>
            </a:extLst>
          </p:cNvPr>
          <p:cNvSpPr txBox="1">
            <a:spLocks noChangeArrowheads="1"/>
          </p:cNvSpPr>
          <p:nvPr/>
        </p:nvSpPr>
        <p:spPr bwMode="auto">
          <a:xfrm>
            <a:off x="4026042" y="6134793"/>
            <a:ext cx="5824220" cy="646113"/>
          </a:xfrm>
          <a:prstGeom prst="rect">
            <a:avLst/>
          </a:prstGeom>
          <a:noFill/>
          <a:ln w="9525">
            <a:noFill/>
            <a:miter lim="800000"/>
            <a:headEnd/>
            <a:tailEnd/>
          </a:ln>
        </p:spPr>
        <p:txBody>
          <a:bodyPr wrap="square">
            <a:spAutoFit/>
          </a:bodyPr>
          <a:lstStyle/>
          <a:p>
            <a:r>
              <a:rPr lang="ja-JP" altLang="ja-JP" dirty="0">
                <a:latin typeface="游ゴシック"/>
              </a:rPr>
              <a:t>出典：日本歯科医師会</a:t>
            </a:r>
            <a:endParaRPr lang="en-US" altLang="ja-JP" dirty="0">
              <a:latin typeface="游ゴシック"/>
            </a:endParaRPr>
          </a:p>
          <a:p>
            <a:r>
              <a:rPr lang="ja-JP" altLang="ja-JP" dirty="0">
                <a:latin typeface="游ゴシック"/>
              </a:rPr>
              <a:t>　　</a:t>
            </a:r>
            <a:r>
              <a:rPr lang="ja-JP" altLang="en-US" dirty="0">
                <a:latin typeface="游ゴシック"/>
              </a:rPr>
              <a:t>　</a:t>
            </a:r>
            <a:r>
              <a:rPr lang="ja-JP" altLang="en-US" dirty="0"/>
              <a:t>「覚えてください、防災にオーラルケア。」</a:t>
            </a:r>
            <a:endParaRPr lang="ja-JP" altLang="ja-JP" dirty="0">
              <a:latin typeface="游ゴシック"/>
            </a:endParaRPr>
          </a:p>
        </p:txBody>
      </p:sp>
    </p:spTree>
    <p:extLst>
      <p:ext uri="{BB962C8B-B14F-4D97-AF65-F5344CB8AC3E}">
        <p14:creationId xmlns:p14="http://schemas.microsoft.com/office/powerpoint/2010/main" val="25377032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a:extLst>
              <a:ext uri="{FF2B5EF4-FFF2-40B4-BE49-F238E27FC236}">
                <a16:creationId xmlns:a16="http://schemas.microsoft.com/office/drawing/2014/main" id="{A4DBC4B8-4359-4DF3-A5BF-FA1D4DE7B391}"/>
              </a:ext>
            </a:extLst>
          </p:cNvPr>
          <p:cNvSpPr>
            <a:spLocks noGrp="1"/>
          </p:cNvSpPr>
          <p:nvPr>
            <p:ph type="title"/>
          </p:nvPr>
        </p:nvSpPr>
        <p:spPr>
          <a:xfrm>
            <a:off x="681036" y="-97392"/>
            <a:ext cx="8543925" cy="1325563"/>
          </a:xfrm>
        </p:spPr>
        <p:txBody>
          <a:bodyPr rtlCol="0">
            <a:normAutofit/>
          </a:bodyPr>
          <a:lstStyle/>
          <a:p>
            <a:pPr algn="ctr">
              <a:defRPr/>
            </a:pPr>
            <a:r>
              <a:rPr lang="ja-JP" altLang="en-US" sz="4800" b="1" dirty="0">
                <a:latin typeface="Calibri Light 見出し"/>
              </a:rPr>
              <a:t>災害時の口腔ケアの方法</a:t>
            </a:r>
          </a:p>
        </p:txBody>
      </p:sp>
      <p:grpSp>
        <p:nvGrpSpPr>
          <p:cNvPr id="14" name="グループ化 13">
            <a:extLst>
              <a:ext uri="{FF2B5EF4-FFF2-40B4-BE49-F238E27FC236}">
                <a16:creationId xmlns:a16="http://schemas.microsoft.com/office/drawing/2014/main" id="{C269C332-B66F-4C3F-9F63-23C3061C84A7}"/>
              </a:ext>
            </a:extLst>
          </p:cNvPr>
          <p:cNvGrpSpPr/>
          <p:nvPr/>
        </p:nvGrpSpPr>
        <p:grpSpPr>
          <a:xfrm>
            <a:off x="1838400" y="957683"/>
            <a:ext cx="6229194" cy="1046440"/>
            <a:chOff x="1457402" y="1191969"/>
            <a:chExt cx="6229194" cy="1046440"/>
          </a:xfrm>
        </p:grpSpPr>
        <p:sp>
          <p:nvSpPr>
            <p:cNvPr id="8" name="テキスト ボックス 4">
              <a:extLst>
                <a:ext uri="{FF2B5EF4-FFF2-40B4-BE49-F238E27FC236}">
                  <a16:creationId xmlns:a16="http://schemas.microsoft.com/office/drawing/2014/main" id="{1349B049-FE15-4AE2-9942-8FBB7577F6B8}"/>
                </a:ext>
              </a:extLst>
            </p:cNvPr>
            <p:cNvSpPr txBox="1">
              <a:spLocks noChangeArrowheads="1"/>
            </p:cNvSpPr>
            <p:nvPr/>
          </p:nvSpPr>
          <p:spPr bwMode="auto">
            <a:xfrm>
              <a:off x="1457402" y="1191969"/>
              <a:ext cx="6229194" cy="523220"/>
            </a:xfrm>
            <a:prstGeom prst="rect">
              <a:avLst/>
            </a:prstGeom>
            <a:solidFill>
              <a:srgbClr val="FFC000"/>
            </a:solidFill>
            <a:ln w="9525">
              <a:noFill/>
              <a:miter lim="800000"/>
              <a:headEnd/>
              <a:tailEnd/>
            </a:ln>
          </p:spPr>
          <p:txBody>
            <a:bodyPr wrap="square">
              <a:spAutoFit/>
            </a:bodyPr>
            <a:lstStyle/>
            <a:p>
              <a:pPr algn="ctr"/>
              <a:r>
                <a:rPr lang="ja-JP" altLang="en-US" sz="2800" b="1" dirty="0">
                  <a:latin typeface="游ゴシック"/>
                </a:rPr>
                <a:t>工夫して、口腔ケアを行います</a:t>
              </a:r>
              <a:endParaRPr lang="ja-JP" altLang="ja-JP" sz="2800" b="1" dirty="0">
                <a:latin typeface="游ゴシック"/>
              </a:endParaRPr>
            </a:p>
          </p:txBody>
        </p:sp>
        <p:sp>
          <p:nvSpPr>
            <p:cNvPr id="10" name="矢印: 下 9">
              <a:extLst>
                <a:ext uri="{FF2B5EF4-FFF2-40B4-BE49-F238E27FC236}">
                  <a16:creationId xmlns:a16="http://schemas.microsoft.com/office/drawing/2014/main" id="{4C5284D9-0C65-4BBC-9623-4C5C1CCE6F00}"/>
                </a:ext>
              </a:extLst>
            </p:cNvPr>
            <p:cNvSpPr/>
            <p:nvPr/>
          </p:nvSpPr>
          <p:spPr>
            <a:xfrm>
              <a:off x="4174234" y="1715189"/>
              <a:ext cx="795529" cy="523220"/>
            </a:xfrm>
            <a:prstGeom prst="down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grpSp>
      <p:grpSp>
        <p:nvGrpSpPr>
          <p:cNvPr id="15" name="グループ化 14">
            <a:extLst>
              <a:ext uri="{FF2B5EF4-FFF2-40B4-BE49-F238E27FC236}">
                <a16:creationId xmlns:a16="http://schemas.microsoft.com/office/drawing/2014/main" id="{E64C0FA1-31C6-47EB-83B0-14C77D465BDF}"/>
              </a:ext>
            </a:extLst>
          </p:cNvPr>
          <p:cNvGrpSpPr/>
          <p:nvPr/>
        </p:nvGrpSpPr>
        <p:grpSpPr>
          <a:xfrm>
            <a:off x="603591" y="2000074"/>
            <a:ext cx="9172287" cy="2767280"/>
            <a:chOff x="150019" y="1956531"/>
            <a:chExt cx="9172287" cy="2767280"/>
          </a:xfrm>
        </p:grpSpPr>
        <p:sp>
          <p:nvSpPr>
            <p:cNvPr id="13" name="テキスト ボックス 12">
              <a:extLst>
                <a:ext uri="{FF2B5EF4-FFF2-40B4-BE49-F238E27FC236}">
                  <a16:creationId xmlns:a16="http://schemas.microsoft.com/office/drawing/2014/main" id="{DB96FE86-9131-4844-9CA6-16E3D2B5194B}"/>
                </a:ext>
              </a:extLst>
            </p:cNvPr>
            <p:cNvSpPr txBox="1"/>
            <p:nvPr/>
          </p:nvSpPr>
          <p:spPr>
            <a:xfrm>
              <a:off x="150019" y="1956531"/>
              <a:ext cx="8663209" cy="2767280"/>
            </a:xfrm>
            <a:prstGeom prst="rect">
              <a:avLst/>
            </a:prstGeom>
            <a:noFill/>
            <a:ln w="28575">
              <a:solidFill>
                <a:srgbClr val="FFC000"/>
              </a:solidFill>
            </a:ln>
          </p:spPr>
          <p:txBody>
            <a:bodyPr wrap="square" rtlCol="0">
              <a:noAutofit/>
            </a:bodyPr>
            <a:lstStyle/>
            <a:p>
              <a:endParaRPr lang="ja-JP" altLang="en-US" dirty="0"/>
            </a:p>
          </p:txBody>
        </p:sp>
        <p:sp>
          <p:nvSpPr>
            <p:cNvPr id="11" name="テキスト ボックス 10">
              <a:extLst>
                <a:ext uri="{FF2B5EF4-FFF2-40B4-BE49-F238E27FC236}">
                  <a16:creationId xmlns:a16="http://schemas.microsoft.com/office/drawing/2014/main" id="{A47CA616-CE4F-4CC7-8D4D-C60E6C225DA5}"/>
                </a:ext>
              </a:extLst>
            </p:cNvPr>
            <p:cNvSpPr txBox="1"/>
            <p:nvPr/>
          </p:nvSpPr>
          <p:spPr>
            <a:xfrm>
              <a:off x="300035" y="2046155"/>
              <a:ext cx="9022271" cy="2677656"/>
            </a:xfrm>
            <a:prstGeom prst="rect">
              <a:avLst/>
            </a:prstGeom>
            <a:noFill/>
            <a:ln>
              <a:noFill/>
            </a:ln>
          </p:spPr>
          <p:txBody>
            <a:bodyPr wrap="square" rtlCol="0">
              <a:spAutoFit/>
            </a:bodyPr>
            <a:lstStyle/>
            <a:p>
              <a:r>
                <a:rPr lang="ja-JP" altLang="en-US" sz="2400" b="1" dirty="0">
                  <a:solidFill>
                    <a:srgbClr val="00B050"/>
                  </a:solidFill>
                </a:rPr>
                <a:t>○水が不足している場合</a:t>
              </a:r>
              <a:endParaRPr lang="en-US" altLang="ja-JP" sz="2400" b="1" dirty="0">
                <a:solidFill>
                  <a:srgbClr val="00B050"/>
                </a:solidFill>
              </a:endParaRPr>
            </a:p>
            <a:p>
              <a:r>
                <a:rPr lang="ja-JP" altLang="en-US" sz="2000" dirty="0"/>
                <a:t>　・食後、お茶で「くちゅくちゅ」うがいを行いましょう。</a:t>
              </a:r>
              <a:endParaRPr lang="en-US" altLang="ja-JP" sz="2000" dirty="0"/>
            </a:p>
            <a:p>
              <a:r>
                <a:rPr lang="ja-JP" altLang="en-US" sz="2000" dirty="0"/>
                <a:t>　・少量ずつ口に含んで、数回行うのが効果的です。</a:t>
              </a:r>
              <a:endParaRPr lang="en-US" altLang="ja-JP" sz="2000" dirty="0"/>
            </a:p>
            <a:p>
              <a:r>
                <a:rPr lang="ja-JP" altLang="en-US" sz="2400" b="1" dirty="0">
                  <a:solidFill>
                    <a:srgbClr val="00B050"/>
                  </a:solidFill>
                </a:rPr>
                <a:t>○歯ブラシがない場合</a:t>
              </a:r>
              <a:endParaRPr lang="en-US" altLang="ja-JP" sz="2400" b="1" dirty="0">
                <a:solidFill>
                  <a:srgbClr val="00B050"/>
                </a:solidFill>
              </a:endParaRPr>
            </a:p>
            <a:p>
              <a:r>
                <a:rPr lang="ja-JP" altLang="en-US" sz="2000" dirty="0"/>
                <a:t>　・ハンカチなどを指に巻きつけ、歯や歯ぐき、入れ歯についた汚れを</a:t>
              </a:r>
              <a:endParaRPr lang="en-US" altLang="ja-JP" sz="2000" dirty="0"/>
            </a:p>
            <a:p>
              <a:r>
                <a:rPr lang="ja-JP" altLang="en-US" sz="2000" dirty="0"/>
                <a:t>　　取ります。</a:t>
              </a:r>
              <a:endParaRPr lang="en-US" altLang="ja-JP" sz="2000" dirty="0"/>
            </a:p>
            <a:p>
              <a:r>
                <a:rPr lang="ja-JP" altLang="en-US" sz="2000" dirty="0"/>
                <a:t>　・唾液は口の中のよごれを洗い流す効果があります。</a:t>
              </a:r>
              <a:endParaRPr lang="en-US" altLang="ja-JP" sz="2000" dirty="0"/>
            </a:p>
            <a:p>
              <a:r>
                <a:rPr lang="ja-JP" altLang="en-US" sz="2000" dirty="0"/>
                <a:t>　　歯みがきやガムなどを使ったり、よく噛んで食べることも大事です。</a:t>
              </a:r>
            </a:p>
          </p:txBody>
        </p:sp>
      </p:grpSp>
      <p:grpSp>
        <p:nvGrpSpPr>
          <p:cNvPr id="3" name="グループ化 2">
            <a:extLst>
              <a:ext uri="{FF2B5EF4-FFF2-40B4-BE49-F238E27FC236}">
                <a16:creationId xmlns:a16="http://schemas.microsoft.com/office/drawing/2014/main" id="{8A013F02-FB59-4C6D-BEC5-64E2024AC3C2}"/>
              </a:ext>
            </a:extLst>
          </p:cNvPr>
          <p:cNvGrpSpPr/>
          <p:nvPr/>
        </p:nvGrpSpPr>
        <p:grpSpPr>
          <a:xfrm>
            <a:off x="603591" y="4856389"/>
            <a:ext cx="8693941" cy="1642402"/>
            <a:chOff x="150019" y="4873383"/>
            <a:chExt cx="8693941" cy="1642402"/>
          </a:xfrm>
        </p:grpSpPr>
        <p:sp>
          <p:nvSpPr>
            <p:cNvPr id="16" name="テキスト ボックス 15">
              <a:extLst>
                <a:ext uri="{FF2B5EF4-FFF2-40B4-BE49-F238E27FC236}">
                  <a16:creationId xmlns:a16="http://schemas.microsoft.com/office/drawing/2014/main" id="{20F6B273-8DB1-4317-821C-DAF7A2CA9150}"/>
                </a:ext>
              </a:extLst>
            </p:cNvPr>
            <p:cNvSpPr txBox="1"/>
            <p:nvPr/>
          </p:nvSpPr>
          <p:spPr>
            <a:xfrm>
              <a:off x="150019" y="4873383"/>
              <a:ext cx="8693941" cy="1642401"/>
            </a:xfrm>
            <a:prstGeom prst="rect">
              <a:avLst/>
            </a:prstGeom>
            <a:noFill/>
            <a:ln w="28575">
              <a:solidFill>
                <a:srgbClr val="FFC000"/>
              </a:solidFill>
            </a:ln>
          </p:spPr>
          <p:txBody>
            <a:bodyPr wrap="square" rtlCol="0">
              <a:noAutofit/>
            </a:bodyPr>
            <a:lstStyle/>
            <a:p>
              <a:endParaRPr lang="ja-JP" altLang="en-US" dirty="0"/>
            </a:p>
          </p:txBody>
        </p:sp>
        <p:sp>
          <p:nvSpPr>
            <p:cNvPr id="12" name="テキスト ボックス 11">
              <a:extLst>
                <a:ext uri="{FF2B5EF4-FFF2-40B4-BE49-F238E27FC236}">
                  <a16:creationId xmlns:a16="http://schemas.microsoft.com/office/drawing/2014/main" id="{072FA751-07ED-4961-86E8-36A3C4742EE9}"/>
                </a:ext>
              </a:extLst>
            </p:cNvPr>
            <p:cNvSpPr txBox="1"/>
            <p:nvPr/>
          </p:nvSpPr>
          <p:spPr>
            <a:xfrm>
              <a:off x="300035" y="5438567"/>
              <a:ext cx="8456953" cy="1077218"/>
            </a:xfrm>
            <a:prstGeom prst="rect">
              <a:avLst/>
            </a:prstGeom>
            <a:noFill/>
          </p:spPr>
          <p:txBody>
            <a:bodyPr wrap="square" rtlCol="0">
              <a:spAutoFit/>
            </a:bodyPr>
            <a:lstStyle/>
            <a:p>
              <a:r>
                <a:rPr lang="ja-JP" altLang="en-US" sz="2400" b="1" dirty="0">
                  <a:solidFill>
                    <a:srgbClr val="00B050"/>
                  </a:solidFill>
                </a:rPr>
                <a:t>○お口の周りを動かしましょう</a:t>
              </a:r>
              <a:endParaRPr lang="en-US" altLang="ja-JP" sz="2400" b="1" dirty="0">
                <a:solidFill>
                  <a:srgbClr val="00B050"/>
                </a:solidFill>
              </a:endParaRPr>
            </a:p>
            <a:p>
              <a:r>
                <a:rPr lang="ja-JP" altLang="en-US" sz="2000" dirty="0"/>
                <a:t>　・食べる、飲み込む機能の低下を防ぐためにも「お口の体操」を行い</a:t>
              </a:r>
              <a:endParaRPr lang="en-US" altLang="ja-JP" sz="2000" dirty="0"/>
            </a:p>
            <a:p>
              <a:r>
                <a:rPr lang="ja-JP" altLang="en-US" sz="2000" dirty="0"/>
                <a:t>　　ましょう。</a:t>
              </a:r>
            </a:p>
          </p:txBody>
        </p:sp>
        <p:sp>
          <p:nvSpPr>
            <p:cNvPr id="2" name="テキスト ボックス 1">
              <a:extLst>
                <a:ext uri="{FF2B5EF4-FFF2-40B4-BE49-F238E27FC236}">
                  <a16:creationId xmlns:a16="http://schemas.microsoft.com/office/drawing/2014/main" id="{7443684E-6610-4DF7-B49B-1E95353A771D}"/>
                </a:ext>
              </a:extLst>
            </p:cNvPr>
            <p:cNvSpPr txBox="1"/>
            <p:nvPr/>
          </p:nvSpPr>
          <p:spPr>
            <a:xfrm>
              <a:off x="300035" y="4942368"/>
              <a:ext cx="2675394" cy="461665"/>
            </a:xfrm>
            <a:prstGeom prst="rect">
              <a:avLst/>
            </a:prstGeom>
            <a:solidFill>
              <a:srgbClr val="FFC000"/>
            </a:solidFill>
          </p:spPr>
          <p:txBody>
            <a:bodyPr wrap="square" rtlCol="0">
              <a:spAutoFit/>
            </a:bodyPr>
            <a:lstStyle/>
            <a:p>
              <a:r>
                <a:rPr lang="ja-JP" altLang="en-US" sz="2400" b="1" dirty="0"/>
                <a:t>口腔ケアにプラス</a:t>
              </a:r>
            </a:p>
          </p:txBody>
        </p:sp>
      </p:grpSp>
      <p:sp>
        <p:nvSpPr>
          <p:cNvPr id="18" name="テキスト ボックス 4">
            <a:extLst>
              <a:ext uri="{FF2B5EF4-FFF2-40B4-BE49-F238E27FC236}">
                <a16:creationId xmlns:a16="http://schemas.microsoft.com/office/drawing/2014/main" id="{1DAD5AB3-7FBB-4B0A-AD72-2A0F58AED65C}"/>
              </a:ext>
            </a:extLst>
          </p:cNvPr>
          <p:cNvSpPr txBox="1">
            <a:spLocks noChangeArrowheads="1"/>
          </p:cNvSpPr>
          <p:nvPr/>
        </p:nvSpPr>
        <p:spPr bwMode="auto">
          <a:xfrm>
            <a:off x="2211015" y="6550618"/>
            <a:ext cx="7564862" cy="369332"/>
          </a:xfrm>
          <a:prstGeom prst="rect">
            <a:avLst/>
          </a:prstGeom>
          <a:noFill/>
          <a:ln w="9525">
            <a:noFill/>
            <a:miter lim="800000"/>
            <a:headEnd/>
            <a:tailEnd/>
          </a:ln>
        </p:spPr>
        <p:txBody>
          <a:bodyPr wrap="square">
            <a:spAutoFit/>
          </a:bodyPr>
          <a:lstStyle/>
          <a:p>
            <a:r>
              <a:rPr lang="ja-JP" altLang="en-US" dirty="0"/>
              <a:t>公益社団法人　日本歯科衛生士会「歯科衛生だより」</a:t>
            </a:r>
            <a:r>
              <a:rPr lang="en-US" altLang="ja-JP" dirty="0"/>
              <a:t>Vol.42</a:t>
            </a:r>
            <a:r>
              <a:rPr lang="ja-JP" altLang="en-US" dirty="0"/>
              <a:t>より転載</a:t>
            </a:r>
          </a:p>
        </p:txBody>
      </p:sp>
    </p:spTree>
    <p:extLst>
      <p:ext uri="{BB962C8B-B14F-4D97-AF65-F5344CB8AC3E}">
        <p14:creationId xmlns:p14="http://schemas.microsoft.com/office/powerpoint/2010/main" val="3194565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a:extLst>
              <a:ext uri="{FF2B5EF4-FFF2-40B4-BE49-F238E27FC236}">
                <a16:creationId xmlns:a16="http://schemas.microsoft.com/office/drawing/2014/main" id="{A4DBC4B8-4359-4DF3-A5BF-FA1D4DE7B391}"/>
              </a:ext>
            </a:extLst>
          </p:cNvPr>
          <p:cNvSpPr>
            <a:spLocks noGrp="1"/>
          </p:cNvSpPr>
          <p:nvPr>
            <p:ph type="title"/>
          </p:nvPr>
        </p:nvSpPr>
        <p:spPr>
          <a:xfrm>
            <a:off x="681038" y="1"/>
            <a:ext cx="8543925" cy="1325563"/>
          </a:xfrm>
        </p:spPr>
        <p:txBody>
          <a:bodyPr rtlCol="0">
            <a:normAutofit/>
          </a:bodyPr>
          <a:lstStyle/>
          <a:p>
            <a:pPr algn="ctr">
              <a:defRPr/>
            </a:pPr>
            <a:r>
              <a:rPr lang="ja-JP" altLang="en-US" sz="4800" b="1" dirty="0">
                <a:latin typeface="Calibri Light 見出し"/>
              </a:rPr>
              <a:t>災害時の口腔ケアの方法</a:t>
            </a:r>
          </a:p>
        </p:txBody>
      </p:sp>
      <p:sp>
        <p:nvSpPr>
          <p:cNvPr id="8" name="テキスト ボックス 4">
            <a:extLst>
              <a:ext uri="{FF2B5EF4-FFF2-40B4-BE49-F238E27FC236}">
                <a16:creationId xmlns:a16="http://schemas.microsoft.com/office/drawing/2014/main" id="{1349B049-FE15-4AE2-9942-8FBB7577F6B8}"/>
              </a:ext>
            </a:extLst>
          </p:cNvPr>
          <p:cNvSpPr txBox="1">
            <a:spLocks noChangeArrowheads="1"/>
          </p:cNvSpPr>
          <p:nvPr/>
        </p:nvSpPr>
        <p:spPr bwMode="auto">
          <a:xfrm>
            <a:off x="502729" y="1131097"/>
            <a:ext cx="6229194" cy="523220"/>
          </a:xfrm>
          <a:prstGeom prst="rect">
            <a:avLst/>
          </a:prstGeom>
          <a:solidFill>
            <a:schemeClr val="accent2">
              <a:lumMod val="20000"/>
              <a:lumOff val="80000"/>
            </a:schemeClr>
          </a:solidFill>
          <a:ln w="9525">
            <a:noFill/>
            <a:miter lim="800000"/>
            <a:headEnd/>
            <a:tailEnd/>
          </a:ln>
        </p:spPr>
        <p:txBody>
          <a:bodyPr wrap="square">
            <a:spAutoFit/>
          </a:bodyPr>
          <a:lstStyle/>
          <a:p>
            <a:pPr algn="ctr"/>
            <a:r>
              <a:rPr lang="ja-JP" altLang="en-US" sz="2800" b="1" dirty="0">
                <a:latin typeface="游ゴシック"/>
              </a:rPr>
              <a:t>特に配慮が必要な方</a:t>
            </a:r>
            <a:endParaRPr lang="ja-JP" altLang="ja-JP" sz="2800" b="1" dirty="0">
              <a:latin typeface="游ゴシック"/>
            </a:endParaRPr>
          </a:p>
        </p:txBody>
      </p:sp>
      <p:sp>
        <p:nvSpPr>
          <p:cNvPr id="12" name="テキスト ボックス 11">
            <a:extLst>
              <a:ext uri="{FF2B5EF4-FFF2-40B4-BE49-F238E27FC236}">
                <a16:creationId xmlns:a16="http://schemas.microsoft.com/office/drawing/2014/main" id="{072FA751-07ED-4961-86E8-36A3C4742EE9}"/>
              </a:ext>
            </a:extLst>
          </p:cNvPr>
          <p:cNvSpPr txBox="1"/>
          <p:nvPr/>
        </p:nvSpPr>
        <p:spPr>
          <a:xfrm>
            <a:off x="502729" y="1713828"/>
            <a:ext cx="8877128" cy="5016758"/>
          </a:xfrm>
          <a:prstGeom prst="rect">
            <a:avLst/>
          </a:prstGeom>
          <a:noFill/>
        </p:spPr>
        <p:txBody>
          <a:bodyPr wrap="square" rtlCol="0">
            <a:spAutoFit/>
          </a:bodyPr>
          <a:lstStyle/>
          <a:p>
            <a:r>
              <a:rPr lang="ja-JP" altLang="en-US" sz="2400" b="1" dirty="0">
                <a:solidFill>
                  <a:srgbClr val="00B050"/>
                </a:solidFill>
              </a:rPr>
              <a:t>○幼児・学童</a:t>
            </a:r>
            <a:endParaRPr lang="en-US" altLang="ja-JP" sz="2400" b="1" dirty="0">
              <a:solidFill>
                <a:srgbClr val="00B050"/>
              </a:solidFill>
            </a:endParaRPr>
          </a:p>
          <a:p>
            <a:r>
              <a:rPr lang="ja-JP" altLang="en-US" sz="2000" b="1" dirty="0">
                <a:solidFill>
                  <a:srgbClr val="00B050"/>
                </a:solidFill>
              </a:rPr>
              <a:t>　</a:t>
            </a:r>
            <a:r>
              <a:rPr lang="ja-JP" altLang="en-US" sz="2000" dirty="0"/>
              <a:t>甘いお菓子や飲み物の「ダラダラ食べ」は、むし歯を多発させます。　　</a:t>
            </a:r>
            <a:endParaRPr lang="en-US" altLang="ja-JP" sz="2000" dirty="0"/>
          </a:p>
          <a:p>
            <a:r>
              <a:rPr lang="ja-JP" altLang="en-US" sz="2000" dirty="0"/>
              <a:t>　おやつは時間を決め、食べた後はお茶などで口を清潔にし、大人が仕上げ</a:t>
            </a:r>
            <a:endParaRPr lang="en-US" altLang="ja-JP" sz="2000" dirty="0"/>
          </a:p>
          <a:p>
            <a:r>
              <a:rPr lang="ja-JP" altLang="en-US" sz="2000" dirty="0"/>
              <a:t>　みがきを行いましょう。</a:t>
            </a:r>
            <a:endParaRPr lang="en-US" altLang="ja-JP" sz="2000" dirty="0"/>
          </a:p>
          <a:p>
            <a:r>
              <a:rPr lang="ja-JP" altLang="en-US" sz="2400" b="1" dirty="0">
                <a:solidFill>
                  <a:srgbClr val="00B050"/>
                </a:solidFill>
              </a:rPr>
              <a:t>○入れ歯を使用している方</a:t>
            </a:r>
            <a:endParaRPr lang="en-US" altLang="ja-JP" sz="2400" b="1" dirty="0">
              <a:solidFill>
                <a:srgbClr val="00B050"/>
              </a:solidFill>
            </a:endParaRPr>
          </a:p>
          <a:p>
            <a:r>
              <a:rPr lang="ja-JP" altLang="en-US" sz="2000" dirty="0"/>
              <a:t>　入れ歯の紛失、破損がないか尋ねましょう。食後は自分の歯と入れ歯、舌</a:t>
            </a:r>
            <a:endParaRPr lang="en-US" altLang="ja-JP" sz="2000" dirty="0"/>
          </a:p>
          <a:p>
            <a:r>
              <a:rPr lang="ja-JP" altLang="en-US" sz="2000" dirty="0"/>
              <a:t>　などのケアを行うよう声かけを行いましょう。</a:t>
            </a:r>
            <a:endParaRPr lang="en-US" altLang="ja-JP" sz="2000" dirty="0"/>
          </a:p>
          <a:p>
            <a:r>
              <a:rPr lang="ja-JP" altLang="en-US" sz="2400" b="1" dirty="0">
                <a:solidFill>
                  <a:srgbClr val="00B050"/>
                </a:solidFill>
              </a:rPr>
              <a:t>○食べる・飲み込む機能が低下した方</a:t>
            </a:r>
            <a:endParaRPr lang="en-US" altLang="ja-JP" sz="2400" b="1" dirty="0">
              <a:solidFill>
                <a:srgbClr val="00B050"/>
              </a:solidFill>
            </a:endParaRPr>
          </a:p>
          <a:p>
            <a:r>
              <a:rPr lang="ja-JP" altLang="en-US" sz="2000" dirty="0"/>
              <a:t>　口腔ケアに加え、食事の際の姿勢や飲み込みやすい食事内容や形態への配　</a:t>
            </a:r>
            <a:endParaRPr lang="en-US" altLang="ja-JP" sz="2000" dirty="0"/>
          </a:p>
          <a:p>
            <a:r>
              <a:rPr lang="ja-JP" altLang="en-US" sz="2000" dirty="0"/>
              <a:t>　慮、舌やくちびるを動かすお口の体操が必要です。</a:t>
            </a:r>
            <a:endParaRPr lang="en-US" altLang="ja-JP" sz="2000" dirty="0"/>
          </a:p>
          <a:p>
            <a:r>
              <a:rPr lang="ja-JP" altLang="en-US" sz="2400" b="1" dirty="0">
                <a:solidFill>
                  <a:srgbClr val="00B050"/>
                </a:solidFill>
              </a:rPr>
              <a:t>○口腔ケアに介助が必要な方</a:t>
            </a:r>
            <a:endParaRPr lang="en-US" altLang="ja-JP" sz="2400" b="1" dirty="0">
              <a:solidFill>
                <a:srgbClr val="00B050"/>
              </a:solidFill>
            </a:endParaRPr>
          </a:p>
          <a:p>
            <a:r>
              <a:rPr lang="ja-JP" altLang="en-US" sz="2000" dirty="0"/>
              <a:t>　周りの方が口腔ケアを手伝いましょう。</a:t>
            </a:r>
            <a:endParaRPr lang="en-US" altLang="ja-JP" sz="2000" dirty="0"/>
          </a:p>
          <a:p>
            <a:r>
              <a:rPr lang="ja-JP" altLang="en-US" sz="2400" b="1" dirty="0">
                <a:solidFill>
                  <a:srgbClr val="00B050"/>
                </a:solidFill>
              </a:rPr>
              <a:t>○糖尿病等全身疾患のある方</a:t>
            </a:r>
            <a:endParaRPr lang="en-US" altLang="ja-JP" sz="2400" b="1" dirty="0">
              <a:solidFill>
                <a:srgbClr val="00B050"/>
              </a:solidFill>
            </a:endParaRPr>
          </a:p>
          <a:p>
            <a:r>
              <a:rPr lang="ja-JP" altLang="en-US" sz="2000" dirty="0"/>
              <a:t>　歯周病が悪化しやすくなるので、口腔ケアは重要です。</a:t>
            </a:r>
            <a:endParaRPr lang="en-US" altLang="ja-JP" sz="2000" dirty="0"/>
          </a:p>
          <a:p>
            <a:endParaRPr lang="ja-JP" altLang="en-US" sz="2000" dirty="0"/>
          </a:p>
        </p:txBody>
      </p:sp>
      <p:sp>
        <p:nvSpPr>
          <p:cNvPr id="17" name="テキスト ボックス 4">
            <a:extLst>
              <a:ext uri="{FF2B5EF4-FFF2-40B4-BE49-F238E27FC236}">
                <a16:creationId xmlns:a16="http://schemas.microsoft.com/office/drawing/2014/main" id="{F61FE957-76AA-48A0-8C12-6B10F7C9D1D3}"/>
              </a:ext>
            </a:extLst>
          </p:cNvPr>
          <p:cNvSpPr txBox="1">
            <a:spLocks noChangeArrowheads="1"/>
          </p:cNvSpPr>
          <p:nvPr/>
        </p:nvSpPr>
        <p:spPr bwMode="auto">
          <a:xfrm>
            <a:off x="2079171" y="6488668"/>
            <a:ext cx="7564862" cy="369332"/>
          </a:xfrm>
          <a:prstGeom prst="rect">
            <a:avLst/>
          </a:prstGeom>
          <a:noFill/>
          <a:ln w="9525">
            <a:noFill/>
            <a:miter lim="800000"/>
            <a:headEnd/>
            <a:tailEnd/>
          </a:ln>
        </p:spPr>
        <p:txBody>
          <a:bodyPr wrap="square">
            <a:spAutoFit/>
          </a:bodyPr>
          <a:lstStyle/>
          <a:p>
            <a:r>
              <a:rPr lang="ja-JP" altLang="en-US" dirty="0"/>
              <a:t>公益社団法人　日本歯科衛生士会「歯科衛生だより」</a:t>
            </a:r>
            <a:r>
              <a:rPr lang="en-US" altLang="ja-JP" dirty="0"/>
              <a:t>Vol.42</a:t>
            </a:r>
            <a:r>
              <a:rPr lang="ja-JP" altLang="en-US" dirty="0"/>
              <a:t>より転載</a:t>
            </a:r>
          </a:p>
        </p:txBody>
      </p:sp>
    </p:spTree>
    <p:extLst>
      <p:ext uri="{BB962C8B-B14F-4D97-AF65-F5344CB8AC3E}">
        <p14:creationId xmlns:p14="http://schemas.microsoft.com/office/powerpoint/2010/main" val="769968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013D1727-7ACD-45CB-9745-7394AB240A03}"/>
              </a:ext>
            </a:extLst>
          </p:cNvPr>
          <p:cNvSpPr txBox="1">
            <a:spLocks noChangeArrowheads="1"/>
          </p:cNvSpPr>
          <p:nvPr/>
        </p:nvSpPr>
        <p:spPr bwMode="auto">
          <a:xfrm>
            <a:off x="2383971" y="6186492"/>
            <a:ext cx="7707086" cy="646331"/>
          </a:xfrm>
          <a:prstGeom prst="rect">
            <a:avLst/>
          </a:prstGeom>
          <a:noFill/>
          <a:ln w="9525">
            <a:noFill/>
            <a:miter lim="800000"/>
            <a:headEnd/>
            <a:tailEnd/>
          </a:ln>
        </p:spPr>
        <p:txBody>
          <a:bodyPr wrap="square">
            <a:spAutoFit/>
          </a:bodyPr>
          <a:lstStyle/>
          <a:p>
            <a:r>
              <a:rPr lang="ja-JP" altLang="en-US" dirty="0"/>
              <a:t>公益社団法人　日本歯科衛生士会</a:t>
            </a:r>
          </a:p>
          <a:p>
            <a:r>
              <a:rPr lang="ja-JP" altLang="en-US" dirty="0"/>
              <a:t>ホームページ「災害支援・歯科保健指導等の啓発資料集」より転載</a:t>
            </a:r>
          </a:p>
        </p:txBody>
      </p:sp>
      <p:sp>
        <p:nvSpPr>
          <p:cNvPr id="2" name="四角形: 角を丸くする 1">
            <a:extLst>
              <a:ext uri="{FF2B5EF4-FFF2-40B4-BE49-F238E27FC236}">
                <a16:creationId xmlns:a16="http://schemas.microsoft.com/office/drawing/2014/main" id="{0FE0B525-F294-46AF-82C8-2F2FF80823F3}"/>
              </a:ext>
            </a:extLst>
          </p:cNvPr>
          <p:cNvSpPr/>
          <p:nvPr/>
        </p:nvSpPr>
        <p:spPr>
          <a:xfrm>
            <a:off x="758371" y="238801"/>
            <a:ext cx="5138058" cy="769257"/>
          </a:xfrm>
          <a:prstGeom prst="roundRect">
            <a:avLst/>
          </a:prstGeom>
          <a:solidFill>
            <a:schemeClr val="accent5">
              <a:lumMod val="60000"/>
              <a:lumOff val="4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b="1" dirty="0">
                <a:solidFill>
                  <a:sysClr val="windowText" lastClr="000000"/>
                </a:solidFill>
              </a:rPr>
              <a:t>災害時の歯みがき</a:t>
            </a:r>
          </a:p>
        </p:txBody>
      </p:sp>
      <p:sp>
        <p:nvSpPr>
          <p:cNvPr id="6" name="テキスト ボックス 4">
            <a:extLst>
              <a:ext uri="{FF2B5EF4-FFF2-40B4-BE49-F238E27FC236}">
                <a16:creationId xmlns:a16="http://schemas.microsoft.com/office/drawing/2014/main" id="{491E5962-B16A-439E-A868-4C0F5108591C}"/>
              </a:ext>
            </a:extLst>
          </p:cNvPr>
          <p:cNvSpPr txBox="1">
            <a:spLocks noChangeArrowheads="1"/>
          </p:cNvSpPr>
          <p:nvPr/>
        </p:nvSpPr>
        <p:spPr bwMode="auto">
          <a:xfrm>
            <a:off x="758371" y="1160127"/>
            <a:ext cx="6229194" cy="523220"/>
          </a:xfrm>
          <a:prstGeom prst="rect">
            <a:avLst/>
          </a:prstGeom>
          <a:solidFill>
            <a:schemeClr val="accent2">
              <a:lumMod val="20000"/>
              <a:lumOff val="80000"/>
            </a:schemeClr>
          </a:solidFill>
          <a:ln w="9525">
            <a:noFill/>
            <a:miter lim="800000"/>
            <a:headEnd/>
            <a:tailEnd/>
          </a:ln>
        </p:spPr>
        <p:txBody>
          <a:bodyPr wrap="square">
            <a:spAutoFit/>
          </a:bodyPr>
          <a:lstStyle/>
          <a:p>
            <a:pPr algn="ctr"/>
            <a:r>
              <a:rPr lang="ja-JP" altLang="en-US" sz="2800" dirty="0">
                <a:latin typeface="游ゴシック"/>
              </a:rPr>
              <a:t>少しの水で歯をみがきましょう</a:t>
            </a:r>
            <a:endParaRPr lang="ja-JP" altLang="ja-JP" sz="2800" dirty="0">
              <a:latin typeface="游ゴシック"/>
            </a:endParaRPr>
          </a:p>
        </p:txBody>
      </p:sp>
      <p:sp>
        <p:nvSpPr>
          <p:cNvPr id="4" name="テキスト ボックス 3">
            <a:extLst>
              <a:ext uri="{FF2B5EF4-FFF2-40B4-BE49-F238E27FC236}">
                <a16:creationId xmlns:a16="http://schemas.microsoft.com/office/drawing/2014/main" id="{9E0F7B4A-9A6D-4EFA-83CB-C61C1E066DD0}"/>
              </a:ext>
            </a:extLst>
          </p:cNvPr>
          <p:cNvSpPr txBox="1"/>
          <p:nvPr/>
        </p:nvSpPr>
        <p:spPr>
          <a:xfrm>
            <a:off x="758372" y="1820589"/>
            <a:ext cx="8476343" cy="1938992"/>
          </a:xfrm>
          <a:prstGeom prst="rect">
            <a:avLst/>
          </a:prstGeom>
          <a:noFill/>
          <a:ln w="38100">
            <a:solidFill>
              <a:schemeClr val="accent1"/>
            </a:solidFill>
            <a:prstDash val="sysDash"/>
          </a:ln>
        </p:spPr>
        <p:txBody>
          <a:bodyPr wrap="square" rtlCol="0">
            <a:spAutoFit/>
          </a:bodyPr>
          <a:lstStyle/>
          <a:p>
            <a:r>
              <a:rPr lang="ja-JP" altLang="en-US" sz="2400" dirty="0"/>
              <a:t>①少しの水をコップに入れ、歯ブラシを水で濡らします。</a:t>
            </a:r>
            <a:endParaRPr lang="en-US" altLang="ja-JP" sz="2400" dirty="0"/>
          </a:p>
          <a:p>
            <a:r>
              <a:rPr lang="ja-JP" altLang="en-US" sz="2400" dirty="0"/>
              <a:t>②歯をみがき、歯ブラシが汚れたら、ティッシュで歯ブラシ</a:t>
            </a:r>
            <a:endParaRPr lang="en-US" altLang="ja-JP" sz="2400" dirty="0"/>
          </a:p>
          <a:p>
            <a:r>
              <a:rPr lang="ja-JP" altLang="en-US" sz="2400" dirty="0"/>
              <a:t>　の汚れをふき取ります。　</a:t>
            </a:r>
            <a:r>
              <a:rPr lang="en-US" altLang="ja-JP" sz="2400" dirty="0"/>
              <a:t>※</a:t>
            </a:r>
            <a:r>
              <a:rPr lang="ja-JP" altLang="en-US" sz="2400" dirty="0"/>
              <a:t>くり返します</a:t>
            </a:r>
            <a:endParaRPr lang="en-US" altLang="ja-JP" sz="2400" dirty="0"/>
          </a:p>
          <a:p>
            <a:r>
              <a:rPr lang="ja-JP" altLang="en-US" sz="2400" dirty="0"/>
              <a:t>③仕上げに、コップの水でうがいをします。</a:t>
            </a:r>
            <a:endParaRPr lang="en-US" altLang="ja-JP" sz="2400" dirty="0"/>
          </a:p>
          <a:p>
            <a:r>
              <a:rPr lang="ja-JP" altLang="en-US" sz="2400" dirty="0"/>
              <a:t>④使った歯ブラシはさっと洗い、コップに立てて乾かします。</a:t>
            </a:r>
            <a:endParaRPr lang="en-US" altLang="ja-JP" sz="2400" dirty="0"/>
          </a:p>
        </p:txBody>
      </p:sp>
      <p:sp>
        <p:nvSpPr>
          <p:cNvPr id="7" name="テキスト ボックス 6">
            <a:extLst>
              <a:ext uri="{FF2B5EF4-FFF2-40B4-BE49-F238E27FC236}">
                <a16:creationId xmlns:a16="http://schemas.microsoft.com/office/drawing/2014/main" id="{BFD4FFF7-7E18-4FE0-BDBA-1F159F77441A}"/>
              </a:ext>
            </a:extLst>
          </p:cNvPr>
          <p:cNvSpPr txBox="1"/>
          <p:nvPr/>
        </p:nvSpPr>
        <p:spPr>
          <a:xfrm>
            <a:off x="758372" y="3870568"/>
            <a:ext cx="8476343" cy="2308324"/>
          </a:xfrm>
          <a:prstGeom prst="rect">
            <a:avLst/>
          </a:prstGeom>
          <a:noFill/>
          <a:ln w="38100">
            <a:noFill/>
            <a:prstDash val="sysDash"/>
          </a:ln>
        </p:spPr>
        <p:txBody>
          <a:bodyPr wrap="square" rtlCol="0">
            <a:spAutoFit/>
          </a:bodyPr>
          <a:lstStyle/>
          <a:p>
            <a:r>
              <a:rPr lang="ja-JP" altLang="en-US" sz="2400" dirty="0"/>
              <a:t>◆歯ブラシがない場合は、</a:t>
            </a:r>
            <a:r>
              <a:rPr lang="ja-JP" altLang="en-US" sz="2400" dirty="0">
                <a:solidFill>
                  <a:srgbClr val="FF0000"/>
                </a:solidFill>
              </a:rPr>
              <a:t>ぬらしたハンカチやガーゼ</a:t>
            </a:r>
            <a:r>
              <a:rPr lang="ja-JP" altLang="en-US" sz="2400" dirty="0"/>
              <a:t>（お口</a:t>
            </a:r>
            <a:endParaRPr lang="en-US" altLang="ja-JP" sz="2400" dirty="0"/>
          </a:p>
          <a:p>
            <a:r>
              <a:rPr lang="ja-JP" altLang="en-US" sz="2400" dirty="0"/>
              <a:t>　清掃用のウェットティッシュ）などを手に巻き、歯の表面　</a:t>
            </a:r>
            <a:endParaRPr lang="en-US" altLang="ja-JP" sz="2400" dirty="0"/>
          </a:p>
          <a:p>
            <a:r>
              <a:rPr lang="ja-JP" altLang="en-US" sz="2400" dirty="0"/>
              <a:t>　をふくだけでも、気持ちよくなります。</a:t>
            </a:r>
            <a:endParaRPr lang="en-US" altLang="ja-JP" sz="2400" dirty="0"/>
          </a:p>
          <a:p>
            <a:r>
              <a:rPr lang="ja-JP" altLang="en-US" sz="2400" dirty="0"/>
              <a:t>◆</a:t>
            </a:r>
            <a:r>
              <a:rPr lang="ja-JP" altLang="en-US" sz="2400" dirty="0">
                <a:solidFill>
                  <a:srgbClr val="FF0000"/>
                </a:solidFill>
              </a:rPr>
              <a:t>洗口剤（デンタルリンス）</a:t>
            </a:r>
            <a:r>
              <a:rPr lang="ja-JP" altLang="en-US" sz="2400" dirty="0"/>
              <a:t>があれば、しっかりとブクブク</a:t>
            </a:r>
            <a:endParaRPr lang="en-US" altLang="ja-JP" sz="2400" dirty="0"/>
          </a:p>
          <a:p>
            <a:r>
              <a:rPr lang="ja-JP" altLang="en-US" sz="2400" dirty="0"/>
              <a:t>　うがいをしましょう。ただし、うがいだけで歯の汚れを落</a:t>
            </a:r>
            <a:endParaRPr lang="en-US" altLang="ja-JP" sz="2400" dirty="0"/>
          </a:p>
          <a:p>
            <a:r>
              <a:rPr lang="ja-JP" altLang="en-US" sz="2400" dirty="0"/>
              <a:t>　とすことはできません。</a:t>
            </a:r>
            <a:endParaRPr lang="en-US" altLang="ja-JP" sz="2400" dirty="0"/>
          </a:p>
        </p:txBody>
      </p:sp>
      <p:pic>
        <p:nvPicPr>
          <p:cNvPr id="1026" name="Picture 2">
            <a:extLst>
              <a:ext uri="{FF2B5EF4-FFF2-40B4-BE49-F238E27FC236}">
                <a16:creationId xmlns:a16="http://schemas.microsoft.com/office/drawing/2014/main" id="{BD941247-0D01-4BD1-86C7-D9108E86823B}"/>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490887" y="25179"/>
            <a:ext cx="1488682" cy="17093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63775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86226860-88C2-452E-9AF3-374594A7AC10}"/>
              </a:ext>
            </a:extLst>
          </p:cNvPr>
          <p:cNvSpPr txBox="1">
            <a:spLocks noChangeArrowheads="1"/>
          </p:cNvSpPr>
          <p:nvPr/>
        </p:nvSpPr>
        <p:spPr bwMode="auto">
          <a:xfrm>
            <a:off x="2382210" y="6182471"/>
            <a:ext cx="7707086" cy="646331"/>
          </a:xfrm>
          <a:prstGeom prst="rect">
            <a:avLst/>
          </a:prstGeom>
          <a:noFill/>
          <a:ln w="9525">
            <a:noFill/>
            <a:miter lim="800000"/>
            <a:headEnd/>
            <a:tailEnd/>
          </a:ln>
        </p:spPr>
        <p:txBody>
          <a:bodyPr wrap="square">
            <a:spAutoFit/>
          </a:bodyPr>
          <a:lstStyle/>
          <a:p>
            <a:r>
              <a:rPr lang="ja-JP" altLang="en-US" dirty="0"/>
              <a:t>公益社団法人　日本歯科衛生士会</a:t>
            </a:r>
          </a:p>
          <a:p>
            <a:r>
              <a:rPr lang="ja-JP" altLang="en-US" dirty="0"/>
              <a:t>ホームページ「災害支援・歯科保健指導等の啓発資料集」より転載</a:t>
            </a:r>
          </a:p>
        </p:txBody>
      </p:sp>
      <p:sp>
        <p:nvSpPr>
          <p:cNvPr id="5" name="テキスト ボックス 4">
            <a:extLst>
              <a:ext uri="{FF2B5EF4-FFF2-40B4-BE49-F238E27FC236}">
                <a16:creationId xmlns:a16="http://schemas.microsoft.com/office/drawing/2014/main" id="{6E841BBD-D69E-4610-A8F6-F07CCBD3A97D}"/>
              </a:ext>
            </a:extLst>
          </p:cNvPr>
          <p:cNvSpPr txBox="1">
            <a:spLocks noChangeArrowheads="1"/>
          </p:cNvSpPr>
          <p:nvPr/>
        </p:nvSpPr>
        <p:spPr bwMode="auto">
          <a:xfrm>
            <a:off x="773907" y="380602"/>
            <a:ext cx="6229194" cy="523220"/>
          </a:xfrm>
          <a:prstGeom prst="rect">
            <a:avLst/>
          </a:prstGeom>
          <a:solidFill>
            <a:schemeClr val="accent2">
              <a:lumMod val="20000"/>
              <a:lumOff val="80000"/>
            </a:schemeClr>
          </a:solidFill>
          <a:ln w="9525">
            <a:noFill/>
            <a:miter lim="800000"/>
            <a:headEnd/>
            <a:tailEnd/>
          </a:ln>
        </p:spPr>
        <p:txBody>
          <a:bodyPr wrap="square">
            <a:spAutoFit/>
          </a:bodyPr>
          <a:lstStyle/>
          <a:p>
            <a:pPr algn="ctr"/>
            <a:r>
              <a:rPr lang="ja-JP" altLang="en-US" sz="2800" dirty="0">
                <a:latin typeface="游ゴシック"/>
              </a:rPr>
              <a:t>少しの水で入れ歯を洗いましょう</a:t>
            </a:r>
            <a:endParaRPr lang="ja-JP" altLang="ja-JP" sz="2800" dirty="0">
              <a:latin typeface="游ゴシック"/>
            </a:endParaRPr>
          </a:p>
        </p:txBody>
      </p:sp>
      <p:grpSp>
        <p:nvGrpSpPr>
          <p:cNvPr id="17" name="グループ化 16">
            <a:extLst>
              <a:ext uri="{FF2B5EF4-FFF2-40B4-BE49-F238E27FC236}">
                <a16:creationId xmlns:a16="http://schemas.microsoft.com/office/drawing/2014/main" id="{1CB4BAB7-DCF5-4A62-8A59-049A94E6BA14}"/>
              </a:ext>
            </a:extLst>
          </p:cNvPr>
          <p:cNvGrpSpPr/>
          <p:nvPr/>
        </p:nvGrpSpPr>
        <p:grpSpPr>
          <a:xfrm>
            <a:off x="857620" y="1003804"/>
            <a:ext cx="8190761" cy="2018289"/>
            <a:chOff x="484609" y="1149647"/>
            <a:chExt cx="8190761" cy="2018289"/>
          </a:xfrm>
        </p:grpSpPr>
        <p:pic>
          <p:nvPicPr>
            <p:cNvPr id="4" name="図 3">
              <a:extLst>
                <a:ext uri="{FF2B5EF4-FFF2-40B4-BE49-F238E27FC236}">
                  <a16:creationId xmlns:a16="http://schemas.microsoft.com/office/drawing/2014/main" id="{6A3FDC25-29C3-4E67-A661-15D5923BB209}"/>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1054725" y="1443982"/>
              <a:ext cx="1892969" cy="1723954"/>
            </a:xfrm>
            <a:prstGeom prst="rect">
              <a:avLst/>
            </a:prstGeom>
          </p:spPr>
        </p:pic>
        <p:pic>
          <p:nvPicPr>
            <p:cNvPr id="7" name="図 6">
              <a:extLst>
                <a:ext uri="{FF2B5EF4-FFF2-40B4-BE49-F238E27FC236}">
                  <a16:creationId xmlns:a16="http://schemas.microsoft.com/office/drawing/2014/main" id="{36D47608-FC9D-40EE-99BB-A61F1F47F359}"/>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3912015" y="1340434"/>
              <a:ext cx="1892968" cy="1760461"/>
            </a:xfrm>
            <a:prstGeom prst="rect">
              <a:avLst/>
            </a:prstGeom>
          </p:spPr>
        </p:pic>
        <p:pic>
          <p:nvPicPr>
            <p:cNvPr id="9" name="図 8">
              <a:extLst>
                <a:ext uri="{FF2B5EF4-FFF2-40B4-BE49-F238E27FC236}">
                  <a16:creationId xmlns:a16="http://schemas.microsoft.com/office/drawing/2014/main" id="{C93F13D2-AC09-41FC-8543-08EF8D29DF20}"/>
                </a:ext>
              </a:extLst>
            </p:cNvPr>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6638080" y="1464975"/>
              <a:ext cx="2037290" cy="1208562"/>
            </a:xfrm>
            <a:prstGeom prst="rect">
              <a:avLst/>
            </a:prstGeom>
          </p:spPr>
        </p:pic>
        <p:sp>
          <p:nvSpPr>
            <p:cNvPr id="11" name="テキスト ボックス 10">
              <a:extLst>
                <a:ext uri="{FF2B5EF4-FFF2-40B4-BE49-F238E27FC236}">
                  <a16:creationId xmlns:a16="http://schemas.microsoft.com/office/drawing/2014/main" id="{377DC48E-9D07-4BCA-A82D-D2443201EF89}"/>
                </a:ext>
              </a:extLst>
            </p:cNvPr>
            <p:cNvSpPr txBox="1"/>
            <p:nvPr/>
          </p:nvSpPr>
          <p:spPr>
            <a:xfrm>
              <a:off x="484609" y="1149647"/>
              <a:ext cx="543739" cy="523220"/>
            </a:xfrm>
            <a:prstGeom prst="rect">
              <a:avLst/>
            </a:prstGeom>
            <a:noFill/>
          </p:spPr>
          <p:txBody>
            <a:bodyPr wrap="none" rtlCol="0">
              <a:spAutoFit/>
            </a:bodyPr>
            <a:lstStyle/>
            <a:p>
              <a:r>
                <a:rPr lang="ja-JP" altLang="en-US" sz="2800" b="1" dirty="0"/>
                <a:t>①</a:t>
              </a:r>
            </a:p>
          </p:txBody>
        </p:sp>
        <p:sp>
          <p:nvSpPr>
            <p:cNvPr id="12" name="テキスト ボックス 11">
              <a:extLst>
                <a:ext uri="{FF2B5EF4-FFF2-40B4-BE49-F238E27FC236}">
                  <a16:creationId xmlns:a16="http://schemas.microsoft.com/office/drawing/2014/main" id="{54BC4259-468A-4212-B9AF-FC7302987609}"/>
                </a:ext>
              </a:extLst>
            </p:cNvPr>
            <p:cNvSpPr txBox="1"/>
            <p:nvPr/>
          </p:nvSpPr>
          <p:spPr>
            <a:xfrm>
              <a:off x="3235634" y="1149647"/>
              <a:ext cx="543739" cy="523220"/>
            </a:xfrm>
            <a:prstGeom prst="rect">
              <a:avLst/>
            </a:prstGeom>
            <a:noFill/>
          </p:spPr>
          <p:txBody>
            <a:bodyPr wrap="none" rtlCol="0">
              <a:spAutoFit/>
            </a:bodyPr>
            <a:lstStyle/>
            <a:p>
              <a:r>
                <a:rPr lang="ja-JP" altLang="en-US" sz="2800" b="1" dirty="0"/>
                <a:t>②</a:t>
              </a:r>
            </a:p>
          </p:txBody>
        </p:sp>
        <p:sp>
          <p:nvSpPr>
            <p:cNvPr id="13" name="テキスト ボックス 12">
              <a:extLst>
                <a:ext uri="{FF2B5EF4-FFF2-40B4-BE49-F238E27FC236}">
                  <a16:creationId xmlns:a16="http://schemas.microsoft.com/office/drawing/2014/main" id="{88BD6617-243D-4CE0-AAF7-019B15F67084}"/>
                </a:ext>
              </a:extLst>
            </p:cNvPr>
            <p:cNvSpPr txBox="1"/>
            <p:nvPr/>
          </p:nvSpPr>
          <p:spPr>
            <a:xfrm>
              <a:off x="6298818" y="1149647"/>
              <a:ext cx="543739" cy="523220"/>
            </a:xfrm>
            <a:prstGeom prst="rect">
              <a:avLst/>
            </a:prstGeom>
            <a:noFill/>
          </p:spPr>
          <p:txBody>
            <a:bodyPr wrap="none" rtlCol="0">
              <a:spAutoFit/>
            </a:bodyPr>
            <a:lstStyle/>
            <a:p>
              <a:r>
                <a:rPr lang="ja-JP" altLang="en-US" sz="2800" b="1" dirty="0"/>
                <a:t>③</a:t>
              </a:r>
            </a:p>
          </p:txBody>
        </p:sp>
      </p:grpSp>
      <p:sp>
        <p:nvSpPr>
          <p:cNvPr id="14" name="テキスト ボックス 13">
            <a:extLst>
              <a:ext uri="{FF2B5EF4-FFF2-40B4-BE49-F238E27FC236}">
                <a16:creationId xmlns:a16="http://schemas.microsoft.com/office/drawing/2014/main" id="{83EA9537-83AA-4225-AE04-70025719C3F3}"/>
              </a:ext>
            </a:extLst>
          </p:cNvPr>
          <p:cNvSpPr txBox="1"/>
          <p:nvPr/>
        </p:nvSpPr>
        <p:spPr>
          <a:xfrm>
            <a:off x="639163" y="3048545"/>
            <a:ext cx="3513221" cy="707886"/>
          </a:xfrm>
          <a:prstGeom prst="rect">
            <a:avLst/>
          </a:prstGeom>
          <a:noFill/>
        </p:spPr>
        <p:txBody>
          <a:bodyPr wrap="square" rtlCol="0">
            <a:spAutoFit/>
          </a:bodyPr>
          <a:lstStyle/>
          <a:p>
            <a:r>
              <a:rPr lang="ja-JP" altLang="en-US" sz="2000" dirty="0"/>
              <a:t>水を入れたコップ（茶碗）に</a:t>
            </a:r>
            <a:endParaRPr lang="en-US" altLang="ja-JP" sz="2000" dirty="0"/>
          </a:p>
          <a:p>
            <a:r>
              <a:rPr lang="ja-JP" altLang="en-US" sz="2000" dirty="0"/>
              <a:t>入れ歯を入れます。</a:t>
            </a:r>
          </a:p>
        </p:txBody>
      </p:sp>
      <p:sp>
        <p:nvSpPr>
          <p:cNvPr id="15" name="テキスト ボックス 14">
            <a:extLst>
              <a:ext uri="{FF2B5EF4-FFF2-40B4-BE49-F238E27FC236}">
                <a16:creationId xmlns:a16="http://schemas.microsoft.com/office/drawing/2014/main" id="{CBE66DCC-E879-4D13-9EEB-FE71409E6229}"/>
              </a:ext>
            </a:extLst>
          </p:cNvPr>
          <p:cNvSpPr txBox="1"/>
          <p:nvPr/>
        </p:nvSpPr>
        <p:spPr>
          <a:xfrm>
            <a:off x="6416375" y="2550922"/>
            <a:ext cx="3226721" cy="1631216"/>
          </a:xfrm>
          <a:prstGeom prst="rect">
            <a:avLst/>
          </a:prstGeom>
          <a:noFill/>
        </p:spPr>
        <p:txBody>
          <a:bodyPr wrap="square" rtlCol="0">
            <a:spAutoFit/>
          </a:bodyPr>
          <a:lstStyle/>
          <a:p>
            <a:r>
              <a:rPr lang="ja-JP" altLang="en-US" sz="2000" dirty="0"/>
              <a:t>金具のところは、汚れがたまりやすいので、特にていねいに。</a:t>
            </a:r>
            <a:endParaRPr lang="en-US" altLang="ja-JP" sz="2000" dirty="0"/>
          </a:p>
          <a:p>
            <a:r>
              <a:rPr lang="ja-JP" altLang="en-US" sz="2000" dirty="0"/>
              <a:t>最後に、入れ歯を水ですすぎます。</a:t>
            </a:r>
          </a:p>
        </p:txBody>
      </p:sp>
      <p:sp>
        <p:nvSpPr>
          <p:cNvPr id="16" name="テキスト ボックス 15">
            <a:extLst>
              <a:ext uri="{FF2B5EF4-FFF2-40B4-BE49-F238E27FC236}">
                <a16:creationId xmlns:a16="http://schemas.microsoft.com/office/drawing/2014/main" id="{05657ADA-3E00-485D-80F4-0B783526713E}"/>
              </a:ext>
            </a:extLst>
          </p:cNvPr>
          <p:cNvSpPr txBox="1"/>
          <p:nvPr/>
        </p:nvSpPr>
        <p:spPr>
          <a:xfrm>
            <a:off x="639163" y="4201935"/>
            <a:ext cx="8703983" cy="1938992"/>
          </a:xfrm>
          <a:prstGeom prst="rect">
            <a:avLst/>
          </a:prstGeom>
          <a:noFill/>
          <a:ln w="38100">
            <a:solidFill>
              <a:schemeClr val="accent1"/>
            </a:solidFill>
            <a:prstDash val="sysDash"/>
          </a:ln>
        </p:spPr>
        <p:txBody>
          <a:bodyPr wrap="square" rtlCol="0">
            <a:spAutoFit/>
          </a:bodyPr>
          <a:lstStyle/>
          <a:p>
            <a:r>
              <a:rPr lang="ja-JP" altLang="en-US" sz="2400" dirty="0"/>
              <a:t>◆入れ歯を洗う時は、洗面台に落として割らないよう、注意</a:t>
            </a:r>
            <a:endParaRPr lang="en-US" altLang="ja-JP" sz="2400" dirty="0"/>
          </a:p>
          <a:p>
            <a:r>
              <a:rPr lang="ja-JP" altLang="en-US" sz="2400" dirty="0"/>
              <a:t>　して洗いましょう。</a:t>
            </a:r>
            <a:endParaRPr lang="en-US" altLang="ja-JP" sz="2400" dirty="0"/>
          </a:p>
          <a:p>
            <a:r>
              <a:rPr lang="ja-JP" altLang="en-US" sz="2400" dirty="0"/>
              <a:t>◆歯ブラシがないときは、食器洗い用スポンジ、使い捨てお</a:t>
            </a:r>
            <a:endParaRPr lang="en-US" altLang="ja-JP" sz="2400" dirty="0"/>
          </a:p>
          <a:p>
            <a:r>
              <a:rPr lang="ja-JP" altLang="en-US" sz="2400" dirty="0"/>
              <a:t>　しぼり、ウェットティッシュなどで、入れ歯の汚れをふき</a:t>
            </a:r>
            <a:endParaRPr lang="en-US" altLang="ja-JP" sz="2400" dirty="0"/>
          </a:p>
          <a:p>
            <a:r>
              <a:rPr lang="ja-JP" altLang="en-US" sz="2400" dirty="0"/>
              <a:t>　取りましょう。</a:t>
            </a:r>
            <a:endParaRPr lang="en-US" altLang="ja-JP" sz="2400" dirty="0"/>
          </a:p>
        </p:txBody>
      </p:sp>
    </p:spTree>
    <p:extLst>
      <p:ext uri="{BB962C8B-B14F-4D97-AF65-F5344CB8AC3E}">
        <p14:creationId xmlns:p14="http://schemas.microsoft.com/office/powerpoint/2010/main" val="34448810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E58B4A88-B4FE-4B63-AD95-4D051BDF2254}"/>
              </a:ext>
            </a:extLst>
          </p:cNvPr>
          <p:cNvSpPr txBox="1">
            <a:spLocks/>
          </p:cNvSpPr>
          <p:nvPr/>
        </p:nvSpPr>
        <p:spPr>
          <a:xfrm>
            <a:off x="610846" y="2417877"/>
            <a:ext cx="8684305" cy="2995953"/>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a:defRPr/>
            </a:pPr>
            <a:r>
              <a:rPr lang="ja-JP" altLang="en-US" sz="2800" b="1" dirty="0">
                <a:latin typeface="Calibri Light 見出し"/>
              </a:rPr>
              <a:t>　誤嚥性肺炎を予防するために</a:t>
            </a:r>
            <a:endParaRPr lang="en-US" altLang="ja-JP" sz="2800" b="1" dirty="0">
              <a:latin typeface="Calibri Light 見出し"/>
            </a:endParaRPr>
          </a:p>
          <a:p>
            <a:pPr>
              <a:defRPr/>
            </a:pPr>
            <a:endParaRPr lang="ja-JP" altLang="en-US" sz="2800" b="1" dirty="0">
              <a:latin typeface="Calibri Light 見出し"/>
            </a:endParaRPr>
          </a:p>
          <a:p>
            <a:pPr>
              <a:defRPr/>
            </a:pPr>
            <a:r>
              <a:rPr lang="ja-JP" altLang="en-US" sz="2800" b="1" dirty="0">
                <a:latin typeface="Calibri Light 見出し"/>
              </a:rPr>
              <a:t>　</a:t>
            </a:r>
            <a:r>
              <a:rPr lang="ja-JP" altLang="en-US" sz="2800" dirty="0">
                <a:latin typeface="Calibri Light 見出し"/>
              </a:rPr>
              <a:t>①歯みがき・入れ歯を洗うなど、</a:t>
            </a:r>
            <a:endParaRPr lang="en-US" altLang="ja-JP" sz="2800" dirty="0">
              <a:latin typeface="Calibri Light 見出し"/>
            </a:endParaRPr>
          </a:p>
          <a:p>
            <a:pPr>
              <a:defRPr/>
            </a:pPr>
            <a:r>
              <a:rPr lang="ja-JP" altLang="en-US" sz="2800" dirty="0">
                <a:latin typeface="Calibri Light 見出し"/>
              </a:rPr>
              <a:t>　　　　　　　　　　　　お口の中を清潔に</a:t>
            </a:r>
          </a:p>
          <a:p>
            <a:pPr>
              <a:defRPr/>
            </a:pPr>
            <a:endParaRPr lang="en-US" altLang="ja-JP" sz="2800" dirty="0">
              <a:latin typeface="Calibri Light 見出し"/>
            </a:endParaRPr>
          </a:p>
          <a:p>
            <a:pPr>
              <a:defRPr/>
            </a:pPr>
            <a:r>
              <a:rPr lang="ja-JP" altLang="en-US" sz="2800" dirty="0">
                <a:latin typeface="Calibri Light 見出し"/>
              </a:rPr>
              <a:t>　②お口周りの運動で、</a:t>
            </a:r>
            <a:endParaRPr lang="en-US" altLang="ja-JP" sz="2800" dirty="0">
              <a:latin typeface="Calibri Light 見出し"/>
            </a:endParaRPr>
          </a:p>
          <a:p>
            <a:pPr>
              <a:defRPr/>
            </a:pPr>
            <a:r>
              <a:rPr lang="ja-JP" altLang="en-US" sz="2800" dirty="0">
                <a:latin typeface="Calibri Light 見出し"/>
              </a:rPr>
              <a:t>　　　　　　　食べる・飲み込む力をつけましょう</a:t>
            </a:r>
          </a:p>
        </p:txBody>
      </p:sp>
      <p:sp>
        <p:nvSpPr>
          <p:cNvPr id="7" name="タイトル 1">
            <a:extLst>
              <a:ext uri="{FF2B5EF4-FFF2-40B4-BE49-F238E27FC236}">
                <a16:creationId xmlns:a16="http://schemas.microsoft.com/office/drawing/2014/main" id="{8FC3A82F-C774-49C0-93FB-C1A78FFCEA24}"/>
              </a:ext>
            </a:extLst>
          </p:cNvPr>
          <p:cNvSpPr txBox="1">
            <a:spLocks/>
          </p:cNvSpPr>
          <p:nvPr/>
        </p:nvSpPr>
        <p:spPr>
          <a:xfrm>
            <a:off x="681037" y="708819"/>
            <a:ext cx="8543925" cy="1325563"/>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algn="ctr">
              <a:defRPr/>
            </a:pPr>
            <a:r>
              <a:rPr lang="ja-JP" altLang="en-US" sz="4800" b="1" dirty="0">
                <a:latin typeface="Calibri Light 見出し"/>
              </a:rPr>
              <a:t>災害時に怖い「誤嚥性肺炎」</a:t>
            </a:r>
          </a:p>
        </p:txBody>
      </p:sp>
    </p:spTree>
    <p:extLst>
      <p:ext uri="{BB962C8B-B14F-4D97-AF65-F5344CB8AC3E}">
        <p14:creationId xmlns:p14="http://schemas.microsoft.com/office/powerpoint/2010/main" val="4084966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AFF24331-46A4-4153-B895-FFE947AE577E}"/>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400990" y="4573939"/>
            <a:ext cx="7283116" cy="1546152"/>
          </a:xfrm>
          <a:prstGeom prst="rect">
            <a:avLst/>
          </a:prstGeom>
        </p:spPr>
      </p:pic>
      <p:sp>
        <p:nvSpPr>
          <p:cNvPr id="5" name="テキスト ボックス 4">
            <a:extLst>
              <a:ext uri="{FF2B5EF4-FFF2-40B4-BE49-F238E27FC236}">
                <a16:creationId xmlns:a16="http://schemas.microsoft.com/office/drawing/2014/main" id="{9E3F6E41-5A0A-4D62-AF89-A713637ABF6F}"/>
              </a:ext>
            </a:extLst>
          </p:cNvPr>
          <p:cNvSpPr txBox="1">
            <a:spLocks noChangeArrowheads="1"/>
          </p:cNvSpPr>
          <p:nvPr/>
        </p:nvSpPr>
        <p:spPr bwMode="auto">
          <a:xfrm>
            <a:off x="2382210" y="6198513"/>
            <a:ext cx="7707086" cy="646331"/>
          </a:xfrm>
          <a:prstGeom prst="rect">
            <a:avLst/>
          </a:prstGeom>
          <a:noFill/>
          <a:ln w="9525">
            <a:noFill/>
            <a:miter lim="800000"/>
            <a:headEnd/>
            <a:tailEnd/>
          </a:ln>
        </p:spPr>
        <p:txBody>
          <a:bodyPr wrap="square">
            <a:spAutoFit/>
          </a:bodyPr>
          <a:lstStyle/>
          <a:p>
            <a:r>
              <a:rPr lang="ja-JP" altLang="en-US" dirty="0"/>
              <a:t>公益社団法人　日本歯科衛生士会</a:t>
            </a:r>
          </a:p>
          <a:p>
            <a:r>
              <a:rPr lang="ja-JP" altLang="en-US" dirty="0"/>
              <a:t>ホームページ「災害支援・歯科保健指導等の啓発資料集」より転載</a:t>
            </a:r>
          </a:p>
        </p:txBody>
      </p:sp>
      <p:sp>
        <p:nvSpPr>
          <p:cNvPr id="6" name="テキスト ボックス 5">
            <a:extLst>
              <a:ext uri="{FF2B5EF4-FFF2-40B4-BE49-F238E27FC236}">
                <a16:creationId xmlns:a16="http://schemas.microsoft.com/office/drawing/2014/main" id="{0B426A92-7F52-4301-9426-44B2C866340A}"/>
              </a:ext>
            </a:extLst>
          </p:cNvPr>
          <p:cNvSpPr txBox="1">
            <a:spLocks noChangeArrowheads="1"/>
          </p:cNvSpPr>
          <p:nvPr/>
        </p:nvSpPr>
        <p:spPr bwMode="auto">
          <a:xfrm>
            <a:off x="565360" y="77326"/>
            <a:ext cx="7146882" cy="584775"/>
          </a:xfrm>
          <a:prstGeom prst="rect">
            <a:avLst/>
          </a:prstGeom>
          <a:solidFill>
            <a:schemeClr val="accent2">
              <a:lumMod val="20000"/>
              <a:lumOff val="80000"/>
            </a:schemeClr>
          </a:solidFill>
          <a:ln w="9525">
            <a:noFill/>
            <a:miter lim="800000"/>
            <a:headEnd/>
            <a:tailEnd/>
          </a:ln>
        </p:spPr>
        <p:txBody>
          <a:bodyPr wrap="square">
            <a:spAutoFit/>
          </a:bodyPr>
          <a:lstStyle/>
          <a:p>
            <a:pPr algn="ctr"/>
            <a:r>
              <a:rPr lang="ja-JP" altLang="en-US" sz="3200" b="1" dirty="0">
                <a:latin typeface="游ゴシック"/>
              </a:rPr>
              <a:t>始めてみましょう　お口周りの体操</a:t>
            </a:r>
            <a:endParaRPr lang="en-US" altLang="ja-JP" sz="3200" b="1" dirty="0">
              <a:latin typeface="游ゴシック"/>
            </a:endParaRPr>
          </a:p>
        </p:txBody>
      </p:sp>
      <p:sp>
        <p:nvSpPr>
          <p:cNvPr id="7" name="テキスト ボックス 6">
            <a:extLst>
              <a:ext uri="{FF2B5EF4-FFF2-40B4-BE49-F238E27FC236}">
                <a16:creationId xmlns:a16="http://schemas.microsoft.com/office/drawing/2014/main" id="{0C796E17-9BBD-42F2-8507-9AC46B1809EA}"/>
              </a:ext>
            </a:extLst>
          </p:cNvPr>
          <p:cNvSpPr txBox="1"/>
          <p:nvPr/>
        </p:nvSpPr>
        <p:spPr>
          <a:xfrm>
            <a:off x="497243" y="737909"/>
            <a:ext cx="8975682" cy="1938992"/>
          </a:xfrm>
          <a:prstGeom prst="rect">
            <a:avLst/>
          </a:prstGeom>
          <a:noFill/>
          <a:ln w="38100">
            <a:noFill/>
            <a:prstDash val="sysDash"/>
          </a:ln>
        </p:spPr>
        <p:txBody>
          <a:bodyPr wrap="square" rtlCol="0">
            <a:spAutoFit/>
          </a:bodyPr>
          <a:lstStyle/>
          <a:p>
            <a:r>
              <a:rPr lang="ja-JP" altLang="en-US" sz="2400" dirty="0"/>
              <a:t>食べる・飲み込む力をつけるために</a:t>
            </a:r>
            <a:r>
              <a:rPr lang="ja-JP" altLang="en-US" sz="2400" dirty="0">
                <a:solidFill>
                  <a:srgbClr val="FF0000"/>
                </a:solidFill>
              </a:rPr>
              <a:t>くちびる・舌・ほお</a:t>
            </a:r>
            <a:r>
              <a:rPr lang="ja-JP" altLang="en-US" sz="2400" dirty="0"/>
              <a:t>など、お口周りの運動を行いましょう。</a:t>
            </a:r>
            <a:endParaRPr lang="en-US" altLang="ja-JP" sz="2400" dirty="0"/>
          </a:p>
          <a:p>
            <a:r>
              <a:rPr lang="ja-JP" altLang="en-US" sz="2400" dirty="0"/>
              <a:t>食事の前に行うのが効果的ですが、１日のうちゆとりのある時間に行ってみましょう。</a:t>
            </a:r>
            <a:endParaRPr lang="en-US" altLang="ja-JP" sz="2400" dirty="0"/>
          </a:p>
          <a:p>
            <a:r>
              <a:rPr lang="ja-JP" altLang="en-US" sz="2400" dirty="0"/>
              <a:t>（テレビを見ながら、ラジオを聴きながら）</a:t>
            </a:r>
            <a:endParaRPr lang="en-US" altLang="ja-JP" sz="2400" dirty="0"/>
          </a:p>
        </p:txBody>
      </p:sp>
      <p:sp>
        <p:nvSpPr>
          <p:cNvPr id="8" name="テキスト ボックス 7">
            <a:extLst>
              <a:ext uri="{FF2B5EF4-FFF2-40B4-BE49-F238E27FC236}">
                <a16:creationId xmlns:a16="http://schemas.microsoft.com/office/drawing/2014/main" id="{E8B933E1-0F26-4087-A7D9-FCD75BE01DA7}"/>
              </a:ext>
            </a:extLst>
          </p:cNvPr>
          <p:cNvSpPr txBox="1"/>
          <p:nvPr/>
        </p:nvSpPr>
        <p:spPr>
          <a:xfrm>
            <a:off x="561307" y="2669945"/>
            <a:ext cx="8033146" cy="461665"/>
          </a:xfrm>
          <a:prstGeom prst="rect">
            <a:avLst/>
          </a:prstGeom>
          <a:noFill/>
          <a:ln w="38100">
            <a:solidFill>
              <a:srgbClr val="FFC000"/>
            </a:solidFill>
            <a:prstDash val="solid"/>
          </a:ln>
        </p:spPr>
        <p:txBody>
          <a:bodyPr wrap="square" rtlCol="0" anchor="ctr">
            <a:spAutoFit/>
          </a:bodyPr>
          <a:lstStyle/>
          <a:p>
            <a:pPr algn="ctr"/>
            <a:r>
              <a:rPr lang="en-US" altLang="ja-JP" sz="2400" dirty="0"/>
              <a:t>※</a:t>
            </a:r>
            <a:r>
              <a:rPr lang="ja-JP" altLang="en-US" sz="2400" dirty="0"/>
              <a:t>各５回を目標に、</a:t>
            </a:r>
            <a:r>
              <a:rPr lang="ja-JP" altLang="en-US" sz="2400" dirty="0">
                <a:solidFill>
                  <a:srgbClr val="FF0000"/>
                </a:solidFill>
              </a:rPr>
              <a:t>無理のないよう</a:t>
            </a:r>
            <a:r>
              <a:rPr lang="ja-JP" altLang="en-US" sz="2400" dirty="0"/>
              <a:t>に行いましょう。</a:t>
            </a:r>
            <a:endParaRPr lang="en-US" altLang="ja-JP" sz="2400" dirty="0"/>
          </a:p>
        </p:txBody>
      </p:sp>
      <p:sp>
        <p:nvSpPr>
          <p:cNvPr id="10" name="テキスト ボックス 9">
            <a:extLst>
              <a:ext uri="{FF2B5EF4-FFF2-40B4-BE49-F238E27FC236}">
                <a16:creationId xmlns:a16="http://schemas.microsoft.com/office/drawing/2014/main" id="{38507A6B-4434-4944-884B-C5B8E9F4A417}"/>
              </a:ext>
            </a:extLst>
          </p:cNvPr>
          <p:cNvSpPr txBox="1"/>
          <p:nvPr/>
        </p:nvSpPr>
        <p:spPr>
          <a:xfrm>
            <a:off x="557359" y="3264728"/>
            <a:ext cx="5430377" cy="461665"/>
          </a:xfrm>
          <a:prstGeom prst="rect">
            <a:avLst/>
          </a:prstGeom>
          <a:solidFill>
            <a:schemeClr val="accent2">
              <a:lumMod val="20000"/>
              <a:lumOff val="80000"/>
            </a:schemeClr>
          </a:solidFill>
          <a:ln w="38100">
            <a:noFill/>
            <a:prstDash val="solid"/>
          </a:ln>
        </p:spPr>
        <p:txBody>
          <a:bodyPr wrap="square" rtlCol="0" anchor="ctr">
            <a:spAutoFit/>
          </a:bodyPr>
          <a:lstStyle/>
          <a:p>
            <a:r>
              <a:rPr lang="ja-JP" altLang="en-US" sz="2400" dirty="0"/>
              <a:t>①大きな声で「あ・い・う・え・お」</a:t>
            </a:r>
            <a:endParaRPr lang="en-US" altLang="ja-JP" sz="2400" dirty="0"/>
          </a:p>
        </p:txBody>
      </p:sp>
      <p:sp>
        <p:nvSpPr>
          <p:cNvPr id="11" name="テキスト ボックス 10">
            <a:extLst>
              <a:ext uri="{FF2B5EF4-FFF2-40B4-BE49-F238E27FC236}">
                <a16:creationId xmlns:a16="http://schemas.microsoft.com/office/drawing/2014/main" id="{164CBFEB-FD78-4B0F-8BC8-7CEAA119A378}"/>
              </a:ext>
            </a:extLst>
          </p:cNvPr>
          <p:cNvSpPr txBox="1"/>
          <p:nvPr/>
        </p:nvSpPr>
        <p:spPr>
          <a:xfrm>
            <a:off x="565360" y="3774519"/>
            <a:ext cx="8975682" cy="830997"/>
          </a:xfrm>
          <a:prstGeom prst="rect">
            <a:avLst/>
          </a:prstGeom>
          <a:noFill/>
          <a:ln w="38100">
            <a:noFill/>
            <a:prstDash val="sysDash"/>
          </a:ln>
        </p:spPr>
        <p:txBody>
          <a:bodyPr wrap="square" rtlCol="0">
            <a:spAutoFit/>
          </a:bodyPr>
          <a:lstStyle/>
          <a:p>
            <a:r>
              <a:rPr lang="ja-JP" altLang="en-US" sz="2400" dirty="0"/>
              <a:t>大きな口を開けて、「はきはき」と声を出します。</a:t>
            </a:r>
            <a:endParaRPr lang="en-US" altLang="ja-JP" sz="2400" dirty="0"/>
          </a:p>
          <a:p>
            <a:r>
              <a:rPr lang="en-US" altLang="ja-JP" sz="2400" dirty="0"/>
              <a:t>※</a:t>
            </a:r>
            <a:r>
              <a:rPr lang="ja-JP" altLang="en-US" sz="2400" dirty="0"/>
              <a:t>声が出せない場所では、お口だけを動かしても良いです。</a:t>
            </a:r>
            <a:endParaRPr lang="en-US" altLang="ja-JP" sz="2400" dirty="0"/>
          </a:p>
        </p:txBody>
      </p:sp>
      <p:sp>
        <p:nvSpPr>
          <p:cNvPr id="2" name="テキスト ボックス 1">
            <a:extLst>
              <a:ext uri="{FF2B5EF4-FFF2-40B4-BE49-F238E27FC236}">
                <a16:creationId xmlns:a16="http://schemas.microsoft.com/office/drawing/2014/main" id="{E4EABB2F-B67F-4172-B181-7C413A2D7813}"/>
              </a:ext>
            </a:extLst>
          </p:cNvPr>
          <p:cNvSpPr txBox="1"/>
          <p:nvPr/>
        </p:nvSpPr>
        <p:spPr>
          <a:xfrm>
            <a:off x="7515633" y="4871282"/>
            <a:ext cx="2181831" cy="923330"/>
          </a:xfrm>
          <a:prstGeom prst="rect">
            <a:avLst/>
          </a:prstGeom>
          <a:noFill/>
        </p:spPr>
        <p:txBody>
          <a:bodyPr wrap="square" rtlCol="0">
            <a:spAutoFit/>
          </a:bodyPr>
          <a:lstStyle/>
          <a:p>
            <a:r>
              <a:rPr lang="ja-JP" altLang="en-US" dirty="0"/>
              <a:t>お腹から声を出すと元気が出ると言われています</a:t>
            </a:r>
          </a:p>
        </p:txBody>
      </p:sp>
      <p:sp>
        <p:nvSpPr>
          <p:cNvPr id="12" name="吹き出し: 角を丸めた四角形 11">
            <a:extLst>
              <a:ext uri="{FF2B5EF4-FFF2-40B4-BE49-F238E27FC236}">
                <a16:creationId xmlns:a16="http://schemas.microsoft.com/office/drawing/2014/main" id="{4DFBD337-E6F3-407E-8D49-D6411FFFA29B}"/>
              </a:ext>
            </a:extLst>
          </p:cNvPr>
          <p:cNvSpPr/>
          <p:nvPr/>
        </p:nvSpPr>
        <p:spPr>
          <a:xfrm>
            <a:off x="7471610" y="4683936"/>
            <a:ext cx="2033400" cy="1217770"/>
          </a:xfrm>
          <a:prstGeom prst="wedgeRoundRectCallout">
            <a:avLst>
              <a:gd name="adj1" fmla="val -46043"/>
              <a:gd name="adj2" fmla="val 59865"/>
              <a:gd name="adj3" fmla="val 16667"/>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Tree>
    <p:extLst>
      <p:ext uri="{BB962C8B-B14F-4D97-AF65-F5344CB8AC3E}">
        <p14:creationId xmlns:p14="http://schemas.microsoft.com/office/powerpoint/2010/main" val="12706620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C5510B38-D721-40D6-9F88-5737DBFFF3A1}"/>
              </a:ext>
            </a:extLst>
          </p:cNvPr>
          <p:cNvSpPr txBox="1">
            <a:spLocks noChangeArrowheads="1"/>
          </p:cNvSpPr>
          <p:nvPr/>
        </p:nvSpPr>
        <p:spPr bwMode="auto">
          <a:xfrm>
            <a:off x="2424989" y="6211670"/>
            <a:ext cx="7244390" cy="646331"/>
          </a:xfrm>
          <a:prstGeom prst="rect">
            <a:avLst/>
          </a:prstGeom>
          <a:noFill/>
          <a:ln w="9525">
            <a:noFill/>
            <a:miter lim="800000"/>
            <a:headEnd/>
            <a:tailEnd/>
          </a:ln>
        </p:spPr>
        <p:txBody>
          <a:bodyPr wrap="square">
            <a:spAutoFit/>
          </a:bodyPr>
          <a:lstStyle/>
          <a:p>
            <a:r>
              <a:rPr lang="ja-JP" altLang="en-US" dirty="0"/>
              <a:t>公益社団法人　日本歯科衛生士会</a:t>
            </a:r>
          </a:p>
          <a:p>
            <a:r>
              <a:rPr lang="ja-JP" altLang="en-US" dirty="0"/>
              <a:t>ホームページ「災害支援・歯科保健指導等の啓発資料集」より転載</a:t>
            </a:r>
          </a:p>
        </p:txBody>
      </p:sp>
      <p:pic>
        <p:nvPicPr>
          <p:cNvPr id="4" name="図 3">
            <a:extLst>
              <a:ext uri="{FF2B5EF4-FFF2-40B4-BE49-F238E27FC236}">
                <a16:creationId xmlns:a16="http://schemas.microsoft.com/office/drawing/2014/main" id="{EFA938EC-A7B6-43C5-90A4-AECB04A6E159}"/>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694709" y="3836933"/>
            <a:ext cx="6641432" cy="1904068"/>
          </a:xfrm>
          <a:prstGeom prst="rect">
            <a:avLst/>
          </a:prstGeom>
        </p:spPr>
      </p:pic>
      <p:pic>
        <p:nvPicPr>
          <p:cNvPr id="5" name="図 4">
            <a:extLst>
              <a:ext uri="{FF2B5EF4-FFF2-40B4-BE49-F238E27FC236}">
                <a16:creationId xmlns:a16="http://schemas.microsoft.com/office/drawing/2014/main" id="{90BB23E0-7B0D-4CA0-8E7F-7F36DE2032E4}"/>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694710" y="631885"/>
            <a:ext cx="6038805" cy="1764632"/>
          </a:xfrm>
          <a:prstGeom prst="rect">
            <a:avLst/>
          </a:prstGeom>
        </p:spPr>
      </p:pic>
      <p:sp>
        <p:nvSpPr>
          <p:cNvPr id="8" name="テキスト ボックス 7">
            <a:extLst>
              <a:ext uri="{FF2B5EF4-FFF2-40B4-BE49-F238E27FC236}">
                <a16:creationId xmlns:a16="http://schemas.microsoft.com/office/drawing/2014/main" id="{C2935821-6BDC-4452-AA45-4CF1EAC7F6F7}"/>
              </a:ext>
            </a:extLst>
          </p:cNvPr>
          <p:cNvSpPr txBox="1"/>
          <p:nvPr/>
        </p:nvSpPr>
        <p:spPr>
          <a:xfrm>
            <a:off x="694710" y="154179"/>
            <a:ext cx="5245768" cy="461665"/>
          </a:xfrm>
          <a:prstGeom prst="rect">
            <a:avLst/>
          </a:prstGeom>
          <a:solidFill>
            <a:schemeClr val="accent2">
              <a:lumMod val="20000"/>
              <a:lumOff val="80000"/>
            </a:schemeClr>
          </a:solidFill>
          <a:ln w="38100">
            <a:noFill/>
            <a:prstDash val="solid"/>
          </a:ln>
        </p:spPr>
        <p:txBody>
          <a:bodyPr wrap="square" rtlCol="0" anchor="ctr">
            <a:spAutoFit/>
          </a:bodyPr>
          <a:lstStyle/>
          <a:p>
            <a:r>
              <a:rPr lang="ja-JP" altLang="en-US" sz="2400" dirty="0"/>
              <a:t>②ほおをふくらませる・へこませる</a:t>
            </a:r>
            <a:endParaRPr lang="en-US" altLang="ja-JP" sz="2400" dirty="0"/>
          </a:p>
        </p:txBody>
      </p:sp>
      <p:sp>
        <p:nvSpPr>
          <p:cNvPr id="9" name="テキスト ボックス 8">
            <a:extLst>
              <a:ext uri="{FF2B5EF4-FFF2-40B4-BE49-F238E27FC236}">
                <a16:creationId xmlns:a16="http://schemas.microsoft.com/office/drawing/2014/main" id="{F9A9151D-D0D2-4E41-8F48-76E63D63F684}"/>
              </a:ext>
            </a:extLst>
          </p:cNvPr>
          <p:cNvSpPr txBox="1"/>
          <p:nvPr/>
        </p:nvSpPr>
        <p:spPr>
          <a:xfrm>
            <a:off x="694709" y="3325471"/>
            <a:ext cx="2149640" cy="461665"/>
          </a:xfrm>
          <a:prstGeom prst="rect">
            <a:avLst/>
          </a:prstGeom>
          <a:solidFill>
            <a:schemeClr val="accent2">
              <a:lumMod val="20000"/>
              <a:lumOff val="80000"/>
            </a:schemeClr>
          </a:solidFill>
          <a:ln w="38100">
            <a:noFill/>
            <a:prstDash val="solid"/>
          </a:ln>
        </p:spPr>
        <p:txBody>
          <a:bodyPr wrap="square" rtlCol="0" anchor="ctr">
            <a:spAutoFit/>
          </a:bodyPr>
          <a:lstStyle/>
          <a:p>
            <a:r>
              <a:rPr lang="ja-JP" altLang="en-US" sz="2400" dirty="0"/>
              <a:t>③舌を動かす</a:t>
            </a:r>
            <a:endParaRPr lang="en-US" altLang="ja-JP" sz="2400" dirty="0"/>
          </a:p>
        </p:txBody>
      </p:sp>
      <p:sp>
        <p:nvSpPr>
          <p:cNvPr id="10" name="テキスト ボックス 9">
            <a:extLst>
              <a:ext uri="{FF2B5EF4-FFF2-40B4-BE49-F238E27FC236}">
                <a16:creationId xmlns:a16="http://schemas.microsoft.com/office/drawing/2014/main" id="{AF19E97C-BA9F-4E73-8780-AA581AEFCE4E}"/>
              </a:ext>
            </a:extLst>
          </p:cNvPr>
          <p:cNvSpPr txBox="1"/>
          <p:nvPr/>
        </p:nvSpPr>
        <p:spPr>
          <a:xfrm>
            <a:off x="863027" y="2352164"/>
            <a:ext cx="8975682" cy="830997"/>
          </a:xfrm>
          <a:prstGeom prst="rect">
            <a:avLst/>
          </a:prstGeom>
          <a:noFill/>
          <a:ln w="38100">
            <a:noFill/>
            <a:prstDash val="sysDash"/>
          </a:ln>
        </p:spPr>
        <p:txBody>
          <a:bodyPr wrap="square" rtlCol="0">
            <a:spAutoFit/>
          </a:bodyPr>
          <a:lstStyle/>
          <a:p>
            <a:r>
              <a:rPr lang="ja-JP" altLang="en-US" sz="2400" dirty="0"/>
              <a:t>口や鼻から息がもれないように、ほおを膨らませます。</a:t>
            </a:r>
            <a:endParaRPr lang="en-US" altLang="ja-JP" sz="2400" dirty="0"/>
          </a:p>
          <a:p>
            <a:r>
              <a:rPr lang="ja-JP" altLang="en-US" sz="2400" dirty="0"/>
              <a:t>最後に両方のほおをへこませます。</a:t>
            </a:r>
            <a:endParaRPr lang="en-US" altLang="ja-JP" sz="2400" dirty="0"/>
          </a:p>
        </p:txBody>
      </p:sp>
      <p:sp>
        <p:nvSpPr>
          <p:cNvPr id="11" name="テキスト ボックス 10">
            <a:extLst>
              <a:ext uri="{FF2B5EF4-FFF2-40B4-BE49-F238E27FC236}">
                <a16:creationId xmlns:a16="http://schemas.microsoft.com/office/drawing/2014/main" id="{EB58B9CB-596F-4192-8744-924052E186AF}"/>
              </a:ext>
            </a:extLst>
          </p:cNvPr>
          <p:cNvSpPr txBox="1"/>
          <p:nvPr/>
        </p:nvSpPr>
        <p:spPr>
          <a:xfrm>
            <a:off x="694709" y="5671499"/>
            <a:ext cx="7788566" cy="461665"/>
          </a:xfrm>
          <a:prstGeom prst="rect">
            <a:avLst/>
          </a:prstGeom>
          <a:noFill/>
          <a:ln w="38100">
            <a:noFill/>
            <a:prstDash val="sysDash"/>
          </a:ln>
        </p:spPr>
        <p:txBody>
          <a:bodyPr wrap="square" rtlCol="0">
            <a:spAutoFit/>
          </a:bodyPr>
          <a:lstStyle/>
          <a:p>
            <a:r>
              <a:rPr lang="ja-JP" altLang="en-US" sz="2400" dirty="0"/>
              <a:t>しっかりと舌を出します。</a:t>
            </a:r>
            <a:endParaRPr lang="en-US" altLang="ja-JP" sz="2400" dirty="0"/>
          </a:p>
        </p:txBody>
      </p:sp>
    </p:spTree>
    <p:extLst>
      <p:ext uri="{BB962C8B-B14F-4D97-AF65-F5344CB8AC3E}">
        <p14:creationId xmlns:p14="http://schemas.microsoft.com/office/powerpoint/2010/main" val="182015091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1563</Words>
  <Application>Microsoft Office PowerPoint</Application>
  <PresentationFormat>A4 210 x 297 mm</PresentationFormat>
  <Paragraphs>131</Paragraphs>
  <Slides>10</Slides>
  <Notes>10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10</vt:i4>
      </vt:variant>
    </vt:vector>
  </HeadingPairs>
  <TitlesOfParts>
    <vt:vector size="18" baseType="lpstr">
      <vt:lpstr>Calibri Light 見出し</vt:lpstr>
      <vt:lpstr>ＭＳ Ｐゴシック</vt:lpstr>
      <vt:lpstr>游ゴシック</vt:lpstr>
      <vt:lpstr>游ゴシック Light</vt:lpstr>
      <vt:lpstr>Arial</vt:lpstr>
      <vt:lpstr>Calibri</vt:lpstr>
      <vt:lpstr>Calibri Light</vt:lpstr>
      <vt:lpstr>Office テーマ</vt:lpstr>
      <vt:lpstr>PowerPoint プレゼンテーション</vt:lpstr>
      <vt:lpstr>災害時の口腔ケアは 　　　「命を守るケア」</vt:lpstr>
      <vt:lpstr>災害時の口腔ケアの方法</vt:lpstr>
      <vt:lpstr>災害時の口腔ケアの方法</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2021-05-31T05:02:13Z</dcterms:created>
  <dcterms:modified xsi:type="dcterms:W3CDTF">2021-05-31T05:02:16Z</dcterms:modified>
</cp:coreProperties>
</file>