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9" r:id="rId1"/>
  </p:sldMasterIdLst>
  <p:notesMasterIdLst>
    <p:notesMasterId r:id="rId7"/>
  </p:notesMasterIdLst>
  <p:sldIdLst>
    <p:sldId id="546" r:id="rId2"/>
    <p:sldId id="1319" r:id="rId3"/>
    <p:sldId id="632" r:id="rId4"/>
    <p:sldId id="631" r:id="rId5"/>
    <p:sldId id="257" r:id="rId6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15" autoAdjust="0"/>
    <p:restoredTop sz="93567" autoAdjust="0"/>
  </p:normalViewPr>
  <p:slideViewPr>
    <p:cSldViewPr>
      <p:cViewPr varScale="1">
        <p:scale>
          <a:sx n="66" d="100"/>
          <a:sy n="66" d="100"/>
        </p:scale>
        <p:origin x="129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502"/>
    </p:cViewPr>
  </p:sorterViewPr>
  <p:notesViewPr>
    <p:cSldViewPr>
      <p:cViewPr varScale="1">
        <p:scale>
          <a:sx n="82" d="100"/>
          <a:sy n="82" d="100"/>
        </p:scale>
        <p:origin x="402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ja-JP" sz="3200" dirty="0">
                <a:solidFill>
                  <a:schemeClr val="tx1"/>
                </a:solidFill>
              </a:rPr>
              <a:t>噛み合わせあり</a:t>
            </a:r>
            <a:r>
              <a:rPr lang="en-US" sz="3200" dirty="0">
                <a:solidFill>
                  <a:schemeClr val="tx1"/>
                </a:solidFill>
              </a:rPr>
              <a:t>(58 %)</a:t>
            </a:r>
            <a:endParaRPr lang="ja-JP" sz="32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4704232071568202"/>
          <c:y val="1.43079116667838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0990603897964602"/>
          <c:y val="0.16554253798468896"/>
          <c:w val="0.64687447959877165"/>
          <c:h val="0.777225815348175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DEB-473E-9AC7-5204C77FB0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DEB-473E-9AC7-5204C77FB04C}"/>
              </c:ext>
            </c:extLst>
          </c:dPt>
          <c:val>
            <c:numRef>
              <c:f>Sheet4!$K$11:$L$11</c:f>
              <c:numCache>
                <c:formatCode>###0.0%</c:formatCode>
                <c:ptCount val="2"/>
                <c:pt idx="0">
                  <c:v>0.75235109717868298</c:v>
                </c:pt>
                <c:pt idx="1">
                  <c:v>0.2476489028213166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DEB-473E-9AC7-5204C77FB0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ja-JP" sz="3200" dirty="0">
                <a:solidFill>
                  <a:schemeClr val="tx1"/>
                </a:solidFill>
              </a:rPr>
              <a:t>噛み合わせなし</a:t>
            </a:r>
            <a:r>
              <a:rPr lang="en-US" sz="3200" dirty="0">
                <a:solidFill>
                  <a:schemeClr val="tx1"/>
                </a:solidFill>
              </a:rPr>
              <a:t>(42 %)</a:t>
            </a:r>
            <a:endParaRPr lang="ja-JP" sz="32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7874832385436087"/>
          <c:y val="4.57840690816711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1574976555246819"/>
          <c:y val="0.19129156363185731"/>
          <c:w val="0.5993950671579017"/>
          <c:h val="0.7772318888744937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8FD-46D3-BF0E-8EBB4A0E7EB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8FD-46D3-BF0E-8EBB4A0E7EB5}"/>
              </c:ext>
            </c:extLst>
          </c:dPt>
          <c:val>
            <c:numRef>
              <c:f>Sheet4!$K$13:$L$13</c:f>
              <c:numCache>
                <c:formatCode>###0.0%</c:formatCode>
                <c:ptCount val="2"/>
                <c:pt idx="0">
                  <c:v>0.62608695652173896</c:v>
                </c:pt>
                <c:pt idx="1">
                  <c:v>0.37391304347826099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FD-46D3-BF0E-8EBB4A0E7E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0.21145</cdr:x>
      <cdr:y>0.37488</cdr:y>
    </cdr:from>
    <cdr:to>
      <cdr:x>0.55859</cdr:x>
      <cdr:y>0.5541</cdr:y>
    </cdr:to>
    <cdr:sp macro="" textlink="">
      <cdr:nvSpPr>
        <cdr:cNvPr id="2" name="タイトル 1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1127525" y="1663749"/>
          <a:ext cx="1851097" cy="7953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68580" tIns="34290" rIns="68580" bIns="34290" rtlCol="0" anchor="ctr">
          <a:no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認知機能低下</a:t>
          </a:r>
          <a:endParaRPr lang="en-US" altLang="ja-JP" sz="20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  <a:p xmlns:a="http://schemas.openxmlformats.org/drawingml/2006/main">
          <a:pPr algn="ctr"/>
          <a:r>
            <a:rPr lang="en-US" altLang="ja-JP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25</a:t>
          </a:r>
          <a:r>
            <a:rPr lang="ja-JP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％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4B966AA-AED7-4189-B168-99757AAE610F}" type="datetimeFigureOut">
              <a:rPr lang="ja-JP" altLang="en-US"/>
              <a:pPr>
                <a:defRPr/>
              </a:pPr>
              <a:t>2021/5/31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8497888-7D40-4796-979B-C51D14D1DE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游ゴシック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游ゴシック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游ゴシック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游ゴシック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游ゴシック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497888-7D40-4796-979B-C51D14D1DE6B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61305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認知症の種類で最も多いアルツハイマー病の関連因子として、脳への刺激の低下、身体の中の炎症、そして栄養の低下等があります。</a:t>
            </a:r>
          </a:p>
          <a:p>
            <a:r>
              <a:rPr kumimoji="1" lang="ja-JP" altLang="en-US" dirty="0"/>
              <a:t>脳を刺激するためには、会話や咀嚼、つまり口腔機能が重要となります。</a:t>
            </a:r>
          </a:p>
          <a:p>
            <a:r>
              <a:rPr kumimoji="1" lang="ja-JP" altLang="en-US" dirty="0"/>
              <a:t>また、身体の中の炎症は脳の免疫機構に影響を及ぼし、アルツハイマー病を進行させます。</a:t>
            </a:r>
            <a:endParaRPr kumimoji="1" lang="en-US" altLang="ja-JP" dirty="0"/>
          </a:p>
          <a:p>
            <a:r>
              <a:rPr kumimoji="1" lang="ja-JP" altLang="en-US" dirty="0"/>
              <a:t>口腔（歯周病）は慢性炎症の好発部位の１つです。歯周病に対するケアが重要です。</a:t>
            </a:r>
          </a:p>
          <a:p>
            <a:r>
              <a:rPr kumimoji="1" lang="ja-JP" altLang="en-US" dirty="0"/>
              <a:t>そして、様々な食品からバランスよく栄養を取るために、歯の状態は極めて重要です。</a:t>
            </a:r>
          </a:p>
          <a:p>
            <a:r>
              <a:rPr kumimoji="1" lang="ja-JP" altLang="en-US" dirty="0"/>
              <a:t>現在のところ、アルツハイマー病には、効果が持続する有効な治療法は見つかっていないため、予防が重要です。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497888-7D40-4796-979B-C51D14D1DE6B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67976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平成３０年</a:t>
            </a:r>
            <a:r>
              <a:rPr kumimoji="1" lang="ja-JP" altLang="en-US" dirty="0"/>
              <a:t>の新聞記事です。「噛む力」と認知機能の関連について報道されています。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497888-7D40-4796-979B-C51D14D1DE6B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8821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56861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歳の時に自分の歯による奥歯の噛み合わせのあった人と、なかった人を対象に、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年間での認知機能の低下を比較しました。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年後の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83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歳時、噛み合わせがあった人（対象者の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58%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）では、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％の人に認知機能の低下がみられましたが、噛み合わせがなかった人では、その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倍の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％の人に認知機能の低下がみられました。</a:t>
            </a:r>
          </a:p>
          <a:p>
            <a:pPr marL="0" marR="0" lvl="0" indent="0" algn="l" defTabSz="56861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つまり、奥歯の噛み合わせがある人に比べて、ない人の方が認知機能が低下しやすいということです。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4186971" y="9997074"/>
            <a:ext cx="3203109" cy="526257"/>
          </a:xfrm>
          <a:prstGeom prst="rect">
            <a:avLst/>
          </a:prstGeom>
        </p:spPr>
        <p:txBody>
          <a:bodyPr lIns="98583" tIns="49292" rIns="98583" bIns="49292"/>
          <a:lstStyle/>
          <a:p>
            <a:pPr algn="ctr" defTabSz="985832" fontAlgn="auto">
              <a:spcBef>
                <a:spcPts val="0"/>
              </a:spcBef>
              <a:spcAft>
                <a:spcPts val="0"/>
              </a:spcAft>
              <a:defRPr/>
            </a:pPr>
            <a:fld id="{89DA0C50-C408-4B25-BE32-958A4237E6A5}" type="slidenum">
              <a:rPr lang="ja-JP" altLang="en-US" sz="4000">
                <a:solidFill>
                  <a:srgbClr val="595650"/>
                </a:solidFill>
                <a:latin typeface="Hoefler Text" charset="0"/>
                <a:sym typeface="Hoefler Text" charset="0"/>
              </a:rPr>
              <a:pPr algn="ctr" defTabSz="985832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ja-JP" altLang="en-US" sz="4000">
              <a:solidFill>
                <a:srgbClr val="595650"/>
              </a:solidFill>
              <a:latin typeface="Hoefler Text" charset="0"/>
              <a:sym typeface="Hoefler T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788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噛むこと</a:t>
            </a:r>
            <a:r>
              <a:rPr lang="ja-JP" altLang="en-US">
                <a:latin typeface="Calibri" panose="020F0502020204030204" pitchFamily="34" charset="0"/>
                <a:cs typeface="Calibri" panose="020F0502020204030204" pitchFamily="34" charset="0"/>
              </a:rPr>
              <a:t>により脳が</a:t>
            </a: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刺激されるという報告や、様々な食物を摂取できることにより、栄養バランスのとれた食生活になり、認知症を予防できるという効果が報告されています。</a:t>
            </a:r>
            <a:endParaRPr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また、口腔ケアを行い、歯周病の予防や炎症を抑えることで、炎症による脳の免疫機能への影響を予防できると言われています。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034AAD-B64E-4E10-8048-65A22CAB2661}" type="datetime1">
              <a:rPr lang="en-US" altLang="ja-JP" smtClean="0"/>
              <a:pPr>
                <a:defRPr/>
              </a:pPr>
              <a:t>5/31/2021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16A89-6C67-4A3A-BA9C-6792238C37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4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F13D-B704-4C79-8ED5-61E7DF6E6722}" type="datetime1">
              <a:rPr lang="en-US" altLang="ja-JP" smtClean="0"/>
              <a:pPr/>
              <a:t>5/31/2021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3C7D-9B4A-4CD2-81E3-060F3AA537B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571954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7A6854-593F-4795-B9B9-88FFF5489858}" type="datetime1">
              <a:rPr lang="en-US" altLang="ja-JP" smtClean="0"/>
              <a:pPr>
                <a:defRPr/>
              </a:pPr>
              <a:t>5/31/2021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5BDE34-1785-42D3-9690-10BF9C87E5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98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B584F1-426D-4011-8922-A6E302AA7EFD}" type="datetime1">
              <a:rPr lang="en-US" altLang="ja-JP" smtClean="0"/>
              <a:pPr>
                <a:defRPr/>
              </a:pPr>
              <a:t>5/31/2021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227ACF-A3B4-45B5-9A1E-82AC6704359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415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19B4CE-C836-4906-B4D0-1540C4C9ABFB}" type="datetime1">
              <a:rPr lang="en-US" altLang="ja-JP" smtClean="0"/>
              <a:pPr>
                <a:defRPr/>
              </a:pPr>
              <a:t>5/31/2021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A2FAE5-1230-4025-9CE3-09D5026DE4D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51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F5F518-CE22-4AEB-B372-079317EE6D82}" type="datetime1">
              <a:rPr lang="en-US" altLang="ja-JP" smtClean="0"/>
              <a:pPr>
                <a:defRPr/>
              </a:pPr>
              <a:t>5/31/2021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4010B7-FF91-4290-9A9F-8D1E2E2B1E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214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F604AE-A731-4F12-B449-ED374FCDB89A}" type="datetime1">
              <a:rPr lang="en-US" altLang="ja-JP" smtClean="0"/>
              <a:pPr>
                <a:defRPr/>
              </a:pPr>
              <a:t>5/31/2021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14FF9F-13FE-4EAE-88FA-EC5470AEEF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6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98F276-C9BA-4B93-B2EC-24824D693E9B}" type="datetime1">
              <a:rPr lang="en-US" altLang="ja-JP" smtClean="0"/>
              <a:pPr>
                <a:defRPr/>
              </a:pPr>
              <a:t>5/31/2021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093BD2-568C-45B1-B5A0-73DC2060C7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86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7BD25E-EAEF-4184-AA62-5E40A7BDD535}" type="datetime1">
              <a:rPr lang="en-US" altLang="ja-JP" smtClean="0"/>
              <a:pPr>
                <a:defRPr/>
              </a:pPr>
              <a:t>5/31/2021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BD7320-B5D1-4600-B5F9-7F4F835C68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29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F13D-B704-4C79-8ED5-61E7DF6E6722}" type="datetime1">
              <a:rPr lang="en-US" altLang="ja-JP" smtClean="0"/>
              <a:pPr/>
              <a:t>5/31/2021</a:t>
            </a:fld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3C7D-9B4A-4CD2-81E3-060F3AA537B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118169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41F875-BF22-4CEA-AAC2-83A6DABEE966}" type="datetime1">
              <a:rPr lang="en-US" altLang="ja-JP" smtClean="0"/>
              <a:pPr>
                <a:defRPr/>
              </a:pPr>
              <a:t>5/31/2021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8A90E2-FD77-453C-BEC5-B2C5047EE7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74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7F13D-B704-4C79-8ED5-61E7DF6E6722}" type="datetime1">
              <a:rPr lang="en-US" altLang="ja-JP" smtClean="0"/>
              <a:pPr/>
              <a:t>5/31/2021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53C7D-9B4A-4CD2-81E3-060F3AA537B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336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617538"/>
            <a:ext cx="9144000" cy="1122362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b="1" dirty="0">
                <a:cs typeface="+mj-cs"/>
              </a:rPr>
              <a:t>認知症と口腔ケア</a:t>
            </a:r>
          </a:p>
        </p:txBody>
      </p:sp>
      <p:pic>
        <p:nvPicPr>
          <p:cNvPr id="14338" name="Picture 2" descr="ãèªç¥ç ã¤ã©ã¹ããã®ç»åæ¤ç´¢çµæ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4325" y="2348880"/>
            <a:ext cx="5975350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>
            <a:extLst>
              <a:ext uri="{FF2B5EF4-FFF2-40B4-BE49-F238E27FC236}">
                <a16:creationId xmlns:a16="http://schemas.microsoft.com/office/drawing/2014/main" id="{A48ED7A1-93A8-4BB9-831D-258D0BEFD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772" y="183034"/>
            <a:ext cx="8676456" cy="995677"/>
          </a:xfrm>
        </p:spPr>
        <p:txBody>
          <a:bodyPr>
            <a:normAutofit/>
          </a:bodyPr>
          <a:lstStyle/>
          <a:p>
            <a:pPr algn="ctr"/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アルツハイマー病の関連因子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40209E2B-ACF2-4DC5-B392-86CA7ABA6F28}"/>
              </a:ext>
            </a:extLst>
          </p:cNvPr>
          <p:cNvGrpSpPr/>
          <p:nvPr/>
        </p:nvGrpSpPr>
        <p:grpSpPr>
          <a:xfrm>
            <a:off x="381628" y="1106036"/>
            <a:ext cx="8600286" cy="1848900"/>
            <a:chOff x="381628" y="1238811"/>
            <a:chExt cx="8600286" cy="1848900"/>
          </a:xfrm>
        </p:grpSpPr>
        <p:sp>
          <p:nvSpPr>
            <p:cNvPr id="15" name="フローチャート: 代替処理 14">
              <a:extLst>
                <a:ext uri="{FF2B5EF4-FFF2-40B4-BE49-F238E27FC236}">
                  <a16:creationId xmlns:a16="http://schemas.microsoft.com/office/drawing/2014/main" id="{93C445C2-B85B-4CCD-A69E-0D2543980D8D}"/>
                </a:ext>
              </a:extLst>
            </p:cNvPr>
            <p:cNvSpPr/>
            <p:nvPr/>
          </p:nvSpPr>
          <p:spPr>
            <a:xfrm>
              <a:off x="381628" y="1238811"/>
              <a:ext cx="4478404" cy="629982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000" b="1" dirty="0">
                  <a:solidFill>
                    <a:schemeClr val="tx1"/>
                  </a:solidFill>
                </a:rPr>
                <a:t>脳への刺激の低下</a:t>
              </a:r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D5BA833E-0F4B-406C-87DE-174575F3F509}"/>
                </a:ext>
              </a:extLst>
            </p:cNvPr>
            <p:cNvSpPr txBox="1"/>
            <p:nvPr/>
          </p:nvSpPr>
          <p:spPr>
            <a:xfrm>
              <a:off x="484970" y="1887382"/>
              <a:ext cx="849694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/>
                <a:t>脳を刺激するには、会話や咀嚼が必要で、口腔機能が重要となります。</a:t>
              </a: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79628E91-BE76-4978-9DBB-BD5E864F80A2}"/>
              </a:ext>
            </a:extLst>
          </p:cNvPr>
          <p:cNvGrpSpPr/>
          <p:nvPr/>
        </p:nvGrpSpPr>
        <p:grpSpPr>
          <a:xfrm>
            <a:off x="381628" y="3004590"/>
            <a:ext cx="8550640" cy="1851593"/>
            <a:chOff x="381628" y="3202896"/>
            <a:chExt cx="8550640" cy="1851593"/>
          </a:xfrm>
        </p:grpSpPr>
        <p:sp>
          <p:nvSpPr>
            <p:cNvPr id="17" name="フローチャート: 代替処理 16">
              <a:extLst>
                <a:ext uri="{FF2B5EF4-FFF2-40B4-BE49-F238E27FC236}">
                  <a16:creationId xmlns:a16="http://schemas.microsoft.com/office/drawing/2014/main" id="{0DB79E19-F506-4237-9AC5-8B727E7CA1D0}"/>
                </a:ext>
              </a:extLst>
            </p:cNvPr>
            <p:cNvSpPr/>
            <p:nvPr/>
          </p:nvSpPr>
          <p:spPr>
            <a:xfrm>
              <a:off x="381628" y="3202896"/>
              <a:ext cx="3528392" cy="629982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000" b="1" dirty="0">
                  <a:solidFill>
                    <a:schemeClr val="tx1"/>
                  </a:solidFill>
                </a:rPr>
                <a:t>炎　症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64F98B09-0201-455D-BC19-59831A0BAB80}"/>
                </a:ext>
              </a:extLst>
            </p:cNvPr>
            <p:cNvSpPr txBox="1"/>
            <p:nvPr/>
          </p:nvSpPr>
          <p:spPr>
            <a:xfrm>
              <a:off x="435324" y="3854160"/>
              <a:ext cx="849694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/>
                <a:t>口腔（歯周病）は慢性炎症の好発部位の１つです。</a:t>
              </a: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E7A06B4-F850-4484-BB53-1D29644A48FA}"/>
              </a:ext>
            </a:extLst>
          </p:cNvPr>
          <p:cNvGrpSpPr/>
          <p:nvPr/>
        </p:nvGrpSpPr>
        <p:grpSpPr>
          <a:xfrm>
            <a:off x="381628" y="4923490"/>
            <a:ext cx="8600286" cy="1834348"/>
            <a:chOff x="381628" y="4757557"/>
            <a:chExt cx="8600286" cy="1834348"/>
          </a:xfrm>
        </p:grpSpPr>
        <p:sp>
          <p:nvSpPr>
            <p:cNvPr id="19" name="フローチャート: 代替処理 18">
              <a:extLst>
                <a:ext uri="{FF2B5EF4-FFF2-40B4-BE49-F238E27FC236}">
                  <a16:creationId xmlns:a16="http://schemas.microsoft.com/office/drawing/2014/main" id="{B5861B5D-4180-439E-922E-694D880E729A}"/>
                </a:ext>
              </a:extLst>
            </p:cNvPr>
            <p:cNvSpPr/>
            <p:nvPr/>
          </p:nvSpPr>
          <p:spPr>
            <a:xfrm>
              <a:off x="381628" y="4757557"/>
              <a:ext cx="3528392" cy="629982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000" b="1" dirty="0">
                  <a:solidFill>
                    <a:schemeClr val="tx1"/>
                  </a:solidFill>
                </a:rPr>
                <a:t>栄養の低下</a:t>
              </a: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8B1D9506-2F9A-4873-A7FE-7A87A04ED31A}"/>
                </a:ext>
              </a:extLst>
            </p:cNvPr>
            <p:cNvSpPr txBox="1"/>
            <p:nvPr/>
          </p:nvSpPr>
          <p:spPr>
            <a:xfrm>
              <a:off x="484970" y="5391576"/>
              <a:ext cx="849694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/>
                <a:t>食物から栄養を摂取するために、歯の状態は極めて重要です。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696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4294967295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094" r="-2981"/>
          <a:stretch/>
        </p:blipFill>
        <p:spPr>
          <a:xfrm>
            <a:off x="663575" y="-1463675"/>
            <a:ext cx="8480425" cy="7427913"/>
          </a:xfrm>
        </p:spPr>
      </p:pic>
      <p:sp>
        <p:nvSpPr>
          <p:cNvPr id="6" name="正方形/長方形 5"/>
          <p:cNvSpPr/>
          <p:nvPr/>
        </p:nvSpPr>
        <p:spPr>
          <a:xfrm>
            <a:off x="251520" y="999792"/>
            <a:ext cx="4506318" cy="50022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75070" y="5540373"/>
            <a:ext cx="3717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日朝日新聞</a:t>
            </a:r>
          </a:p>
        </p:txBody>
      </p:sp>
      <p:pic>
        <p:nvPicPr>
          <p:cNvPr id="8" name="コンテンツ プレースホルダー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66489" y="1173247"/>
            <a:ext cx="3605859" cy="3120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3216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>
            <a:grpSpLocks noChangeAspect="1"/>
          </p:cNvGrpSpPr>
          <p:nvPr/>
        </p:nvGrpSpPr>
        <p:grpSpPr>
          <a:xfrm>
            <a:off x="-344759" y="1109829"/>
            <a:ext cx="5332424" cy="4438104"/>
            <a:chOff x="174337" y="1984228"/>
            <a:chExt cx="6153764" cy="5588639"/>
          </a:xfrm>
          <a:noFill/>
        </p:grpSpPr>
        <p:graphicFrame>
          <p:nvGraphicFramePr>
            <p:cNvPr id="4" name="グラフ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76019932"/>
                </p:ext>
              </p:extLst>
            </p:nvPr>
          </p:nvGraphicFramePr>
          <p:xfrm>
            <a:off x="174337" y="1984228"/>
            <a:ext cx="6153764" cy="558863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" name="タイトル 1"/>
            <p:cNvSpPr txBox="1">
              <a:spLocks/>
            </p:cNvSpPr>
            <p:nvPr/>
          </p:nvSpPr>
          <p:spPr>
            <a:xfrm>
              <a:off x="2200471" y="5485317"/>
              <a:ext cx="3084964" cy="985847"/>
            </a:xfrm>
            <a:prstGeom prst="rect">
              <a:avLst/>
            </a:prstGeom>
            <a:grpFill/>
          </p:spPr>
          <p:txBody>
            <a:bodyPr vert="horz" lIns="45645" tIns="22820" rIns="45645" bIns="22820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56689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  <a:sym typeface="Hoefler Text" charset="0"/>
                </a:rPr>
                <a:t>認知機能維持</a:t>
              </a:r>
              <a:endPara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Hoefler Text" charset="0"/>
              </a:endParaRPr>
            </a:p>
            <a:p>
              <a:pPr marL="0" marR="0" lvl="0" indent="0" algn="ctr" defTabSz="56689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  <a:sym typeface="Hoefler Text" charset="0"/>
                </a:rPr>
                <a:t>75</a:t>
              </a:r>
              <a:r>
                <a:rPr kumimoji="0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  <a:sym typeface="Hoefler Text" charset="0"/>
                </a:rPr>
                <a:t>％</a:t>
              </a:r>
            </a:p>
          </p:txBody>
        </p:sp>
      </p:grpSp>
      <p:graphicFrame>
        <p:nvGraphicFramePr>
          <p:cNvPr id="7" name="グラフ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127295"/>
              </p:ext>
            </p:extLst>
          </p:nvPr>
        </p:nvGraphicFramePr>
        <p:xfrm>
          <a:off x="3799701" y="1005425"/>
          <a:ext cx="5755019" cy="4438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タイトル 1"/>
          <p:cNvSpPr txBox="1">
            <a:spLocks/>
          </p:cNvSpPr>
          <p:nvPr/>
        </p:nvSpPr>
        <p:spPr>
          <a:xfrm>
            <a:off x="5006777" y="3131696"/>
            <a:ext cx="1941487" cy="480187"/>
          </a:xfrm>
          <a:prstGeom prst="rect">
            <a:avLst/>
          </a:prstGeom>
        </p:spPr>
        <p:txBody>
          <a:bodyPr vert="horz" lIns="45315" tIns="22636" rIns="45315" bIns="22636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56689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Hoefler Text" charset="0"/>
              </a:rPr>
              <a:t>認知機能低下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  <a:sym typeface="Hoefler Text" charset="0"/>
            </a:endParaRPr>
          </a:p>
          <a:p>
            <a:pPr marL="0" marR="0" lvl="0" indent="0" algn="ctr" defTabSz="56689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Hoefler Text" charset="0"/>
              </a:rPr>
              <a:t>37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Hoefler Text" charset="0"/>
              </a:rPr>
              <a:t>％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6175628" y="4074646"/>
            <a:ext cx="1941486" cy="641300"/>
          </a:xfrm>
          <a:prstGeom prst="rect">
            <a:avLst/>
          </a:prstGeom>
        </p:spPr>
        <p:txBody>
          <a:bodyPr vert="horz" lIns="45315" tIns="22636" rIns="45315" bIns="22636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56689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Hoefler Text" charset="0"/>
              </a:rPr>
              <a:t>認知機能維持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  <a:sym typeface="Hoefler Text" charset="0"/>
            </a:endParaRPr>
          </a:p>
          <a:p>
            <a:pPr marL="0" marR="0" lvl="0" indent="0" algn="ctr" defTabSz="56689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Hoefler Text" charset="0"/>
              </a:rPr>
              <a:t>63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Hoefler Text" charset="0"/>
              </a:rPr>
              <a:t>％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18655" y="1066383"/>
            <a:ext cx="8506690" cy="4438104"/>
          </a:xfrm>
          <a:prstGeom prst="roundRect">
            <a:avLst>
              <a:gd name="adj" fmla="val 8125"/>
            </a:avLst>
          </a:prstGeom>
          <a:noFill/>
          <a:ln w="57150">
            <a:solidFill>
              <a:srgbClr val="FF0000">
                <a:alpha val="9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368" tIns="30184" rIns="60368" bIns="3018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56689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25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  <a:sym typeface="Hoefler Text" charset="0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856516" y="5504487"/>
            <a:ext cx="2620454" cy="444934"/>
          </a:xfrm>
          <a:prstGeom prst="rect">
            <a:avLst/>
          </a:prstGeom>
        </p:spPr>
        <p:txBody>
          <a:bodyPr lIns="80470" tIns="40236" rIns="80470" bIns="40236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565869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93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  <a:sym typeface="Hoefler Text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95567" y="5713173"/>
            <a:ext cx="8035964" cy="69679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lIns="80456" tIns="40227" rIns="80456" bIns="40227">
            <a:spAutoFit/>
          </a:bodyPr>
          <a:lstStyle/>
          <a:p>
            <a:pPr marL="0" marR="0" lvl="0" indent="0" algn="l" defTabSz="7854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Hoefler Text" charset="0"/>
              </a:rPr>
              <a:t>歯数、歯周病、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Hoefler Text" charset="0"/>
              </a:rPr>
              <a:t>喫煙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Hoefler Text" charset="0"/>
              </a:rPr>
              <a:t>、飲酒、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Hoefler Text" charset="0"/>
              </a:rPr>
              <a:t>高血圧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Hoefler Text" charset="0"/>
              </a:rPr>
              <a:t>、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Hoefler Text" charset="0"/>
              </a:rPr>
              <a:t>糖尿病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Hoefler Text" charset="0"/>
              </a:rPr>
              <a:t>、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Hoefler Text" charset="0"/>
              </a:rPr>
              <a:t>肥満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Hoefler Text" charset="0"/>
              </a:rPr>
              <a:t>、握力で調整済み。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  <a:sym typeface="Hoefler Text" charset="0"/>
            </a:endParaRPr>
          </a:p>
          <a:p>
            <a:pPr marL="0" marR="0" lvl="0" indent="0" algn="l" defTabSz="7854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Hoefler Text" charset="0"/>
              </a:rPr>
              <a:t>いずれも有意な因子でない。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BDFB1AC2-3974-45D0-8177-493B4174E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989" y="-6232"/>
            <a:ext cx="7394022" cy="1220343"/>
          </a:xfrm>
        </p:spPr>
        <p:txBody>
          <a:bodyPr>
            <a:normAutofit/>
          </a:bodyPr>
          <a:lstStyle/>
          <a:p>
            <a:pPr algn="ctr"/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噛み合わせと認知機能</a:t>
            </a:r>
          </a:p>
        </p:txBody>
      </p:sp>
    </p:spTree>
    <p:extLst>
      <p:ext uri="{BB962C8B-B14F-4D97-AF65-F5344CB8AC3E}">
        <p14:creationId xmlns:p14="http://schemas.microsoft.com/office/powerpoint/2010/main" val="386247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タイトル 2"/>
          <p:cNvSpPr>
            <a:spLocks noGrp="1"/>
          </p:cNvSpPr>
          <p:nvPr>
            <p:ph type="title"/>
          </p:nvPr>
        </p:nvSpPr>
        <p:spPr>
          <a:xfrm>
            <a:off x="1933463" y="275256"/>
            <a:ext cx="5277073" cy="969963"/>
          </a:xfrm>
        </p:spPr>
        <p:txBody>
          <a:bodyPr>
            <a:normAutofit/>
          </a:bodyPr>
          <a:lstStyle/>
          <a:p>
            <a:pPr algn="ctr"/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認知症予防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26D30933-9FE9-4FF1-84AA-F0BFCE48D764}"/>
              </a:ext>
            </a:extLst>
          </p:cNvPr>
          <p:cNvGrpSpPr/>
          <p:nvPr/>
        </p:nvGrpSpPr>
        <p:grpSpPr>
          <a:xfrm>
            <a:off x="180664" y="1490663"/>
            <a:ext cx="8782670" cy="1800199"/>
            <a:chOff x="142528" y="1628800"/>
            <a:chExt cx="8782670" cy="1800199"/>
          </a:xfrm>
        </p:grpSpPr>
        <p:sp>
          <p:nvSpPr>
            <p:cNvPr id="6" name="コンテンツ プレースホルダー 2">
              <a:extLst>
                <a:ext uri="{FF2B5EF4-FFF2-40B4-BE49-F238E27FC236}">
                  <a16:creationId xmlns:a16="http://schemas.microsoft.com/office/drawing/2014/main" id="{87D28007-0BA8-4F05-91F5-D506DAA412C6}"/>
                </a:ext>
              </a:extLst>
            </p:cNvPr>
            <p:cNvSpPr txBox="1">
              <a:spLocks/>
            </p:cNvSpPr>
            <p:nvPr/>
          </p:nvSpPr>
          <p:spPr>
            <a:xfrm>
              <a:off x="142528" y="2102014"/>
              <a:ext cx="4893276" cy="1326985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 vert="horz" lIns="91440" tIns="45720" rIns="91440" bIns="45720" rtlCol="0" anchor="ctr" anchorCtr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10000"/>
                </a:lnSpc>
                <a:spcBef>
                  <a:spcPts val="0"/>
                </a:spcBef>
                <a:spcAft>
                  <a:spcPts val="375"/>
                </a:spcAft>
                <a:buFont typeface="Arial" panose="020B0604020202020204" pitchFamily="34" charset="0"/>
                <a:buNone/>
              </a:pPr>
              <a:endParaRPr lang="en-US" altLang="ja-JP" sz="1000" dirty="0">
                <a:latin typeface="游ゴシック Light 見出し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0" indent="0">
                <a:lnSpc>
                  <a:spcPct val="110000"/>
                </a:lnSpc>
                <a:spcBef>
                  <a:spcPts val="0"/>
                </a:spcBef>
                <a:spcAft>
                  <a:spcPts val="375"/>
                </a:spcAft>
                <a:buFont typeface="Arial" panose="020B0604020202020204" pitchFamily="34" charset="0"/>
                <a:buNone/>
              </a:pPr>
              <a:r>
                <a:rPr lang="ja-JP" altLang="en-US" dirty="0">
                  <a:latin typeface="游ゴシック Light 見出し"/>
                  <a:ea typeface="メイリオ" panose="020B0604030504040204" pitchFamily="50" charset="-128"/>
                  <a:cs typeface="メイリオ" panose="020B0604030504040204" pitchFamily="50" charset="-128"/>
                </a:rPr>
                <a:t> 脳血流量、脳活動量が上昇</a:t>
              </a:r>
              <a:endParaRPr lang="en-US" altLang="ja-JP" dirty="0">
                <a:latin typeface="游ゴシック Light 見出し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0" indent="0">
                <a:lnSpc>
                  <a:spcPct val="110000"/>
                </a:lnSpc>
                <a:spcBef>
                  <a:spcPts val="0"/>
                </a:spcBef>
                <a:spcAft>
                  <a:spcPts val="375"/>
                </a:spcAft>
                <a:buFont typeface="Arial" panose="020B0604020202020204" pitchFamily="34" charset="0"/>
                <a:buNone/>
              </a:pPr>
              <a:r>
                <a:rPr lang="ja-JP" altLang="en-US" dirty="0">
                  <a:latin typeface="游ゴシック Light 見出し"/>
                  <a:ea typeface="メイリオ" panose="020B0604030504040204" pitchFamily="50" charset="-128"/>
                  <a:cs typeface="メイリオ" panose="020B0604030504040204" pitchFamily="50" charset="-128"/>
                </a:rPr>
                <a:t> 栄養バランスの取れた食生活</a:t>
              </a:r>
              <a:endParaRPr lang="en-US" altLang="ja-JP" dirty="0">
                <a:latin typeface="游ゴシック Light 見出し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" name="フローチャート: 代替処理 1">
              <a:extLst>
                <a:ext uri="{FF2B5EF4-FFF2-40B4-BE49-F238E27FC236}">
                  <a16:creationId xmlns:a16="http://schemas.microsoft.com/office/drawing/2014/main" id="{F73F1265-D16C-44B8-96D7-0852B0F524B3}"/>
                </a:ext>
              </a:extLst>
            </p:cNvPr>
            <p:cNvSpPr/>
            <p:nvPr/>
          </p:nvSpPr>
          <p:spPr>
            <a:xfrm>
              <a:off x="1074122" y="1628800"/>
              <a:ext cx="3030088" cy="629982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b="1" dirty="0">
                  <a:solidFill>
                    <a:schemeClr val="tx1"/>
                  </a:solidFill>
                </a:rPr>
                <a:t>噛むこと</a:t>
              </a:r>
            </a:p>
          </p:txBody>
        </p:sp>
        <p:sp>
          <p:nvSpPr>
            <p:cNvPr id="7" name="コンテンツ プレースホルダー 2">
              <a:extLst>
                <a:ext uri="{FF2B5EF4-FFF2-40B4-BE49-F238E27FC236}">
                  <a16:creationId xmlns:a16="http://schemas.microsoft.com/office/drawing/2014/main" id="{5AF6F66A-B290-4E3A-9360-A4CE298A53D0}"/>
                </a:ext>
              </a:extLst>
            </p:cNvPr>
            <p:cNvSpPr txBox="1">
              <a:spLocks/>
            </p:cNvSpPr>
            <p:nvPr/>
          </p:nvSpPr>
          <p:spPr>
            <a:xfrm>
              <a:off x="5337390" y="2097634"/>
              <a:ext cx="3587808" cy="1326985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 vert="horz" lIns="91440" tIns="45720" rIns="91440" bIns="45720" rtlCol="0" anchor="ctr" anchorCtr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10000"/>
                </a:lnSpc>
                <a:spcBef>
                  <a:spcPts val="0"/>
                </a:spcBef>
                <a:spcAft>
                  <a:spcPts val="375"/>
                </a:spcAft>
                <a:buFont typeface="Arial" panose="020B0604020202020204" pitchFamily="34" charset="0"/>
                <a:buNone/>
              </a:pPr>
              <a:endPara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0" indent="0">
                <a:lnSpc>
                  <a:spcPct val="110000"/>
                </a:lnSpc>
                <a:spcBef>
                  <a:spcPts val="0"/>
                </a:spcBef>
                <a:spcAft>
                  <a:spcPts val="375"/>
                </a:spcAft>
                <a:buFont typeface="Arial" panose="020B0604020202020204" pitchFamily="34" charset="0"/>
                <a:buNone/>
              </a:pPr>
              <a:r>
                <a:rPr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歯周病の予防</a:t>
              </a:r>
              <a:endPara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0" indent="0">
                <a:lnSpc>
                  <a:spcPct val="110000"/>
                </a:lnSpc>
                <a:spcBef>
                  <a:spcPts val="0"/>
                </a:spcBef>
                <a:spcAft>
                  <a:spcPts val="375"/>
                </a:spcAft>
                <a:buFont typeface="Arial" panose="020B0604020202020204" pitchFamily="34" charset="0"/>
                <a:buNone/>
              </a:pPr>
              <a:r>
                <a:rPr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炎症が抑えられる</a:t>
              </a:r>
              <a:endPara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8" name="フローチャート: 代替処理 7">
              <a:extLst>
                <a:ext uri="{FF2B5EF4-FFF2-40B4-BE49-F238E27FC236}">
                  <a16:creationId xmlns:a16="http://schemas.microsoft.com/office/drawing/2014/main" id="{7398C0B8-90C6-48CE-87AC-4BA1DEB42DC1}"/>
                </a:ext>
              </a:extLst>
            </p:cNvPr>
            <p:cNvSpPr/>
            <p:nvPr/>
          </p:nvSpPr>
          <p:spPr>
            <a:xfrm>
              <a:off x="5616250" y="1628800"/>
              <a:ext cx="3030088" cy="629982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b="1" dirty="0">
                  <a:solidFill>
                    <a:schemeClr val="tx1"/>
                  </a:solidFill>
                </a:rPr>
                <a:t>口腔ケア</a:t>
              </a:r>
            </a:p>
          </p:txBody>
        </p:sp>
      </p:grpSp>
      <p:sp>
        <p:nvSpPr>
          <p:cNvPr id="4" name="矢印: 下 3">
            <a:extLst>
              <a:ext uri="{FF2B5EF4-FFF2-40B4-BE49-F238E27FC236}">
                <a16:creationId xmlns:a16="http://schemas.microsoft.com/office/drawing/2014/main" id="{D5488413-BF7B-4AD0-9C06-2C42B698A1AE}"/>
              </a:ext>
            </a:extLst>
          </p:cNvPr>
          <p:cNvSpPr/>
          <p:nvPr/>
        </p:nvSpPr>
        <p:spPr>
          <a:xfrm>
            <a:off x="3779912" y="3764076"/>
            <a:ext cx="1294028" cy="830263"/>
          </a:xfrm>
          <a:prstGeom prst="down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タイトル 2">
            <a:extLst>
              <a:ext uri="{FF2B5EF4-FFF2-40B4-BE49-F238E27FC236}">
                <a16:creationId xmlns:a16="http://schemas.microsoft.com/office/drawing/2014/main" id="{9A6ED5D1-55FF-4E7F-855C-BDD0CE8A37F3}"/>
              </a:ext>
            </a:extLst>
          </p:cNvPr>
          <p:cNvSpPr txBox="1">
            <a:spLocks/>
          </p:cNvSpPr>
          <p:nvPr/>
        </p:nvSpPr>
        <p:spPr>
          <a:xfrm>
            <a:off x="1933462" y="4801893"/>
            <a:ext cx="4605449" cy="15345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4800" b="1" dirty="0"/>
              <a:t>認知症の予防に</a:t>
            </a:r>
            <a:endParaRPr lang="en-US" altLang="ja-JP" sz="4800" b="1" dirty="0"/>
          </a:p>
          <a:p>
            <a:pPr algn="ctr"/>
            <a:r>
              <a:rPr lang="ja-JP" altLang="en-US" sz="4800" b="1" dirty="0"/>
              <a:t>つながる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88425D0E-E216-409C-90C2-C27224A573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913" y="3498416"/>
            <a:ext cx="2588945" cy="30221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545</Words>
  <Application>Microsoft Office PowerPoint</Application>
  <PresentationFormat>画面に合わせる (4:3)</PresentationFormat>
  <Paragraphs>48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5" baseType="lpstr">
      <vt:lpstr>Hoefler Text</vt:lpstr>
      <vt:lpstr>ＭＳ Ｐゴシック</vt:lpstr>
      <vt:lpstr>メイリオ</vt:lpstr>
      <vt:lpstr>游ゴシック</vt:lpstr>
      <vt:lpstr>游ゴシック Light</vt:lpstr>
      <vt:lpstr>游ゴシック Light 見出し</vt:lpstr>
      <vt:lpstr>Arial</vt:lpstr>
      <vt:lpstr>Calibri</vt:lpstr>
      <vt:lpstr>Calibri Light</vt:lpstr>
      <vt:lpstr>Office Theme</vt:lpstr>
      <vt:lpstr>認知症と口腔ケア</vt:lpstr>
      <vt:lpstr>アルツハイマー病の関連因子</vt:lpstr>
      <vt:lpstr>PowerPoint プレゼンテーション</vt:lpstr>
      <vt:lpstr>噛み合わせと認知機能</vt:lpstr>
      <vt:lpstr>認知症予防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2021-05-31T05:05:05Z</dcterms:created>
  <dcterms:modified xsi:type="dcterms:W3CDTF">2021-05-31T05:05:08Z</dcterms:modified>
</cp:coreProperties>
</file>