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autoCompressPictures="0">
  <p:sldMasterIdLst>
    <p:sldMasterId id="2147484597" r:id="rId1"/>
  </p:sldMasterIdLst>
  <p:notesMasterIdLst>
    <p:notesMasterId r:id="rId7"/>
  </p:notesMasterIdLst>
  <p:handoutMasterIdLst>
    <p:handoutMasterId r:id="rId8"/>
  </p:handoutMasterIdLst>
  <p:sldIdLst>
    <p:sldId id="287" r:id="rId2"/>
    <p:sldId id="295" r:id="rId3"/>
    <p:sldId id="297" r:id="rId4"/>
    <p:sldId id="293" r:id="rId5"/>
    <p:sldId id="294" r:id="rId6"/>
  </p:sldIdLst>
  <p:sldSz cx="9906000" cy="6858000" type="A4"/>
  <p:notesSz cx="6735763" cy="986948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FF99"/>
    <a:srgbClr val="FFE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40" autoAdjust="0"/>
    <p:restoredTop sz="83007" autoAdjust="0"/>
  </p:normalViewPr>
  <p:slideViewPr>
    <p:cSldViewPr snapToGrid="0">
      <p:cViewPr varScale="1">
        <p:scale>
          <a:sx n="58" d="100"/>
          <a:sy n="58" d="100"/>
        </p:scale>
        <p:origin x="153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1" d="100"/>
          <a:sy n="51" d="100"/>
        </p:scale>
        <p:origin x="298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D1D89576-CBE8-4768-AC3A-DF5B4A3AC78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4" y="2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5D2B0210-DF4F-4E60-98F6-38D9C69CCA9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14763" y="2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6ABEF2-AC57-4B3A-B679-CDF98D805183}" type="datetimeFigureOut">
              <a:rPr kumimoji="1" lang="ja-JP" altLang="en-US" smtClean="0"/>
              <a:t>2021/5/31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8B9E424-5F1C-4F54-92D2-20CCEFBEFD3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4" y="9374188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780D4C1-0D6F-4A36-A0F7-F8BCE111D4F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14763" y="9374188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87DDCB-19DD-465E-A7FB-09A91B8BB5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72129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8" y="2"/>
            <a:ext cx="2919413" cy="495459"/>
          </a:xfrm>
          <a:prstGeom prst="rect">
            <a:avLst/>
          </a:prstGeom>
        </p:spPr>
        <p:txBody>
          <a:bodyPr vert="horz" lIns="91417" tIns="45710" rIns="91417" bIns="4571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2"/>
            <a:ext cx="2919412" cy="495459"/>
          </a:xfrm>
          <a:prstGeom prst="rect">
            <a:avLst/>
          </a:prstGeom>
        </p:spPr>
        <p:txBody>
          <a:bodyPr vert="horz" lIns="91417" tIns="45710" rIns="91417" bIns="45710" rtlCol="0"/>
          <a:lstStyle>
            <a:lvl1pPr algn="r">
              <a:defRPr sz="1200"/>
            </a:lvl1pPr>
          </a:lstStyle>
          <a:p>
            <a:fld id="{8CC5E4FE-78E8-443D-9C95-AB3C8BE0E92F}" type="datetimeFigureOut">
              <a:rPr kumimoji="1" lang="ja-JP" altLang="en-US" smtClean="0"/>
              <a:t>2021/5/31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62025" y="1231900"/>
            <a:ext cx="4811713" cy="3332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7" tIns="45710" rIns="91417" bIns="4571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5" y="4749743"/>
            <a:ext cx="5389563" cy="3885862"/>
          </a:xfrm>
          <a:prstGeom prst="rect">
            <a:avLst/>
          </a:prstGeom>
        </p:spPr>
        <p:txBody>
          <a:bodyPr vert="horz" lIns="91417" tIns="45710" rIns="91417" bIns="4571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8" y="9374034"/>
            <a:ext cx="2919413" cy="495459"/>
          </a:xfrm>
          <a:prstGeom prst="rect">
            <a:avLst/>
          </a:prstGeom>
        </p:spPr>
        <p:txBody>
          <a:bodyPr vert="horz" lIns="91417" tIns="45710" rIns="91417" bIns="4571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4034"/>
            <a:ext cx="2919412" cy="495459"/>
          </a:xfrm>
          <a:prstGeom prst="rect">
            <a:avLst/>
          </a:prstGeom>
        </p:spPr>
        <p:txBody>
          <a:bodyPr vert="horz" lIns="91417" tIns="45710" rIns="91417" bIns="45710" rtlCol="0" anchor="b"/>
          <a:lstStyle>
            <a:lvl1pPr algn="r">
              <a:defRPr sz="1200"/>
            </a:lvl1pPr>
          </a:lstStyle>
          <a:p>
            <a:fld id="{03357E42-ED02-452E-AB38-BCA0D014A0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07388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4031" rtl="0" eaLnBrk="1" latinLnBrk="0" hangingPunct="1">
      <a:defRPr kumimoji="1" sz="898" kern="1200">
        <a:solidFill>
          <a:schemeClr val="tx1"/>
        </a:solidFill>
        <a:latin typeface="+mn-lt"/>
        <a:ea typeface="+mn-ea"/>
        <a:cs typeface="+mn-cs"/>
      </a:defRPr>
    </a:lvl1pPr>
    <a:lvl2pPr marL="342015" algn="l" defTabSz="684031" rtl="0" eaLnBrk="1" latinLnBrk="0" hangingPunct="1">
      <a:defRPr kumimoji="1" sz="898" kern="1200">
        <a:solidFill>
          <a:schemeClr val="tx1"/>
        </a:solidFill>
        <a:latin typeface="+mn-lt"/>
        <a:ea typeface="+mn-ea"/>
        <a:cs typeface="+mn-cs"/>
      </a:defRPr>
    </a:lvl2pPr>
    <a:lvl3pPr marL="684031" algn="l" defTabSz="684031" rtl="0" eaLnBrk="1" latinLnBrk="0" hangingPunct="1">
      <a:defRPr kumimoji="1" sz="898" kern="1200">
        <a:solidFill>
          <a:schemeClr val="tx1"/>
        </a:solidFill>
        <a:latin typeface="+mn-lt"/>
        <a:ea typeface="+mn-ea"/>
        <a:cs typeface="+mn-cs"/>
      </a:defRPr>
    </a:lvl3pPr>
    <a:lvl4pPr marL="1026046" algn="l" defTabSz="684031" rtl="0" eaLnBrk="1" latinLnBrk="0" hangingPunct="1">
      <a:defRPr kumimoji="1" sz="898" kern="1200">
        <a:solidFill>
          <a:schemeClr val="tx1"/>
        </a:solidFill>
        <a:latin typeface="+mn-lt"/>
        <a:ea typeface="+mn-ea"/>
        <a:cs typeface="+mn-cs"/>
      </a:defRPr>
    </a:lvl4pPr>
    <a:lvl5pPr marL="1368061" algn="l" defTabSz="684031" rtl="0" eaLnBrk="1" latinLnBrk="0" hangingPunct="1">
      <a:defRPr kumimoji="1" sz="898" kern="1200">
        <a:solidFill>
          <a:schemeClr val="tx1"/>
        </a:solidFill>
        <a:latin typeface="+mn-lt"/>
        <a:ea typeface="+mn-ea"/>
        <a:cs typeface="+mn-cs"/>
      </a:defRPr>
    </a:lvl5pPr>
    <a:lvl6pPr marL="1710076" algn="l" defTabSz="684031" rtl="0" eaLnBrk="1" latinLnBrk="0" hangingPunct="1">
      <a:defRPr kumimoji="1" sz="898" kern="1200">
        <a:solidFill>
          <a:schemeClr val="tx1"/>
        </a:solidFill>
        <a:latin typeface="+mn-lt"/>
        <a:ea typeface="+mn-ea"/>
        <a:cs typeface="+mn-cs"/>
      </a:defRPr>
    </a:lvl6pPr>
    <a:lvl7pPr marL="2052092" algn="l" defTabSz="684031" rtl="0" eaLnBrk="1" latinLnBrk="0" hangingPunct="1">
      <a:defRPr kumimoji="1" sz="898" kern="1200">
        <a:solidFill>
          <a:schemeClr val="tx1"/>
        </a:solidFill>
        <a:latin typeface="+mn-lt"/>
        <a:ea typeface="+mn-ea"/>
        <a:cs typeface="+mn-cs"/>
      </a:defRPr>
    </a:lvl7pPr>
    <a:lvl8pPr marL="2394107" algn="l" defTabSz="684031" rtl="0" eaLnBrk="1" latinLnBrk="0" hangingPunct="1">
      <a:defRPr kumimoji="1" sz="898" kern="1200">
        <a:solidFill>
          <a:schemeClr val="tx1"/>
        </a:solidFill>
        <a:latin typeface="+mn-lt"/>
        <a:ea typeface="+mn-ea"/>
        <a:cs typeface="+mn-cs"/>
      </a:defRPr>
    </a:lvl8pPr>
    <a:lvl9pPr marL="2736123" algn="l" defTabSz="684031" rtl="0" eaLnBrk="1" latinLnBrk="0" hangingPunct="1">
      <a:defRPr kumimoji="1" sz="89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sz="1200" dirty="0"/>
              <a:t>誤嚥性肺炎という言葉を聞いた事があると思います。</a:t>
            </a:r>
          </a:p>
          <a:p>
            <a:r>
              <a:rPr kumimoji="1" lang="ja-JP" altLang="en-US" sz="1200" dirty="0"/>
              <a:t>どういう病気なのかのお話しです。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357E42-ED02-452E-AB38-BCA0D014A0D7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88874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sz="1200" dirty="0"/>
              <a:t>「誤嚥」と「誤飲」は読み方もよく似ていて、混同されやすい言葉ですが、意味は全く違います。</a:t>
            </a:r>
          </a:p>
          <a:p>
            <a:r>
              <a:rPr kumimoji="1" lang="ja-JP" altLang="en-US" sz="1200" dirty="0"/>
              <a:t>唾液が気管に入る場合も誤嚥となり、食事に関係なく、就寝中でもおこります。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357E42-ED02-452E-AB38-BCA0D014A0D7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1119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sz="1200" dirty="0"/>
              <a:t>通常の場合は誤嚥すると「せき反射」がおこり、むせて、気管から異物は</a:t>
            </a:r>
            <a:r>
              <a:rPr kumimoji="1" lang="ja-JP" altLang="en-US" sz="1200"/>
              <a:t>排出されます。</a:t>
            </a:r>
            <a:endParaRPr kumimoji="1" lang="ja-JP" altLang="en-US" sz="1200" dirty="0"/>
          </a:p>
          <a:p>
            <a:r>
              <a:rPr kumimoji="1" lang="ja-JP" altLang="en-US" sz="1200" dirty="0"/>
              <a:t>「せき反射」がおこらなければ、誤嚥したものは肺に残留し、肺炎を引き起こすリスクは高くなります。</a:t>
            </a:r>
          </a:p>
          <a:p>
            <a:r>
              <a:rPr kumimoji="1" lang="ja-JP" altLang="en-US" sz="1200" dirty="0"/>
              <a:t>普通に食事をしているように見えても、発熱を繰り返す場合は不顕性誤嚥の可能性があります。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357E42-ED02-452E-AB38-BCA0D014A0D7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53775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sz="1200" dirty="0"/>
              <a:t>お口の中の細菌が誤嚥によって肺に入り炎症を引き起こすのが、誤嚥性肺炎です。</a:t>
            </a:r>
          </a:p>
          <a:p>
            <a:r>
              <a:rPr kumimoji="1" lang="ja-JP" altLang="en-US" sz="1200" dirty="0"/>
              <a:t>食道から逆流した胃液を誤嚥する場合もあります。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357E42-ED02-452E-AB38-BCA0D014A0D7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75297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sz="1200" dirty="0"/>
              <a:t>お口の中の細菌を減らす事で、誤嚥した時の炎症を抑える事ができます。対照群に比べて口腔ケア群では、発熱発生率が低くなっています。つまり口腔ケアを行うことは、発熱のリスクを減少させるということです。</a:t>
            </a:r>
          </a:p>
          <a:p>
            <a:r>
              <a:rPr kumimoji="1" lang="ja-JP" altLang="en-US" sz="1200" u="sng" dirty="0"/>
              <a:t>口から食事をとっていなくても</a:t>
            </a:r>
            <a:r>
              <a:rPr kumimoji="1" lang="ja-JP" altLang="en-US" sz="1200" dirty="0"/>
              <a:t>、お口の中の細菌は誤嚥によって肺に運ばれますので、口腔ケアは重要です。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357E42-ED02-452E-AB38-BCA0D014A0D7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68263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48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1950"/>
            </a:lvl1pPr>
            <a:lvl2pPr marL="371475" indent="0" algn="ctr">
              <a:buNone/>
              <a:defRPr sz="1625"/>
            </a:lvl2pPr>
            <a:lvl3pPr marL="742950" indent="0" algn="ctr">
              <a:buNone/>
              <a:defRPr sz="1463"/>
            </a:lvl3pPr>
            <a:lvl4pPr marL="1114425" indent="0" algn="ctr">
              <a:buNone/>
              <a:defRPr sz="1300"/>
            </a:lvl4pPr>
            <a:lvl5pPr marL="1485900" indent="0" algn="ctr">
              <a:buNone/>
              <a:defRPr sz="1300"/>
            </a:lvl5pPr>
            <a:lvl6pPr marL="1857375" indent="0" algn="ctr">
              <a:buNone/>
              <a:defRPr sz="1300"/>
            </a:lvl6pPr>
            <a:lvl7pPr marL="2228850" indent="0" algn="ctr">
              <a:buNone/>
              <a:defRPr sz="1300"/>
            </a:lvl7pPr>
            <a:lvl8pPr marL="2600325" indent="0" algn="ctr">
              <a:buNone/>
              <a:defRPr sz="1300"/>
            </a:lvl8pPr>
            <a:lvl9pPr marL="2971800" indent="0" algn="ctr">
              <a:buNone/>
              <a:defRPr sz="13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5/31/2021</a:t>
            </a:fld>
            <a:endParaRPr 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212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5/31/2021</a:t>
            </a:fld>
            <a:endParaRPr 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1697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88981" y="365125"/>
            <a:ext cx="2135981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81037" y="365125"/>
            <a:ext cx="6284119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5/31/2021</a:t>
            </a:fld>
            <a:endParaRPr 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906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5/31/2021</a:t>
            </a:fld>
            <a:endParaRPr 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3349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75878" y="1709739"/>
            <a:ext cx="8543925" cy="2852737"/>
          </a:xfrm>
        </p:spPr>
        <p:txBody>
          <a:bodyPr anchor="b"/>
          <a:lstStyle>
            <a:lvl1pPr>
              <a:defRPr sz="48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75878" y="4589464"/>
            <a:ext cx="8543925" cy="1500187"/>
          </a:xfrm>
        </p:spPr>
        <p:txBody>
          <a:bodyPr/>
          <a:lstStyle>
            <a:lvl1pPr marL="0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1pPr>
            <a:lvl2pPr marL="371475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2pPr>
            <a:lvl3pPr marL="742950" indent="0">
              <a:buNone/>
              <a:defRPr sz="1463">
                <a:solidFill>
                  <a:schemeClr val="tx1">
                    <a:tint val="75000"/>
                  </a:schemeClr>
                </a:solidFill>
              </a:defRPr>
            </a:lvl3pPr>
            <a:lvl4pPr marL="11144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4859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85737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22885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6003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29718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5/31/2021</a:t>
            </a:fld>
            <a:endParaRPr 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2723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5/31/2021</a:t>
            </a:fld>
            <a:endParaRPr 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2768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82328" y="2505075"/>
            <a:ext cx="4190702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5/31/2021</a:t>
            </a:fld>
            <a:endParaRPr lang="en-US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1811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5/31/2021</a:t>
            </a:fld>
            <a:endParaRPr 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0231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5/31/2021</a:t>
            </a:fld>
            <a:endParaRPr 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8674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2600"/>
            </a:lvl1pPr>
            <a:lvl2pPr>
              <a:defRPr sz="2275"/>
            </a:lvl2pPr>
            <a:lvl3pPr>
              <a:defRPr sz="1950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38"/>
            </a:lvl2pPr>
            <a:lvl3pPr marL="742950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0" indent="0">
              <a:buNone/>
              <a:defRPr sz="813"/>
            </a:lvl7pPr>
            <a:lvl8pPr marL="2600325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5/31/2021</a:t>
            </a:fld>
            <a:endParaRPr 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1605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 marL="0" indent="0">
              <a:buNone/>
              <a:defRPr sz="2600"/>
            </a:lvl1pPr>
            <a:lvl2pPr marL="371475" indent="0">
              <a:buNone/>
              <a:defRPr sz="2275"/>
            </a:lvl2pPr>
            <a:lvl3pPr marL="742950" indent="0">
              <a:buNone/>
              <a:defRPr sz="1950"/>
            </a:lvl3pPr>
            <a:lvl4pPr marL="1114425" indent="0">
              <a:buNone/>
              <a:defRPr sz="1625"/>
            </a:lvl4pPr>
            <a:lvl5pPr marL="1485900" indent="0">
              <a:buNone/>
              <a:defRPr sz="1625"/>
            </a:lvl5pPr>
            <a:lvl6pPr marL="1857375" indent="0">
              <a:buNone/>
              <a:defRPr sz="1625"/>
            </a:lvl6pPr>
            <a:lvl7pPr marL="2228850" indent="0">
              <a:buNone/>
              <a:defRPr sz="1625"/>
            </a:lvl7pPr>
            <a:lvl8pPr marL="2600325" indent="0">
              <a:buNone/>
              <a:defRPr sz="1625"/>
            </a:lvl8pPr>
            <a:lvl9pPr marL="2971800" indent="0">
              <a:buNone/>
              <a:defRPr sz="162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38"/>
            </a:lvl2pPr>
            <a:lvl3pPr marL="742950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0" indent="0">
              <a:buNone/>
              <a:defRPr sz="813"/>
            </a:lvl7pPr>
            <a:lvl8pPr marL="2600325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5/31/2021</a:t>
            </a:fld>
            <a:endParaRPr 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6558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5/31/2021</a:t>
            </a:fld>
            <a:endParaRPr 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001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98" r:id="rId1"/>
    <p:sldLayoutId id="2147484599" r:id="rId2"/>
    <p:sldLayoutId id="2147484600" r:id="rId3"/>
    <p:sldLayoutId id="2147484601" r:id="rId4"/>
    <p:sldLayoutId id="2147484602" r:id="rId5"/>
    <p:sldLayoutId id="2147484603" r:id="rId6"/>
    <p:sldLayoutId id="2147484604" r:id="rId7"/>
    <p:sldLayoutId id="2147484605" r:id="rId8"/>
    <p:sldLayoutId id="2147484606" r:id="rId9"/>
    <p:sldLayoutId id="2147484607" r:id="rId10"/>
    <p:sldLayoutId id="2147484608" r:id="rId11"/>
  </p:sldLayoutIdLst>
  <p:txStyles>
    <p:titleStyle>
      <a:lvl1pPr algn="l" defTabSz="742950" rtl="0" eaLnBrk="1" latinLnBrk="0" hangingPunct="1">
        <a:lnSpc>
          <a:spcPct val="90000"/>
        </a:lnSpc>
        <a:spcBef>
          <a:spcPct val="0"/>
        </a:spcBef>
        <a:buNone/>
        <a:defRPr kumimoji="1" sz="35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5738" indent="-185738" algn="l" defTabSz="742950" rtl="0" eaLnBrk="1" latinLnBrk="0" hangingPunct="1">
        <a:lnSpc>
          <a:spcPct val="90000"/>
        </a:lnSpc>
        <a:spcBef>
          <a:spcPts val="813"/>
        </a:spcBef>
        <a:buFont typeface="Arial" panose="020B0604020202020204" pitchFamily="34" charset="0"/>
        <a:buChar char="•"/>
        <a:defRPr kumimoji="1" sz="2275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2868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625" kern="1200">
          <a:solidFill>
            <a:schemeClr val="tx1"/>
          </a:solidFill>
          <a:latin typeface="+mn-lt"/>
          <a:ea typeface="+mn-ea"/>
          <a:cs typeface="+mn-cs"/>
        </a:defRPr>
      </a:lvl3pPr>
      <a:lvl4pPr marL="130016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67163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204311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41458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78606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315753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147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4295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1442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48590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5737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0032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297180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0" y="382530"/>
            <a:ext cx="9906000" cy="1216391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ja-JP" altLang="en-US" b="1" dirty="0"/>
              <a:t>誤嚥性肺炎</a:t>
            </a:r>
            <a:endParaRPr kumimoji="1" lang="ja-JP" altLang="en-US" b="1" dirty="0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4C019F48-544E-4E77-95AB-1DEC6783E4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5977" y="1941057"/>
            <a:ext cx="4017271" cy="4534413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3D85B197-24E6-4B2C-9F32-2353DADF4F1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90157" y="2830542"/>
            <a:ext cx="3291850" cy="3404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7711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1E0F00B-0587-C64E-A108-66A55AB5C585}"/>
              </a:ext>
            </a:extLst>
          </p:cNvPr>
          <p:cNvSpPr txBox="1"/>
          <p:nvPr/>
        </p:nvSpPr>
        <p:spPr>
          <a:xfrm>
            <a:off x="211776" y="1628507"/>
            <a:ext cx="948244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800" b="1" dirty="0"/>
              <a:t>・誤嚥</a:t>
            </a:r>
            <a:endParaRPr lang="en-US" altLang="ja-JP" sz="4800" b="1" dirty="0"/>
          </a:p>
          <a:p>
            <a:r>
              <a:rPr lang="ja-JP" altLang="en-US" sz="3600" dirty="0"/>
              <a:t>　 物を飲み込む働きを嚥下機能、口から食道</a:t>
            </a:r>
            <a:endParaRPr lang="en-US" altLang="ja-JP" sz="3600" dirty="0"/>
          </a:p>
          <a:p>
            <a:r>
              <a:rPr lang="ja-JP" altLang="en-US" sz="3600" dirty="0"/>
              <a:t>　 へ入るべきものが気管に入ってしまうこと</a:t>
            </a:r>
            <a:endParaRPr lang="en-US" altLang="ja-JP" sz="3600" dirty="0"/>
          </a:p>
          <a:p>
            <a:r>
              <a:rPr lang="en-US" altLang="ja-JP" sz="3600" dirty="0"/>
              <a:t> </a:t>
            </a:r>
            <a:r>
              <a:rPr lang="ja-JP" altLang="en-US" sz="3600" dirty="0"/>
              <a:t>　を誤嚥と言います。</a:t>
            </a:r>
            <a:endParaRPr lang="en-US" altLang="ja-JP" sz="3600" dirty="0"/>
          </a:p>
          <a:p>
            <a:r>
              <a:rPr kumimoji="1" lang="ja-JP" altLang="en-US" sz="3600" dirty="0"/>
              <a:t>　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21BF0C4-A10D-CF44-A761-22F7D942E37C}"/>
              </a:ext>
            </a:extLst>
          </p:cNvPr>
          <p:cNvSpPr txBox="1"/>
          <p:nvPr/>
        </p:nvSpPr>
        <p:spPr>
          <a:xfrm>
            <a:off x="211776" y="4402127"/>
            <a:ext cx="8186857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800" b="1" dirty="0"/>
              <a:t>・誤飲</a:t>
            </a:r>
            <a:endParaRPr lang="en-US" altLang="ja-JP" sz="4800" b="1" dirty="0"/>
          </a:p>
          <a:p>
            <a:r>
              <a:rPr lang="ja-JP" altLang="en-US" sz="4800" dirty="0"/>
              <a:t>　</a:t>
            </a:r>
            <a:r>
              <a:rPr lang="ja-JP" altLang="en-US" sz="3600" dirty="0"/>
              <a:t>異物を誤って飲み込むこと。</a:t>
            </a:r>
            <a:endParaRPr lang="en-US" altLang="ja-JP" sz="3600" dirty="0"/>
          </a:p>
          <a:p>
            <a:r>
              <a:rPr lang="ja-JP" altLang="en-US" sz="4800" dirty="0"/>
              <a:t>　</a:t>
            </a:r>
            <a:r>
              <a:rPr lang="ja-JP" altLang="en-US" sz="3600" dirty="0"/>
              <a:t>コイン・ボタン電池・おもちゃ　等</a:t>
            </a:r>
            <a:endParaRPr kumimoji="1" lang="ja-JP" altLang="en-US" sz="3600" dirty="0"/>
          </a:p>
        </p:txBody>
      </p:sp>
      <p:sp>
        <p:nvSpPr>
          <p:cNvPr id="8" name="タイトル 1">
            <a:extLst>
              <a:ext uri="{FF2B5EF4-FFF2-40B4-BE49-F238E27FC236}">
                <a16:creationId xmlns:a16="http://schemas.microsoft.com/office/drawing/2014/main" id="{C4C05A37-AE93-45FB-99D6-750A9DEA16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57201"/>
            <a:ext cx="4135582" cy="955116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ja-JP" altLang="en-US" sz="5400" b="1" dirty="0">
                <a:latin typeface="+mn-ea"/>
                <a:ea typeface="+mn-ea"/>
              </a:rPr>
              <a:t>誤嚥と誤飲</a:t>
            </a:r>
          </a:p>
        </p:txBody>
      </p:sp>
    </p:spTree>
    <p:extLst>
      <p:ext uri="{BB962C8B-B14F-4D97-AF65-F5344CB8AC3E}">
        <p14:creationId xmlns:p14="http://schemas.microsoft.com/office/powerpoint/2010/main" val="1494593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1E0F00B-0587-C64E-A108-66A55AB5C585}"/>
              </a:ext>
            </a:extLst>
          </p:cNvPr>
          <p:cNvSpPr txBox="1"/>
          <p:nvPr/>
        </p:nvSpPr>
        <p:spPr>
          <a:xfrm>
            <a:off x="190500" y="1490008"/>
            <a:ext cx="8626079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800" b="1" dirty="0"/>
              <a:t>・むせ</a:t>
            </a:r>
            <a:endParaRPr lang="en-US" altLang="ja-JP" sz="4800" b="1" dirty="0"/>
          </a:p>
          <a:p>
            <a:r>
              <a:rPr lang="ja-JP" altLang="en-US" sz="3600" b="1" dirty="0"/>
              <a:t>　 </a:t>
            </a:r>
            <a:r>
              <a:rPr lang="ja-JP" altLang="en-US" sz="3600" dirty="0"/>
              <a:t>誤嚥を起こした時に起こるせき反射。</a:t>
            </a:r>
            <a:endParaRPr lang="en-US" altLang="ja-JP" sz="3600" dirty="0"/>
          </a:p>
          <a:p>
            <a:r>
              <a:rPr lang="ja-JP" altLang="en-US" sz="3600" dirty="0"/>
              <a:t>　 気管の異物を排出する。</a:t>
            </a:r>
            <a:r>
              <a:rPr kumimoji="1" lang="ja-JP" altLang="en-US" sz="3600" dirty="0"/>
              <a:t>　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21BF0C4-A10D-CF44-A761-22F7D942E37C}"/>
              </a:ext>
            </a:extLst>
          </p:cNvPr>
          <p:cNvSpPr txBox="1"/>
          <p:nvPr/>
        </p:nvSpPr>
        <p:spPr>
          <a:xfrm>
            <a:off x="190500" y="3775388"/>
            <a:ext cx="9549409" cy="24929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800" b="1" dirty="0"/>
              <a:t>・不顕性誤嚥</a:t>
            </a:r>
            <a:endParaRPr lang="en-US" altLang="ja-JP" sz="4800" b="1" dirty="0"/>
          </a:p>
          <a:p>
            <a:r>
              <a:rPr lang="ja-JP" altLang="en-US" sz="3600" dirty="0"/>
              <a:t> 　誤嚥してもむせがおこらない誤嚥。</a:t>
            </a:r>
            <a:endParaRPr lang="en-US" altLang="ja-JP" sz="3600" dirty="0"/>
          </a:p>
          <a:p>
            <a:r>
              <a:rPr lang="ja-JP" altLang="en-US" sz="3600" dirty="0"/>
              <a:t>　 就寝時の唾液の誤嚥や</a:t>
            </a:r>
            <a:r>
              <a:rPr kumimoji="1" lang="ja-JP" altLang="en-US" sz="3600" dirty="0"/>
              <a:t>脳血管障害の後遺症</a:t>
            </a:r>
            <a:endParaRPr kumimoji="1" lang="en-US" altLang="ja-JP" sz="3600" dirty="0"/>
          </a:p>
          <a:p>
            <a:r>
              <a:rPr lang="en-US" altLang="ja-JP" sz="3600" dirty="0"/>
              <a:t> </a:t>
            </a:r>
            <a:r>
              <a:rPr lang="ja-JP" altLang="en-US" sz="3600" dirty="0"/>
              <a:t>　</a:t>
            </a:r>
            <a:r>
              <a:rPr kumimoji="1" lang="ja-JP" altLang="en-US" sz="3600" dirty="0"/>
              <a:t>等で</a:t>
            </a:r>
            <a:r>
              <a:rPr lang="ja-JP" altLang="en-US" sz="3600" dirty="0"/>
              <a:t>み</a:t>
            </a:r>
            <a:r>
              <a:rPr kumimoji="1" lang="ja-JP" altLang="en-US" sz="3600" dirty="0"/>
              <a:t>られる場合がある。</a:t>
            </a:r>
          </a:p>
        </p:txBody>
      </p:sp>
      <p:sp>
        <p:nvSpPr>
          <p:cNvPr id="8" name="タイトル 1">
            <a:extLst>
              <a:ext uri="{FF2B5EF4-FFF2-40B4-BE49-F238E27FC236}">
                <a16:creationId xmlns:a16="http://schemas.microsoft.com/office/drawing/2014/main" id="{C52A0762-564E-451E-AFA2-0A3C8DC0D4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61058"/>
            <a:ext cx="6650182" cy="876071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ja-JP" altLang="en-US" sz="5400" b="1" dirty="0">
                <a:latin typeface="+mn-ea"/>
                <a:ea typeface="+mn-ea"/>
              </a:rPr>
              <a:t>むせと不顕性誤嚥</a:t>
            </a:r>
          </a:p>
        </p:txBody>
      </p:sp>
    </p:spTree>
    <p:extLst>
      <p:ext uri="{BB962C8B-B14F-4D97-AF65-F5344CB8AC3E}">
        <p14:creationId xmlns:p14="http://schemas.microsoft.com/office/powerpoint/2010/main" val="2199623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461058"/>
            <a:ext cx="6267450" cy="876071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kumimoji="1" lang="ja-JP" altLang="en-US" sz="5400" b="1" dirty="0">
                <a:latin typeface="+mn-ea"/>
                <a:ea typeface="+mn-ea"/>
              </a:rPr>
              <a:t>誤嚥性肺炎とは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16580" y="1742170"/>
            <a:ext cx="5371419" cy="49443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3600" dirty="0"/>
              <a:t>・誤嚥性肺炎は、</a:t>
            </a:r>
            <a:r>
              <a:rPr lang="ja-JP" altLang="en-US" sz="3600" u="sng" dirty="0"/>
              <a:t>嚥下機能障害のため唾液や食べ物、あるいは胃液などと一緒に</a:t>
            </a:r>
            <a:r>
              <a:rPr lang="ja-JP" altLang="en-US" sz="3600" u="sng" dirty="0">
                <a:solidFill>
                  <a:srgbClr val="FF0000"/>
                </a:solidFill>
              </a:rPr>
              <a:t>細菌が気道に誤って入ってしまう</a:t>
            </a:r>
            <a:r>
              <a:rPr lang="ja-JP" altLang="en-US" sz="3600" u="sng" dirty="0"/>
              <a:t>ことにより発症します</a:t>
            </a:r>
            <a:r>
              <a:rPr lang="ja-JP" altLang="en-US" sz="3600" dirty="0"/>
              <a:t>。</a:t>
            </a:r>
            <a:endParaRPr lang="en-US" altLang="ja-JP" sz="3600" dirty="0"/>
          </a:p>
          <a:p>
            <a:pPr marL="0" indent="0">
              <a:buNone/>
            </a:pPr>
            <a:endParaRPr lang="en-US" altLang="ja-JP" sz="3600" dirty="0"/>
          </a:p>
          <a:p>
            <a:r>
              <a:rPr lang="ja-JP" altLang="en-US" sz="3600" dirty="0"/>
              <a:t>嚥下機能が衰えている人に起こりやすい。</a:t>
            </a:r>
          </a:p>
        </p:txBody>
      </p:sp>
      <p:pic>
        <p:nvPicPr>
          <p:cNvPr id="2050" name="Picture 2" descr="ãèª¤å¥æ§èºçã¨ã¯ãã®ç»åæ¤ç´¢çµæ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855"/>
          <a:stretch/>
        </p:blipFill>
        <p:spPr bwMode="auto">
          <a:xfrm>
            <a:off x="5765155" y="1571851"/>
            <a:ext cx="4140845" cy="4246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3508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142874"/>
            <a:ext cx="8667749" cy="949324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kumimoji="1" lang="ja-JP" altLang="en-US" sz="5400" b="1" dirty="0">
                <a:latin typeface="+mn-ea"/>
                <a:ea typeface="+mn-ea"/>
              </a:rPr>
              <a:t>口腔ケアと誤嚥性肺炎予防</a:t>
            </a:r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0" y="5906390"/>
            <a:ext cx="9906000" cy="6778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7429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7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ja-JP" altLang="en-US" sz="3600" dirty="0"/>
              <a:t>口腔ケアが、肺炎の発症率を４０％減少させる</a:t>
            </a:r>
          </a:p>
        </p:txBody>
      </p:sp>
      <p:pic>
        <p:nvPicPr>
          <p:cNvPr id="7" name="コンテンツ プレースホルダ 5" descr="IMG_NEW.jpg"/>
          <p:cNvPicPr>
            <a:picLocks noGrp="1" noChangeAspect="1"/>
          </p:cNvPicPr>
          <p:nvPr>
            <p:ph idx="4294967295"/>
          </p:nvPr>
        </p:nvPicPr>
        <p:blipFill rotWithShape="1">
          <a:blip r:embed="rId3" cstate="print"/>
          <a:srcRect l="9582" t="7596" r="5879" b="5953"/>
          <a:stretch/>
        </p:blipFill>
        <p:spPr>
          <a:xfrm>
            <a:off x="1009026" y="1193799"/>
            <a:ext cx="8420723" cy="4610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6798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447</Words>
  <Application>Microsoft Office PowerPoint</Application>
  <PresentationFormat>A4 210 x 297 mm</PresentationFormat>
  <Paragraphs>40</Paragraphs>
  <Slides>5</Slides>
  <Notes>5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1" baseType="lpstr">
      <vt:lpstr>ＭＳ Ｐゴシック</vt:lpstr>
      <vt:lpstr>游ゴシック</vt:lpstr>
      <vt:lpstr>游ゴシック Light</vt:lpstr>
      <vt:lpstr>Arial</vt:lpstr>
      <vt:lpstr>Calibri</vt:lpstr>
      <vt:lpstr>Office テーマ</vt:lpstr>
      <vt:lpstr>誤嚥性肺炎</vt:lpstr>
      <vt:lpstr>誤嚥と誤飲</vt:lpstr>
      <vt:lpstr>むせと不顕性誤嚥</vt:lpstr>
      <vt:lpstr>誤嚥性肺炎とは</vt:lpstr>
      <vt:lpstr>口腔ケアと誤嚥性肺炎予防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2021-05-31T05:03:07Z</dcterms:created>
  <dcterms:modified xsi:type="dcterms:W3CDTF">2021-05-31T05:03:10Z</dcterms:modified>
</cp:coreProperties>
</file>