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256" r:id="rId2"/>
    <p:sldId id="277" r:id="rId3"/>
    <p:sldId id="269" r:id="rId4"/>
    <p:sldId id="276" r:id="rId5"/>
    <p:sldId id="266" r:id="rId6"/>
    <p:sldId id="273" r:id="rId7"/>
    <p:sldId id="268" r:id="rId8"/>
    <p:sldId id="270" r:id="rId9"/>
    <p:sldId id="272" r:id="rId10"/>
    <p:sldId id="271" r:id="rId11"/>
  </p:sldIdLst>
  <p:sldSz cx="9906000" cy="6858000" type="A4"/>
  <p:notesSz cx="6807200" cy="9939338"/>
  <p:defaultTextStyle>
    <a:defPPr>
      <a:defRPr lang="en-US"/>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6347" autoAdjust="0"/>
  </p:normalViewPr>
  <p:slideViewPr>
    <p:cSldViewPr snapToGrid="0">
      <p:cViewPr varScale="1">
        <p:scale>
          <a:sx n="61" d="100"/>
          <a:sy n="61" d="100"/>
        </p:scale>
        <p:origin x="1464" y="6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49678" cy="496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ja-JP"/>
          </a:p>
        </p:txBody>
      </p:sp>
      <p:sp>
        <p:nvSpPr>
          <p:cNvPr id="21507" name="Rectangle 3"/>
          <p:cNvSpPr>
            <a:spLocks noGrp="1" noChangeArrowheads="1"/>
          </p:cNvSpPr>
          <p:nvPr>
            <p:ph type="dt" idx="1"/>
          </p:nvPr>
        </p:nvSpPr>
        <p:spPr bwMode="auto">
          <a:xfrm>
            <a:off x="3855348" y="1"/>
            <a:ext cx="2950765" cy="496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0C07132-1DC6-4E97-8170-26F9804E9E4C}" type="datetimeFigureOut">
              <a:rPr lang="ja-JP" altLang="en-US"/>
              <a:pPr/>
              <a:t>2021/5/31</a:t>
            </a:fld>
            <a:endParaRPr lang="en-US" altLang="ja-JP"/>
          </a:p>
        </p:txBody>
      </p:sp>
      <p:sp>
        <p:nvSpPr>
          <p:cNvPr id="21508" name="Rectangle 4"/>
          <p:cNvSpPr>
            <a:spLocks noGrp="1" noRot="1" noChangeAspect="1" noChangeArrowheads="1" noTextEdit="1"/>
          </p:cNvSpPr>
          <p:nvPr>
            <p:ph type="sldImg" idx="2"/>
          </p:nvPr>
        </p:nvSpPr>
        <p:spPr bwMode="auto">
          <a:xfrm>
            <a:off x="712788" y="746125"/>
            <a:ext cx="5381625" cy="372745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0611" y="4721650"/>
            <a:ext cx="5445978" cy="44713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510" name="Rectangle 6"/>
          <p:cNvSpPr>
            <a:spLocks noGrp="1" noChangeArrowheads="1"/>
          </p:cNvSpPr>
          <p:nvPr>
            <p:ph type="ftr" sz="quarter" idx="4"/>
          </p:nvPr>
        </p:nvSpPr>
        <p:spPr bwMode="auto">
          <a:xfrm>
            <a:off x="0" y="9440982"/>
            <a:ext cx="2949678" cy="4960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ja-JP"/>
          </a:p>
        </p:txBody>
      </p:sp>
      <p:sp>
        <p:nvSpPr>
          <p:cNvPr id="21511" name="Rectangle 7"/>
          <p:cNvSpPr>
            <a:spLocks noGrp="1" noChangeArrowheads="1"/>
          </p:cNvSpPr>
          <p:nvPr>
            <p:ph type="sldNum" sz="quarter" idx="5"/>
          </p:nvPr>
        </p:nvSpPr>
        <p:spPr bwMode="auto">
          <a:xfrm>
            <a:off x="3855348" y="9440982"/>
            <a:ext cx="2950765" cy="4960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12AE086-1D55-4AF3-B761-D3E636C259C9}" type="slidenum">
              <a:rPr lang="ja-JP" altLang="en-US"/>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pitchFamily="34" charset="0"/>
        <a:ea typeface="+mn-ea"/>
        <a:cs typeface="+mn-cs"/>
      </a:defRPr>
    </a:lvl1pPr>
    <a:lvl2pPr marL="457200" algn="l" rtl="0" fontAlgn="base">
      <a:spcBef>
        <a:spcPct val="30000"/>
      </a:spcBef>
      <a:spcAft>
        <a:spcPct val="0"/>
      </a:spcAft>
      <a:defRPr kumimoji="1" sz="1200" kern="1200">
        <a:solidFill>
          <a:schemeClr val="tx1"/>
        </a:solidFill>
        <a:latin typeface="Calibri" pitchFamily="34" charset="0"/>
        <a:ea typeface="+mn-ea"/>
        <a:cs typeface="+mn-cs"/>
      </a:defRPr>
    </a:lvl2pPr>
    <a:lvl3pPr marL="914400" algn="l" rtl="0" fontAlgn="base">
      <a:spcBef>
        <a:spcPct val="30000"/>
      </a:spcBef>
      <a:spcAft>
        <a:spcPct val="0"/>
      </a:spcAft>
      <a:defRPr kumimoji="1" sz="1200" kern="1200">
        <a:solidFill>
          <a:schemeClr val="tx1"/>
        </a:solidFill>
        <a:latin typeface="Calibri" pitchFamily="34" charset="0"/>
        <a:ea typeface="+mn-ea"/>
        <a:cs typeface="+mn-cs"/>
      </a:defRPr>
    </a:lvl3pPr>
    <a:lvl4pPr marL="1371600" algn="l" rtl="0" fontAlgn="base">
      <a:spcBef>
        <a:spcPct val="30000"/>
      </a:spcBef>
      <a:spcAft>
        <a:spcPct val="0"/>
      </a:spcAft>
      <a:defRPr kumimoji="1" sz="1200" kern="1200">
        <a:solidFill>
          <a:schemeClr val="tx1"/>
        </a:solidFill>
        <a:latin typeface="Calibri" pitchFamily="34" charset="0"/>
        <a:ea typeface="+mn-ea"/>
        <a:cs typeface="+mn-cs"/>
      </a:defRPr>
    </a:lvl4pPr>
    <a:lvl5pPr marL="1828800" algn="l" rtl="0" fontAlgn="base">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本日はタバコと歯とお口の健康について話をしたいと思います。</a:t>
            </a:r>
          </a:p>
        </p:txBody>
      </p:sp>
      <p:sp>
        <p:nvSpPr>
          <p:cNvPr id="4" name="スライド番号プレースホルダー 3"/>
          <p:cNvSpPr>
            <a:spLocks noGrp="1"/>
          </p:cNvSpPr>
          <p:nvPr>
            <p:ph type="sldNum" sz="quarter" idx="5"/>
          </p:nvPr>
        </p:nvSpPr>
        <p:spPr/>
        <p:txBody>
          <a:bodyPr/>
          <a:lstStyle/>
          <a:p>
            <a:fld id="{012AE086-1D55-4AF3-B761-D3E636C259C9}" type="slidenum">
              <a:rPr lang="ja-JP" altLang="en-US" smtClean="0"/>
              <a:pPr/>
              <a:t>1</a:t>
            </a:fld>
            <a:endParaRPr lang="en-US" altLang="ja-JP"/>
          </a:p>
        </p:txBody>
      </p:sp>
    </p:spTree>
    <p:extLst>
      <p:ext uri="{BB962C8B-B14F-4D97-AF65-F5344CB8AC3E}">
        <p14:creationId xmlns:p14="http://schemas.microsoft.com/office/powerpoint/2010/main" val="362212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ja-JP" altLang="en-US" dirty="0"/>
              <a:t>本人がタバコを吸っていなくても、受動喫煙により歯周病のリスクが</a:t>
            </a:r>
            <a:r>
              <a:rPr lang="en-US" altLang="ja-JP" dirty="0"/>
              <a:t>3</a:t>
            </a:r>
            <a:r>
              <a:rPr lang="ja-JP" altLang="en-US" dirty="0"/>
              <a:t>倍以上になっています。</a:t>
            </a:r>
            <a:endParaRPr lang="en-US" altLang="ja-JP" dirty="0"/>
          </a:p>
          <a:p>
            <a:r>
              <a:rPr lang="ja-JP" altLang="en-US" dirty="0"/>
              <a:t>もちろん喫煙者は歯周病のリスクがさらに高くなっています。</a:t>
            </a:r>
            <a:endParaRPr lang="en-US" altLang="ja-JP"/>
          </a:p>
          <a:p>
            <a:r>
              <a:rPr lang="ja-JP" altLang="en-US"/>
              <a:t>タバコは百害あって一利なしです。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游ゴシック" panose="020B0400000000000000" pitchFamily="50" charset="-128"/>
                <a:ea typeface="游ゴシック" panose="020B0400000000000000" pitchFamily="50" charset="-128"/>
              </a:rPr>
              <a:t>歯を失う二大原因はむし歯と歯周病です。</a:t>
            </a:r>
          </a:p>
          <a:p>
            <a:r>
              <a:rPr kumimoji="1" lang="ja-JP" altLang="en-US" dirty="0">
                <a:latin typeface="游ゴシック" panose="020B0400000000000000" pitchFamily="50" charset="-128"/>
                <a:ea typeface="游ゴシック" panose="020B0400000000000000" pitchFamily="50" charset="-128"/>
              </a:rPr>
              <a:t>４０歳以上の約８０％が歯周病にり患しており、４０歳以上の成人が歯を失う原因の４０％以上は歯周病であると言われています。</a:t>
            </a:r>
          </a:p>
          <a:p>
            <a:r>
              <a:rPr kumimoji="1" lang="ja-JP" altLang="en-US" dirty="0">
                <a:latin typeface="游ゴシック" panose="020B0400000000000000" pitchFamily="50" charset="-128"/>
                <a:ea typeface="游ゴシック" panose="020B0400000000000000" pitchFamily="50" charset="-128"/>
              </a:rPr>
              <a:t>むし歯は歯そのものが壊されていく病気ですが、歯周病は歯を支える組織が壊されていき、最後には歯が抜け落ちる病気です。</a:t>
            </a:r>
          </a:p>
        </p:txBody>
      </p:sp>
      <p:sp>
        <p:nvSpPr>
          <p:cNvPr id="4" name="スライド番号プレースホルダー 3"/>
          <p:cNvSpPr>
            <a:spLocks noGrp="1"/>
          </p:cNvSpPr>
          <p:nvPr>
            <p:ph type="sldNum" sz="quarter" idx="10"/>
          </p:nvPr>
        </p:nvSpPr>
        <p:spPr/>
        <p:txBody>
          <a:bodyPr/>
          <a:lstStyle/>
          <a:p>
            <a:fld id="{7948A1C4-A88A-8E4B-87FF-FDAF66A1D9E3}" type="slidenum">
              <a:rPr kumimoji="1" lang="ja-JP" altLang="en-US" smtClean="0"/>
              <a:t>2</a:t>
            </a:fld>
            <a:endParaRPr kumimoji="1" lang="ja-JP" altLang="en-US"/>
          </a:p>
        </p:txBody>
      </p:sp>
    </p:spTree>
    <p:extLst>
      <p:ext uri="{BB962C8B-B14F-4D97-AF65-F5344CB8AC3E}">
        <p14:creationId xmlns:p14="http://schemas.microsoft.com/office/powerpoint/2010/main" val="39787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スライドにあるように、タバコは様々な病気の要因になっています。</a:t>
            </a:r>
            <a:endParaRPr kumimoji="1" lang="en-US" altLang="ja-JP" dirty="0"/>
          </a:p>
          <a:p>
            <a:r>
              <a:rPr kumimoji="1" lang="ja-JP" altLang="en-US" dirty="0"/>
              <a:t>タバコはお口の病気の１つである歯周病を悪化させる要因の１つでもあります。</a:t>
            </a:r>
          </a:p>
        </p:txBody>
      </p:sp>
      <p:sp>
        <p:nvSpPr>
          <p:cNvPr id="4" name="スライド番号プレースホルダー 3"/>
          <p:cNvSpPr>
            <a:spLocks noGrp="1"/>
          </p:cNvSpPr>
          <p:nvPr>
            <p:ph type="sldNum" sz="quarter" idx="5"/>
          </p:nvPr>
        </p:nvSpPr>
        <p:spPr/>
        <p:txBody>
          <a:bodyPr/>
          <a:lstStyle/>
          <a:p>
            <a:fld id="{012AE086-1D55-4AF3-B761-D3E636C259C9}" type="slidenum">
              <a:rPr lang="ja-JP" altLang="en-US" smtClean="0"/>
              <a:pPr/>
              <a:t>3</a:t>
            </a:fld>
            <a:endParaRPr lang="en-US" altLang="ja-JP"/>
          </a:p>
        </p:txBody>
      </p:sp>
    </p:spTree>
    <p:extLst>
      <p:ext uri="{BB962C8B-B14F-4D97-AF65-F5344CB8AC3E}">
        <p14:creationId xmlns:p14="http://schemas.microsoft.com/office/powerpoint/2010/main" val="134830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グラフの通り、４０歳を過ぎると進行した歯周病にかかっている人の割合が高くなってきます。</a:t>
            </a:r>
          </a:p>
        </p:txBody>
      </p:sp>
      <p:sp>
        <p:nvSpPr>
          <p:cNvPr id="4" name="スライド番号プレースホルダー 3"/>
          <p:cNvSpPr>
            <a:spLocks noGrp="1"/>
          </p:cNvSpPr>
          <p:nvPr>
            <p:ph type="sldNum" sz="quarter" idx="10"/>
          </p:nvPr>
        </p:nvSpPr>
        <p:spPr/>
        <p:txBody>
          <a:bodyPr/>
          <a:lstStyle/>
          <a:p>
            <a:fld id="{7948A1C4-A88A-8E4B-87FF-FDAF66A1D9E3}" type="slidenum">
              <a:rPr kumimoji="1" lang="ja-JP" altLang="en-US" smtClean="0"/>
              <a:t>4</a:t>
            </a:fld>
            <a:endParaRPr kumimoji="1" lang="ja-JP" altLang="en-US"/>
          </a:p>
        </p:txBody>
      </p:sp>
    </p:spTree>
    <p:extLst>
      <p:ext uri="{BB962C8B-B14F-4D97-AF65-F5344CB8AC3E}">
        <p14:creationId xmlns:p14="http://schemas.microsoft.com/office/powerpoint/2010/main" val="245704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この中に喫煙される方はいらっしゃいますか？</a:t>
            </a:r>
          </a:p>
          <a:p>
            <a:r>
              <a:rPr kumimoji="1" lang="ja-JP" altLang="en-US" dirty="0"/>
              <a:t>タバコは歯周病を悪化させる要因と言われています。</a:t>
            </a:r>
          </a:p>
          <a:p>
            <a:r>
              <a:rPr kumimoji="1" lang="ja-JP" altLang="en-US" dirty="0"/>
              <a:t>写真を見て下さい。タバコを吸わない人に比べて、喫煙者の歯ぐきはメラニン色素の沈着により黒ずんでいることが分かります。</a:t>
            </a:r>
          </a:p>
          <a:p>
            <a:r>
              <a:rPr kumimoji="1" lang="ja-JP" altLang="en-US" dirty="0"/>
              <a:t>タバコに含まれるタールがヤニとして歯に付着すると、その上にプラークが付着しやすくなります。</a:t>
            </a:r>
            <a:endParaRPr kumimoji="1" lang="en-US" altLang="ja-JP" dirty="0"/>
          </a:p>
          <a:p>
            <a:r>
              <a:rPr kumimoji="1" lang="ja-JP" altLang="en-US" dirty="0"/>
              <a:t>また、タバコに含まれる一酸化炭素やニコチンは病原菌に対する抵抗力を低下させると共に歯茎の腫れを隠したり、傷口を治りにくくしたりするため、歯周病を重症化させます。</a:t>
            </a:r>
            <a:endParaRPr kumimoji="1" lang="en-US" altLang="ja-JP" dirty="0"/>
          </a:p>
          <a:p>
            <a:r>
              <a:rPr kumimoji="1" lang="ja-JP" altLang="en-US" dirty="0"/>
              <a:t>歯周病治療に際しては、禁煙が必要となります。</a:t>
            </a:r>
          </a:p>
        </p:txBody>
      </p:sp>
      <p:sp>
        <p:nvSpPr>
          <p:cNvPr id="4" name="スライド番号プレースホルダー 3"/>
          <p:cNvSpPr>
            <a:spLocks noGrp="1"/>
          </p:cNvSpPr>
          <p:nvPr>
            <p:ph type="sldNum" sz="quarter" idx="10"/>
          </p:nvPr>
        </p:nvSpPr>
        <p:spPr/>
        <p:txBody>
          <a:bodyPr/>
          <a:lstStyle/>
          <a:p>
            <a:fld id="{7948A1C4-A88A-8E4B-87FF-FDAF66A1D9E3}" type="slidenum">
              <a:rPr kumimoji="1" lang="ja-JP" altLang="en-US" smtClean="0"/>
              <a:t>5</a:t>
            </a:fld>
            <a:endParaRPr kumimoji="1" lang="ja-JP" altLang="en-US"/>
          </a:p>
        </p:txBody>
      </p:sp>
    </p:spTree>
    <p:extLst>
      <p:ext uri="{BB962C8B-B14F-4D97-AF65-F5344CB8AC3E}">
        <p14:creationId xmlns:p14="http://schemas.microsoft.com/office/powerpoint/2010/main" val="312129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ja-JP" altLang="en-US" dirty="0"/>
              <a:t>タバコと歯周病の関係をグラフに表しています。</a:t>
            </a:r>
            <a:endParaRPr lang="en-US" altLang="ja-JP" dirty="0"/>
          </a:p>
          <a:p>
            <a:r>
              <a:rPr lang="en-US" altLang="ja-JP" dirty="0"/>
              <a:t>1</a:t>
            </a:r>
            <a:r>
              <a:rPr lang="ja-JP" altLang="en-US" dirty="0"/>
              <a:t>日あたりの喫煙本数の増加に伴い、歯周病のリスクが跳ね上がっていることが分かります。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ja-JP" altLang="en-US" dirty="0"/>
              <a:t>タバコの中のニコチンによる影響で歯ぐきの血管が収縮します。血の巡りが悪くなり、口の中の免疫力も低下します。ただ出血は見た目上減るため、気づいた時には歯周病が重症化している場合が有ります。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ja-JP" altLang="en-US" dirty="0"/>
              <a:t>禁煙に成功した人のお口の中を、禁煙前と禁煙後で比べて見てみましょう。</a:t>
            </a:r>
            <a:endParaRPr lang="en-US" altLang="ja-JP" dirty="0"/>
          </a:p>
          <a:p>
            <a:r>
              <a:rPr lang="ja-JP" altLang="en-US" dirty="0"/>
              <a:t>禁煙し、口の中のメンテナンスを行うことにより歯ぐきが健康になっていることが分かります。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t>本人がタバコを吸っていなくても、ご家族がタバコを吸っていることで歯周組織に影響が出ている方の写真です。</a:t>
            </a:r>
            <a:endParaRPr lang="en-US" altLang="ja-JP" dirty="0"/>
          </a:p>
          <a:p>
            <a:r>
              <a:rPr lang="ja-JP" altLang="en-US" dirty="0"/>
              <a:t>一番左の写真では、上の</a:t>
            </a:r>
            <a:r>
              <a:rPr lang="en-US" altLang="ja-JP" dirty="0"/>
              <a:t>4</a:t>
            </a:r>
            <a:r>
              <a:rPr lang="ja-JP" altLang="en-US" dirty="0"/>
              <a:t>本の前歯、下の</a:t>
            </a:r>
            <a:r>
              <a:rPr lang="en-US" altLang="ja-JP" dirty="0"/>
              <a:t>6</a:t>
            </a:r>
            <a:r>
              <a:rPr lang="ja-JP" altLang="en-US" dirty="0"/>
              <a:t>本の前歯の歯ぐきに元々の薄いメラニン色素沈着が見られます。一番右の写真では明らかに濃くなっていることが分かります。タバコの影響でメラニン色素が増加するという報告が有ります。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69AAA908-0B13-469C-AC34-91B415505C1D}" type="datetimeFigureOut">
              <a:rPr lang="ja-JP" altLang="en-US"/>
              <a:pPr>
                <a:defRPr/>
              </a:pPr>
              <a:t>2021/5/31</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658DE948-DA8F-48AC-9B15-6B435B2D3210}"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772DA88-B5D3-47E0-9A41-5FF05BD9B3E4}" type="datetimeFigureOut">
              <a:rPr lang="ja-JP" altLang="en-US"/>
              <a:pPr>
                <a:defRPr/>
              </a:pPr>
              <a:t>2021/5/31</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952B7B35-AED0-4C89-AB9A-2B519F786E0B}"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FDE5A74D-3F74-4615-A221-E443C0422F8A}" type="datetimeFigureOut">
              <a:rPr lang="ja-JP" altLang="en-US"/>
              <a:pPr>
                <a:defRPr/>
              </a:pPr>
              <a:t>2021/5/31</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76219F0-EB9C-4B06-B67A-D6FBE300EC94}"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BC1EA3D1-6913-491F-BDD9-BE1E0A028CEF}" type="datetimeFigureOut">
              <a:rPr lang="ja-JP" altLang="en-US"/>
              <a:pPr>
                <a:defRPr/>
              </a:pPr>
              <a:t>2021/5/31</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4A2AE6B-913F-47E9-9CB9-DC0B13FA9513}"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91BB22EA-02CD-4B39-B596-64B83C149F48}" type="datetimeFigureOut">
              <a:rPr lang="ja-JP" altLang="en-US"/>
              <a:pPr>
                <a:defRPr/>
              </a:pPr>
              <a:t>2021/5/31</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8931136-C3F7-42F3-8189-3A8FFDA8F5D3}"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111AC747-E943-42B7-8C37-2AFD795ED66D}" type="datetimeFigureOut">
              <a:rPr lang="ja-JP" altLang="en-US"/>
              <a:pPr>
                <a:defRPr/>
              </a:pPr>
              <a:t>2021/5/31</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99C745E4-6316-4983-A918-37E18153B21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52E02C85-DE29-4A98-A751-0450BE971C53}" type="datetimeFigureOut">
              <a:rPr lang="ja-JP" altLang="en-US"/>
              <a:pPr>
                <a:defRPr/>
              </a:pPr>
              <a:t>2021/5/31</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447DDE8C-E0E8-4B7A-BD1F-FC67E5227B91}"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1F106A87-24B9-446C-BFE9-C2BB02105ECA}" type="datetimeFigureOut">
              <a:rPr lang="ja-JP" altLang="en-US"/>
              <a:pPr>
                <a:defRPr/>
              </a:pPr>
              <a:t>2021/5/31</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479F86BA-D5EB-42F6-8FA1-A78B05AC51BE}"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52D780-329B-4172-8312-D789CBFCF73C}" type="datetimeFigureOut">
              <a:rPr lang="ja-JP" altLang="en-US"/>
              <a:pPr>
                <a:defRPr/>
              </a:pPr>
              <a:t>2021/5/31</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81A1CE7C-264A-4B95-BE56-FBF18B7EAC5B}"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551CBE9C-9111-4DD1-AD4F-E1C811CBC8C2}" type="datetimeFigureOut">
              <a:rPr lang="ja-JP" altLang="en-US"/>
              <a:pPr>
                <a:defRPr/>
              </a:pPr>
              <a:t>2021/5/31</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FB874875-56D5-439B-A359-7B5D6788143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3A32216D-72E4-4FDD-85BE-22FFA03A4E93}" type="datetimeFigureOut">
              <a:rPr lang="ja-JP" altLang="en-US"/>
              <a:pPr>
                <a:defRPr/>
              </a:pPr>
              <a:t>2021/5/31</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093AA2FE-4647-4349-9B98-027E9EA300B7}"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E3F01D3B-AA70-4CC4-9330-673BCFEF909B}" type="datetimeFigureOut">
              <a:rPr lang="ja-JP" altLang="en-US"/>
              <a:pPr>
                <a:defRPr/>
              </a:pPr>
              <a:t>2021/5/31</a:t>
            </a:fld>
            <a:endParaRPr lang="ja-JP" altLang="en-US"/>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0764D04-B2CC-4208-9C9A-4405926ED15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itchFamily="34" charset="0"/>
        </a:defRPr>
      </a:lvl2pPr>
      <a:lvl3pPr algn="l" rtl="0" fontAlgn="base">
        <a:lnSpc>
          <a:spcPct val="90000"/>
        </a:lnSpc>
        <a:spcBef>
          <a:spcPct val="0"/>
        </a:spcBef>
        <a:spcAft>
          <a:spcPct val="0"/>
        </a:spcAft>
        <a:defRPr kumimoji="1" sz="4400">
          <a:solidFill>
            <a:schemeClr val="tx1"/>
          </a:solidFill>
          <a:latin typeface="Calibri Light" pitchFamily="34" charset="0"/>
        </a:defRPr>
      </a:lvl3pPr>
      <a:lvl4pPr algn="l" rtl="0" fontAlgn="base">
        <a:lnSpc>
          <a:spcPct val="90000"/>
        </a:lnSpc>
        <a:spcBef>
          <a:spcPct val="0"/>
        </a:spcBef>
        <a:spcAft>
          <a:spcPct val="0"/>
        </a:spcAft>
        <a:defRPr kumimoji="1" sz="4400">
          <a:solidFill>
            <a:schemeClr val="tx1"/>
          </a:solidFill>
          <a:latin typeface="Calibri Light" pitchFamily="34" charset="0"/>
        </a:defRPr>
      </a:lvl4pPr>
      <a:lvl5pPr algn="l" rtl="0" fontAlgn="base">
        <a:lnSpc>
          <a:spcPct val="90000"/>
        </a:lnSpc>
        <a:spcBef>
          <a:spcPct val="0"/>
        </a:spcBef>
        <a:spcAft>
          <a:spcPct val="0"/>
        </a:spcAft>
        <a:defRPr kumimoji="1" sz="4400">
          <a:solidFill>
            <a:schemeClr val="tx1"/>
          </a:solidFill>
          <a:latin typeface="Calibri Light" pitchFamily="34" charset="0"/>
        </a:defRPr>
      </a:lvl5pPr>
      <a:lvl6pPr marL="457200" algn="l" rtl="0" fontAlgn="base">
        <a:lnSpc>
          <a:spcPct val="90000"/>
        </a:lnSpc>
        <a:spcBef>
          <a:spcPct val="0"/>
        </a:spcBef>
        <a:spcAft>
          <a:spcPct val="0"/>
        </a:spcAft>
        <a:defRPr kumimoji="1" sz="4400">
          <a:solidFill>
            <a:schemeClr val="tx1"/>
          </a:solidFill>
          <a:latin typeface="Calibri Light" pitchFamily="34" charset="0"/>
        </a:defRPr>
      </a:lvl6pPr>
      <a:lvl7pPr marL="914400" algn="l" rtl="0" fontAlgn="base">
        <a:lnSpc>
          <a:spcPct val="90000"/>
        </a:lnSpc>
        <a:spcBef>
          <a:spcPct val="0"/>
        </a:spcBef>
        <a:spcAft>
          <a:spcPct val="0"/>
        </a:spcAft>
        <a:defRPr kumimoji="1" sz="4400">
          <a:solidFill>
            <a:schemeClr val="tx1"/>
          </a:solidFill>
          <a:latin typeface="Calibri Light" pitchFamily="34" charset="0"/>
        </a:defRPr>
      </a:lvl7pPr>
      <a:lvl8pPr marL="1371600" algn="l" rtl="0" fontAlgn="base">
        <a:lnSpc>
          <a:spcPct val="90000"/>
        </a:lnSpc>
        <a:spcBef>
          <a:spcPct val="0"/>
        </a:spcBef>
        <a:spcAft>
          <a:spcPct val="0"/>
        </a:spcAft>
        <a:defRPr kumimoji="1" sz="4400">
          <a:solidFill>
            <a:schemeClr val="tx1"/>
          </a:solidFill>
          <a:latin typeface="Calibri Light" pitchFamily="34" charset="0"/>
        </a:defRPr>
      </a:lvl8pPr>
      <a:lvl9pPr marL="1828800" algn="l" rtl="0" fontAlgn="base">
        <a:lnSpc>
          <a:spcPct val="90000"/>
        </a:lnSpc>
        <a:spcBef>
          <a:spcPct val="0"/>
        </a:spcBef>
        <a:spcAft>
          <a:spcPct val="0"/>
        </a:spcAft>
        <a:defRPr kumimoji="1"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nvSpPr>
        <p:spPr>
          <a:xfrm>
            <a:off x="0" y="1088574"/>
            <a:ext cx="9906000" cy="1217612"/>
          </a:xfrm>
          <a:prstGeom prst="rect">
            <a:avLst/>
          </a:prstGeom>
          <a:solidFill>
            <a:schemeClr val="accent4">
              <a:lumMod val="20000"/>
              <a:lumOff val="80000"/>
            </a:schemeClr>
          </a:solidFill>
        </p:spPr>
        <p:txBody>
          <a:bodyPr anchor="b">
            <a:normAutofit/>
          </a:bodyPr>
          <a:lstStyle>
            <a:lvl1pPr algn="ctr" defTabSz="742950" rtl="0" eaLnBrk="1" latinLnBrk="0" hangingPunct="1">
              <a:lnSpc>
                <a:spcPct val="90000"/>
              </a:lnSpc>
              <a:spcBef>
                <a:spcPct val="0"/>
              </a:spcBef>
              <a:buNone/>
              <a:defRPr kumimoji="1" sz="4875" kern="1200">
                <a:solidFill>
                  <a:schemeClr val="tx1"/>
                </a:solidFill>
                <a:latin typeface="+mj-lt"/>
                <a:ea typeface="+mj-ea"/>
                <a:cs typeface="+mj-cs"/>
              </a:defRPr>
            </a:lvl1pPr>
          </a:lstStyle>
          <a:p>
            <a:pPr fontAlgn="auto">
              <a:spcAft>
                <a:spcPts val="0"/>
              </a:spcAft>
              <a:defRPr/>
            </a:pPr>
            <a:r>
              <a:rPr lang="ja-JP" altLang="en-US" sz="6000" b="1" dirty="0">
                <a:latin typeface="Calibri Light 見出し"/>
              </a:rPr>
              <a:t>タバコと歯とお口の健康</a:t>
            </a:r>
          </a:p>
        </p:txBody>
      </p:sp>
      <p:pic>
        <p:nvPicPr>
          <p:cNvPr id="3" name="図 2">
            <a:extLst>
              <a:ext uri="{FF2B5EF4-FFF2-40B4-BE49-F238E27FC236}">
                <a16:creationId xmlns:a16="http://schemas.microsoft.com/office/drawing/2014/main" id="{59F27E79-8948-49D9-945B-0AA672A13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993" y="2093193"/>
            <a:ext cx="4505171" cy="4764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5"/>
          <p:cNvSpPr txBox="1">
            <a:spLocks noChangeArrowheads="1"/>
          </p:cNvSpPr>
          <p:nvPr/>
        </p:nvSpPr>
        <p:spPr bwMode="auto">
          <a:xfrm>
            <a:off x="4273550" y="6440488"/>
            <a:ext cx="5964238" cy="369887"/>
          </a:xfrm>
          <a:prstGeom prst="rect">
            <a:avLst/>
          </a:prstGeom>
          <a:noFill/>
          <a:ln w="9525">
            <a:noFill/>
            <a:miter lim="800000"/>
            <a:headEnd/>
            <a:tailEnd/>
          </a:ln>
        </p:spPr>
        <p:txBody>
          <a:bodyPr>
            <a:spAutoFit/>
          </a:bodyPr>
          <a:lstStyle/>
          <a:p>
            <a:r>
              <a:rPr lang="ja-JP" altLang="en-US">
                <a:latin typeface="Calibri" pitchFamily="34" charset="0"/>
                <a:ea typeface="游ゴシック"/>
                <a:cs typeface="游ゴシック"/>
              </a:rPr>
              <a:t>出典：</a:t>
            </a:r>
            <a:r>
              <a:rPr lang="en-US" altLang="ja-JP">
                <a:latin typeface="Calibri" pitchFamily="34" charset="0"/>
                <a:ea typeface="游ゴシック"/>
                <a:cs typeface="游ゴシック"/>
              </a:rPr>
              <a:t>8020</a:t>
            </a:r>
            <a:r>
              <a:rPr lang="ja-JP" altLang="en-US">
                <a:latin typeface="Calibri" pitchFamily="34" charset="0"/>
                <a:ea typeface="游ゴシック"/>
                <a:cs typeface="游ゴシック"/>
              </a:rPr>
              <a:t>推進財団　「歯周病と生活習慣病の関係」</a:t>
            </a:r>
          </a:p>
        </p:txBody>
      </p:sp>
      <p:pic>
        <p:nvPicPr>
          <p:cNvPr id="22" name="図 21">
            <a:extLst>
              <a:ext uri="{FF2B5EF4-FFF2-40B4-BE49-F238E27FC236}">
                <a16:creationId xmlns:a16="http://schemas.microsoft.com/office/drawing/2014/main" id="{8A75C323-5A60-40BC-A412-768258CEA536}"/>
              </a:ext>
            </a:extLst>
          </p:cNvPr>
          <p:cNvPicPr>
            <a:picLocks noChangeAspect="1"/>
          </p:cNvPicPr>
          <p:nvPr/>
        </p:nvPicPr>
        <p:blipFill rotWithShape="1">
          <a:blip r:embed="rId3"/>
          <a:srcRect t="11364"/>
          <a:stretch/>
        </p:blipFill>
        <p:spPr>
          <a:xfrm>
            <a:off x="490528" y="1280160"/>
            <a:ext cx="8924940" cy="4997768"/>
          </a:xfrm>
          <a:prstGeom prst="rect">
            <a:avLst/>
          </a:prstGeom>
        </p:spPr>
      </p:pic>
      <p:sp>
        <p:nvSpPr>
          <p:cNvPr id="7" name="タイトル 1">
            <a:extLst>
              <a:ext uri="{FF2B5EF4-FFF2-40B4-BE49-F238E27FC236}">
                <a16:creationId xmlns:a16="http://schemas.microsoft.com/office/drawing/2014/main" id="{DA2A03D4-0ABF-40E3-B36A-C69124F1CF3C}"/>
              </a:ext>
            </a:extLst>
          </p:cNvPr>
          <p:cNvSpPr>
            <a:spLocks noGrp="1"/>
          </p:cNvSpPr>
          <p:nvPr>
            <p:ph type="title"/>
          </p:nvPr>
        </p:nvSpPr>
        <p:spPr>
          <a:xfrm>
            <a:off x="81437" y="261937"/>
            <a:ext cx="9743123" cy="1325563"/>
          </a:xfrm>
        </p:spPr>
        <p:txBody>
          <a:bodyPr/>
          <a:lstStyle/>
          <a:p>
            <a:pPr algn="ctr"/>
            <a:r>
              <a:rPr lang="ja-JP" altLang="en-US" sz="5400" b="1" dirty="0">
                <a:cs typeface="游ゴシック Light"/>
              </a:rPr>
              <a:t>受動喫煙が歯周病に及ぼす影響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1598B-0F0C-4B6D-89B2-38CD647D7EB4}"/>
              </a:ext>
            </a:extLst>
          </p:cNvPr>
          <p:cNvSpPr>
            <a:spLocks noGrp="1"/>
          </p:cNvSpPr>
          <p:nvPr>
            <p:ph type="title"/>
          </p:nvPr>
        </p:nvSpPr>
        <p:spPr>
          <a:xfrm>
            <a:off x="681035" y="-71913"/>
            <a:ext cx="8543925" cy="1325563"/>
          </a:xfrm>
        </p:spPr>
        <p:txBody>
          <a:bodyPr>
            <a:normAutofit/>
          </a:bodyPr>
          <a:lstStyle/>
          <a:p>
            <a:pPr algn="ctr"/>
            <a:r>
              <a:rPr lang="ja-JP" altLang="en-US" sz="5400" b="1" dirty="0"/>
              <a:t>歯周病</a:t>
            </a:r>
            <a:endParaRPr kumimoji="1" lang="ja-JP" altLang="en-US" sz="5400" b="1" dirty="0">
              <a:latin typeface="Calibri Light 見出し"/>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79582D60-9A52-42A6-972E-093B5FBD58CF}"/>
              </a:ext>
            </a:extLst>
          </p:cNvPr>
          <p:cNvSpPr txBox="1"/>
          <p:nvPr/>
        </p:nvSpPr>
        <p:spPr>
          <a:xfrm>
            <a:off x="681035" y="986505"/>
            <a:ext cx="3745189" cy="584775"/>
          </a:xfrm>
          <a:prstGeom prst="rect">
            <a:avLst/>
          </a:prstGeom>
          <a:solidFill>
            <a:schemeClr val="accent4">
              <a:lumMod val="60000"/>
              <a:lumOff val="40000"/>
            </a:schemeClr>
          </a:solidFill>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3200" b="1" dirty="0"/>
              <a:t>歯周病とは・・・</a:t>
            </a:r>
            <a:endParaRPr kumimoji="1" lang="ja-JP" altLang="en-US" sz="3200" b="1" dirty="0"/>
          </a:p>
        </p:txBody>
      </p:sp>
      <p:sp>
        <p:nvSpPr>
          <p:cNvPr id="6" name="コンテンツ プレースホルダー 5">
            <a:extLst>
              <a:ext uri="{FF2B5EF4-FFF2-40B4-BE49-F238E27FC236}">
                <a16:creationId xmlns:a16="http://schemas.microsoft.com/office/drawing/2014/main" id="{5FE6CF2F-975D-4A88-9A52-46858C23B2CE}"/>
              </a:ext>
            </a:extLst>
          </p:cNvPr>
          <p:cNvSpPr>
            <a:spLocks noGrp="1"/>
          </p:cNvSpPr>
          <p:nvPr>
            <p:ph idx="1"/>
          </p:nvPr>
        </p:nvSpPr>
        <p:spPr>
          <a:xfrm>
            <a:off x="340515" y="1607088"/>
            <a:ext cx="9224964" cy="2771174"/>
          </a:xfrm>
        </p:spPr>
        <p:txBody>
          <a:bodyPr>
            <a:noAutofit/>
          </a:bodyPr>
          <a:lstStyle/>
          <a:p>
            <a:pPr marL="0" indent="0">
              <a:buNone/>
            </a:pPr>
            <a:r>
              <a:rPr lang="ja-JP" altLang="en-US" sz="3200" dirty="0"/>
              <a:t>・歯と歯ぐきの境目に歯垢（プラーク）がたまり、</a:t>
            </a:r>
            <a:endParaRPr lang="en-US" altLang="ja-JP" sz="3200" dirty="0"/>
          </a:p>
          <a:p>
            <a:pPr marL="0" indent="0">
              <a:buNone/>
            </a:pPr>
            <a:r>
              <a:rPr lang="ja-JP" altLang="en-US" sz="3200" dirty="0"/>
              <a:t>　その中に潜んでいる細菌によって歯ぐきに出血</a:t>
            </a:r>
            <a:endParaRPr lang="en-US" altLang="ja-JP" sz="3200" dirty="0"/>
          </a:p>
          <a:p>
            <a:pPr marL="0" indent="0">
              <a:buNone/>
            </a:pPr>
            <a:r>
              <a:rPr lang="ja-JP" altLang="en-US" sz="3200" dirty="0"/>
              <a:t>　や腫れが起こる病気。</a:t>
            </a:r>
            <a:endParaRPr lang="en-US" altLang="ja-JP" sz="3200" dirty="0"/>
          </a:p>
          <a:p>
            <a:pPr marL="0" indent="0">
              <a:buNone/>
            </a:pPr>
            <a:r>
              <a:rPr lang="ja-JP" altLang="en-US" sz="3200" dirty="0"/>
              <a:t>・痛みを伴わずに進行し、重症化することがある。</a:t>
            </a:r>
            <a:endParaRPr lang="en-US" altLang="ja-JP" sz="3200" dirty="0"/>
          </a:p>
          <a:p>
            <a:pPr marL="0" indent="0">
              <a:buNone/>
            </a:pPr>
            <a:r>
              <a:rPr lang="ja-JP" altLang="en-US" sz="3200" dirty="0"/>
              <a:t>・「歯肉炎」と「歯周炎」の総称。</a:t>
            </a:r>
          </a:p>
        </p:txBody>
      </p:sp>
      <p:sp>
        <p:nvSpPr>
          <p:cNvPr id="7" name="テキスト ボックス 6">
            <a:extLst>
              <a:ext uri="{FF2B5EF4-FFF2-40B4-BE49-F238E27FC236}">
                <a16:creationId xmlns:a16="http://schemas.microsoft.com/office/drawing/2014/main" id="{00DBF81C-6D13-4934-828E-0E6648C063AE}"/>
              </a:ext>
            </a:extLst>
          </p:cNvPr>
          <p:cNvSpPr txBox="1"/>
          <p:nvPr/>
        </p:nvSpPr>
        <p:spPr>
          <a:xfrm>
            <a:off x="1490140" y="5106245"/>
            <a:ext cx="6925711" cy="1191816"/>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3200" b="1" dirty="0">
                <a:solidFill>
                  <a:srgbClr val="FF0000"/>
                </a:solidFill>
              </a:rPr>
              <a:t>４０歳以上の成人が歯を失う原因の４０％以上は歯周病</a:t>
            </a:r>
            <a:endParaRPr lang="ja-JP" altLang="en-US" sz="3200" b="1" dirty="0">
              <a:solidFill>
                <a:srgbClr val="FF0000"/>
              </a:solidFill>
              <a:latin typeface="Calibri 本文"/>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EE7CF8E8-234A-4AAC-945C-8C46660C8CB2}"/>
              </a:ext>
            </a:extLst>
          </p:cNvPr>
          <p:cNvSpPr txBox="1"/>
          <p:nvPr/>
        </p:nvSpPr>
        <p:spPr>
          <a:xfrm>
            <a:off x="1490141" y="4378261"/>
            <a:ext cx="6925711" cy="646986"/>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3200" b="1" dirty="0">
                <a:solidFill>
                  <a:srgbClr val="FF0000"/>
                </a:solidFill>
              </a:rPr>
              <a:t>４０歳以上の約８０％が歯周病</a:t>
            </a:r>
            <a:endParaRPr lang="ja-JP" altLang="en-US" sz="3200" b="1" dirty="0">
              <a:solidFill>
                <a:srgbClr val="FF0000"/>
              </a:solidFill>
              <a:latin typeface="Calibri 本文"/>
              <a:ea typeface="ＭＳ ゴシック" panose="020B0609070205080204" pitchFamily="49" charset="-128"/>
            </a:endParaRPr>
          </a:p>
        </p:txBody>
      </p:sp>
      <p:sp>
        <p:nvSpPr>
          <p:cNvPr id="9" name="テキスト ボックス 4">
            <a:extLst>
              <a:ext uri="{FF2B5EF4-FFF2-40B4-BE49-F238E27FC236}">
                <a16:creationId xmlns:a16="http://schemas.microsoft.com/office/drawing/2014/main" id="{2A271898-C6EC-4AC5-ABF5-5EBEB524088E}"/>
              </a:ext>
            </a:extLst>
          </p:cNvPr>
          <p:cNvSpPr txBox="1">
            <a:spLocks noChangeArrowheads="1"/>
          </p:cNvSpPr>
          <p:nvPr/>
        </p:nvSpPr>
        <p:spPr bwMode="auto">
          <a:xfrm>
            <a:off x="3803073" y="6314789"/>
            <a:ext cx="6477000" cy="584775"/>
          </a:xfrm>
          <a:prstGeom prst="rect">
            <a:avLst/>
          </a:prstGeom>
          <a:noFill/>
          <a:ln w="9525">
            <a:noFill/>
            <a:miter lim="800000"/>
            <a:headEnd/>
            <a:tailEnd/>
          </a:ln>
        </p:spPr>
        <p:txBody>
          <a:bodyPr wrap="square">
            <a:spAutoFit/>
          </a:bodyPr>
          <a:lstStyle/>
          <a:p>
            <a:r>
              <a:rPr lang="ja-JP" altLang="en-US" sz="1600" dirty="0">
                <a:latin typeface="+mn-ea"/>
                <a:ea typeface="+mn-ea"/>
              </a:rPr>
              <a:t>出典：厚生労働省「平成２３年度歯科疾患実態調査」</a:t>
            </a:r>
            <a:endParaRPr lang="en-US" altLang="ja-JP" sz="1600" dirty="0">
              <a:latin typeface="+mn-ea"/>
              <a:ea typeface="+mn-ea"/>
            </a:endParaRPr>
          </a:p>
          <a:p>
            <a:r>
              <a:rPr lang="ja-JP" altLang="en-US" sz="1600" dirty="0">
                <a:latin typeface="+mn-ea"/>
                <a:ea typeface="+mn-ea"/>
              </a:rPr>
              <a:t>　　　８０２０推進財団「第２回永久歯の抜歯原因調査報告書」</a:t>
            </a:r>
            <a:endParaRPr lang="ja-JP" altLang="ja-JP" sz="1600" dirty="0">
              <a:latin typeface="+mn-ea"/>
              <a:ea typeface="+mn-ea"/>
            </a:endParaRPr>
          </a:p>
        </p:txBody>
      </p:sp>
    </p:spTree>
    <p:extLst>
      <p:ext uri="{BB962C8B-B14F-4D97-AF65-F5344CB8AC3E}">
        <p14:creationId xmlns:p14="http://schemas.microsoft.com/office/powerpoint/2010/main" val="25969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title"/>
          </p:nvPr>
        </p:nvSpPr>
        <p:spPr>
          <a:xfrm>
            <a:off x="681038" y="165100"/>
            <a:ext cx="8543925" cy="1325563"/>
          </a:xfrm>
        </p:spPr>
        <p:txBody>
          <a:bodyPr/>
          <a:lstStyle/>
          <a:p>
            <a:pPr algn="ctr"/>
            <a:r>
              <a:rPr lang="ja-JP" altLang="en-US" sz="5400" b="1" dirty="0">
                <a:latin typeface="Calibri Light 見出し"/>
                <a:cs typeface="游ゴシック Light"/>
              </a:rPr>
              <a:t>タバコ</a:t>
            </a:r>
            <a:r>
              <a:rPr lang="ja-JP" altLang="en-US" sz="5400" b="1" dirty="0">
                <a:cs typeface="游ゴシック Light"/>
              </a:rPr>
              <a:t>は様々な病気の要因</a:t>
            </a:r>
          </a:p>
        </p:txBody>
      </p:sp>
      <p:pic>
        <p:nvPicPr>
          <p:cNvPr id="14338" name="コンテンツ プレースホルダー 7"/>
          <p:cNvPicPr>
            <a:picLocks noGrp="1" noChangeAspect="1"/>
          </p:cNvPicPr>
          <p:nvPr>
            <p:ph idx="1"/>
          </p:nvPr>
        </p:nvPicPr>
        <p:blipFill>
          <a:blip r:embed="rId3"/>
          <a:srcRect/>
          <a:stretch>
            <a:fillRect/>
          </a:stretch>
        </p:blipFill>
        <p:spPr>
          <a:xfrm>
            <a:off x="3513138" y="2527300"/>
            <a:ext cx="2654300" cy="2820988"/>
          </a:xfrm>
        </p:spPr>
      </p:pic>
      <p:sp>
        <p:nvSpPr>
          <p:cNvPr id="9" name="吹き出し: 線 8"/>
          <p:cNvSpPr/>
          <p:nvPr/>
        </p:nvSpPr>
        <p:spPr>
          <a:xfrm>
            <a:off x="5618163" y="1300163"/>
            <a:ext cx="4287837" cy="1031875"/>
          </a:xfrm>
          <a:prstGeom prst="borderCallout1">
            <a:avLst>
              <a:gd name="adj1" fmla="val 37825"/>
              <a:gd name="adj2" fmla="val -224"/>
              <a:gd name="adj3" fmla="val 124617"/>
              <a:gd name="adj4" fmla="val -1170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rgbClr val="FF0000"/>
                </a:solidFill>
              </a:rPr>
              <a:t>歯科口腔外科疾患</a:t>
            </a:r>
            <a:endParaRPr lang="en-US" altLang="ja-JP" sz="1600" dirty="0">
              <a:solidFill>
                <a:srgbClr val="FF0000"/>
              </a:solidFill>
            </a:endParaRPr>
          </a:p>
          <a:p>
            <a:pPr fontAlgn="auto">
              <a:spcBef>
                <a:spcPts val="0"/>
              </a:spcBef>
              <a:spcAft>
                <a:spcPts val="0"/>
              </a:spcAft>
              <a:defRPr/>
            </a:pPr>
            <a:r>
              <a:rPr lang="ja-JP" altLang="en-US" sz="1600" dirty="0">
                <a:solidFill>
                  <a:schemeClr val="tx1"/>
                </a:solidFill>
              </a:rPr>
              <a:t>・歯周病　　　・白板症</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・歯の喪失　　・歯ぐきのメラニン色素沈着　　</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・むし歯　　　・インプラントの失敗</a:t>
            </a:r>
          </a:p>
        </p:txBody>
      </p:sp>
      <p:sp>
        <p:nvSpPr>
          <p:cNvPr id="10" name="吹き出し: 線 9"/>
          <p:cNvSpPr/>
          <p:nvPr/>
        </p:nvSpPr>
        <p:spPr>
          <a:xfrm>
            <a:off x="6662738" y="2613025"/>
            <a:ext cx="2852737" cy="1614488"/>
          </a:xfrm>
          <a:prstGeom prst="borderCallout1">
            <a:avLst>
              <a:gd name="adj1" fmla="val 37825"/>
              <a:gd name="adj2" fmla="val -224"/>
              <a:gd name="adj3" fmla="val 48459"/>
              <a:gd name="adj4" fmla="val -23239"/>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rgbClr val="FF0000"/>
                </a:solidFill>
              </a:rPr>
              <a:t>呼吸疾患</a:t>
            </a:r>
            <a:endParaRPr lang="en-US" altLang="ja-JP" sz="1600" dirty="0">
              <a:solidFill>
                <a:srgbClr val="FF0000"/>
              </a:solidFill>
            </a:endParaRPr>
          </a:p>
          <a:p>
            <a:pPr fontAlgn="auto">
              <a:spcBef>
                <a:spcPts val="0"/>
              </a:spcBef>
              <a:spcAft>
                <a:spcPts val="0"/>
              </a:spcAft>
              <a:defRPr/>
            </a:pPr>
            <a:r>
              <a:rPr lang="ja-JP" altLang="en-US" sz="1600" dirty="0">
                <a:solidFill>
                  <a:schemeClr val="tx1"/>
                </a:solidFill>
              </a:rPr>
              <a:t>・肺炎</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・気管支喘息</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・肺結核</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・ＣＯＰＤ</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・その他の呼吸疾患</a:t>
            </a:r>
          </a:p>
        </p:txBody>
      </p:sp>
      <p:sp>
        <p:nvSpPr>
          <p:cNvPr id="7" name="吹き出し: 線 6"/>
          <p:cNvSpPr/>
          <p:nvPr/>
        </p:nvSpPr>
        <p:spPr>
          <a:xfrm>
            <a:off x="6519863" y="4386263"/>
            <a:ext cx="3233737" cy="2306637"/>
          </a:xfrm>
          <a:prstGeom prst="borderCallout1">
            <a:avLst>
              <a:gd name="adj1" fmla="val 37825"/>
              <a:gd name="adj2" fmla="val -224"/>
              <a:gd name="adj3" fmla="val 18418"/>
              <a:gd name="adj4" fmla="val -1640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rgbClr val="FF0000"/>
                </a:solidFill>
              </a:rPr>
              <a:t>生殖</a:t>
            </a:r>
            <a:endParaRPr lang="en-US" altLang="ja-JP" sz="1600" dirty="0">
              <a:solidFill>
                <a:srgbClr val="FF0000"/>
              </a:solidFill>
            </a:endParaRPr>
          </a:p>
          <a:p>
            <a:pPr fontAlgn="auto">
              <a:spcBef>
                <a:spcPts val="0"/>
              </a:spcBef>
              <a:spcAft>
                <a:spcPts val="0"/>
              </a:spcAft>
              <a:defRPr/>
            </a:pPr>
            <a:r>
              <a:rPr lang="ja-JP" altLang="en-US" sz="1600" dirty="0">
                <a:solidFill>
                  <a:schemeClr val="tx1"/>
                </a:solidFill>
              </a:rPr>
              <a:t>・妊娠しにくくなる</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・勃起機能不全</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・子宮外妊娠　　・妊娠合併症</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・早産　　　　　・低出生体重</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・乳幼児突然死症候群</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・先天性口唇口蓋裂</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・破壊的行動障害</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・注意欠如・多動性障害</a:t>
            </a:r>
            <a:endParaRPr lang="en-US" altLang="ja-JP" sz="1600" dirty="0">
              <a:solidFill>
                <a:schemeClr val="tx1"/>
              </a:solidFill>
            </a:endParaRPr>
          </a:p>
        </p:txBody>
      </p:sp>
      <p:sp>
        <p:nvSpPr>
          <p:cNvPr id="11" name="吹き出し: 線 10"/>
          <p:cNvSpPr/>
          <p:nvPr/>
        </p:nvSpPr>
        <p:spPr>
          <a:xfrm>
            <a:off x="2955925" y="5738813"/>
            <a:ext cx="3436938" cy="963612"/>
          </a:xfrm>
          <a:prstGeom prst="borderCallout1">
            <a:avLst>
              <a:gd name="adj1" fmla="val 70"/>
              <a:gd name="adj2" fmla="val 35395"/>
              <a:gd name="adj3" fmla="val -59553"/>
              <a:gd name="adj4" fmla="val 51904"/>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rgbClr val="FF0000"/>
                </a:solidFill>
              </a:rPr>
              <a:t>手術関連</a:t>
            </a:r>
            <a:endParaRPr lang="en-US" altLang="ja-JP" sz="1600" dirty="0">
              <a:solidFill>
                <a:srgbClr val="FF0000"/>
              </a:solidFill>
            </a:endParaRPr>
          </a:p>
          <a:p>
            <a:pPr fontAlgn="auto">
              <a:spcBef>
                <a:spcPts val="0"/>
              </a:spcBef>
              <a:spcAft>
                <a:spcPts val="0"/>
              </a:spcAft>
              <a:defRPr/>
            </a:pPr>
            <a:r>
              <a:rPr lang="ja-JP" altLang="en-US" sz="1600" dirty="0">
                <a:solidFill>
                  <a:schemeClr val="tx1"/>
                </a:solidFill>
              </a:rPr>
              <a:t>・手術結果／創傷治療不良、創感染</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・周術期肺合併症</a:t>
            </a:r>
          </a:p>
        </p:txBody>
      </p:sp>
      <p:sp>
        <p:nvSpPr>
          <p:cNvPr id="12" name="吹き出し: 線 11"/>
          <p:cNvSpPr/>
          <p:nvPr/>
        </p:nvSpPr>
        <p:spPr>
          <a:xfrm>
            <a:off x="1457325" y="1152525"/>
            <a:ext cx="3259138" cy="1139825"/>
          </a:xfrm>
          <a:prstGeom prst="borderCallout1">
            <a:avLst>
              <a:gd name="adj1" fmla="val 99086"/>
              <a:gd name="adj2" fmla="val 91174"/>
              <a:gd name="adj3" fmla="val 128866"/>
              <a:gd name="adj4" fmla="val 9852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rgbClr val="FF0000"/>
                </a:solidFill>
              </a:rPr>
              <a:t>循環器疾患</a:t>
            </a:r>
            <a:endParaRPr lang="en-US" altLang="ja-JP" sz="1600" dirty="0">
              <a:solidFill>
                <a:srgbClr val="FF0000"/>
              </a:solidFill>
            </a:endParaRPr>
          </a:p>
          <a:p>
            <a:pPr fontAlgn="auto">
              <a:spcBef>
                <a:spcPts val="0"/>
              </a:spcBef>
              <a:spcAft>
                <a:spcPts val="0"/>
              </a:spcAft>
              <a:defRPr/>
            </a:pPr>
            <a:r>
              <a:rPr lang="ja-JP" altLang="en-US" sz="1600" dirty="0">
                <a:solidFill>
                  <a:schemeClr val="tx1"/>
                </a:solidFill>
              </a:rPr>
              <a:t>・冠動脈疾患　　　・脳卒中</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・末梢動脈疾患　　・大動脈解離</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・腹部大動脈瘤</a:t>
            </a:r>
            <a:endParaRPr lang="en-US" altLang="ja-JP" sz="1600" dirty="0">
              <a:solidFill>
                <a:schemeClr val="tx1"/>
              </a:solidFill>
            </a:endParaRPr>
          </a:p>
        </p:txBody>
      </p:sp>
      <p:sp>
        <p:nvSpPr>
          <p:cNvPr id="13" name="吹き出し: 線 12"/>
          <p:cNvSpPr/>
          <p:nvPr/>
        </p:nvSpPr>
        <p:spPr>
          <a:xfrm>
            <a:off x="152400" y="2359025"/>
            <a:ext cx="3292475" cy="2060575"/>
          </a:xfrm>
          <a:prstGeom prst="borderCallout1">
            <a:avLst>
              <a:gd name="adj1" fmla="val 52599"/>
              <a:gd name="adj2" fmla="val 100117"/>
              <a:gd name="adj3" fmla="val 71172"/>
              <a:gd name="adj4" fmla="val 107893"/>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rgbClr val="FF0000"/>
                </a:solidFill>
              </a:rPr>
              <a:t>がん</a:t>
            </a:r>
            <a:endParaRPr lang="en-US" altLang="ja-JP" sz="1600" dirty="0">
              <a:solidFill>
                <a:srgbClr val="FF0000"/>
              </a:solidFill>
            </a:endParaRPr>
          </a:p>
          <a:p>
            <a:pPr fontAlgn="auto">
              <a:spcBef>
                <a:spcPts val="0"/>
              </a:spcBef>
              <a:spcAft>
                <a:spcPts val="0"/>
              </a:spcAft>
              <a:defRPr/>
            </a:pPr>
            <a:r>
              <a:rPr lang="ja-JP" altLang="en-US" sz="1600" dirty="0">
                <a:solidFill>
                  <a:schemeClr val="tx1"/>
                </a:solidFill>
              </a:rPr>
              <a:t>・口唇、口腔、咽頭がん</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・喉頭がん　　　　・肺がん</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・食道がん　　　　・胃がん</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・大腸がん　　　　・膵がん</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・肝がん　　　　　・子宮頸がん</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・腎孟、尿管、膀胱がん</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・骨髄性白血病</a:t>
            </a:r>
            <a:endParaRPr lang="en-US" altLang="ja-JP" sz="1600" dirty="0">
              <a:solidFill>
                <a:schemeClr val="tx1"/>
              </a:solidFill>
            </a:endParaRPr>
          </a:p>
        </p:txBody>
      </p:sp>
      <p:sp>
        <p:nvSpPr>
          <p:cNvPr id="14" name="吹き出し: 線 13"/>
          <p:cNvSpPr/>
          <p:nvPr/>
        </p:nvSpPr>
        <p:spPr>
          <a:xfrm>
            <a:off x="617538" y="4529138"/>
            <a:ext cx="2211387" cy="2257425"/>
          </a:xfrm>
          <a:prstGeom prst="borderCallout1">
            <a:avLst>
              <a:gd name="adj1" fmla="val 37335"/>
              <a:gd name="adj2" fmla="val 100117"/>
              <a:gd name="adj3" fmla="val 19953"/>
              <a:gd name="adj4" fmla="val 13614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rgbClr val="FF0000"/>
                </a:solidFill>
              </a:rPr>
              <a:t>その他</a:t>
            </a:r>
            <a:endParaRPr lang="en-US" altLang="ja-JP" sz="1600" dirty="0">
              <a:solidFill>
                <a:srgbClr val="FF0000"/>
              </a:solidFill>
            </a:endParaRPr>
          </a:p>
          <a:p>
            <a:pPr fontAlgn="auto">
              <a:spcBef>
                <a:spcPts val="0"/>
              </a:spcBef>
              <a:spcAft>
                <a:spcPts val="0"/>
              </a:spcAft>
              <a:defRPr/>
            </a:pPr>
            <a:r>
              <a:rPr lang="ja-JP" altLang="en-US" sz="1600" dirty="0">
                <a:solidFill>
                  <a:schemeClr val="tx1"/>
                </a:solidFill>
              </a:rPr>
              <a:t>・２型糖尿病</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・脂質異常症</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・股関節部骨折</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・骨粗しょう症</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・関節リウマチ</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・加齢黄斑変性</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・胃潰瘍</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・白内障</a:t>
            </a:r>
            <a:endParaRPr lang="en-US" altLang="ja-JP"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4">
            <a:extLst>
              <a:ext uri="{FF2B5EF4-FFF2-40B4-BE49-F238E27FC236}">
                <a16:creationId xmlns:a16="http://schemas.microsoft.com/office/drawing/2014/main" id="{A3C6F485-46AE-4CD6-B486-8682CAA6DA5A}"/>
              </a:ext>
            </a:extLst>
          </p:cNvPr>
          <p:cNvSpPr txBox="1">
            <a:spLocks noChangeArrowheads="1"/>
          </p:cNvSpPr>
          <p:nvPr/>
        </p:nvSpPr>
        <p:spPr bwMode="auto">
          <a:xfrm>
            <a:off x="4289850" y="6296909"/>
            <a:ext cx="5616150" cy="369332"/>
          </a:xfrm>
          <a:prstGeom prst="rect">
            <a:avLst/>
          </a:prstGeom>
          <a:noFill/>
          <a:ln w="9525">
            <a:noFill/>
            <a:miter lim="800000"/>
            <a:headEnd/>
            <a:tailEnd/>
          </a:ln>
        </p:spPr>
        <p:txBody>
          <a:bodyPr wrap="square">
            <a:spAutoFit/>
          </a:bodyPr>
          <a:lstStyle/>
          <a:p>
            <a:r>
              <a:rPr lang="ja-JP" altLang="en-US" dirty="0">
                <a:latin typeface="游ゴシック"/>
              </a:rPr>
              <a:t>厚生労働省「平成２３年度歯科疾患実態調査」より</a:t>
            </a:r>
            <a:endParaRPr lang="ja-JP" altLang="ja-JP" dirty="0">
              <a:latin typeface="游ゴシック"/>
            </a:endParaRPr>
          </a:p>
        </p:txBody>
      </p:sp>
      <p:pic>
        <p:nvPicPr>
          <p:cNvPr id="2" name="図 1">
            <a:extLst>
              <a:ext uri="{FF2B5EF4-FFF2-40B4-BE49-F238E27FC236}">
                <a16:creationId xmlns:a16="http://schemas.microsoft.com/office/drawing/2014/main" id="{369B8945-86F2-4F0A-98DF-EE99B2A8DC60}"/>
              </a:ext>
            </a:extLst>
          </p:cNvPr>
          <p:cNvPicPr>
            <a:picLocks noChangeAspect="1"/>
          </p:cNvPicPr>
          <p:nvPr/>
        </p:nvPicPr>
        <p:blipFill>
          <a:blip r:embed="rId3"/>
          <a:stretch>
            <a:fillRect/>
          </a:stretch>
        </p:blipFill>
        <p:spPr>
          <a:xfrm>
            <a:off x="260883" y="170142"/>
            <a:ext cx="9384233" cy="5974464"/>
          </a:xfrm>
          <a:prstGeom prst="rect">
            <a:avLst/>
          </a:prstGeom>
        </p:spPr>
      </p:pic>
    </p:spTree>
    <p:extLst>
      <p:ext uri="{BB962C8B-B14F-4D97-AF65-F5344CB8AC3E}">
        <p14:creationId xmlns:p14="http://schemas.microsoft.com/office/powerpoint/2010/main" val="24487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A4B12-A904-430C-8338-7B70B3FB72E4}"/>
              </a:ext>
            </a:extLst>
          </p:cNvPr>
          <p:cNvSpPr>
            <a:spLocks noGrp="1"/>
          </p:cNvSpPr>
          <p:nvPr>
            <p:ph type="title"/>
          </p:nvPr>
        </p:nvSpPr>
        <p:spPr>
          <a:xfrm>
            <a:off x="681037" y="474460"/>
            <a:ext cx="8543925" cy="1325563"/>
          </a:xfrm>
        </p:spPr>
        <p:txBody>
          <a:bodyPr>
            <a:normAutofit/>
          </a:bodyPr>
          <a:lstStyle/>
          <a:p>
            <a:pPr algn="ctr"/>
            <a:r>
              <a:rPr kumimoji="1" lang="ja-JP" altLang="en-US" sz="5400" b="1" dirty="0"/>
              <a:t>タバコと歯周病</a:t>
            </a:r>
          </a:p>
        </p:txBody>
      </p:sp>
      <p:pic>
        <p:nvPicPr>
          <p:cNvPr id="4" name="図 3">
            <a:extLst>
              <a:ext uri="{FF2B5EF4-FFF2-40B4-BE49-F238E27FC236}">
                <a16:creationId xmlns:a16="http://schemas.microsoft.com/office/drawing/2014/main" id="{D3A96975-077D-432A-BD1B-AB053E4269BC}"/>
              </a:ext>
            </a:extLst>
          </p:cNvPr>
          <p:cNvPicPr>
            <a:picLocks noChangeAspect="1"/>
          </p:cNvPicPr>
          <p:nvPr/>
        </p:nvPicPr>
        <p:blipFill>
          <a:blip r:embed="rId3"/>
          <a:stretch>
            <a:fillRect/>
          </a:stretch>
        </p:blipFill>
        <p:spPr>
          <a:xfrm>
            <a:off x="1486999" y="4000906"/>
            <a:ext cx="3387600" cy="2038808"/>
          </a:xfrm>
          <a:prstGeom prst="rect">
            <a:avLst/>
          </a:prstGeom>
        </p:spPr>
      </p:pic>
      <p:pic>
        <p:nvPicPr>
          <p:cNvPr id="7" name="図 6">
            <a:extLst>
              <a:ext uri="{FF2B5EF4-FFF2-40B4-BE49-F238E27FC236}">
                <a16:creationId xmlns:a16="http://schemas.microsoft.com/office/drawing/2014/main" id="{E4767D43-A6EA-430F-A50E-023072F2F6E9}"/>
              </a:ext>
            </a:extLst>
          </p:cNvPr>
          <p:cNvPicPr>
            <a:picLocks noChangeAspect="1"/>
          </p:cNvPicPr>
          <p:nvPr/>
        </p:nvPicPr>
        <p:blipFill>
          <a:blip r:embed="rId4"/>
          <a:stretch>
            <a:fillRect/>
          </a:stretch>
        </p:blipFill>
        <p:spPr>
          <a:xfrm>
            <a:off x="5425034" y="3979151"/>
            <a:ext cx="3387600" cy="2063077"/>
          </a:xfrm>
          <a:prstGeom prst="rect">
            <a:avLst/>
          </a:prstGeom>
        </p:spPr>
      </p:pic>
      <p:sp>
        <p:nvSpPr>
          <p:cNvPr id="9" name="コンテンツ プレースホルダー 5">
            <a:extLst>
              <a:ext uri="{FF2B5EF4-FFF2-40B4-BE49-F238E27FC236}">
                <a16:creationId xmlns:a16="http://schemas.microsoft.com/office/drawing/2014/main" id="{11F2C2B7-553E-4EA3-A96F-68CAD7E4F527}"/>
              </a:ext>
            </a:extLst>
          </p:cNvPr>
          <p:cNvSpPr>
            <a:spLocks noGrp="1"/>
          </p:cNvSpPr>
          <p:nvPr>
            <p:ph idx="1"/>
          </p:nvPr>
        </p:nvSpPr>
        <p:spPr>
          <a:xfrm>
            <a:off x="340517" y="1701766"/>
            <a:ext cx="9224964" cy="2200883"/>
          </a:xfrm>
        </p:spPr>
        <p:txBody>
          <a:bodyPr>
            <a:noAutofit/>
          </a:bodyPr>
          <a:lstStyle/>
          <a:p>
            <a:pPr marL="0" indent="0">
              <a:buNone/>
            </a:pPr>
            <a:r>
              <a:rPr lang="ja-JP" altLang="en-US" sz="3200" dirty="0"/>
              <a:t>・歯ぐきの血液循環が悪くなり、歯ぐきの抵抗</a:t>
            </a:r>
          </a:p>
          <a:p>
            <a:pPr marL="0" indent="0">
              <a:buNone/>
            </a:pPr>
            <a:r>
              <a:rPr lang="ja-JP" altLang="en-US" sz="3200" dirty="0"/>
              <a:t>　力を低下させる。歯周病の悪化。</a:t>
            </a:r>
          </a:p>
          <a:p>
            <a:pPr marL="0" indent="0">
              <a:buNone/>
            </a:pPr>
            <a:r>
              <a:rPr lang="ja-JP" altLang="en-US" sz="3200" dirty="0"/>
              <a:t>・歯ぐきの中の細胞がメラニン色素の合成によ</a:t>
            </a:r>
          </a:p>
          <a:p>
            <a:pPr marL="0" indent="0">
              <a:buNone/>
            </a:pPr>
            <a:r>
              <a:rPr lang="ja-JP" altLang="en-US" sz="3200" dirty="0"/>
              <a:t>　り変色する。</a:t>
            </a:r>
          </a:p>
        </p:txBody>
      </p:sp>
      <p:sp>
        <p:nvSpPr>
          <p:cNvPr id="5" name="テキスト ボックス 4">
            <a:extLst>
              <a:ext uri="{FF2B5EF4-FFF2-40B4-BE49-F238E27FC236}">
                <a16:creationId xmlns:a16="http://schemas.microsoft.com/office/drawing/2014/main" id="{5B20D8BD-A662-4297-A98D-679267F4DF76}"/>
              </a:ext>
            </a:extLst>
          </p:cNvPr>
          <p:cNvSpPr txBox="1"/>
          <p:nvPr/>
        </p:nvSpPr>
        <p:spPr>
          <a:xfrm>
            <a:off x="1843702" y="6137971"/>
            <a:ext cx="2674193" cy="369332"/>
          </a:xfrm>
          <a:prstGeom prst="rect">
            <a:avLst/>
          </a:prstGeom>
          <a:noFill/>
        </p:spPr>
        <p:txBody>
          <a:bodyPr wrap="square" rtlCol="0">
            <a:spAutoFit/>
          </a:bodyPr>
          <a:lstStyle/>
          <a:p>
            <a:pPr algn="ctr"/>
            <a:r>
              <a:rPr kumimoji="1" lang="ja-JP" altLang="en-US" dirty="0">
                <a:latin typeface="+mn-ea"/>
                <a:ea typeface="+mn-ea"/>
              </a:rPr>
              <a:t>タバコを吸わない人</a:t>
            </a:r>
          </a:p>
        </p:txBody>
      </p:sp>
      <p:sp>
        <p:nvSpPr>
          <p:cNvPr id="10" name="テキスト ボックス 9">
            <a:extLst>
              <a:ext uri="{FF2B5EF4-FFF2-40B4-BE49-F238E27FC236}">
                <a16:creationId xmlns:a16="http://schemas.microsoft.com/office/drawing/2014/main" id="{7582B5D3-63B3-472F-8D36-E97B36B85238}"/>
              </a:ext>
            </a:extLst>
          </p:cNvPr>
          <p:cNvSpPr txBox="1"/>
          <p:nvPr/>
        </p:nvSpPr>
        <p:spPr>
          <a:xfrm>
            <a:off x="5781737" y="6040789"/>
            <a:ext cx="2674193" cy="646331"/>
          </a:xfrm>
          <a:prstGeom prst="rect">
            <a:avLst/>
          </a:prstGeom>
          <a:noFill/>
        </p:spPr>
        <p:txBody>
          <a:bodyPr wrap="square" rtlCol="0">
            <a:spAutoFit/>
          </a:bodyPr>
          <a:lstStyle/>
          <a:p>
            <a:pPr algn="ctr"/>
            <a:r>
              <a:rPr lang="ja-JP" altLang="en-US" dirty="0">
                <a:latin typeface="+mn-ea"/>
                <a:ea typeface="+mn-ea"/>
              </a:rPr>
              <a:t>喫煙者の</a:t>
            </a:r>
          </a:p>
          <a:p>
            <a:pPr algn="ctr"/>
            <a:r>
              <a:rPr lang="ja-JP" altLang="en-US" dirty="0">
                <a:latin typeface="+mn-ea"/>
                <a:ea typeface="+mn-ea"/>
              </a:rPr>
              <a:t>メラニン色素沈着</a:t>
            </a:r>
          </a:p>
        </p:txBody>
      </p:sp>
    </p:spTree>
    <p:extLst>
      <p:ext uri="{BB962C8B-B14F-4D97-AF65-F5344CB8AC3E}">
        <p14:creationId xmlns:p14="http://schemas.microsoft.com/office/powerpoint/2010/main" val="38993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83CD6ED-17DA-4F5D-97D2-63FE00D76F5C}"/>
              </a:ext>
            </a:extLst>
          </p:cNvPr>
          <p:cNvPicPr>
            <a:picLocks noChangeAspect="1"/>
          </p:cNvPicPr>
          <p:nvPr/>
        </p:nvPicPr>
        <p:blipFill>
          <a:blip r:embed="rId3"/>
          <a:stretch>
            <a:fillRect/>
          </a:stretch>
        </p:blipFill>
        <p:spPr>
          <a:xfrm>
            <a:off x="573124" y="847888"/>
            <a:ext cx="8759748" cy="5696988"/>
          </a:xfrm>
          <a:prstGeom prst="rect">
            <a:avLst/>
          </a:prstGeom>
        </p:spPr>
      </p:pic>
      <p:sp>
        <p:nvSpPr>
          <p:cNvPr id="16386" name="タイトル 1"/>
          <p:cNvSpPr>
            <a:spLocks noGrp="1"/>
          </p:cNvSpPr>
          <p:nvPr>
            <p:ph type="title"/>
          </p:nvPr>
        </p:nvSpPr>
        <p:spPr>
          <a:xfrm>
            <a:off x="681036" y="-96252"/>
            <a:ext cx="8543925" cy="1325562"/>
          </a:xfrm>
        </p:spPr>
        <p:txBody>
          <a:bodyPr/>
          <a:lstStyle/>
          <a:p>
            <a:pPr algn="ctr"/>
            <a:r>
              <a:rPr lang="ja-JP" altLang="en-US" sz="5400" b="1" dirty="0">
                <a:latin typeface="Calibri Light 見出し"/>
                <a:cs typeface="游ゴシック Light"/>
              </a:rPr>
              <a:t>タバコ</a:t>
            </a:r>
            <a:r>
              <a:rPr lang="ja-JP" altLang="en-US" sz="5400" b="1" dirty="0">
                <a:cs typeface="游ゴシック Light"/>
              </a:rPr>
              <a:t>と歯周病</a:t>
            </a:r>
          </a:p>
        </p:txBody>
      </p:sp>
      <p:sp>
        <p:nvSpPr>
          <p:cNvPr id="8" name="テキスト ボックス 7">
            <a:extLst>
              <a:ext uri="{FF2B5EF4-FFF2-40B4-BE49-F238E27FC236}">
                <a16:creationId xmlns:a16="http://schemas.microsoft.com/office/drawing/2014/main" id="{E119E911-77A0-442C-A455-BF9F86F2AE83}"/>
              </a:ext>
            </a:extLst>
          </p:cNvPr>
          <p:cNvSpPr txBox="1">
            <a:spLocks noChangeArrowheads="1"/>
          </p:cNvSpPr>
          <p:nvPr/>
        </p:nvSpPr>
        <p:spPr bwMode="auto">
          <a:xfrm>
            <a:off x="3556814" y="6488668"/>
            <a:ext cx="6493565" cy="369332"/>
          </a:xfrm>
          <a:prstGeom prst="rect">
            <a:avLst/>
          </a:prstGeom>
          <a:noFill/>
          <a:ln w="9525">
            <a:noFill/>
            <a:miter lim="800000"/>
            <a:headEnd/>
            <a:tailEnd/>
          </a:ln>
        </p:spPr>
        <p:txBody>
          <a:bodyPr wrap="square">
            <a:spAutoFit/>
          </a:bodyPr>
          <a:lstStyle/>
          <a:p>
            <a:r>
              <a:rPr lang="ja-JP" altLang="en-US" dirty="0">
                <a:latin typeface="Calibri" pitchFamily="34" charset="0"/>
                <a:ea typeface="游ゴシック"/>
                <a:cs typeface="游ゴシック"/>
              </a:rPr>
              <a:t>出典：８０２０推進財団「からだと健康は歯と歯ぐきから」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a:xfrm>
            <a:off x="681038" y="488950"/>
            <a:ext cx="8543925" cy="1325563"/>
          </a:xfrm>
        </p:spPr>
        <p:txBody>
          <a:bodyPr/>
          <a:lstStyle/>
          <a:p>
            <a:pPr algn="ctr"/>
            <a:r>
              <a:rPr lang="ja-JP" altLang="en-US" sz="5400" b="1" dirty="0">
                <a:latin typeface="Calibri Light 見出し"/>
                <a:cs typeface="游ゴシック Light"/>
              </a:rPr>
              <a:t>タバコ</a:t>
            </a:r>
            <a:r>
              <a:rPr lang="ja-JP" altLang="en-US" sz="5400" b="1" dirty="0">
                <a:cs typeface="游ゴシック Light"/>
              </a:rPr>
              <a:t>と歯周病</a:t>
            </a:r>
          </a:p>
        </p:txBody>
      </p:sp>
      <p:sp>
        <p:nvSpPr>
          <p:cNvPr id="3" name="コンテンツ プレースホルダー 2"/>
          <p:cNvSpPr>
            <a:spLocks noGrp="1"/>
          </p:cNvSpPr>
          <p:nvPr>
            <p:ph idx="1"/>
          </p:nvPr>
        </p:nvSpPr>
        <p:spPr>
          <a:xfrm>
            <a:off x="681038" y="2749550"/>
            <a:ext cx="8543925" cy="4351338"/>
          </a:xfrm>
        </p:spPr>
        <p:txBody>
          <a:bodyPr rtlCol="0">
            <a:normAutofit/>
          </a:bodyPr>
          <a:lstStyle/>
          <a:p>
            <a:pPr fontAlgn="auto">
              <a:spcAft>
                <a:spcPts val="0"/>
              </a:spcAft>
              <a:buFont typeface="Arial" panose="020B0604020202020204" pitchFamily="34" charset="0"/>
              <a:buChar char="•"/>
              <a:defRPr/>
            </a:pPr>
            <a:r>
              <a:rPr lang="ja-JP" altLang="en-US" sz="3200" dirty="0"/>
              <a:t>ニコチンの血管収縮作用により、歯ぐきの腫れや出血が見た目上抑えられる。</a:t>
            </a:r>
            <a:endParaRPr lang="en-US" altLang="ja-JP" sz="3200" dirty="0"/>
          </a:p>
          <a:p>
            <a:pPr marL="0" indent="0" fontAlgn="auto">
              <a:spcAft>
                <a:spcPts val="0"/>
              </a:spcAft>
              <a:buFont typeface="Arial" panose="020B0604020202020204" pitchFamily="34" charset="0"/>
              <a:buNone/>
              <a:defRPr/>
            </a:pPr>
            <a:r>
              <a:rPr lang="ja-JP" altLang="en-US" sz="3200" dirty="0"/>
              <a:t>　⇒歯周病が気づかないうちに重症化。</a:t>
            </a:r>
            <a:endParaRPr lang="en-US" altLang="ja-JP" sz="3200" dirty="0"/>
          </a:p>
          <a:p>
            <a:pPr marL="0" indent="0" fontAlgn="auto">
              <a:spcAft>
                <a:spcPts val="0"/>
              </a:spcAft>
              <a:buFont typeface="Arial" panose="020B0604020202020204" pitchFamily="34" charset="0"/>
              <a:buNone/>
              <a:defRPr/>
            </a:pPr>
            <a:endParaRPr lang="en-US" altLang="ja-JP"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681038" y="333375"/>
            <a:ext cx="8543925" cy="1325563"/>
          </a:xfrm>
        </p:spPr>
        <p:txBody>
          <a:bodyPr/>
          <a:lstStyle/>
          <a:p>
            <a:pPr algn="ctr"/>
            <a:r>
              <a:rPr lang="ja-JP" altLang="en-US" sz="5400" b="1" dirty="0">
                <a:cs typeface="游ゴシック Light"/>
              </a:rPr>
              <a:t>禁煙の効果</a:t>
            </a:r>
          </a:p>
        </p:txBody>
      </p:sp>
      <p:sp>
        <p:nvSpPr>
          <p:cNvPr id="18434" name="テキスト ボックス 5"/>
          <p:cNvSpPr txBox="1">
            <a:spLocks noChangeArrowheads="1"/>
          </p:cNvSpPr>
          <p:nvPr/>
        </p:nvSpPr>
        <p:spPr bwMode="auto">
          <a:xfrm>
            <a:off x="2443163" y="6208713"/>
            <a:ext cx="7699375" cy="369887"/>
          </a:xfrm>
          <a:prstGeom prst="rect">
            <a:avLst/>
          </a:prstGeom>
          <a:noFill/>
          <a:ln w="9525">
            <a:noFill/>
            <a:miter lim="800000"/>
            <a:headEnd/>
            <a:tailEnd/>
          </a:ln>
        </p:spPr>
        <p:txBody>
          <a:bodyPr>
            <a:spAutoFit/>
          </a:bodyPr>
          <a:lstStyle/>
          <a:p>
            <a:r>
              <a:rPr kumimoji="0" lang="ja-JP" altLang="en-US">
                <a:latin typeface="Calibri" pitchFamily="34" charset="0"/>
                <a:ea typeface="游ゴシック"/>
                <a:cs typeface="游ゴシック"/>
              </a:rPr>
              <a:t>出典：</a:t>
            </a:r>
            <a:r>
              <a:rPr kumimoji="0" lang="zh-CN" altLang="en-US">
                <a:latin typeface="Calibri" pitchFamily="34" charset="0"/>
                <a:ea typeface="等线"/>
                <a:cs typeface="等线"/>
              </a:rPr>
              <a:t>特定非営利活動法人 日本歯周病学会</a:t>
            </a:r>
            <a:r>
              <a:rPr kumimoji="0" lang="ja-JP" altLang="en-US">
                <a:latin typeface="Calibri" pitchFamily="34" charset="0"/>
                <a:ea typeface="游ゴシック"/>
                <a:cs typeface="游ゴシック"/>
              </a:rPr>
              <a:t>「</a:t>
            </a:r>
            <a:r>
              <a:rPr lang="ja-JP" altLang="en-US">
                <a:latin typeface="Calibri" pitchFamily="34" charset="0"/>
                <a:ea typeface="游ゴシック"/>
                <a:cs typeface="游ゴシック"/>
              </a:rPr>
              <a:t>歯周病と禁煙チャレンジ」</a:t>
            </a:r>
          </a:p>
        </p:txBody>
      </p:sp>
      <p:pic>
        <p:nvPicPr>
          <p:cNvPr id="18435" name="図 10"/>
          <p:cNvPicPr>
            <a:picLocks noChangeAspect="1"/>
          </p:cNvPicPr>
          <p:nvPr/>
        </p:nvPicPr>
        <p:blipFill>
          <a:blip r:embed="rId3"/>
          <a:srcRect/>
          <a:stretch>
            <a:fillRect/>
          </a:stretch>
        </p:blipFill>
        <p:spPr bwMode="auto">
          <a:xfrm>
            <a:off x="41275" y="1658938"/>
            <a:ext cx="9823450" cy="44307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コンテンツ プレースホルダー 4"/>
          <p:cNvPicPr>
            <a:picLocks noGrp="1" noChangeAspect="1"/>
          </p:cNvPicPr>
          <p:nvPr>
            <p:ph idx="1"/>
          </p:nvPr>
        </p:nvPicPr>
        <p:blipFill>
          <a:blip r:embed="rId3"/>
          <a:srcRect/>
          <a:stretch>
            <a:fillRect/>
          </a:stretch>
        </p:blipFill>
        <p:spPr>
          <a:xfrm>
            <a:off x="773113" y="2905125"/>
            <a:ext cx="8359775" cy="3076575"/>
          </a:xfrm>
        </p:spPr>
      </p:pic>
      <p:sp>
        <p:nvSpPr>
          <p:cNvPr id="19458" name="タイトル 1"/>
          <p:cNvSpPr>
            <a:spLocks noGrp="1"/>
          </p:cNvSpPr>
          <p:nvPr>
            <p:ph type="title"/>
          </p:nvPr>
        </p:nvSpPr>
        <p:spPr>
          <a:xfrm>
            <a:off x="681038" y="698500"/>
            <a:ext cx="8543925" cy="1325563"/>
          </a:xfrm>
        </p:spPr>
        <p:txBody>
          <a:bodyPr/>
          <a:lstStyle/>
          <a:p>
            <a:pPr algn="ctr"/>
            <a:r>
              <a:rPr lang="ja-JP" altLang="en-US" sz="5400" b="1" dirty="0">
                <a:cs typeface="游ゴシック Light"/>
              </a:rPr>
              <a:t>受動喫煙による</a:t>
            </a:r>
            <a:r>
              <a:rPr lang="en-US" altLang="ja-JP" sz="5400" b="1" dirty="0">
                <a:cs typeface="游ゴシック Light"/>
              </a:rPr>
              <a:t/>
            </a:r>
            <a:br>
              <a:rPr lang="en-US" altLang="ja-JP" sz="5400" b="1" dirty="0">
                <a:cs typeface="游ゴシック Light"/>
              </a:rPr>
            </a:br>
            <a:r>
              <a:rPr lang="ja-JP" altLang="en-US" sz="5400" b="1" dirty="0">
                <a:cs typeface="游ゴシック Light"/>
              </a:rPr>
              <a:t>歯周組織への影響</a:t>
            </a:r>
          </a:p>
        </p:txBody>
      </p:sp>
      <p:sp>
        <p:nvSpPr>
          <p:cNvPr id="19459" name="テキスト ボックス 5"/>
          <p:cNvSpPr txBox="1">
            <a:spLocks noChangeArrowheads="1"/>
          </p:cNvSpPr>
          <p:nvPr/>
        </p:nvSpPr>
        <p:spPr bwMode="auto">
          <a:xfrm>
            <a:off x="1500188" y="2320925"/>
            <a:ext cx="1616075" cy="584200"/>
          </a:xfrm>
          <a:prstGeom prst="rect">
            <a:avLst/>
          </a:prstGeom>
          <a:noFill/>
          <a:ln w="9525">
            <a:noFill/>
            <a:miter lim="800000"/>
            <a:headEnd/>
            <a:tailEnd/>
          </a:ln>
        </p:spPr>
        <p:txBody>
          <a:bodyPr>
            <a:spAutoFit/>
          </a:bodyPr>
          <a:lstStyle/>
          <a:p>
            <a:r>
              <a:rPr lang="ja-JP" altLang="en-US" sz="3200" dirty="0">
                <a:latin typeface="Calibri" pitchFamily="34" charset="0"/>
                <a:ea typeface="游ゴシック"/>
                <a:cs typeface="游ゴシック"/>
              </a:rPr>
              <a:t>１３歳</a:t>
            </a:r>
          </a:p>
        </p:txBody>
      </p:sp>
      <p:sp>
        <p:nvSpPr>
          <p:cNvPr id="19460" name="テキスト ボックス 8"/>
          <p:cNvSpPr txBox="1">
            <a:spLocks noChangeArrowheads="1"/>
          </p:cNvSpPr>
          <p:nvPr/>
        </p:nvSpPr>
        <p:spPr bwMode="auto">
          <a:xfrm>
            <a:off x="4254500" y="2320925"/>
            <a:ext cx="1616075" cy="584200"/>
          </a:xfrm>
          <a:prstGeom prst="rect">
            <a:avLst/>
          </a:prstGeom>
          <a:noFill/>
          <a:ln w="9525">
            <a:noFill/>
            <a:miter lim="800000"/>
            <a:headEnd/>
            <a:tailEnd/>
          </a:ln>
        </p:spPr>
        <p:txBody>
          <a:bodyPr>
            <a:spAutoFit/>
          </a:bodyPr>
          <a:lstStyle/>
          <a:p>
            <a:r>
              <a:rPr lang="ja-JP" altLang="en-US" sz="3200">
                <a:latin typeface="Calibri" pitchFamily="34" charset="0"/>
                <a:ea typeface="游ゴシック"/>
                <a:cs typeface="游ゴシック"/>
              </a:rPr>
              <a:t>１７歳</a:t>
            </a:r>
          </a:p>
        </p:txBody>
      </p:sp>
      <p:sp>
        <p:nvSpPr>
          <p:cNvPr id="19461" name="テキスト ボックス 9"/>
          <p:cNvSpPr txBox="1">
            <a:spLocks noChangeArrowheads="1"/>
          </p:cNvSpPr>
          <p:nvPr/>
        </p:nvSpPr>
        <p:spPr bwMode="auto">
          <a:xfrm>
            <a:off x="7008813" y="2320925"/>
            <a:ext cx="1616075" cy="584200"/>
          </a:xfrm>
          <a:prstGeom prst="rect">
            <a:avLst/>
          </a:prstGeom>
          <a:noFill/>
          <a:ln w="9525">
            <a:noFill/>
            <a:miter lim="800000"/>
            <a:headEnd/>
            <a:tailEnd/>
          </a:ln>
        </p:spPr>
        <p:txBody>
          <a:bodyPr>
            <a:spAutoFit/>
          </a:bodyPr>
          <a:lstStyle/>
          <a:p>
            <a:r>
              <a:rPr lang="ja-JP" altLang="en-US" sz="3200">
                <a:latin typeface="Calibri" pitchFamily="34" charset="0"/>
                <a:ea typeface="游ゴシック"/>
                <a:cs typeface="游ゴシック"/>
              </a:rPr>
              <a:t>２２歳</a:t>
            </a:r>
          </a:p>
        </p:txBody>
      </p:sp>
      <p:sp>
        <p:nvSpPr>
          <p:cNvPr id="19462" name="テキスト ボックス 10"/>
          <p:cNvSpPr txBox="1">
            <a:spLocks noChangeArrowheads="1"/>
          </p:cNvSpPr>
          <p:nvPr/>
        </p:nvSpPr>
        <p:spPr bwMode="auto">
          <a:xfrm>
            <a:off x="4406900" y="6119813"/>
            <a:ext cx="5499100" cy="646112"/>
          </a:xfrm>
          <a:prstGeom prst="rect">
            <a:avLst/>
          </a:prstGeom>
          <a:noFill/>
          <a:ln w="9525">
            <a:noFill/>
            <a:miter lim="800000"/>
            <a:headEnd/>
            <a:tailEnd/>
          </a:ln>
        </p:spPr>
        <p:txBody>
          <a:bodyPr>
            <a:spAutoFit/>
          </a:bodyPr>
          <a:lstStyle/>
          <a:p>
            <a:r>
              <a:rPr kumimoji="0" lang="ja-JP" altLang="ja-JP" dirty="0">
                <a:latin typeface="Calibri" pitchFamily="34" charset="0"/>
                <a:ea typeface="游ゴシック"/>
                <a:cs typeface="游ゴシック"/>
              </a:rPr>
              <a:t>出典：日本歯科医師会ホームページ</a:t>
            </a:r>
          </a:p>
          <a:p>
            <a:r>
              <a:rPr kumimoji="0" lang="ja-JP" altLang="ja-JP" dirty="0">
                <a:latin typeface="Calibri" pitchFamily="34" charset="0"/>
                <a:ea typeface="游ゴシック"/>
                <a:cs typeface="游ゴシック"/>
              </a:rPr>
              <a:t>　　</a:t>
            </a:r>
            <a:r>
              <a:rPr kumimoji="0" lang="ja-JP" altLang="en-US" dirty="0">
                <a:latin typeface="Calibri" pitchFamily="34" charset="0"/>
                <a:ea typeface="游ゴシック"/>
                <a:cs typeface="游ゴシック"/>
              </a:rPr>
              <a:t>　</a:t>
            </a:r>
            <a:r>
              <a:rPr kumimoji="0" lang="ja-JP" altLang="ja-JP" dirty="0">
                <a:latin typeface="Calibri" pitchFamily="34" charset="0"/>
                <a:ea typeface="游ゴシック"/>
                <a:cs typeface="游ゴシック"/>
              </a:rPr>
              <a:t>「テーマパーク</a:t>
            </a:r>
            <a:r>
              <a:rPr kumimoji="0" lang="en-US" altLang="ja-JP" dirty="0">
                <a:latin typeface="Calibri" pitchFamily="34" charset="0"/>
                <a:ea typeface="游ゴシック"/>
                <a:cs typeface="游ゴシック"/>
              </a:rPr>
              <a:t>8020</a:t>
            </a:r>
            <a:r>
              <a:rPr kumimoji="0" lang="ja-JP" altLang="ja-JP" dirty="0">
                <a:latin typeface="Calibri" pitchFamily="34" charset="0"/>
                <a:ea typeface="游ゴシック"/>
                <a:cs typeface="游ゴシック"/>
              </a:rPr>
              <a:t>　禁煙がもたらすもの」</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1103</Words>
  <Application>Microsoft Office PowerPoint</Application>
  <PresentationFormat>A4 210 x 297 mm</PresentationFormat>
  <Paragraphs>108</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Calibri Light 見出し</vt:lpstr>
      <vt:lpstr>Calibri 本文</vt:lpstr>
      <vt:lpstr>等线</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歯周病</vt:lpstr>
      <vt:lpstr>タバコは様々な病気の要因</vt:lpstr>
      <vt:lpstr>PowerPoint プレゼンテーション</vt:lpstr>
      <vt:lpstr>タバコと歯周病</vt:lpstr>
      <vt:lpstr>タバコと歯周病</vt:lpstr>
      <vt:lpstr>タバコと歯周病</vt:lpstr>
      <vt:lpstr>禁煙の効果</vt:lpstr>
      <vt:lpstr>受動喫煙による 歯周組織への影響</vt:lpstr>
      <vt:lpstr>受動喫煙が歯周病に及ぼす影響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2021-05-31T05:03:34Z</dcterms:created>
  <dcterms:modified xsi:type="dcterms:W3CDTF">2021-05-31T05:03:37Z</dcterms:modified>
</cp:coreProperties>
</file>