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3"/>
  </p:notesMasterIdLst>
  <p:handoutMasterIdLst>
    <p:handoutMasterId r:id="rId14"/>
  </p:handoutMasterIdLst>
  <p:sldIdLst>
    <p:sldId id="258" r:id="rId2"/>
    <p:sldId id="257" r:id="rId3"/>
    <p:sldId id="259" r:id="rId4"/>
    <p:sldId id="270" r:id="rId5"/>
    <p:sldId id="261" r:id="rId6"/>
    <p:sldId id="260" r:id="rId7"/>
    <p:sldId id="262" r:id="rId8"/>
    <p:sldId id="265" r:id="rId9"/>
    <p:sldId id="268" r:id="rId10"/>
    <p:sldId id="269" r:id="rId11"/>
    <p:sldId id="266" r:id="rId1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F2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4946" autoAdjust="0"/>
  </p:normalViewPr>
  <p:slideViewPr>
    <p:cSldViewPr snapToGrid="0">
      <p:cViewPr varScale="1">
        <p:scale>
          <a:sx n="52" d="100"/>
          <a:sy n="52" d="100"/>
        </p:scale>
        <p:origin x="1746" y="66"/>
      </p:cViewPr>
      <p:guideLst>
        <p:guide orient="horz" pos="2160"/>
        <p:guide pos="3120"/>
      </p:guideLst>
    </p:cSldViewPr>
  </p:slideViewPr>
  <p:notesTextViewPr>
    <p:cViewPr>
      <p:scale>
        <a:sx n="1" d="1"/>
        <a:sy n="1" d="1"/>
      </p:scale>
      <p:origin x="0" y="0"/>
    </p:cViewPr>
  </p:notesTextViewPr>
  <p:notesViewPr>
    <p:cSldViewPr snapToGrid="0">
      <p:cViewPr varScale="1">
        <p:scale>
          <a:sx n="74" d="100"/>
          <a:sy n="74" d="100"/>
        </p:scale>
        <p:origin x="173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02B6B79-9F30-40B1-BE23-6F59F06D44B5}"/>
              </a:ext>
            </a:extLst>
          </p:cNvPr>
          <p:cNvSpPr>
            <a:spLocks noGrp="1"/>
          </p:cNvSpPr>
          <p:nvPr>
            <p:ph type="hdr" sz="quarter"/>
          </p:nvPr>
        </p:nvSpPr>
        <p:spPr>
          <a:xfrm>
            <a:off x="0" y="1"/>
            <a:ext cx="2949678" cy="4983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F1570D1-AA64-4F85-92E6-65ADC3475B69}"/>
              </a:ext>
            </a:extLst>
          </p:cNvPr>
          <p:cNvSpPr>
            <a:spLocks noGrp="1"/>
          </p:cNvSpPr>
          <p:nvPr>
            <p:ph type="dt" sz="quarter" idx="1"/>
          </p:nvPr>
        </p:nvSpPr>
        <p:spPr>
          <a:xfrm>
            <a:off x="3855348" y="1"/>
            <a:ext cx="2950765" cy="498358"/>
          </a:xfrm>
          <a:prstGeom prst="rect">
            <a:avLst/>
          </a:prstGeom>
        </p:spPr>
        <p:txBody>
          <a:bodyPr vert="horz" lIns="91440" tIns="45720" rIns="91440" bIns="45720" rtlCol="0"/>
          <a:lstStyle>
            <a:lvl1pPr algn="r">
              <a:defRPr sz="1200"/>
            </a:lvl1pPr>
          </a:lstStyle>
          <a:p>
            <a:fld id="{9C84033D-67E5-468F-A23B-B1809C6B3DF7}" type="datetimeFigureOut">
              <a:rPr kumimoji="1" lang="ja-JP" altLang="en-US" smtClean="0"/>
              <a:t>2021/5/31</a:t>
            </a:fld>
            <a:endParaRPr kumimoji="1" lang="ja-JP" altLang="en-US"/>
          </a:p>
        </p:txBody>
      </p:sp>
      <p:sp>
        <p:nvSpPr>
          <p:cNvPr id="4" name="フッター プレースホルダー 3">
            <a:extLst>
              <a:ext uri="{FF2B5EF4-FFF2-40B4-BE49-F238E27FC236}">
                <a16:creationId xmlns:a16="http://schemas.microsoft.com/office/drawing/2014/main" id="{24A91A46-4B3F-4BB2-B503-A7296234CE4B}"/>
              </a:ext>
            </a:extLst>
          </p:cNvPr>
          <p:cNvSpPr>
            <a:spLocks noGrp="1"/>
          </p:cNvSpPr>
          <p:nvPr>
            <p:ph type="ftr" sz="quarter" idx="2"/>
          </p:nvPr>
        </p:nvSpPr>
        <p:spPr>
          <a:xfrm>
            <a:off x="0" y="9440981"/>
            <a:ext cx="2949678" cy="49835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a:extLst>
              <a:ext uri="{FF2B5EF4-FFF2-40B4-BE49-F238E27FC236}">
                <a16:creationId xmlns:a16="http://schemas.microsoft.com/office/drawing/2014/main" id="{83C1553B-5F6A-401A-A9CF-7383E5029E4D}"/>
              </a:ext>
            </a:extLst>
          </p:cNvPr>
          <p:cNvSpPr>
            <a:spLocks noGrp="1"/>
          </p:cNvSpPr>
          <p:nvPr>
            <p:ph type="sldNum" sz="quarter" idx="3"/>
          </p:nvPr>
        </p:nvSpPr>
        <p:spPr>
          <a:xfrm>
            <a:off x="3723040" y="9158907"/>
            <a:ext cx="2950765" cy="498357"/>
          </a:xfrm>
          <a:prstGeom prst="rect">
            <a:avLst/>
          </a:prstGeom>
        </p:spPr>
        <p:txBody>
          <a:bodyPr vert="horz" lIns="91440" tIns="45720" rIns="91440" bIns="45720" rtlCol="0" anchor="b"/>
          <a:lstStyle>
            <a:lvl1pPr algn="r">
              <a:defRPr sz="1200"/>
            </a:lvl1pPr>
          </a:lstStyle>
          <a:p>
            <a:fld id="{694C0B52-6D3D-4D89-BC92-4D55716422D1}" type="slidenum">
              <a:rPr kumimoji="1" lang="ja-JP" altLang="en-US" smtClean="0"/>
              <a:t>‹#›</a:t>
            </a:fld>
            <a:endParaRPr kumimoji="1" lang="ja-JP" altLang="en-US"/>
          </a:p>
        </p:txBody>
      </p:sp>
    </p:spTree>
    <p:extLst>
      <p:ext uri="{BB962C8B-B14F-4D97-AF65-F5344CB8AC3E}">
        <p14:creationId xmlns:p14="http://schemas.microsoft.com/office/powerpoint/2010/main" val="404649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678" cy="49604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348" y="1"/>
            <a:ext cx="2950765" cy="496040"/>
          </a:xfrm>
          <a:prstGeom prst="rect">
            <a:avLst/>
          </a:prstGeom>
        </p:spPr>
        <p:txBody>
          <a:bodyPr vert="horz" lIns="91440" tIns="45720" rIns="91440" bIns="45720" rtlCol="0"/>
          <a:lstStyle>
            <a:lvl1pPr algn="r">
              <a:defRPr sz="1200"/>
            </a:lvl1pPr>
          </a:lstStyle>
          <a:p>
            <a:fld id="{3D51A633-EDB9-6F4E-A306-5715E7899ABC}" type="datetimeFigureOut">
              <a:rPr kumimoji="1" lang="ja-JP" altLang="en-US" smtClean="0"/>
              <a:t>2021/5/31</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74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611" y="4721650"/>
            <a:ext cx="5445978" cy="447131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982"/>
            <a:ext cx="2949678" cy="49604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348" y="9440982"/>
            <a:ext cx="2950765" cy="496040"/>
          </a:xfrm>
          <a:prstGeom prst="rect">
            <a:avLst/>
          </a:prstGeom>
        </p:spPr>
        <p:txBody>
          <a:bodyPr vert="horz" lIns="91440" tIns="45720" rIns="91440" bIns="45720" rtlCol="0" anchor="b"/>
          <a:lstStyle>
            <a:lvl1pPr algn="r">
              <a:defRPr sz="1200"/>
            </a:lvl1pPr>
          </a:lstStyle>
          <a:p>
            <a:fld id="{7948A1C4-A88A-8E4B-87FF-FDAF66A1D9E3}" type="slidenum">
              <a:rPr kumimoji="1" lang="ja-JP" altLang="en-US" smtClean="0"/>
              <a:t>‹#›</a:t>
            </a:fld>
            <a:endParaRPr kumimoji="1" lang="ja-JP" altLang="en-US"/>
          </a:p>
        </p:txBody>
      </p:sp>
    </p:spTree>
    <p:extLst>
      <p:ext uri="{BB962C8B-B14F-4D97-AF65-F5344CB8AC3E}">
        <p14:creationId xmlns:p14="http://schemas.microsoft.com/office/powerpoint/2010/main" val="2946739093"/>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１８歳までは学校保健安全法で毎年歯科健診が行われますが、それ以降の市町村の取り組みは様々です。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7948A1C4-A88A-8E4B-87FF-FDAF66A1D9E3}" type="slidenum">
              <a:rPr kumimoji="1" lang="ja-JP" altLang="en-US" smtClean="0"/>
              <a:t>1</a:t>
            </a:fld>
            <a:endParaRPr kumimoji="1" lang="ja-JP" altLang="en-US"/>
          </a:p>
        </p:txBody>
      </p:sp>
    </p:spTree>
    <p:extLst>
      <p:ext uri="{BB962C8B-B14F-4D97-AF65-F5344CB8AC3E}">
        <p14:creationId xmlns:p14="http://schemas.microsoft.com/office/powerpoint/2010/main" val="2975824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いかがでしたか？みなさん、まずはご自身の状態を歯科医院でチェックしてもらいましょう。</a:t>
            </a:r>
          </a:p>
          <a:p>
            <a:r>
              <a:rPr kumimoji="1" lang="ja-JP" altLang="en-US" dirty="0">
                <a:latin typeface="游ゴシック" panose="020B0400000000000000" pitchFamily="50" charset="-128"/>
                <a:ea typeface="游ゴシック" panose="020B0400000000000000" pitchFamily="50" charset="-128"/>
              </a:rPr>
              <a:t>歯周病は自覚症状の少ない病気です。チェック項目のなかった人も安心せずに定期的にかかりつけ歯科医を受診しましょう。</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7948A1C4-A88A-8E4B-87FF-FDAF66A1D9E3}" type="slidenum">
              <a:rPr kumimoji="1" lang="ja-JP" altLang="en-US" smtClean="0"/>
              <a:t>10</a:t>
            </a:fld>
            <a:endParaRPr kumimoji="1" lang="ja-JP" altLang="en-US"/>
          </a:p>
        </p:txBody>
      </p:sp>
    </p:spTree>
    <p:extLst>
      <p:ext uri="{BB962C8B-B14F-4D97-AF65-F5344CB8AC3E}">
        <p14:creationId xmlns:p14="http://schemas.microsoft.com/office/powerpoint/2010/main" val="32734792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この中に喫煙される方はいらっしゃいますか？</a:t>
            </a:r>
          </a:p>
          <a:p>
            <a:r>
              <a:rPr kumimoji="1" lang="ja-JP" altLang="en-US" dirty="0">
                <a:latin typeface="游ゴシック" panose="020B0400000000000000" pitchFamily="50" charset="-128"/>
                <a:ea typeface="游ゴシック" panose="020B0400000000000000" pitchFamily="50" charset="-128"/>
              </a:rPr>
              <a:t>タバコは歯周病を悪化させる要因と言われています。</a:t>
            </a:r>
          </a:p>
          <a:p>
            <a:r>
              <a:rPr kumimoji="1" lang="ja-JP" altLang="en-US" dirty="0">
                <a:latin typeface="游ゴシック" panose="020B0400000000000000" pitchFamily="50" charset="-128"/>
                <a:ea typeface="游ゴシック" panose="020B0400000000000000" pitchFamily="50" charset="-128"/>
              </a:rPr>
              <a:t>写真を見て下さい。タバコを吸わない人に比べて、喫煙者の歯ぐきはメラニン色素の沈着により黒ずんでいることが分かります。</a:t>
            </a:r>
          </a:p>
          <a:p>
            <a:r>
              <a:rPr kumimoji="1" lang="ja-JP" altLang="en-US" dirty="0">
                <a:latin typeface="游ゴシック" panose="020B0400000000000000" pitchFamily="50" charset="-128"/>
                <a:ea typeface="游ゴシック" panose="020B0400000000000000" pitchFamily="50" charset="-128"/>
              </a:rPr>
              <a:t>タバコに含まれるタールがヤニとして歯に付着すると、その上にプラークが付着しやすくなります。</a:t>
            </a:r>
          </a:p>
          <a:p>
            <a:r>
              <a:rPr kumimoji="1" lang="ja-JP" altLang="en-US" dirty="0">
                <a:latin typeface="游ゴシック" panose="020B0400000000000000" pitchFamily="50" charset="-128"/>
                <a:ea typeface="游ゴシック" panose="020B0400000000000000" pitchFamily="50" charset="-128"/>
              </a:rPr>
              <a:t>また、タバコに含まれる一酸化炭素やニコチンは病原菌に対する抵抗力を低下させると共に歯茎の腫れを隠したり、傷口を治りにくくしたりするため、歯周病を重症化させます。</a:t>
            </a:r>
          </a:p>
          <a:p>
            <a:r>
              <a:rPr kumimoji="1" lang="ja-JP" altLang="en-US" dirty="0">
                <a:latin typeface="游ゴシック" panose="020B0400000000000000" pitchFamily="50" charset="-128"/>
                <a:ea typeface="游ゴシック" panose="020B0400000000000000" pitchFamily="50" charset="-128"/>
              </a:rPr>
              <a:t>歯周病治療に際しては、禁煙が必要となります。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11</a:t>
            </a:fld>
            <a:endParaRPr kumimoji="1" lang="ja-JP" altLang="en-US"/>
          </a:p>
        </p:txBody>
      </p:sp>
    </p:spTree>
    <p:extLst>
      <p:ext uri="{BB962C8B-B14F-4D97-AF65-F5344CB8AC3E}">
        <p14:creationId xmlns:p14="http://schemas.microsoft.com/office/powerpoint/2010/main" val="3121297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歯を失う二大原因はむし歯と歯周病です。</a:t>
            </a:r>
          </a:p>
          <a:p>
            <a:r>
              <a:rPr kumimoji="1" lang="ja-JP" altLang="en-US" dirty="0">
                <a:latin typeface="游ゴシック" panose="020B0400000000000000" pitchFamily="50" charset="-128"/>
                <a:ea typeface="游ゴシック" panose="020B0400000000000000" pitchFamily="50" charset="-128"/>
              </a:rPr>
              <a:t>４０歳以上の約８０％が歯周病にり患しており、４０歳以上の成人が歯を失う原因の４０％以上は歯周病であると言われています。</a:t>
            </a:r>
          </a:p>
          <a:p>
            <a:r>
              <a:rPr kumimoji="1" lang="ja-JP" altLang="en-US" dirty="0">
                <a:latin typeface="游ゴシック" panose="020B0400000000000000" pitchFamily="50" charset="-128"/>
                <a:ea typeface="游ゴシック" panose="020B0400000000000000" pitchFamily="50" charset="-128"/>
              </a:rPr>
              <a:t>むし歯は歯そのものが壊されていく病気ですが、歯周病は歯を支える組織が壊されていき、最後には歯が抜け落ちる病気です。</a:t>
            </a: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2</a:t>
            </a:fld>
            <a:endParaRPr kumimoji="1" lang="ja-JP" altLang="en-US"/>
          </a:p>
        </p:txBody>
      </p:sp>
    </p:spTree>
    <p:extLst>
      <p:ext uri="{BB962C8B-B14F-4D97-AF65-F5344CB8AC3E}">
        <p14:creationId xmlns:p14="http://schemas.microsoft.com/office/powerpoint/2010/main" val="397872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グラフの通り、４０歳を過ぎると進行した歯周病にかかっている人の割合が高くなってきます。</a:t>
            </a: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3</a:t>
            </a:fld>
            <a:endParaRPr kumimoji="1" lang="ja-JP" altLang="en-US"/>
          </a:p>
        </p:txBody>
      </p:sp>
    </p:spTree>
    <p:extLst>
      <p:ext uri="{BB962C8B-B14F-4D97-AF65-F5344CB8AC3E}">
        <p14:creationId xmlns:p14="http://schemas.microsoft.com/office/powerpoint/2010/main" val="2457049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初期の歯肉炎から重度の歯周炎の話をします。</a:t>
            </a:r>
          </a:p>
          <a:p>
            <a:r>
              <a:rPr kumimoji="1" lang="ja-JP" altLang="en-US" dirty="0">
                <a:latin typeface="游ゴシック" panose="020B0400000000000000" pitchFamily="50" charset="-128"/>
                <a:ea typeface="游ゴシック" panose="020B0400000000000000" pitchFamily="50" charset="-128"/>
              </a:rPr>
              <a:t>歯肉炎とは、歯ぐきに腫れがあるが歯を支える骨が正常な状態を指します。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4</a:t>
            </a:fld>
            <a:endParaRPr kumimoji="1" lang="ja-JP" altLang="en-US"/>
          </a:p>
        </p:txBody>
      </p:sp>
    </p:spTree>
    <p:extLst>
      <p:ext uri="{BB962C8B-B14F-4D97-AF65-F5344CB8AC3E}">
        <p14:creationId xmlns:p14="http://schemas.microsoft.com/office/powerpoint/2010/main" val="2457049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一方、初期の歯周炎では、歯ぐきの腫れに加えて歯を支える骨が溶け始めます。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7948A1C4-A88A-8E4B-87FF-FDAF66A1D9E3}" type="slidenum">
              <a:rPr kumimoji="1" lang="ja-JP" altLang="en-US" smtClean="0"/>
              <a:t>5</a:t>
            </a:fld>
            <a:endParaRPr kumimoji="1" lang="ja-JP" altLang="en-US"/>
          </a:p>
        </p:txBody>
      </p:sp>
    </p:spTree>
    <p:extLst>
      <p:ext uri="{BB962C8B-B14F-4D97-AF65-F5344CB8AC3E}">
        <p14:creationId xmlns:p14="http://schemas.microsoft.com/office/powerpoint/2010/main" val="3445282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歯周炎が進行すると、更に歯を支える骨のやせが進行し、歯が揺れてきます。</a:t>
            </a:r>
          </a:p>
          <a:p>
            <a:r>
              <a:rPr kumimoji="1" lang="ja-JP" altLang="en-US" dirty="0">
                <a:latin typeface="游ゴシック" panose="020B0400000000000000" pitchFamily="50" charset="-128"/>
                <a:ea typeface="游ゴシック" panose="020B0400000000000000" pitchFamily="50" charset="-128"/>
              </a:rPr>
              <a:t>膿もたまり、出血も増し、いやな口臭がします。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7948A1C4-A88A-8E4B-87FF-FDAF66A1D9E3}" type="slidenum">
              <a:rPr kumimoji="1" lang="ja-JP" altLang="en-US" smtClean="0"/>
              <a:t>6</a:t>
            </a:fld>
            <a:endParaRPr kumimoji="1" lang="ja-JP" altLang="en-US"/>
          </a:p>
        </p:txBody>
      </p:sp>
    </p:spTree>
    <p:extLst>
      <p:ext uri="{BB962C8B-B14F-4D97-AF65-F5344CB8AC3E}">
        <p14:creationId xmlns:p14="http://schemas.microsoft.com/office/powerpoint/2010/main" val="1851800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重度の歯周炎になると、歯を支える骨がなくなり、やがて歯が抜けてしまいます。</a:t>
            </a:r>
          </a:p>
          <a:p>
            <a:r>
              <a:rPr kumimoji="1" lang="ja-JP" altLang="en-US" dirty="0">
                <a:latin typeface="游ゴシック" panose="020B0400000000000000" pitchFamily="50" charset="-128"/>
                <a:ea typeface="游ゴシック" panose="020B0400000000000000" pitchFamily="50" charset="-128"/>
              </a:rPr>
              <a:t>１番初めの歯肉炎を思い出してください。歯を支える骨がどんどん溶けていくことが分かります。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7</a:t>
            </a:fld>
            <a:endParaRPr kumimoji="1" lang="ja-JP" altLang="en-US"/>
          </a:p>
        </p:txBody>
      </p:sp>
    </p:spTree>
    <p:extLst>
      <p:ext uri="{BB962C8B-B14F-4D97-AF65-F5344CB8AC3E}">
        <p14:creationId xmlns:p14="http://schemas.microsoft.com/office/powerpoint/2010/main" val="1322333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游ゴシック" panose="020B0400000000000000" pitchFamily="50" charset="-128"/>
                <a:ea typeface="游ゴシック" panose="020B0400000000000000" pitchFamily="50" charset="-128"/>
              </a:rPr>
              <a:t>初期の歯周病は自覚症状の少ない病気です。</a:t>
            </a:r>
          </a:p>
          <a:p>
            <a:r>
              <a:rPr kumimoji="1" lang="ja-JP" altLang="en-US" dirty="0">
                <a:latin typeface="游ゴシック" panose="020B0400000000000000" pitchFamily="50" charset="-128"/>
                <a:ea typeface="游ゴシック" panose="020B0400000000000000" pitchFamily="50" charset="-128"/>
              </a:rPr>
              <a:t>まずは歯科医院で自分の状態を検査してもらいましょう。</a:t>
            </a:r>
          </a:p>
          <a:p>
            <a:r>
              <a:rPr kumimoji="1" lang="ja-JP" altLang="en-US" dirty="0">
                <a:latin typeface="游ゴシック" panose="020B0400000000000000" pitchFamily="50" charset="-128"/>
                <a:ea typeface="游ゴシック" panose="020B0400000000000000" pitchFamily="50" charset="-128"/>
              </a:rPr>
              <a:t>自分に合った歯みがきのしかたを習得し、毎日それを自分で続けることが重要です。</a:t>
            </a:r>
          </a:p>
          <a:p>
            <a:endParaRPr kumimoji="1"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8</a:t>
            </a:fld>
            <a:endParaRPr kumimoji="1" lang="ja-JP" altLang="en-US"/>
          </a:p>
        </p:txBody>
      </p:sp>
    </p:spTree>
    <p:extLst>
      <p:ext uri="{BB962C8B-B14F-4D97-AF65-F5344CB8AC3E}">
        <p14:creationId xmlns:p14="http://schemas.microsoft.com/office/powerpoint/2010/main" val="1730284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r>
              <a:rPr lang="ja-JP" altLang="en-US" dirty="0">
                <a:latin typeface="游ゴシック" panose="020B0400000000000000" pitchFamily="50" charset="-128"/>
                <a:ea typeface="游ゴシック" panose="020B0400000000000000" pitchFamily="50" charset="-128"/>
              </a:rPr>
              <a:t>歯周病のセルフチェック表です。</a:t>
            </a:r>
            <a:r>
              <a:rPr lang="en-US" altLang="ja-JP" dirty="0">
                <a:latin typeface="游ゴシック" panose="020B0400000000000000" pitchFamily="50" charset="-128"/>
                <a:ea typeface="游ゴシック" panose="020B0400000000000000" pitchFamily="50" charset="-128"/>
              </a:rPr>
              <a:t>1</a:t>
            </a:r>
            <a:r>
              <a:rPr lang="ja-JP" altLang="en-US" dirty="0">
                <a:latin typeface="游ゴシック" panose="020B0400000000000000" pitchFamily="50" charset="-128"/>
                <a:ea typeface="游ゴシック" panose="020B0400000000000000" pitchFamily="50" charset="-128"/>
              </a:rPr>
              <a:t>つでもチェックが入れば要注意です。</a:t>
            </a:r>
          </a:p>
          <a:p>
            <a:pPr eaLnBrk="1" hangingPunct="1"/>
            <a:r>
              <a:rPr lang="ja-JP" altLang="en-US" dirty="0">
                <a:latin typeface="游ゴシック" panose="020B0400000000000000" pitchFamily="50" charset="-128"/>
                <a:ea typeface="游ゴシック" panose="020B0400000000000000" pitchFamily="50" charset="-128"/>
              </a:rPr>
              <a:t>（配布用チェックシートあり）</a:t>
            </a:r>
          </a:p>
          <a:p>
            <a:pPr eaLnBrk="1" hangingPunct="1"/>
            <a:endParaRPr lang="ja-JP" altLang="en-US" dirty="0">
              <a:latin typeface="游ゴシック" panose="020B0400000000000000" pitchFamily="50" charset="-128"/>
              <a:ea typeface="游ゴシック" panose="020B0400000000000000" pitchFamily="50" charset="-128"/>
            </a:endParaRPr>
          </a:p>
        </p:txBody>
      </p:sp>
      <p:sp>
        <p:nvSpPr>
          <p:cNvPr id="4" name="スライド番号プレースホルダー 3"/>
          <p:cNvSpPr>
            <a:spLocks noGrp="1"/>
          </p:cNvSpPr>
          <p:nvPr>
            <p:ph type="sldNum" sz="quarter" idx="10"/>
          </p:nvPr>
        </p:nvSpPr>
        <p:spPr/>
        <p:txBody>
          <a:bodyPr/>
          <a:lstStyle/>
          <a:p>
            <a:fld id="{7948A1C4-A88A-8E4B-87FF-FDAF66A1D9E3}" type="slidenum">
              <a:rPr kumimoji="1" lang="ja-JP" altLang="en-US" smtClean="0"/>
              <a:t>9</a:t>
            </a:fld>
            <a:endParaRPr kumimoji="1" lang="ja-JP" altLang="en-US"/>
          </a:p>
        </p:txBody>
      </p:sp>
    </p:spTree>
    <p:extLst>
      <p:ext uri="{BB962C8B-B14F-4D97-AF65-F5344CB8AC3E}">
        <p14:creationId xmlns:p14="http://schemas.microsoft.com/office/powerpoint/2010/main" val="911402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2956910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817613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19448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357762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136015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376478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947845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68890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2919845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3280495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75C26-89A2-4EA0-9338-1CAD989C472E}" type="datetimeFigureOut">
              <a:rPr kumimoji="1" lang="ja-JP" altLang="en-US" smtClean="0"/>
              <a:t>2021/5/31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3842694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075C26-89A2-4EA0-9338-1CAD989C472E}" type="datetimeFigureOut">
              <a:rPr kumimoji="1" lang="ja-JP" altLang="en-US" smtClean="0"/>
              <a:t>2021/5/31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C240E-2484-408C-86FF-B15EBB6D8E32}" type="slidenum">
              <a:rPr kumimoji="1" lang="ja-JP" altLang="en-US" smtClean="0"/>
              <a:t>‹#›</a:t>
            </a:fld>
            <a:endParaRPr kumimoji="1" lang="ja-JP" altLang="en-US"/>
          </a:p>
        </p:txBody>
      </p:sp>
    </p:spTree>
    <p:extLst>
      <p:ext uri="{BB962C8B-B14F-4D97-AF65-F5344CB8AC3E}">
        <p14:creationId xmlns:p14="http://schemas.microsoft.com/office/powerpoint/2010/main" val="2796615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BD1A00DB-C699-410C-8C17-652589D1D545}"/>
              </a:ext>
            </a:extLst>
          </p:cNvPr>
          <p:cNvSpPr>
            <a:spLocks noGrp="1"/>
          </p:cNvSpPr>
          <p:nvPr/>
        </p:nvSpPr>
        <p:spPr>
          <a:xfrm>
            <a:off x="0" y="1086174"/>
            <a:ext cx="9906000" cy="1216391"/>
          </a:xfrm>
          <a:prstGeom prst="rect">
            <a:avLst/>
          </a:prstGeom>
          <a:solidFill>
            <a:schemeClr val="accent4">
              <a:lumMod val="20000"/>
              <a:lumOff val="80000"/>
            </a:schemeClr>
          </a:solidFill>
        </p:spPr>
        <p:txBody>
          <a:bodyPr vert="horz" lIns="91440" tIns="45720" rIns="91440" bIns="45720" rtlCol="0" anchor="b">
            <a:normAutofit/>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r>
              <a:rPr lang="ja-JP" altLang="en-US" sz="6000" b="1" dirty="0">
                <a:latin typeface="Calibri Light 見出し"/>
              </a:rPr>
              <a:t>成人期の歯とお口の健康</a:t>
            </a:r>
            <a:endParaRPr lang="en-US" altLang="ja-JP" sz="6000" b="1" dirty="0">
              <a:latin typeface="Calibri Light 見出し"/>
            </a:endParaRPr>
          </a:p>
        </p:txBody>
      </p:sp>
      <p:pic>
        <p:nvPicPr>
          <p:cNvPr id="3" name="図 2">
            <a:extLst>
              <a:ext uri="{FF2B5EF4-FFF2-40B4-BE49-F238E27FC236}">
                <a16:creationId xmlns:a16="http://schemas.microsoft.com/office/drawing/2014/main" id="{50FCFEC6-BB5E-40B8-88C1-A6F228CDDB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740" y="2761129"/>
            <a:ext cx="9302519" cy="3892632"/>
          </a:xfrm>
          <a:prstGeom prst="rect">
            <a:avLst/>
          </a:prstGeom>
        </p:spPr>
      </p:pic>
    </p:spTree>
    <p:extLst>
      <p:ext uri="{BB962C8B-B14F-4D97-AF65-F5344CB8AC3E}">
        <p14:creationId xmlns:p14="http://schemas.microsoft.com/office/powerpoint/2010/main" val="790048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AD9C5A68-A482-4ADC-BD8B-5EE805B1E1CE}"/>
              </a:ext>
            </a:extLst>
          </p:cNvPr>
          <p:cNvSpPr/>
          <p:nvPr/>
        </p:nvSpPr>
        <p:spPr>
          <a:xfrm>
            <a:off x="198120" y="211016"/>
            <a:ext cx="9509760" cy="6158132"/>
          </a:xfrm>
          <a:prstGeom prst="rect">
            <a:avLst/>
          </a:prstGeom>
          <a:noFill/>
          <a:ln>
            <a:no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2800" b="1" dirty="0">
                <a:solidFill>
                  <a:srgbClr val="0070C0"/>
                </a:solidFill>
                <a:latin typeface="+mn-ea"/>
              </a:rPr>
              <a:t>●チェックがない場合</a:t>
            </a:r>
          </a:p>
          <a:p>
            <a:r>
              <a:rPr lang="ja-JP" altLang="en-US" sz="2800" dirty="0">
                <a:solidFill>
                  <a:sysClr val="windowText" lastClr="000000"/>
                </a:solidFill>
                <a:latin typeface="+mn-ea"/>
              </a:rPr>
              <a:t>　これからもきちんと歯みがきを心がけ、少なくとも１年 </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に１回は歯科健診を受けましょう。</a:t>
            </a:r>
          </a:p>
          <a:p>
            <a:endParaRPr lang="en-US" altLang="ja-JP" sz="2800" dirty="0">
              <a:solidFill>
                <a:srgbClr val="0070C0"/>
              </a:solidFill>
              <a:latin typeface="+mn-ea"/>
            </a:endParaRPr>
          </a:p>
          <a:p>
            <a:r>
              <a:rPr lang="ja-JP" altLang="en-US" sz="2800" b="1" dirty="0">
                <a:solidFill>
                  <a:srgbClr val="0070C0"/>
                </a:solidFill>
                <a:latin typeface="+mn-ea"/>
              </a:rPr>
              <a:t>●チェックが１～２個の場合</a:t>
            </a:r>
          </a:p>
          <a:p>
            <a:r>
              <a:rPr lang="ja-JP" altLang="en-US" sz="2800" dirty="0">
                <a:solidFill>
                  <a:sysClr val="windowText" lastClr="000000"/>
                </a:solidFill>
                <a:latin typeface="+mn-ea"/>
              </a:rPr>
              <a:t>　歯周病の可能性があります。</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まず歯みがきのしかたを見直しましょう。</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念のためかかりつけ歯科医院で歯周病でないか、歯みが</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きがきちんとできているか、確認してもらいましょう。</a:t>
            </a:r>
          </a:p>
          <a:p>
            <a:endParaRPr lang="en-US" altLang="ja-JP" sz="2800" dirty="0">
              <a:solidFill>
                <a:srgbClr val="0070C0"/>
              </a:solidFill>
              <a:latin typeface="+mn-ea"/>
            </a:endParaRPr>
          </a:p>
          <a:p>
            <a:r>
              <a:rPr lang="ja-JP" altLang="en-US" sz="2800" b="1" dirty="0">
                <a:solidFill>
                  <a:srgbClr val="0070C0"/>
                </a:solidFill>
                <a:latin typeface="+mn-ea"/>
              </a:rPr>
              <a:t>●チェックが３～５個以上の場合</a:t>
            </a:r>
          </a:p>
          <a:p>
            <a:r>
              <a:rPr lang="ja-JP" altLang="en-US" sz="2800" dirty="0">
                <a:solidFill>
                  <a:sysClr val="windowText" lastClr="000000"/>
                </a:solidFill>
                <a:latin typeface="+mn-ea"/>
              </a:rPr>
              <a:t>　初期あるいは中等度歯周炎以上に歯周病が進行している</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おそれがあります。</a:t>
            </a:r>
            <a:endParaRPr lang="en-US" altLang="ja-JP" sz="2800" dirty="0">
              <a:solidFill>
                <a:sysClr val="windowText" lastClr="000000"/>
              </a:solidFill>
              <a:latin typeface="+mn-ea"/>
            </a:endParaRPr>
          </a:p>
          <a:p>
            <a:r>
              <a:rPr lang="en-US" altLang="ja-JP" sz="2800" dirty="0">
                <a:solidFill>
                  <a:sysClr val="windowText" lastClr="000000"/>
                </a:solidFill>
                <a:latin typeface="+mn-ea"/>
              </a:rPr>
              <a:t>  </a:t>
            </a:r>
            <a:r>
              <a:rPr lang="ja-JP" altLang="en-US" sz="2800" dirty="0">
                <a:solidFill>
                  <a:sysClr val="windowText" lastClr="000000"/>
                </a:solidFill>
                <a:latin typeface="+mn-ea"/>
              </a:rPr>
              <a:t>早めに歯科医師に相談しましょう。</a:t>
            </a:r>
          </a:p>
        </p:txBody>
      </p:sp>
      <p:sp>
        <p:nvSpPr>
          <p:cNvPr id="5" name="テキスト ボックス 4">
            <a:extLst>
              <a:ext uri="{FF2B5EF4-FFF2-40B4-BE49-F238E27FC236}">
                <a16:creationId xmlns:a16="http://schemas.microsoft.com/office/drawing/2014/main" id="{E90E3DE2-10C5-4A54-9C9C-7976222F9D20}"/>
              </a:ext>
            </a:extLst>
          </p:cNvPr>
          <p:cNvSpPr txBox="1"/>
          <p:nvPr/>
        </p:nvSpPr>
        <p:spPr>
          <a:xfrm>
            <a:off x="5151120" y="6477707"/>
            <a:ext cx="4754880" cy="338554"/>
          </a:xfrm>
          <a:prstGeom prst="rect">
            <a:avLst/>
          </a:prstGeom>
          <a:noFill/>
        </p:spPr>
        <p:txBody>
          <a:bodyPr wrap="square" rtlCol="0">
            <a:spAutoFit/>
          </a:bodyPr>
          <a:lstStyle/>
          <a:p>
            <a:r>
              <a:rPr kumimoji="1" lang="ja-JP" altLang="en-US" sz="1600" dirty="0"/>
              <a:t>出典：８０２０推進財団　歯周病セルフチェック</a:t>
            </a:r>
          </a:p>
        </p:txBody>
      </p:sp>
    </p:spTree>
    <p:extLst>
      <p:ext uri="{BB962C8B-B14F-4D97-AF65-F5344CB8AC3E}">
        <p14:creationId xmlns:p14="http://schemas.microsoft.com/office/powerpoint/2010/main" val="7407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a:xfrm>
            <a:off x="681037" y="474460"/>
            <a:ext cx="8543925" cy="1325563"/>
          </a:xfrm>
        </p:spPr>
        <p:txBody>
          <a:bodyPr>
            <a:normAutofit/>
          </a:bodyPr>
          <a:lstStyle/>
          <a:p>
            <a:pPr algn="ctr"/>
            <a:r>
              <a:rPr kumimoji="1" lang="ja-JP" altLang="en-US" sz="5400" b="1" dirty="0"/>
              <a:t>タバコと歯周病</a:t>
            </a:r>
          </a:p>
        </p:txBody>
      </p:sp>
      <p:sp>
        <p:nvSpPr>
          <p:cNvPr id="3" name="テキスト ボックス 2">
            <a:extLst>
              <a:ext uri="{FF2B5EF4-FFF2-40B4-BE49-F238E27FC236}">
                <a16:creationId xmlns:a16="http://schemas.microsoft.com/office/drawing/2014/main" id="{7C43D872-6034-49F3-804D-1B2D47FDA979}"/>
              </a:ext>
            </a:extLst>
          </p:cNvPr>
          <p:cNvSpPr txBox="1"/>
          <p:nvPr/>
        </p:nvSpPr>
        <p:spPr>
          <a:xfrm>
            <a:off x="542931" y="1986644"/>
            <a:ext cx="8820138" cy="2062103"/>
          </a:xfrm>
          <a:prstGeom prst="rect">
            <a:avLst/>
          </a:prstGeom>
          <a:noFill/>
        </p:spPr>
        <p:txBody>
          <a:bodyPr wrap="square" rtlCol="0">
            <a:spAutoFit/>
          </a:bodyPr>
          <a:lstStyle/>
          <a:p>
            <a:r>
              <a:rPr kumimoji="1" lang="ja-JP" altLang="en-US" sz="3200" dirty="0"/>
              <a:t>・歯ぐきの血液循環が悪くなり、歯ぐきの抵抗</a:t>
            </a:r>
            <a:endParaRPr kumimoji="1" lang="en-US" altLang="ja-JP" sz="3200" dirty="0"/>
          </a:p>
          <a:p>
            <a:r>
              <a:rPr kumimoji="1" lang="ja-JP" altLang="en-US" sz="3200" dirty="0"/>
              <a:t>　力を低下させる。歯周病の悪化。</a:t>
            </a:r>
            <a:endParaRPr kumimoji="1" lang="en-US" altLang="ja-JP" sz="3200" dirty="0"/>
          </a:p>
          <a:p>
            <a:r>
              <a:rPr kumimoji="1" lang="ja-JP" altLang="en-US" sz="3200" dirty="0"/>
              <a:t>・歯ぐきの中の細胞がメラニン色素の合成によ</a:t>
            </a:r>
            <a:endParaRPr kumimoji="1" lang="en-US" altLang="ja-JP" sz="3200" dirty="0"/>
          </a:p>
          <a:p>
            <a:r>
              <a:rPr kumimoji="1" lang="ja-JP" altLang="en-US" sz="3200" dirty="0"/>
              <a:t>　り変色する。</a:t>
            </a:r>
            <a:endParaRPr kumimoji="1" lang="en-US" altLang="ja-JP" sz="3200" dirty="0"/>
          </a:p>
        </p:txBody>
      </p:sp>
      <p:pic>
        <p:nvPicPr>
          <p:cNvPr id="4" name="図 3">
            <a:extLst>
              <a:ext uri="{FF2B5EF4-FFF2-40B4-BE49-F238E27FC236}">
                <a16:creationId xmlns:a16="http://schemas.microsoft.com/office/drawing/2014/main" id="{D3A96975-077D-432A-BD1B-AB053E4269BC}"/>
              </a:ext>
            </a:extLst>
          </p:cNvPr>
          <p:cNvPicPr>
            <a:picLocks noChangeAspect="1"/>
          </p:cNvPicPr>
          <p:nvPr/>
        </p:nvPicPr>
        <p:blipFill>
          <a:blip r:embed="rId3"/>
          <a:stretch>
            <a:fillRect/>
          </a:stretch>
        </p:blipFill>
        <p:spPr>
          <a:xfrm>
            <a:off x="1486999" y="4000906"/>
            <a:ext cx="3387600" cy="2038808"/>
          </a:xfrm>
          <a:prstGeom prst="rect">
            <a:avLst/>
          </a:prstGeom>
        </p:spPr>
      </p:pic>
      <p:pic>
        <p:nvPicPr>
          <p:cNvPr id="7" name="図 6">
            <a:extLst>
              <a:ext uri="{FF2B5EF4-FFF2-40B4-BE49-F238E27FC236}">
                <a16:creationId xmlns:a16="http://schemas.microsoft.com/office/drawing/2014/main" id="{E4767D43-A6EA-430F-A50E-023072F2F6E9}"/>
              </a:ext>
            </a:extLst>
          </p:cNvPr>
          <p:cNvPicPr>
            <a:picLocks noChangeAspect="1"/>
          </p:cNvPicPr>
          <p:nvPr/>
        </p:nvPicPr>
        <p:blipFill>
          <a:blip r:embed="rId4"/>
          <a:stretch>
            <a:fillRect/>
          </a:stretch>
        </p:blipFill>
        <p:spPr>
          <a:xfrm>
            <a:off x="5425034" y="3979151"/>
            <a:ext cx="3387600" cy="2063077"/>
          </a:xfrm>
          <a:prstGeom prst="rect">
            <a:avLst/>
          </a:prstGeom>
        </p:spPr>
      </p:pic>
      <p:sp>
        <p:nvSpPr>
          <p:cNvPr id="8" name="テキスト ボックス 7">
            <a:extLst>
              <a:ext uri="{FF2B5EF4-FFF2-40B4-BE49-F238E27FC236}">
                <a16:creationId xmlns:a16="http://schemas.microsoft.com/office/drawing/2014/main" id="{E65B3B0C-5CA7-4F38-9AB1-D34ACE1123CB}"/>
              </a:ext>
            </a:extLst>
          </p:cNvPr>
          <p:cNvSpPr txBox="1"/>
          <p:nvPr/>
        </p:nvSpPr>
        <p:spPr>
          <a:xfrm>
            <a:off x="2034486" y="6116216"/>
            <a:ext cx="2292626" cy="369332"/>
          </a:xfrm>
          <a:prstGeom prst="rect">
            <a:avLst/>
          </a:prstGeom>
          <a:noFill/>
        </p:spPr>
        <p:txBody>
          <a:bodyPr wrap="square" rtlCol="0">
            <a:spAutoFit/>
          </a:bodyPr>
          <a:lstStyle/>
          <a:p>
            <a:r>
              <a:rPr kumimoji="1" lang="ja-JP" altLang="en-US" dirty="0"/>
              <a:t>タバコを吸わない人</a:t>
            </a:r>
          </a:p>
        </p:txBody>
      </p:sp>
      <p:sp>
        <p:nvSpPr>
          <p:cNvPr id="14" name="テキスト ボックス 13">
            <a:extLst>
              <a:ext uri="{FF2B5EF4-FFF2-40B4-BE49-F238E27FC236}">
                <a16:creationId xmlns:a16="http://schemas.microsoft.com/office/drawing/2014/main" id="{B52616B6-CA4C-478C-A0D0-EF470396DD9A}"/>
              </a:ext>
            </a:extLst>
          </p:cNvPr>
          <p:cNvSpPr txBox="1"/>
          <p:nvPr/>
        </p:nvSpPr>
        <p:spPr>
          <a:xfrm>
            <a:off x="5972521" y="6060374"/>
            <a:ext cx="2292626" cy="646331"/>
          </a:xfrm>
          <a:prstGeom prst="rect">
            <a:avLst/>
          </a:prstGeom>
          <a:noFill/>
        </p:spPr>
        <p:txBody>
          <a:bodyPr wrap="square" rtlCol="0">
            <a:spAutoFit/>
          </a:bodyPr>
          <a:lstStyle/>
          <a:p>
            <a:pPr algn="ctr"/>
            <a:r>
              <a:rPr kumimoji="1" lang="ja-JP" altLang="en-US" dirty="0"/>
              <a:t>喫煙者の</a:t>
            </a:r>
            <a:endParaRPr kumimoji="1" lang="en-US" altLang="ja-JP" dirty="0"/>
          </a:p>
          <a:p>
            <a:pPr algn="ctr"/>
            <a:r>
              <a:rPr kumimoji="1" lang="ja-JP" altLang="en-US" dirty="0"/>
              <a:t>メラニン色素沈着</a:t>
            </a:r>
          </a:p>
        </p:txBody>
      </p:sp>
    </p:spTree>
    <p:extLst>
      <p:ext uri="{BB962C8B-B14F-4D97-AF65-F5344CB8AC3E}">
        <p14:creationId xmlns:p14="http://schemas.microsoft.com/office/powerpoint/2010/main" val="3899318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91598B-0F0C-4B6D-89B2-38CD647D7EB4}"/>
              </a:ext>
            </a:extLst>
          </p:cNvPr>
          <p:cNvSpPr>
            <a:spLocks noGrp="1"/>
          </p:cNvSpPr>
          <p:nvPr>
            <p:ph type="title"/>
          </p:nvPr>
        </p:nvSpPr>
        <p:spPr>
          <a:xfrm>
            <a:off x="681035" y="-71913"/>
            <a:ext cx="8543925" cy="1325563"/>
          </a:xfrm>
        </p:spPr>
        <p:txBody>
          <a:bodyPr>
            <a:normAutofit/>
          </a:bodyPr>
          <a:lstStyle/>
          <a:p>
            <a:pPr algn="ctr"/>
            <a:r>
              <a:rPr lang="ja-JP" altLang="en-US" sz="5400" b="1" dirty="0"/>
              <a:t>歯周病</a:t>
            </a:r>
            <a:endParaRPr kumimoji="1" lang="ja-JP" altLang="en-US" sz="5400" b="1" dirty="0">
              <a:latin typeface="Calibri Light 見出し"/>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79582D60-9A52-42A6-972E-093B5FBD58CF}"/>
              </a:ext>
            </a:extLst>
          </p:cNvPr>
          <p:cNvSpPr txBox="1"/>
          <p:nvPr/>
        </p:nvSpPr>
        <p:spPr>
          <a:xfrm>
            <a:off x="681035" y="986505"/>
            <a:ext cx="3745189"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3200" b="1" dirty="0"/>
              <a:t>歯周病とは・・・</a:t>
            </a:r>
            <a:endParaRPr kumimoji="1" lang="ja-JP" altLang="en-US" sz="3200" b="1" dirty="0"/>
          </a:p>
        </p:txBody>
      </p:sp>
      <p:sp>
        <p:nvSpPr>
          <p:cNvPr id="6" name="コンテンツ プレースホルダー 5">
            <a:extLst>
              <a:ext uri="{FF2B5EF4-FFF2-40B4-BE49-F238E27FC236}">
                <a16:creationId xmlns:a16="http://schemas.microsoft.com/office/drawing/2014/main" id="{5FE6CF2F-975D-4A88-9A52-46858C23B2CE}"/>
              </a:ext>
            </a:extLst>
          </p:cNvPr>
          <p:cNvSpPr>
            <a:spLocks noGrp="1"/>
          </p:cNvSpPr>
          <p:nvPr>
            <p:ph idx="1"/>
          </p:nvPr>
        </p:nvSpPr>
        <p:spPr>
          <a:xfrm>
            <a:off x="340515" y="1607088"/>
            <a:ext cx="9224964" cy="2771174"/>
          </a:xfrm>
        </p:spPr>
        <p:txBody>
          <a:bodyPr>
            <a:noAutofit/>
          </a:bodyPr>
          <a:lstStyle/>
          <a:p>
            <a:pPr marL="0" indent="0">
              <a:buNone/>
            </a:pPr>
            <a:r>
              <a:rPr lang="ja-JP" altLang="en-US" sz="3200" dirty="0"/>
              <a:t>・歯と歯ぐきの境目に歯垢（プラーク）がたまり、</a:t>
            </a:r>
            <a:endParaRPr lang="en-US" altLang="ja-JP" sz="3200" dirty="0"/>
          </a:p>
          <a:p>
            <a:pPr marL="0" indent="0">
              <a:buNone/>
            </a:pPr>
            <a:r>
              <a:rPr lang="ja-JP" altLang="en-US" sz="3200" dirty="0"/>
              <a:t>　その中に潜んでいる細菌によって歯ぐきに出血</a:t>
            </a:r>
            <a:endParaRPr lang="en-US" altLang="ja-JP" sz="3200" dirty="0"/>
          </a:p>
          <a:p>
            <a:pPr marL="0" indent="0">
              <a:buNone/>
            </a:pPr>
            <a:r>
              <a:rPr lang="ja-JP" altLang="en-US" sz="3200" dirty="0"/>
              <a:t>　や腫れが起こる病気。</a:t>
            </a:r>
            <a:endParaRPr lang="en-US" altLang="ja-JP" sz="3200" dirty="0"/>
          </a:p>
          <a:p>
            <a:pPr marL="0" indent="0">
              <a:buNone/>
            </a:pPr>
            <a:r>
              <a:rPr lang="ja-JP" altLang="en-US" sz="3200" dirty="0"/>
              <a:t>・痛みを伴わずに進行し、重症化することがある。</a:t>
            </a:r>
            <a:endParaRPr lang="en-US" altLang="ja-JP" sz="3200" dirty="0"/>
          </a:p>
          <a:p>
            <a:pPr marL="0" indent="0">
              <a:buNone/>
            </a:pPr>
            <a:r>
              <a:rPr lang="ja-JP" altLang="en-US" sz="3200" dirty="0"/>
              <a:t>・「歯肉炎」と「歯周炎」の総称。</a:t>
            </a:r>
          </a:p>
        </p:txBody>
      </p:sp>
      <p:sp>
        <p:nvSpPr>
          <p:cNvPr id="7" name="テキスト ボックス 6">
            <a:extLst>
              <a:ext uri="{FF2B5EF4-FFF2-40B4-BE49-F238E27FC236}">
                <a16:creationId xmlns:a16="http://schemas.microsoft.com/office/drawing/2014/main" id="{00DBF81C-6D13-4934-828E-0E6648C063AE}"/>
              </a:ext>
            </a:extLst>
          </p:cNvPr>
          <p:cNvSpPr txBox="1"/>
          <p:nvPr/>
        </p:nvSpPr>
        <p:spPr>
          <a:xfrm>
            <a:off x="1490140" y="5106245"/>
            <a:ext cx="6925711" cy="1191816"/>
          </a:xfrm>
          <a:prstGeom prst="roundRect">
            <a:avLst/>
          </a:prstGeom>
          <a:solidFill>
            <a:srgbClr val="FFFF00"/>
          </a:solidFill>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ja-JP" altLang="en-US" sz="3200" b="1" dirty="0">
                <a:solidFill>
                  <a:srgbClr val="FF0000"/>
                </a:solidFill>
              </a:rPr>
              <a:t>４０歳以上の成人が歯を失う原因の４０％以上は歯周病</a:t>
            </a:r>
            <a:endParaRPr lang="ja-JP" altLang="en-US" sz="3200" b="1" dirty="0">
              <a:solidFill>
                <a:srgbClr val="FF0000"/>
              </a:solidFill>
              <a:latin typeface="Calibri 本文"/>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EE7CF8E8-234A-4AAC-945C-8C46660C8CB2}"/>
              </a:ext>
            </a:extLst>
          </p:cNvPr>
          <p:cNvSpPr txBox="1"/>
          <p:nvPr/>
        </p:nvSpPr>
        <p:spPr>
          <a:xfrm>
            <a:off x="1490141" y="4378261"/>
            <a:ext cx="6925711" cy="646986"/>
          </a:xfrm>
          <a:prstGeom prst="roundRect">
            <a:avLst/>
          </a:prstGeom>
          <a:solidFill>
            <a:srgbClr val="FFFF00"/>
          </a:solidFill>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ja-JP" altLang="en-US" sz="3200" b="1" dirty="0">
                <a:solidFill>
                  <a:srgbClr val="FF0000"/>
                </a:solidFill>
              </a:rPr>
              <a:t>４０歳以上の約８０％が歯周病</a:t>
            </a:r>
            <a:endParaRPr lang="ja-JP" altLang="en-US" sz="3200" b="1" dirty="0">
              <a:solidFill>
                <a:srgbClr val="FF0000"/>
              </a:solidFill>
              <a:latin typeface="Calibri 本文"/>
              <a:ea typeface="ＭＳ ゴシック" panose="020B0609070205080204" pitchFamily="49" charset="-128"/>
            </a:endParaRPr>
          </a:p>
        </p:txBody>
      </p:sp>
      <p:sp>
        <p:nvSpPr>
          <p:cNvPr id="10" name="テキスト ボックス 4">
            <a:extLst>
              <a:ext uri="{FF2B5EF4-FFF2-40B4-BE49-F238E27FC236}">
                <a16:creationId xmlns:a16="http://schemas.microsoft.com/office/drawing/2014/main" id="{C75769CD-89E5-44FD-BC18-9183B4652B18}"/>
              </a:ext>
            </a:extLst>
          </p:cNvPr>
          <p:cNvSpPr txBox="1">
            <a:spLocks noChangeArrowheads="1"/>
          </p:cNvSpPr>
          <p:nvPr/>
        </p:nvSpPr>
        <p:spPr bwMode="auto">
          <a:xfrm>
            <a:off x="3803073" y="6314789"/>
            <a:ext cx="6477000" cy="584775"/>
          </a:xfrm>
          <a:prstGeom prst="rect">
            <a:avLst/>
          </a:prstGeom>
          <a:noFill/>
          <a:ln w="9525">
            <a:noFill/>
            <a:miter lim="800000"/>
            <a:headEnd/>
            <a:tailEnd/>
          </a:ln>
        </p:spPr>
        <p:txBody>
          <a:bodyPr wrap="square">
            <a:spAutoFit/>
          </a:bodyPr>
          <a:lstStyle/>
          <a:p>
            <a:r>
              <a:rPr lang="ja-JP" altLang="en-US" sz="1600" dirty="0">
                <a:latin typeface="游ゴシック"/>
              </a:rPr>
              <a:t>出典：厚生労働省「平成２３年度歯科疾患実態調査」</a:t>
            </a:r>
            <a:endParaRPr lang="en-US" altLang="ja-JP" sz="1600" dirty="0">
              <a:latin typeface="游ゴシック"/>
            </a:endParaRPr>
          </a:p>
          <a:p>
            <a:r>
              <a:rPr lang="ja-JP" altLang="en-US" sz="1600" dirty="0">
                <a:latin typeface="游ゴシック"/>
              </a:rPr>
              <a:t>　　　８０２０推進財団「第２回永久歯の抜歯原因調査報告書」</a:t>
            </a:r>
            <a:endParaRPr lang="ja-JP" altLang="ja-JP" sz="1600" dirty="0">
              <a:latin typeface="游ゴシック"/>
            </a:endParaRPr>
          </a:p>
        </p:txBody>
      </p:sp>
    </p:spTree>
    <p:extLst>
      <p:ext uri="{BB962C8B-B14F-4D97-AF65-F5344CB8AC3E}">
        <p14:creationId xmlns:p14="http://schemas.microsoft.com/office/powerpoint/2010/main" val="259698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4">
            <a:extLst>
              <a:ext uri="{FF2B5EF4-FFF2-40B4-BE49-F238E27FC236}">
                <a16:creationId xmlns:a16="http://schemas.microsoft.com/office/drawing/2014/main" id="{A3C6F485-46AE-4CD6-B486-8682CAA6DA5A}"/>
              </a:ext>
            </a:extLst>
          </p:cNvPr>
          <p:cNvSpPr txBox="1">
            <a:spLocks noChangeArrowheads="1"/>
          </p:cNvSpPr>
          <p:nvPr/>
        </p:nvSpPr>
        <p:spPr bwMode="auto">
          <a:xfrm>
            <a:off x="4289850" y="6296909"/>
            <a:ext cx="5616150" cy="369332"/>
          </a:xfrm>
          <a:prstGeom prst="rect">
            <a:avLst/>
          </a:prstGeom>
          <a:noFill/>
          <a:ln w="9525">
            <a:noFill/>
            <a:miter lim="800000"/>
            <a:headEnd/>
            <a:tailEnd/>
          </a:ln>
        </p:spPr>
        <p:txBody>
          <a:bodyPr wrap="square">
            <a:spAutoFit/>
          </a:bodyPr>
          <a:lstStyle/>
          <a:p>
            <a:r>
              <a:rPr lang="ja-JP" altLang="en-US" dirty="0">
                <a:latin typeface="游ゴシック"/>
              </a:rPr>
              <a:t>厚生労働省「平成２３年度歯科疾患実態調査」より</a:t>
            </a:r>
            <a:endParaRPr lang="ja-JP" altLang="ja-JP" dirty="0">
              <a:latin typeface="游ゴシック"/>
            </a:endParaRPr>
          </a:p>
        </p:txBody>
      </p:sp>
      <p:pic>
        <p:nvPicPr>
          <p:cNvPr id="2" name="図 1">
            <a:extLst>
              <a:ext uri="{FF2B5EF4-FFF2-40B4-BE49-F238E27FC236}">
                <a16:creationId xmlns:a16="http://schemas.microsoft.com/office/drawing/2014/main" id="{369B8945-86F2-4F0A-98DF-EE99B2A8DC60}"/>
              </a:ext>
            </a:extLst>
          </p:cNvPr>
          <p:cNvPicPr>
            <a:picLocks noChangeAspect="1"/>
          </p:cNvPicPr>
          <p:nvPr/>
        </p:nvPicPr>
        <p:blipFill>
          <a:blip r:embed="rId3"/>
          <a:stretch>
            <a:fillRect/>
          </a:stretch>
        </p:blipFill>
        <p:spPr>
          <a:xfrm>
            <a:off x="260883" y="170142"/>
            <a:ext cx="9384233" cy="5974464"/>
          </a:xfrm>
          <a:prstGeom prst="rect">
            <a:avLst/>
          </a:prstGeom>
        </p:spPr>
      </p:pic>
    </p:spTree>
    <p:extLst>
      <p:ext uri="{BB962C8B-B14F-4D97-AF65-F5344CB8AC3E}">
        <p14:creationId xmlns:p14="http://schemas.microsoft.com/office/powerpoint/2010/main" val="923859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p:txBody>
          <a:bodyPr>
            <a:normAutofit/>
          </a:bodyPr>
          <a:lstStyle/>
          <a:p>
            <a:pPr algn="ctr"/>
            <a:r>
              <a:rPr kumimoji="1" lang="ja-JP" altLang="en-US" sz="5400" b="1" dirty="0"/>
              <a:t>歯周病の状態</a:t>
            </a:r>
          </a:p>
        </p:txBody>
      </p:sp>
      <p:pic>
        <p:nvPicPr>
          <p:cNvPr id="4" name="図 3">
            <a:extLst>
              <a:ext uri="{FF2B5EF4-FFF2-40B4-BE49-F238E27FC236}">
                <a16:creationId xmlns:a16="http://schemas.microsoft.com/office/drawing/2014/main" id="{660F8C0E-BBB6-478E-800E-96C7EBC5EC62}"/>
              </a:ext>
            </a:extLst>
          </p:cNvPr>
          <p:cNvPicPr>
            <a:picLocks noChangeAspect="1"/>
          </p:cNvPicPr>
          <p:nvPr/>
        </p:nvPicPr>
        <p:blipFill>
          <a:blip r:embed="rId3"/>
          <a:stretch>
            <a:fillRect/>
          </a:stretch>
        </p:blipFill>
        <p:spPr>
          <a:xfrm>
            <a:off x="5554213" y="1784676"/>
            <a:ext cx="4114892" cy="4834785"/>
          </a:xfrm>
          <a:prstGeom prst="rect">
            <a:avLst/>
          </a:prstGeom>
        </p:spPr>
      </p:pic>
      <p:sp>
        <p:nvSpPr>
          <p:cNvPr id="5" name="テキスト ボックス 4">
            <a:extLst>
              <a:ext uri="{FF2B5EF4-FFF2-40B4-BE49-F238E27FC236}">
                <a16:creationId xmlns:a16="http://schemas.microsoft.com/office/drawing/2014/main" id="{2429970E-D727-452E-934D-428961FF3B03}"/>
              </a:ext>
            </a:extLst>
          </p:cNvPr>
          <p:cNvSpPr txBox="1"/>
          <p:nvPr/>
        </p:nvSpPr>
        <p:spPr>
          <a:xfrm>
            <a:off x="588976" y="2191368"/>
            <a:ext cx="2287450"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3200" b="1" dirty="0"/>
              <a:t>１．歯肉炎</a:t>
            </a:r>
            <a:endParaRPr kumimoji="1" lang="ja-JP" altLang="en-US" sz="3200" b="1" dirty="0"/>
          </a:p>
        </p:txBody>
      </p:sp>
      <p:sp>
        <p:nvSpPr>
          <p:cNvPr id="6" name="テキスト ボックス 5">
            <a:extLst>
              <a:ext uri="{FF2B5EF4-FFF2-40B4-BE49-F238E27FC236}">
                <a16:creationId xmlns:a16="http://schemas.microsoft.com/office/drawing/2014/main" id="{2B5DF65F-F6DF-44E7-8DAA-924F49C56DCE}"/>
              </a:ext>
            </a:extLst>
          </p:cNvPr>
          <p:cNvSpPr txBox="1"/>
          <p:nvPr/>
        </p:nvSpPr>
        <p:spPr>
          <a:xfrm>
            <a:off x="172278" y="3055659"/>
            <a:ext cx="5419587" cy="2921072"/>
          </a:xfrm>
          <a:prstGeom prst="rect">
            <a:avLst/>
          </a:prstGeom>
          <a:noFill/>
        </p:spPr>
        <p:txBody>
          <a:bodyPr wrap="square" rtlCol="0">
            <a:normAutofit/>
          </a:bodyPr>
          <a:lstStyle/>
          <a:p>
            <a:r>
              <a:rPr kumimoji="1" lang="ja-JP" altLang="en-US" sz="3200" dirty="0"/>
              <a:t>・歯垢が歯と歯ぐきの境目</a:t>
            </a:r>
            <a:endParaRPr kumimoji="1" lang="en-US" altLang="ja-JP" sz="3200" dirty="0"/>
          </a:p>
          <a:p>
            <a:r>
              <a:rPr kumimoji="1" lang="ja-JP" altLang="en-US" sz="3200" dirty="0"/>
              <a:t>　にたまり、歯ぐきが炎症</a:t>
            </a:r>
            <a:endParaRPr kumimoji="1" lang="en-US" altLang="ja-JP" sz="3200" dirty="0"/>
          </a:p>
          <a:p>
            <a:r>
              <a:rPr kumimoji="1" lang="ja-JP" altLang="en-US" sz="3200" dirty="0"/>
              <a:t>　を起こす。</a:t>
            </a:r>
            <a:endParaRPr kumimoji="1" lang="en-US" altLang="ja-JP" sz="3200" dirty="0"/>
          </a:p>
          <a:p>
            <a:endParaRPr kumimoji="1" lang="en-US" altLang="ja-JP" sz="3200" dirty="0"/>
          </a:p>
          <a:p>
            <a:r>
              <a:rPr kumimoji="1" lang="ja-JP" altLang="en-US" sz="3200" dirty="0"/>
              <a:t>・歯みがきなどによる出血。</a:t>
            </a:r>
            <a:endParaRPr kumimoji="1" lang="en-US" altLang="ja-JP" sz="3200" dirty="0"/>
          </a:p>
          <a:p>
            <a:endParaRPr kumimoji="1" lang="en-US" altLang="ja-JP" sz="3200" dirty="0"/>
          </a:p>
        </p:txBody>
      </p:sp>
    </p:spTree>
    <p:extLst>
      <p:ext uri="{BB962C8B-B14F-4D97-AF65-F5344CB8AC3E}">
        <p14:creationId xmlns:p14="http://schemas.microsoft.com/office/powerpoint/2010/main" val="2820477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p:txBody>
          <a:bodyPr>
            <a:normAutofit/>
          </a:bodyPr>
          <a:lstStyle/>
          <a:p>
            <a:pPr algn="ctr"/>
            <a:r>
              <a:rPr kumimoji="1" lang="ja-JP" altLang="en-US" sz="5400" b="1" dirty="0"/>
              <a:t>歯周病の状態</a:t>
            </a:r>
          </a:p>
        </p:txBody>
      </p:sp>
      <p:sp>
        <p:nvSpPr>
          <p:cNvPr id="5" name="テキスト ボックス 4">
            <a:extLst>
              <a:ext uri="{FF2B5EF4-FFF2-40B4-BE49-F238E27FC236}">
                <a16:creationId xmlns:a16="http://schemas.microsoft.com/office/drawing/2014/main" id="{2429970E-D727-452E-934D-428961FF3B03}"/>
              </a:ext>
            </a:extLst>
          </p:cNvPr>
          <p:cNvSpPr txBox="1"/>
          <p:nvPr/>
        </p:nvSpPr>
        <p:spPr>
          <a:xfrm>
            <a:off x="469003" y="2028288"/>
            <a:ext cx="3599414"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3200" b="1" dirty="0"/>
              <a:t>２．初期の歯周炎</a:t>
            </a:r>
            <a:endParaRPr kumimoji="1" lang="ja-JP" altLang="en-US" sz="3200" b="1" dirty="0"/>
          </a:p>
        </p:txBody>
      </p:sp>
      <p:sp>
        <p:nvSpPr>
          <p:cNvPr id="6" name="テキスト ボックス 5">
            <a:extLst>
              <a:ext uri="{FF2B5EF4-FFF2-40B4-BE49-F238E27FC236}">
                <a16:creationId xmlns:a16="http://schemas.microsoft.com/office/drawing/2014/main" id="{2B5DF65F-F6DF-44E7-8DAA-924F49C56DCE}"/>
              </a:ext>
            </a:extLst>
          </p:cNvPr>
          <p:cNvSpPr txBox="1"/>
          <p:nvPr/>
        </p:nvSpPr>
        <p:spPr>
          <a:xfrm>
            <a:off x="225286" y="2950662"/>
            <a:ext cx="6334541" cy="3046988"/>
          </a:xfrm>
          <a:prstGeom prst="rect">
            <a:avLst/>
          </a:prstGeom>
          <a:noFill/>
        </p:spPr>
        <p:txBody>
          <a:bodyPr wrap="square" rtlCol="0">
            <a:spAutoFit/>
          </a:bodyPr>
          <a:lstStyle/>
          <a:p>
            <a:r>
              <a:rPr kumimoji="1" lang="ja-JP" altLang="en-US" sz="3200" dirty="0"/>
              <a:t>・歯ぐきが腫れる。</a:t>
            </a:r>
            <a:endParaRPr kumimoji="1" lang="en-US" altLang="ja-JP" sz="3200" dirty="0"/>
          </a:p>
          <a:p>
            <a:endParaRPr kumimoji="1" lang="en-US" altLang="ja-JP" sz="3200" dirty="0"/>
          </a:p>
          <a:p>
            <a:r>
              <a:rPr kumimoji="1" lang="ja-JP" altLang="en-US" sz="3200" dirty="0"/>
              <a:t>・歯みがきによる出血。</a:t>
            </a:r>
            <a:endParaRPr kumimoji="1" lang="en-US" altLang="ja-JP" sz="3200" dirty="0"/>
          </a:p>
          <a:p>
            <a:endParaRPr kumimoji="1" lang="en-US" altLang="ja-JP" sz="3200" dirty="0"/>
          </a:p>
          <a:p>
            <a:r>
              <a:rPr kumimoji="1" lang="ja-JP" altLang="en-US" sz="3200" dirty="0"/>
              <a:t>・歯ぐきを指で押すとうみが</a:t>
            </a:r>
            <a:endParaRPr kumimoji="1" lang="en-US" altLang="ja-JP" sz="3200" dirty="0"/>
          </a:p>
          <a:p>
            <a:r>
              <a:rPr kumimoji="1" lang="ja-JP" altLang="en-US" sz="3200" dirty="0"/>
              <a:t>　出る。</a:t>
            </a:r>
            <a:endParaRPr kumimoji="1" lang="en-US" altLang="ja-JP" sz="3200" dirty="0"/>
          </a:p>
        </p:txBody>
      </p:sp>
      <p:pic>
        <p:nvPicPr>
          <p:cNvPr id="9" name="図 8">
            <a:extLst>
              <a:ext uri="{FF2B5EF4-FFF2-40B4-BE49-F238E27FC236}">
                <a16:creationId xmlns:a16="http://schemas.microsoft.com/office/drawing/2014/main" id="{ADF33EDE-BC0B-40F6-A7A8-DA8911678259}"/>
              </a:ext>
            </a:extLst>
          </p:cNvPr>
          <p:cNvPicPr>
            <a:picLocks noChangeAspect="1"/>
          </p:cNvPicPr>
          <p:nvPr/>
        </p:nvPicPr>
        <p:blipFill>
          <a:blip r:embed="rId3"/>
          <a:stretch>
            <a:fillRect/>
          </a:stretch>
        </p:blipFill>
        <p:spPr>
          <a:xfrm>
            <a:off x="5671930" y="1944079"/>
            <a:ext cx="4008784" cy="4763639"/>
          </a:xfrm>
          <a:prstGeom prst="rect">
            <a:avLst/>
          </a:prstGeom>
        </p:spPr>
      </p:pic>
    </p:spTree>
    <p:extLst>
      <p:ext uri="{BB962C8B-B14F-4D97-AF65-F5344CB8AC3E}">
        <p14:creationId xmlns:p14="http://schemas.microsoft.com/office/powerpoint/2010/main" val="2258453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p:txBody>
          <a:bodyPr>
            <a:normAutofit/>
          </a:bodyPr>
          <a:lstStyle/>
          <a:p>
            <a:pPr algn="ctr"/>
            <a:r>
              <a:rPr kumimoji="1" lang="ja-JP" altLang="en-US" sz="5400" b="1" dirty="0"/>
              <a:t>歯周病の状態</a:t>
            </a:r>
          </a:p>
        </p:txBody>
      </p:sp>
      <p:sp>
        <p:nvSpPr>
          <p:cNvPr id="5" name="テキスト ボックス 4">
            <a:extLst>
              <a:ext uri="{FF2B5EF4-FFF2-40B4-BE49-F238E27FC236}">
                <a16:creationId xmlns:a16="http://schemas.microsoft.com/office/drawing/2014/main" id="{2429970E-D727-452E-934D-428961FF3B03}"/>
              </a:ext>
            </a:extLst>
          </p:cNvPr>
          <p:cNvSpPr txBox="1"/>
          <p:nvPr/>
        </p:nvSpPr>
        <p:spPr>
          <a:xfrm>
            <a:off x="561768" y="2136177"/>
            <a:ext cx="3890962"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3200" b="1" dirty="0"/>
              <a:t>３．進行した歯周炎</a:t>
            </a:r>
            <a:endParaRPr kumimoji="1" lang="ja-JP" altLang="en-US" sz="3200" b="1" dirty="0"/>
          </a:p>
        </p:txBody>
      </p:sp>
      <p:sp>
        <p:nvSpPr>
          <p:cNvPr id="6" name="テキスト ボックス 5">
            <a:extLst>
              <a:ext uri="{FF2B5EF4-FFF2-40B4-BE49-F238E27FC236}">
                <a16:creationId xmlns:a16="http://schemas.microsoft.com/office/drawing/2014/main" id="{2B5DF65F-F6DF-44E7-8DAA-924F49C56DCE}"/>
              </a:ext>
            </a:extLst>
          </p:cNvPr>
          <p:cNvSpPr txBox="1"/>
          <p:nvPr/>
        </p:nvSpPr>
        <p:spPr>
          <a:xfrm>
            <a:off x="430694" y="3166439"/>
            <a:ext cx="5141845" cy="1569660"/>
          </a:xfrm>
          <a:prstGeom prst="rect">
            <a:avLst/>
          </a:prstGeom>
          <a:noFill/>
        </p:spPr>
        <p:txBody>
          <a:bodyPr wrap="square" rtlCol="0">
            <a:spAutoFit/>
          </a:bodyPr>
          <a:lstStyle/>
          <a:p>
            <a:r>
              <a:rPr kumimoji="1" lang="ja-JP" altLang="en-US" sz="3200" dirty="0"/>
              <a:t>・歯ぐきからの出血が増す。</a:t>
            </a:r>
            <a:endParaRPr kumimoji="1" lang="en-US" altLang="ja-JP" sz="3200" dirty="0"/>
          </a:p>
          <a:p>
            <a:endParaRPr kumimoji="1" lang="en-US" altLang="ja-JP" sz="3200" dirty="0"/>
          </a:p>
          <a:p>
            <a:r>
              <a:rPr kumimoji="1" lang="ja-JP" altLang="en-US" sz="3200" dirty="0"/>
              <a:t>・いやな口臭。</a:t>
            </a:r>
            <a:endParaRPr kumimoji="1" lang="en-US" altLang="ja-JP" sz="3200" dirty="0"/>
          </a:p>
        </p:txBody>
      </p:sp>
      <p:pic>
        <p:nvPicPr>
          <p:cNvPr id="9" name="図 8">
            <a:extLst>
              <a:ext uri="{FF2B5EF4-FFF2-40B4-BE49-F238E27FC236}">
                <a16:creationId xmlns:a16="http://schemas.microsoft.com/office/drawing/2014/main" id="{1E52DD34-6F1B-4BC2-A808-412981F0387C}"/>
              </a:ext>
            </a:extLst>
          </p:cNvPr>
          <p:cNvPicPr>
            <a:picLocks noChangeAspect="1"/>
          </p:cNvPicPr>
          <p:nvPr/>
        </p:nvPicPr>
        <p:blipFill>
          <a:blip r:embed="rId3"/>
          <a:stretch>
            <a:fillRect/>
          </a:stretch>
        </p:blipFill>
        <p:spPr>
          <a:xfrm>
            <a:off x="5572539" y="2095120"/>
            <a:ext cx="4134871" cy="4762880"/>
          </a:xfrm>
          <a:prstGeom prst="rect">
            <a:avLst/>
          </a:prstGeom>
        </p:spPr>
      </p:pic>
    </p:spTree>
    <p:extLst>
      <p:ext uri="{BB962C8B-B14F-4D97-AF65-F5344CB8AC3E}">
        <p14:creationId xmlns:p14="http://schemas.microsoft.com/office/powerpoint/2010/main" val="3314300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p:txBody>
          <a:bodyPr>
            <a:normAutofit/>
          </a:bodyPr>
          <a:lstStyle/>
          <a:p>
            <a:pPr algn="ctr"/>
            <a:r>
              <a:rPr kumimoji="1" lang="ja-JP" altLang="en-US" sz="5400" b="1" dirty="0"/>
              <a:t>歯周病の状態</a:t>
            </a:r>
          </a:p>
        </p:txBody>
      </p:sp>
      <p:sp>
        <p:nvSpPr>
          <p:cNvPr id="5" name="テキスト ボックス 4">
            <a:extLst>
              <a:ext uri="{FF2B5EF4-FFF2-40B4-BE49-F238E27FC236}">
                <a16:creationId xmlns:a16="http://schemas.microsoft.com/office/drawing/2014/main" id="{2429970E-D727-452E-934D-428961FF3B03}"/>
              </a:ext>
            </a:extLst>
          </p:cNvPr>
          <p:cNvSpPr txBox="1"/>
          <p:nvPr/>
        </p:nvSpPr>
        <p:spPr>
          <a:xfrm>
            <a:off x="561770" y="2262592"/>
            <a:ext cx="3586162"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3200" b="1" dirty="0"/>
              <a:t>４．重度の歯周炎</a:t>
            </a:r>
            <a:endParaRPr kumimoji="1" lang="ja-JP" altLang="en-US" sz="3200" b="1" dirty="0"/>
          </a:p>
        </p:txBody>
      </p:sp>
      <p:sp>
        <p:nvSpPr>
          <p:cNvPr id="6" name="テキスト ボックス 5">
            <a:extLst>
              <a:ext uri="{FF2B5EF4-FFF2-40B4-BE49-F238E27FC236}">
                <a16:creationId xmlns:a16="http://schemas.microsoft.com/office/drawing/2014/main" id="{2B5DF65F-F6DF-44E7-8DAA-924F49C56DCE}"/>
              </a:ext>
            </a:extLst>
          </p:cNvPr>
          <p:cNvSpPr txBox="1"/>
          <p:nvPr/>
        </p:nvSpPr>
        <p:spPr>
          <a:xfrm>
            <a:off x="0" y="3207135"/>
            <a:ext cx="6454919" cy="2062103"/>
          </a:xfrm>
          <a:prstGeom prst="rect">
            <a:avLst/>
          </a:prstGeom>
          <a:noFill/>
        </p:spPr>
        <p:txBody>
          <a:bodyPr wrap="square" rtlCol="0">
            <a:spAutoFit/>
          </a:bodyPr>
          <a:lstStyle/>
          <a:p>
            <a:r>
              <a:rPr kumimoji="1" lang="ja-JP" altLang="en-US" sz="3200" dirty="0"/>
              <a:t>・歯を支える骨の大部分に炎症</a:t>
            </a:r>
            <a:endParaRPr kumimoji="1" lang="en-US" altLang="ja-JP" sz="3200" dirty="0"/>
          </a:p>
          <a:p>
            <a:r>
              <a:rPr kumimoji="1" lang="ja-JP" altLang="en-US" sz="3200" dirty="0"/>
              <a:t>　が広がり、歯がぐらぐらする。</a:t>
            </a:r>
            <a:endParaRPr kumimoji="1" lang="en-US" altLang="ja-JP" sz="3200" dirty="0"/>
          </a:p>
          <a:p>
            <a:endParaRPr kumimoji="1" lang="en-US" altLang="ja-JP" sz="3200" dirty="0"/>
          </a:p>
          <a:p>
            <a:r>
              <a:rPr kumimoji="1" lang="ja-JP" altLang="en-US" sz="3200" dirty="0"/>
              <a:t>・やがて歯が抜けてしまう。</a:t>
            </a:r>
            <a:endParaRPr kumimoji="1" lang="en-US" altLang="ja-JP" sz="3200" dirty="0"/>
          </a:p>
        </p:txBody>
      </p:sp>
      <p:grpSp>
        <p:nvGrpSpPr>
          <p:cNvPr id="3" name="グループ化 2">
            <a:extLst>
              <a:ext uri="{FF2B5EF4-FFF2-40B4-BE49-F238E27FC236}">
                <a16:creationId xmlns:a16="http://schemas.microsoft.com/office/drawing/2014/main" id="{8A8DD712-BD01-4718-A009-3FC2CD8278C4}"/>
              </a:ext>
            </a:extLst>
          </p:cNvPr>
          <p:cNvGrpSpPr/>
          <p:nvPr/>
        </p:nvGrpSpPr>
        <p:grpSpPr>
          <a:xfrm>
            <a:off x="5949830" y="1491040"/>
            <a:ext cx="3956170" cy="5366960"/>
            <a:chOff x="5949831" y="1323875"/>
            <a:chExt cx="3956170" cy="5366960"/>
          </a:xfrm>
        </p:grpSpPr>
        <p:pic>
          <p:nvPicPr>
            <p:cNvPr id="8" name="図 7">
              <a:extLst>
                <a:ext uri="{FF2B5EF4-FFF2-40B4-BE49-F238E27FC236}">
                  <a16:creationId xmlns:a16="http://schemas.microsoft.com/office/drawing/2014/main" id="{DBFD72AE-146E-4EE1-953B-BB6E01965AC2}"/>
                </a:ext>
              </a:extLst>
            </p:cNvPr>
            <p:cNvPicPr>
              <a:picLocks noChangeAspect="1"/>
            </p:cNvPicPr>
            <p:nvPr/>
          </p:nvPicPr>
          <p:blipFill>
            <a:blip r:embed="rId3"/>
            <a:stretch>
              <a:fillRect/>
            </a:stretch>
          </p:blipFill>
          <p:spPr>
            <a:xfrm>
              <a:off x="5949831" y="1880390"/>
              <a:ext cx="3956170" cy="4810445"/>
            </a:xfrm>
            <a:prstGeom prst="rect">
              <a:avLst/>
            </a:prstGeom>
          </p:spPr>
        </p:pic>
        <p:cxnSp>
          <p:nvCxnSpPr>
            <p:cNvPr id="4" name="直線コネクタ 3">
              <a:extLst>
                <a:ext uri="{FF2B5EF4-FFF2-40B4-BE49-F238E27FC236}">
                  <a16:creationId xmlns:a16="http://schemas.microsoft.com/office/drawing/2014/main" id="{841F9BBC-40A7-468E-BBD1-1CE1435AC399}"/>
                </a:ext>
              </a:extLst>
            </p:cNvPr>
            <p:cNvCxnSpPr/>
            <p:nvPr/>
          </p:nvCxnSpPr>
          <p:spPr>
            <a:xfrm>
              <a:off x="7474225" y="1785540"/>
              <a:ext cx="0" cy="1126435"/>
            </a:xfrm>
            <a:prstGeom prst="line">
              <a:avLst/>
            </a:prstGeom>
            <a:ln w="60325"/>
          </p:spPr>
          <p:style>
            <a:lnRef idx="1">
              <a:schemeClr val="dk1"/>
            </a:lnRef>
            <a:fillRef idx="0">
              <a:schemeClr val="dk1"/>
            </a:fillRef>
            <a:effectRef idx="0">
              <a:schemeClr val="dk1"/>
            </a:effectRef>
            <a:fontRef idx="minor">
              <a:schemeClr val="tx1"/>
            </a:fontRef>
          </p:style>
        </p:cxnSp>
        <p:sp>
          <p:nvSpPr>
            <p:cNvPr id="10" name="テキスト ボックス 9">
              <a:extLst>
                <a:ext uri="{FF2B5EF4-FFF2-40B4-BE49-F238E27FC236}">
                  <a16:creationId xmlns:a16="http://schemas.microsoft.com/office/drawing/2014/main" id="{4611DCE5-BED3-4828-859F-58BE783AEB67}"/>
                </a:ext>
              </a:extLst>
            </p:cNvPr>
            <p:cNvSpPr txBox="1"/>
            <p:nvPr/>
          </p:nvSpPr>
          <p:spPr>
            <a:xfrm>
              <a:off x="6679096" y="1323875"/>
              <a:ext cx="1815541" cy="461665"/>
            </a:xfrm>
            <a:prstGeom prst="rect">
              <a:avLst/>
            </a:prstGeom>
            <a:noFill/>
          </p:spPr>
          <p:txBody>
            <a:bodyPr wrap="square" rtlCol="0">
              <a:spAutoFit/>
            </a:bodyPr>
            <a:lstStyle/>
            <a:p>
              <a:r>
                <a:rPr kumimoji="1" lang="ja-JP" altLang="en-US" sz="2400" dirty="0">
                  <a:latin typeface="HG丸ｺﾞｼｯｸM-PRO" panose="020F0600000000000000" pitchFamily="50" charset="-128"/>
                  <a:ea typeface="HG丸ｺﾞｼｯｸM-PRO" panose="020F0600000000000000" pitchFamily="50" charset="-128"/>
                </a:rPr>
                <a:t>歯間が開く</a:t>
              </a:r>
            </a:p>
          </p:txBody>
        </p:sp>
      </p:grpSp>
    </p:spTree>
    <p:extLst>
      <p:ext uri="{BB962C8B-B14F-4D97-AF65-F5344CB8AC3E}">
        <p14:creationId xmlns:p14="http://schemas.microsoft.com/office/powerpoint/2010/main" val="250098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2A4B12-A904-430C-8338-7B70B3FB72E4}"/>
              </a:ext>
            </a:extLst>
          </p:cNvPr>
          <p:cNvSpPr>
            <a:spLocks noGrp="1"/>
          </p:cNvSpPr>
          <p:nvPr>
            <p:ph type="title"/>
          </p:nvPr>
        </p:nvSpPr>
        <p:spPr>
          <a:xfrm>
            <a:off x="681037" y="302361"/>
            <a:ext cx="8543925" cy="1325563"/>
          </a:xfrm>
        </p:spPr>
        <p:txBody>
          <a:bodyPr>
            <a:normAutofit/>
          </a:bodyPr>
          <a:lstStyle/>
          <a:p>
            <a:pPr algn="ctr"/>
            <a:r>
              <a:rPr kumimoji="1" lang="ja-JP" altLang="en-US" sz="5400" b="1" dirty="0"/>
              <a:t>歯周病の予防</a:t>
            </a:r>
          </a:p>
        </p:txBody>
      </p:sp>
      <p:grpSp>
        <p:nvGrpSpPr>
          <p:cNvPr id="17" name="グループ化 16">
            <a:extLst>
              <a:ext uri="{FF2B5EF4-FFF2-40B4-BE49-F238E27FC236}">
                <a16:creationId xmlns:a16="http://schemas.microsoft.com/office/drawing/2014/main" id="{46B465D3-27E6-4549-ACA2-75F870147D31}"/>
              </a:ext>
            </a:extLst>
          </p:cNvPr>
          <p:cNvGrpSpPr/>
          <p:nvPr/>
        </p:nvGrpSpPr>
        <p:grpSpPr>
          <a:xfrm>
            <a:off x="429244" y="1753923"/>
            <a:ext cx="9827937" cy="4088930"/>
            <a:chOff x="376236" y="1621402"/>
            <a:chExt cx="9827937" cy="4088930"/>
          </a:xfrm>
        </p:grpSpPr>
        <p:sp>
          <p:nvSpPr>
            <p:cNvPr id="11" name="テキスト ボックス 10">
              <a:extLst>
                <a:ext uri="{FF2B5EF4-FFF2-40B4-BE49-F238E27FC236}">
                  <a16:creationId xmlns:a16="http://schemas.microsoft.com/office/drawing/2014/main" id="{9670BD26-8247-47C4-95C7-4E12DEF930AC}"/>
                </a:ext>
              </a:extLst>
            </p:cNvPr>
            <p:cNvSpPr txBox="1"/>
            <p:nvPr/>
          </p:nvSpPr>
          <p:spPr>
            <a:xfrm>
              <a:off x="482255" y="1621402"/>
              <a:ext cx="2658509"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3200" b="1" dirty="0"/>
                <a:t>１．歯みがき</a:t>
              </a:r>
            </a:p>
          </p:txBody>
        </p:sp>
        <p:sp>
          <p:nvSpPr>
            <p:cNvPr id="5" name="テキスト ボックス 4">
              <a:extLst>
                <a:ext uri="{FF2B5EF4-FFF2-40B4-BE49-F238E27FC236}">
                  <a16:creationId xmlns:a16="http://schemas.microsoft.com/office/drawing/2014/main" id="{8E4E9DD9-4208-40E7-B4CC-2EC982CC5B75}"/>
                </a:ext>
              </a:extLst>
            </p:cNvPr>
            <p:cNvSpPr txBox="1"/>
            <p:nvPr/>
          </p:nvSpPr>
          <p:spPr>
            <a:xfrm>
              <a:off x="482253" y="4529404"/>
              <a:ext cx="2658511"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3200" b="1" dirty="0"/>
                <a:t>３．歯石除去</a:t>
              </a:r>
            </a:p>
          </p:txBody>
        </p:sp>
        <p:sp>
          <p:nvSpPr>
            <p:cNvPr id="6" name="テキスト ボックス 5">
              <a:extLst>
                <a:ext uri="{FF2B5EF4-FFF2-40B4-BE49-F238E27FC236}">
                  <a16:creationId xmlns:a16="http://schemas.microsoft.com/office/drawing/2014/main" id="{114E8BE0-2C32-4AAE-966B-5E9FCCE9EC32}"/>
                </a:ext>
              </a:extLst>
            </p:cNvPr>
            <p:cNvSpPr txBox="1"/>
            <p:nvPr/>
          </p:nvSpPr>
          <p:spPr>
            <a:xfrm>
              <a:off x="482253" y="3087972"/>
              <a:ext cx="3890962" cy="584775"/>
            </a:xfrm>
            <a:prstGeom prst="rect">
              <a:avLst/>
            </a:prstGeom>
            <a:solidFill>
              <a:schemeClr val="accent4">
                <a:lumMod val="60000"/>
                <a:lumOff val="40000"/>
              </a:schemeClr>
            </a:solidFill>
            <a:ln w="28575"/>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3200" b="1" dirty="0"/>
                <a:t>２．歯科健診の受診</a:t>
              </a:r>
            </a:p>
          </p:txBody>
        </p:sp>
        <p:sp>
          <p:nvSpPr>
            <p:cNvPr id="3" name="テキスト ボックス 2">
              <a:extLst>
                <a:ext uri="{FF2B5EF4-FFF2-40B4-BE49-F238E27FC236}">
                  <a16:creationId xmlns:a16="http://schemas.microsoft.com/office/drawing/2014/main" id="{FB7D5C49-8CF5-4322-9222-27CD0B8579C8}"/>
                </a:ext>
              </a:extLst>
            </p:cNvPr>
            <p:cNvSpPr txBox="1"/>
            <p:nvPr/>
          </p:nvSpPr>
          <p:spPr>
            <a:xfrm>
              <a:off x="376236" y="2326361"/>
              <a:ext cx="9827937" cy="461665"/>
            </a:xfrm>
            <a:prstGeom prst="rect">
              <a:avLst/>
            </a:prstGeom>
            <a:noFill/>
          </p:spPr>
          <p:txBody>
            <a:bodyPr wrap="square" rtlCol="0">
              <a:spAutoFit/>
            </a:bodyPr>
            <a:lstStyle/>
            <a:p>
              <a:r>
                <a:rPr kumimoji="1" lang="ja-JP" altLang="en-US" sz="2400" dirty="0"/>
                <a:t>・歯科医院で専門のブラッシング指導を受ける。</a:t>
              </a:r>
            </a:p>
          </p:txBody>
        </p:sp>
        <p:sp>
          <p:nvSpPr>
            <p:cNvPr id="4" name="テキスト ボックス 3">
              <a:extLst>
                <a:ext uri="{FF2B5EF4-FFF2-40B4-BE49-F238E27FC236}">
                  <a16:creationId xmlns:a16="http://schemas.microsoft.com/office/drawing/2014/main" id="{18DD657C-703E-4398-B710-3616ABDBD9EA}"/>
                </a:ext>
              </a:extLst>
            </p:cNvPr>
            <p:cNvSpPr txBox="1"/>
            <p:nvPr/>
          </p:nvSpPr>
          <p:spPr>
            <a:xfrm>
              <a:off x="376236" y="5248667"/>
              <a:ext cx="7919624" cy="461665"/>
            </a:xfrm>
            <a:prstGeom prst="rect">
              <a:avLst/>
            </a:prstGeom>
            <a:noFill/>
          </p:spPr>
          <p:txBody>
            <a:bodyPr wrap="square" rtlCol="0">
              <a:spAutoFit/>
            </a:bodyPr>
            <a:lstStyle/>
            <a:p>
              <a:r>
                <a:rPr kumimoji="1" lang="ja-JP" altLang="en-US" sz="2400" dirty="0"/>
                <a:t>・定期的に歯科医院で歯石を取ってもらう。</a:t>
              </a:r>
              <a:endParaRPr kumimoji="1" lang="en-US" altLang="ja-JP" sz="2400" dirty="0"/>
            </a:p>
          </p:txBody>
        </p:sp>
        <p:sp>
          <p:nvSpPr>
            <p:cNvPr id="9" name="テキスト ボックス 8">
              <a:extLst>
                <a:ext uri="{FF2B5EF4-FFF2-40B4-BE49-F238E27FC236}">
                  <a16:creationId xmlns:a16="http://schemas.microsoft.com/office/drawing/2014/main" id="{E8ADCF60-F0FA-465D-9227-E66EE78B4DDE}"/>
                </a:ext>
              </a:extLst>
            </p:cNvPr>
            <p:cNvSpPr txBox="1"/>
            <p:nvPr/>
          </p:nvSpPr>
          <p:spPr>
            <a:xfrm>
              <a:off x="376236" y="3786746"/>
              <a:ext cx="9046059" cy="461665"/>
            </a:xfrm>
            <a:prstGeom prst="rect">
              <a:avLst/>
            </a:prstGeom>
            <a:noFill/>
          </p:spPr>
          <p:txBody>
            <a:bodyPr wrap="square" rtlCol="0">
              <a:spAutoFit/>
            </a:bodyPr>
            <a:lstStyle/>
            <a:p>
              <a:r>
                <a:rPr kumimoji="1" lang="ja-JP" altLang="en-US" sz="2400" dirty="0"/>
                <a:t>・定期的に歯科を受診する。</a:t>
              </a:r>
              <a:endParaRPr kumimoji="1" lang="en-US" altLang="ja-JP" sz="2400" dirty="0"/>
            </a:p>
          </p:txBody>
        </p:sp>
      </p:grpSp>
      <p:sp>
        <p:nvSpPr>
          <p:cNvPr id="7" name="テキスト ボックス 6">
            <a:extLst>
              <a:ext uri="{FF2B5EF4-FFF2-40B4-BE49-F238E27FC236}">
                <a16:creationId xmlns:a16="http://schemas.microsoft.com/office/drawing/2014/main" id="{57F050E6-6A8D-44D4-AD23-2A6B0E778840}"/>
              </a:ext>
            </a:extLst>
          </p:cNvPr>
          <p:cNvSpPr txBox="1"/>
          <p:nvPr/>
        </p:nvSpPr>
        <p:spPr>
          <a:xfrm>
            <a:off x="535261" y="5943066"/>
            <a:ext cx="8370200" cy="523220"/>
          </a:xfrm>
          <a:prstGeom prst="rect">
            <a:avLst/>
          </a:prstGeom>
          <a:noFill/>
        </p:spPr>
        <p:txBody>
          <a:bodyPr wrap="square" rtlCol="0">
            <a:spAutoFit/>
          </a:bodyPr>
          <a:lstStyle/>
          <a:p>
            <a:r>
              <a:rPr kumimoji="1" lang="ja-JP" altLang="en-US" sz="2800" b="1" dirty="0">
                <a:solidFill>
                  <a:srgbClr val="FF0000"/>
                </a:solidFill>
              </a:rPr>
              <a:t>初期の歯周病は自覚症状の少ない病気です。</a:t>
            </a:r>
            <a:endParaRPr kumimoji="1" lang="ja-JP" altLang="en-US" sz="2800" dirty="0"/>
          </a:p>
        </p:txBody>
      </p:sp>
    </p:spTree>
    <p:extLst>
      <p:ext uri="{BB962C8B-B14F-4D97-AF65-F5344CB8AC3E}">
        <p14:creationId xmlns:p14="http://schemas.microsoft.com/office/powerpoint/2010/main" val="847236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52D167-2728-414F-888F-17A3FEB30A93}"/>
              </a:ext>
            </a:extLst>
          </p:cNvPr>
          <p:cNvSpPr>
            <a:spLocks noGrp="1"/>
          </p:cNvSpPr>
          <p:nvPr>
            <p:ph type="title"/>
          </p:nvPr>
        </p:nvSpPr>
        <p:spPr>
          <a:xfrm>
            <a:off x="1569478" y="80804"/>
            <a:ext cx="6506690" cy="840822"/>
          </a:xfrm>
        </p:spPr>
        <p:txBody>
          <a:bodyPr>
            <a:noAutofit/>
          </a:bodyPr>
          <a:lstStyle/>
          <a:p>
            <a:r>
              <a:rPr lang="ja-JP" altLang="en-US" sz="4000" b="1" dirty="0">
                <a:latin typeface="Calibri 本文"/>
              </a:rPr>
              <a:t>歯周病のセルフチェック表</a:t>
            </a:r>
          </a:p>
        </p:txBody>
      </p:sp>
      <p:sp>
        <p:nvSpPr>
          <p:cNvPr id="7" name="コンテンツ プレースホルダー 7">
            <a:extLst>
              <a:ext uri="{FF2B5EF4-FFF2-40B4-BE49-F238E27FC236}">
                <a16:creationId xmlns:a16="http://schemas.microsoft.com/office/drawing/2014/main" id="{3908C2BC-1855-49BD-B315-22D1998E0ABF}"/>
              </a:ext>
            </a:extLst>
          </p:cNvPr>
          <p:cNvSpPr>
            <a:spLocks noGrp="1"/>
          </p:cNvSpPr>
          <p:nvPr>
            <p:ph idx="1"/>
          </p:nvPr>
        </p:nvSpPr>
        <p:spPr>
          <a:xfrm flipH="1">
            <a:off x="316201" y="799772"/>
            <a:ext cx="9487490" cy="5731535"/>
          </a:xfrm>
          <a:prstGeom prst="verticalScroll">
            <a:avLst>
              <a:gd name="adj" fmla="val 5796"/>
            </a:avLst>
          </a:prstGeom>
          <a:ln w="28575"/>
        </p:spPr>
        <p:style>
          <a:lnRef idx="2">
            <a:schemeClr val="accent1"/>
          </a:lnRef>
          <a:fillRef idx="1">
            <a:schemeClr val="lt1"/>
          </a:fillRef>
          <a:effectRef idx="0">
            <a:schemeClr val="accent1"/>
          </a:effectRef>
          <a:fontRef idx="minor">
            <a:schemeClr val="dk1"/>
          </a:fontRef>
        </p:style>
        <p:txBody>
          <a:bodyPr>
            <a:noAutofit/>
          </a:bodyPr>
          <a:lstStyle/>
          <a:p>
            <a:pPr marL="0" indent="0">
              <a:lnSpc>
                <a:spcPct val="100000"/>
              </a:lnSpc>
              <a:buNone/>
            </a:pPr>
            <a:r>
              <a:rPr lang="ja-JP" altLang="en-US" sz="2400" dirty="0">
                <a:latin typeface="+mn-ea"/>
              </a:rPr>
              <a:t>□  歯ぐきに赤く腫れた部分がある。</a:t>
            </a:r>
          </a:p>
          <a:p>
            <a:pPr marL="0" indent="0">
              <a:lnSpc>
                <a:spcPct val="100000"/>
              </a:lnSpc>
              <a:buNone/>
            </a:pPr>
            <a:r>
              <a:rPr lang="ja-JP" altLang="en-US" sz="2400" dirty="0">
                <a:latin typeface="+mn-ea"/>
              </a:rPr>
              <a:t>□  口臭がなんとなく気になる。</a:t>
            </a:r>
          </a:p>
          <a:p>
            <a:pPr marL="0" indent="0">
              <a:lnSpc>
                <a:spcPct val="100000"/>
              </a:lnSpc>
              <a:buNone/>
            </a:pPr>
            <a:r>
              <a:rPr lang="ja-JP" altLang="en-US" sz="2400" dirty="0">
                <a:latin typeface="+mn-ea"/>
              </a:rPr>
              <a:t>□  歯ぐきがやせてきたみたい。</a:t>
            </a:r>
          </a:p>
          <a:p>
            <a:pPr marL="0" indent="0">
              <a:lnSpc>
                <a:spcPct val="100000"/>
              </a:lnSpc>
              <a:buNone/>
            </a:pPr>
            <a:r>
              <a:rPr lang="ja-JP" altLang="en-US" sz="2400" dirty="0">
                <a:latin typeface="+mn-ea"/>
              </a:rPr>
              <a:t>□  歯と歯の間にものがつまりやすい。</a:t>
            </a:r>
          </a:p>
          <a:p>
            <a:pPr marL="0" indent="0">
              <a:lnSpc>
                <a:spcPct val="100000"/>
              </a:lnSpc>
              <a:buNone/>
            </a:pPr>
            <a:r>
              <a:rPr lang="ja-JP" altLang="en-US" sz="2400" dirty="0">
                <a:latin typeface="+mn-ea"/>
              </a:rPr>
              <a:t>□  歯をみがいたあと、歯ブラシに血がついたり、すすいだ水</a:t>
            </a:r>
            <a:endParaRPr lang="en-US" altLang="ja-JP" sz="2400" dirty="0">
              <a:latin typeface="+mn-ea"/>
            </a:endParaRPr>
          </a:p>
          <a:p>
            <a:pPr marL="0" indent="0">
              <a:lnSpc>
                <a:spcPct val="100000"/>
              </a:lnSpc>
              <a:buNone/>
            </a:pPr>
            <a:r>
              <a:rPr lang="ja-JP" altLang="en-US" sz="2400" dirty="0">
                <a:latin typeface="+mn-ea"/>
              </a:rPr>
              <a:t>　  に血が混じることがある。</a:t>
            </a:r>
          </a:p>
          <a:p>
            <a:pPr marL="0" indent="0">
              <a:lnSpc>
                <a:spcPct val="100000"/>
              </a:lnSpc>
              <a:buNone/>
            </a:pPr>
            <a:r>
              <a:rPr lang="ja-JP" altLang="en-US" sz="2400" dirty="0">
                <a:latin typeface="+mn-ea"/>
              </a:rPr>
              <a:t>□  歯と歯の間の歯ぐきが、鋭角的な三角形ではなく、うっ血</a:t>
            </a:r>
            <a:endParaRPr lang="en-US" altLang="ja-JP" sz="2400" dirty="0">
              <a:latin typeface="+mn-ea"/>
            </a:endParaRPr>
          </a:p>
          <a:p>
            <a:pPr marL="0" indent="0">
              <a:lnSpc>
                <a:spcPct val="100000"/>
              </a:lnSpc>
              <a:buNone/>
            </a:pPr>
            <a:r>
              <a:rPr lang="ja-JP" altLang="en-US" sz="2400" dirty="0">
                <a:latin typeface="+mn-ea"/>
              </a:rPr>
              <a:t>　  してブヨブヨしている。</a:t>
            </a:r>
          </a:p>
          <a:p>
            <a:pPr marL="0" indent="0">
              <a:lnSpc>
                <a:spcPct val="100000"/>
              </a:lnSpc>
              <a:buNone/>
            </a:pPr>
            <a:r>
              <a:rPr lang="ja-JP" altLang="en-US" sz="2400" dirty="0">
                <a:latin typeface="+mn-ea"/>
              </a:rPr>
              <a:t>□  ときどき、歯が浮いたような感じがする。</a:t>
            </a:r>
          </a:p>
          <a:p>
            <a:pPr marL="0" indent="0">
              <a:lnSpc>
                <a:spcPct val="100000"/>
              </a:lnSpc>
              <a:buNone/>
            </a:pPr>
            <a:r>
              <a:rPr lang="ja-JP" altLang="en-US" sz="2400" dirty="0">
                <a:latin typeface="+mn-ea"/>
              </a:rPr>
              <a:t>□ 指でさわってみて、少しグラつく歯がある。</a:t>
            </a:r>
          </a:p>
          <a:p>
            <a:pPr marL="0" indent="0">
              <a:lnSpc>
                <a:spcPct val="100000"/>
              </a:lnSpc>
              <a:buNone/>
            </a:pPr>
            <a:r>
              <a:rPr lang="ja-JP" altLang="en-US" sz="2400" dirty="0">
                <a:latin typeface="+mn-ea"/>
              </a:rPr>
              <a:t>□  歯ぐきから膿が出たことがある。</a:t>
            </a:r>
          </a:p>
        </p:txBody>
      </p:sp>
      <p:sp>
        <p:nvSpPr>
          <p:cNvPr id="9" name="テキスト ボックス 8">
            <a:extLst>
              <a:ext uri="{FF2B5EF4-FFF2-40B4-BE49-F238E27FC236}">
                <a16:creationId xmlns:a16="http://schemas.microsoft.com/office/drawing/2014/main" id="{AAAD8D1C-DF5A-43C5-886C-728AD59CB3AA}"/>
              </a:ext>
            </a:extLst>
          </p:cNvPr>
          <p:cNvSpPr txBox="1"/>
          <p:nvPr/>
        </p:nvSpPr>
        <p:spPr>
          <a:xfrm>
            <a:off x="5158014" y="6531307"/>
            <a:ext cx="4747986" cy="338554"/>
          </a:xfrm>
          <a:prstGeom prst="rect">
            <a:avLst/>
          </a:prstGeom>
          <a:noFill/>
        </p:spPr>
        <p:txBody>
          <a:bodyPr wrap="square" rtlCol="0">
            <a:spAutoFit/>
          </a:bodyPr>
          <a:lstStyle/>
          <a:p>
            <a:r>
              <a:rPr kumimoji="1" lang="ja-JP" altLang="en-US" sz="1600" dirty="0"/>
              <a:t>出典：８０２０推進財団　歯周病セルフチェック</a:t>
            </a:r>
          </a:p>
        </p:txBody>
      </p:sp>
    </p:spTree>
    <p:extLst>
      <p:ext uri="{BB962C8B-B14F-4D97-AF65-F5344CB8AC3E}">
        <p14:creationId xmlns:p14="http://schemas.microsoft.com/office/powerpoint/2010/main" val="3269948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1161</Words>
  <Application>Microsoft Office PowerPoint</Application>
  <PresentationFormat>A4 210 x 297 mm</PresentationFormat>
  <Paragraphs>120</Paragraphs>
  <Slides>11</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11</vt:i4>
      </vt:variant>
    </vt:vector>
  </HeadingPairs>
  <TitlesOfParts>
    <vt:vector size="22" baseType="lpstr">
      <vt:lpstr>Calibri Light 見出し</vt:lpstr>
      <vt:lpstr>Calibri 本文</vt:lpstr>
      <vt:lpstr>HG丸ｺﾞｼｯｸM-PRO</vt:lpstr>
      <vt:lpstr>ＭＳ Ｐゴシック</vt:lpstr>
      <vt:lpstr>ＭＳ ゴシック</vt:lpstr>
      <vt:lpstr>游ゴシック</vt:lpstr>
      <vt:lpstr>游ゴシック Light</vt:lpstr>
      <vt:lpstr>Arial</vt:lpstr>
      <vt:lpstr>Calibri</vt:lpstr>
      <vt:lpstr>Calibri Light</vt:lpstr>
      <vt:lpstr>Office テーマ</vt:lpstr>
      <vt:lpstr>PowerPoint プレゼンテーション</vt:lpstr>
      <vt:lpstr>歯周病</vt:lpstr>
      <vt:lpstr>PowerPoint プレゼンテーション</vt:lpstr>
      <vt:lpstr>歯周病の状態</vt:lpstr>
      <vt:lpstr>歯周病の状態</vt:lpstr>
      <vt:lpstr>歯周病の状態</vt:lpstr>
      <vt:lpstr>歯周病の状態</vt:lpstr>
      <vt:lpstr>歯周病の予防</vt:lpstr>
      <vt:lpstr>歯周病のセルフチェック表</vt:lpstr>
      <vt:lpstr>PowerPoint プレゼンテーション</vt:lpstr>
      <vt:lpstr>タバコと歯周病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2021-05-31T05:04:07Z</dcterms:created>
  <dcterms:modified xsi:type="dcterms:W3CDTF">2021-05-31T05:04:10Z</dcterms:modified>
</cp:coreProperties>
</file>