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2" r:id="rId1"/>
  </p:sldMasterIdLst>
  <p:notesMasterIdLst>
    <p:notesMasterId r:id="rId29"/>
  </p:notesMasterIdLst>
  <p:sldIdLst>
    <p:sldId id="275" r:id="rId2"/>
    <p:sldId id="310" r:id="rId3"/>
    <p:sldId id="305" r:id="rId4"/>
    <p:sldId id="306" r:id="rId5"/>
    <p:sldId id="279" r:id="rId6"/>
    <p:sldId id="260" r:id="rId7"/>
    <p:sldId id="261" r:id="rId8"/>
    <p:sldId id="307" r:id="rId9"/>
    <p:sldId id="285" r:id="rId10"/>
    <p:sldId id="284" r:id="rId11"/>
    <p:sldId id="286" r:id="rId12"/>
    <p:sldId id="303" r:id="rId13"/>
    <p:sldId id="294" r:id="rId14"/>
    <p:sldId id="287" r:id="rId15"/>
    <p:sldId id="264" r:id="rId16"/>
    <p:sldId id="265" r:id="rId17"/>
    <p:sldId id="289" r:id="rId18"/>
    <p:sldId id="266" r:id="rId19"/>
    <p:sldId id="290" r:id="rId20"/>
    <p:sldId id="304" r:id="rId21"/>
    <p:sldId id="267" r:id="rId22"/>
    <p:sldId id="288" r:id="rId23"/>
    <p:sldId id="309" r:id="rId24"/>
    <p:sldId id="292" r:id="rId25"/>
    <p:sldId id="302" r:id="rId26"/>
    <p:sldId id="299" r:id="rId27"/>
    <p:sldId id="295" r:id="rId28"/>
  </p:sldIdLst>
  <p:sldSz cx="9906000" cy="6858000" type="A4"/>
  <p:notesSz cx="9866313" cy="67357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120" userDrawn="1">
          <p15:clr>
            <a:srgbClr val="A4A3A4"/>
          </p15:clr>
        </p15:guide>
      </p15:sldGuideLst>
    </p:ext>
    <p:ext uri="{2D200454-40CA-4A62-9FC3-DE9A4176ACB9}">
      <p15:notesGuideLst xmlns:p15="http://schemas.microsoft.com/office/powerpoint/2012/main">
        <p15:guide id="1" orient="horz" pos="2122" userDrawn="1">
          <p15:clr>
            <a:srgbClr val="A4A3A4"/>
          </p15:clr>
        </p15:guide>
        <p15:guide id="2" pos="310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5FF"/>
    <a:srgbClr val="FFCCFF"/>
    <a:srgbClr val="FFCCCC"/>
    <a:srgbClr val="FF99FF"/>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2" autoAdjust="0"/>
    <p:restoredTop sz="83395" autoAdjust="0"/>
  </p:normalViewPr>
  <p:slideViewPr>
    <p:cSldViewPr>
      <p:cViewPr varScale="1">
        <p:scale>
          <a:sx n="58" d="100"/>
          <a:sy n="58" d="100"/>
        </p:scale>
        <p:origin x="1524" y="42"/>
      </p:cViewPr>
      <p:guideLst>
        <p:guide orient="horz" pos="2160"/>
        <p:guide pos="3120"/>
      </p:guideLst>
    </p:cSldViewPr>
  </p:slideViewPr>
  <p:notesTextViewPr>
    <p:cViewPr>
      <p:scale>
        <a:sx n="1" d="1"/>
        <a:sy n="1" d="1"/>
      </p:scale>
      <p:origin x="0" y="0"/>
    </p:cViewPr>
  </p:notesTextViewPr>
  <p:sorterViewPr>
    <p:cViewPr>
      <p:scale>
        <a:sx n="100" d="100"/>
        <a:sy n="100" d="100"/>
      </p:scale>
      <p:origin x="0" y="-6618"/>
    </p:cViewPr>
  </p:sorterViewPr>
  <p:notesViewPr>
    <p:cSldViewPr>
      <p:cViewPr varScale="1">
        <p:scale>
          <a:sx n="51" d="100"/>
          <a:sy n="51" d="100"/>
        </p:scale>
        <p:origin x="2976" y="78"/>
      </p:cViewPr>
      <p:guideLst>
        <p:guide orient="horz" pos="2122"/>
        <p:guide pos="3109"/>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4" y="2"/>
            <a:ext cx="4275403" cy="336787"/>
          </a:xfrm>
          <a:prstGeom prst="rect">
            <a:avLst/>
          </a:prstGeom>
        </p:spPr>
        <p:txBody>
          <a:bodyPr vert="horz" lIns="91434" tIns="45717" rIns="91434" bIns="45717" rtlCol="0"/>
          <a:lstStyle>
            <a:lvl1pPr algn="l">
              <a:defRPr sz="1200"/>
            </a:lvl1pPr>
          </a:lstStyle>
          <a:p>
            <a:endParaRPr kumimoji="1" lang="ja-JP" altLang="en-US"/>
          </a:p>
        </p:txBody>
      </p:sp>
      <p:sp>
        <p:nvSpPr>
          <p:cNvPr id="3" name="日付プレースホルダー 2"/>
          <p:cNvSpPr>
            <a:spLocks noGrp="1"/>
          </p:cNvSpPr>
          <p:nvPr>
            <p:ph type="dt" idx="1"/>
          </p:nvPr>
        </p:nvSpPr>
        <p:spPr>
          <a:xfrm>
            <a:off x="5588630" y="2"/>
            <a:ext cx="4275403" cy="336787"/>
          </a:xfrm>
          <a:prstGeom prst="rect">
            <a:avLst/>
          </a:prstGeom>
        </p:spPr>
        <p:txBody>
          <a:bodyPr vert="horz" lIns="91434" tIns="45717" rIns="91434" bIns="45717" rtlCol="0"/>
          <a:lstStyle>
            <a:lvl1pPr algn="r">
              <a:defRPr sz="1200"/>
            </a:lvl1pPr>
          </a:lstStyle>
          <a:p>
            <a:fld id="{0AA0C027-64BA-4F16-9448-D4DB1B776963}" type="datetimeFigureOut">
              <a:rPr kumimoji="1" lang="ja-JP" altLang="en-US" smtClean="0"/>
              <a:t>2021/5/31</a:t>
            </a:fld>
            <a:endParaRPr kumimoji="1" lang="ja-JP" altLang="en-US"/>
          </a:p>
        </p:txBody>
      </p:sp>
      <p:sp>
        <p:nvSpPr>
          <p:cNvPr id="4" name="スライド イメージ プレースホルダー 3"/>
          <p:cNvSpPr>
            <a:spLocks noGrp="1" noRot="1" noChangeAspect="1"/>
          </p:cNvSpPr>
          <p:nvPr>
            <p:ph type="sldImg" idx="2"/>
          </p:nvPr>
        </p:nvSpPr>
        <p:spPr>
          <a:xfrm>
            <a:off x="3106738" y="504825"/>
            <a:ext cx="3652837" cy="2528888"/>
          </a:xfrm>
          <a:prstGeom prst="rect">
            <a:avLst/>
          </a:prstGeom>
          <a:noFill/>
          <a:ln w="12700">
            <a:solidFill>
              <a:prstClr val="black"/>
            </a:solidFill>
          </a:ln>
        </p:spPr>
        <p:txBody>
          <a:bodyPr vert="horz" lIns="91434" tIns="45717" rIns="91434" bIns="45717" rtlCol="0" anchor="ctr"/>
          <a:lstStyle/>
          <a:p>
            <a:endParaRPr lang="ja-JP" altLang="en-US"/>
          </a:p>
        </p:txBody>
      </p:sp>
      <p:sp>
        <p:nvSpPr>
          <p:cNvPr id="5" name="ノート プレースホルダー 4"/>
          <p:cNvSpPr>
            <a:spLocks noGrp="1"/>
          </p:cNvSpPr>
          <p:nvPr>
            <p:ph type="body" sz="quarter" idx="3"/>
          </p:nvPr>
        </p:nvSpPr>
        <p:spPr>
          <a:xfrm>
            <a:off x="986632" y="3199489"/>
            <a:ext cx="7893050" cy="3031092"/>
          </a:xfrm>
          <a:prstGeom prst="rect">
            <a:avLst/>
          </a:prstGeom>
        </p:spPr>
        <p:txBody>
          <a:bodyPr vert="horz" lIns="91434" tIns="45717" rIns="91434" bIns="45717"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4" y="6397807"/>
            <a:ext cx="4275403" cy="336787"/>
          </a:xfrm>
          <a:prstGeom prst="rect">
            <a:avLst/>
          </a:prstGeom>
        </p:spPr>
        <p:txBody>
          <a:bodyPr vert="horz" lIns="91434" tIns="45717" rIns="91434" bIns="45717"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588630" y="6397807"/>
            <a:ext cx="4275403" cy="336787"/>
          </a:xfrm>
          <a:prstGeom prst="rect">
            <a:avLst/>
          </a:prstGeom>
        </p:spPr>
        <p:txBody>
          <a:bodyPr vert="horz" lIns="91434" tIns="45717" rIns="91434" bIns="45717" rtlCol="0" anchor="b"/>
          <a:lstStyle>
            <a:lvl1pPr algn="r">
              <a:defRPr sz="1200"/>
            </a:lvl1pPr>
          </a:lstStyle>
          <a:p>
            <a:fld id="{4B39E4F5-D515-4133-8A5E-F097F2ECD807}" type="slidenum">
              <a:rPr kumimoji="1" lang="ja-JP" altLang="en-US" smtClean="0"/>
              <a:t>‹#›</a:t>
            </a:fld>
            <a:endParaRPr kumimoji="1" lang="ja-JP" altLang="en-US"/>
          </a:p>
        </p:txBody>
      </p:sp>
    </p:spTree>
    <p:extLst>
      <p:ext uri="{BB962C8B-B14F-4D97-AF65-F5344CB8AC3E}">
        <p14:creationId xmlns:p14="http://schemas.microsoft.com/office/powerpoint/2010/main" val="139194082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106738" y="504825"/>
            <a:ext cx="3652837" cy="25288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B39E4F5-D515-4133-8A5E-F097F2ECD807}" type="slidenum">
              <a:rPr kumimoji="1" lang="ja-JP" altLang="en-US" smtClean="0"/>
              <a:t>1</a:t>
            </a:fld>
            <a:endParaRPr kumimoji="1" lang="ja-JP" altLang="en-US"/>
          </a:p>
        </p:txBody>
      </p:sp>
    </p:spTree>
    <p:extLst>
      <p:ext uri="{BB962C8B-B14F-4D97-AF65-F5344CB8AC3E}">
        <p14:creationId xmlns:p14="http://schemas.microsoft.com/office/powerpoint/2010/main" val="35884064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1</a:t>
            </a:r>
            <a:r>
              <a:rPr kumimoji="1" lang="ja-JP" altLang="en-US" dirty="0"/>
              <a:t>歳</a:t>
            </a:r>
            <a:r>
              <a:rPr kumimoji="1" lang="en-US" altLang="ja-JP" dirty="0"/>
              <a:t>6</a:t>
            </a:r>
            <a:r>
              <a:rPr kumimoji="1" lang="ja-JP" altLang="en-US" dirty="0"/>
              <a:t>か月児健診の時に、むし歯のある子どもは、わずか</a:t>
            </a:r>
            <a:r>
              <a:rPr kumimoji="1" lang="en-US" altLang="ja-JP" dirty="0"/>
              <a:t>1.3</a:t>
            </a:r>
            <a:r>
              <a:rPr kumimoji="1" lang="ja-JP" altLang="en-US" dirty="0"/>
              <a:t>％ですが、</a:t>
            </a:r>
            <a:r>
              <a:rPr kumimoji="1" lang="en-US" altLang="ja-JP" dirty="0"/>
              <a:t>3</a:t>
            </a:r>
            <a:r>
              <a:rPr kumimoji="1" lang="ja-JP" altLang="en-US" dirty="0"/>
              <a:t>歳児健診では、</a:t>
            </a:r>
            <a:r>
              <a:rPr kumimoji="1" lang="en-US" altLang="ja-JP" dirty="0"/>
              <a:t>16.3</a:t>
            </a:r>
            <a:r>
              <a:rPr kumimoji="1" lang="ja-JP" altLang="en-US" dirty="0"/>
              <a:t>％と</a:t>
            </a:r>
            <a:r>
              <a:rPr kumimoji="1" lang="en-US" altLang="ja-JP" dirty="0"/>
              <a:t>10</a:t>
            </a:r>
            <a:r>
              <a:rPr kumimoji="1" lang="ja-JP" altLang="en-US" dirty="0"/>
              <a:t>倍以上に急増します。</a:t>
            </a:r>
            <a:endParaRPr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4B39E4F5-D515-4133-8A5E-F097F2ECD807}" type="slidenum">
              <a:rPr kumimoji="1" lang="ja-JP" altLang="en-US" smtClean="0"/>
              <a:t>10</a:t>
            </a:fld>
            <a:endParaRPr kumimoji="1" lang="ja-JP" altLang="en-US"/>
          </a:p>
        </p:txBody>
      </p:sp>
    </p:spTree>
    <p:extLst>
      <p:ext uri="{BB962C8B-B14F-4D97-AF65-F5344CB8AC3E}">
        <p14:creationId xmlns:p14="http://schemas.microsoft.com/office/powerpoint/2010/main" val="41408263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むし歯が出来るには、</a:t>
            </a:r>
            <a:r>
              <a:rPr kumimoji="1" lang="en-US" altLang="ja-JP" dirty="0"/>
              <a:t>3</a:t>
            </a:r>
            <a:r>
              <a:rPr kumimoji="1" lang="ja-JP" altLang="en-US" dirty="0"/>
              <a:t>つの要素があります。まず、むし歯菌の存在です。</a:t>
            </a:r>
          </a:p>
          <a:p>
            <a:r>
              <a:rPr kumimoji="1" lang="ja-JP" altLang="en-US" dirty="0"/>
              <a:t>次に、食べ物に含まれる糖質です。むし歯菌がこれを分解して酸をつくります。</a:t>
            </a:r>
          </a:p>
          <a:p>
            <a:r>
              <a:rPr kumimoji="1" lang="ja-JP" altLang="en-US" dirty="0"/>
              <a:t>そして、その酸が歯を溶かしはじめます。歯の質によって溶けかたが変わります。</a:t>
            </a:r>
          </a:p>
          <a:p>
            <a:r>
              <a:rPr kumimoji="1" lang="ja-JP" altLang="en-US" dirty="0"/>
              <a:t>フッ化物塗布により歯の質を強くする事ができます。</a:t>
            </a:r>
          </a:p>
        </p:txBody>
      </p:sp>
      <p:sp>
        <p:nvSpPr>
          <p:cNvPr id="4" name="スライド番号プレースホルダー 3"/>
          <p:cNvSpPr>
            <a:spLocks noGrp="1"/>
          </p:cNvSpPr>
          <p:nvPr>
            <p:ph type="sldNum" sz="quarter" idx="10"/>
          </p:nvPr>
        </p:nvSpPr>
        <p:spPr/>
        <p:txBody>
          <a:bodyPr/>
          <a:lstStyle/>
          <a:p>
            <a:fld id="{4B39E4F5-D515-4133-8A5E-F097F2ECD807}" type="slidenum">
              <a:rPr kumimoji="1" lang="ja-JP" altLang="en-US" smtClean="0"/>
              <a:t>11</a:t>
            </a:fld>
            <a:endParaRPr kumimoji="1" lang="ja-JP" altLang="en-US"/>
          </a:p>
        </p:txBody>
      </p:sp>
    </p:spTree>
    <p:extLst>
      <p:ext uri="{BB962C8B-B14F-4D97-AF65-F5344CB8AC3E}">
        <p14:creationId xmlns:p14="http://schemas.microsoft.com/office/powerpoint/2010/main" val="33076848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歯垢の中は、むし歯菌が酸を作り、酸性になります。酸性の間に歯の表面が溶け出します。このことを脱灰</a:t>
            </a:r>
            <a:r>
              <a:rPr kumimoji="1" lang="en-US" altLang="ja-JP" dirty="0"/>
              <a:t>(</a:t>
            </a:r>
            <a:r>
              <a:rPr kumimoji="1" lang="ja-JP" altLang="en-US" dirty="0"/>
              <a:t>だっかい</a:t>
            </a:r>
            <a:r>
              <a:rPr kumimoji="1" lang="en-US" altLang="ja-JP" dirty="0"/>
              <a:t>)</a:t>
            </a:r>
            <a:r>
              <a:rPr kumimoji="1" lang="ja-JP" altLang="en-US" dirty="0"/>
              <a:t>と言います。</a:t>
            </a:r>
          </a:p>
          <a:p>
            <a:r>
              <a:rPr kumimoji="1" lang="ja-JP" altLang="en-US" dirty="0"/>
              <a:t>しばらくするとだ液の働きで中性に戻り、だ液の中のミネラル成分が歯に戻ります。このことを再石灰化</a:t>
            </a:r>
            <a:r>
              <a:rPr kumimoji="1" lang="en-US" altLang="ja-JP" dirty="0"/>
              <a:t>(</a:t>
            </a:r>
            <a:r>
              <a:rPr kumimoji="1" lang="ja-JP" altLang="en-US" dirty="0"/>
              <a:t>さいせっかいか</a:t>
            </a:r>
            <a:r>
              <a:rPr kumimoji="1" lang="en-US" altLang="ja-JP" dirty="0"/>
              <a:t>)</a:t>
            </a:r>
            <a:r>
              <a:rPr kumimoji="1" lang="ja-JP" altLang="en-US" dirty="0"/>
              <a:t>と言います。</a:t>
            </a:r>
          </a:p>
          <a:p>
            <a:r>
              <a:rPr kumimoji="1" lang="ja-JP" altLang="en-US" dirty="0"/>
              <a:t>これらの変化は目には見えない細かい変化で、むし歯で穴があいてしまった場合は自然には治りません。</a:t>
            </a:r>
          </a:p>
        </p:txBody>
      </p:sp>
      <p:sp>
        <p:nvSpPr>
          <p:cNvPr id="4" name="スライド番号プレースホルダー 3"/>
          <p:cNvSpPr>
            <a:spLocks noGrp="1"/>
          </p:cNvSpPr>
          <p:nvPr>
            <p:ph type="sldNum" sz="quarter" idx="5"/>
          </p:nvPr>
        </p:nvSpPr>
        <p:spPr/>
        <p:txBody>
          <a:bodyPr/>
          <a:lstStyle/>
          <a:p>
            <a:fld id="{4B39E4F5-D515-4133-8A5E-F097F2ECD807}" type="slidenum">
              <a:rPr kumimoji="1" lang="ja-JP" altLang="en-US" smtClean="0"/>
              <a:t>12</a:t>
            </a:fld>
            <a:endParaRPr kumimoji="1" lang="ja-JP" altLang="en-US"/>
          </a:p>
        </p:txBody>
      </p:sp>
    </p:spTree>
    <p:extLst>
      <p:ext uri="{BB962C8B-B14F-4D97-AF65-F5344CB8AC3E}">
        <p14:creationId xmlns:p14="http://schemas.microsoft.com/office/powerpoint/2010/main" val="35346604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食事が不規則でずっと食べている状態が続くと酸性の時間が長くなり、再石灰化が間に合わなくなります。</a:t>
            </a:r>
          </a:p>
          <a:p>
            <a:r>
              <a:rPr kumimoji="1" lang="ja-JP" altLang="en-US" dirty="0"/>
              <a:t>歯の表面が溶けて穴があき、むし歯になります。</a:t>
            </a:r>
          </a:p>
          <a:p>
            <a:r>
              <a:rPr kumimoji="1" lang="ja-JP" altLang="en-US" dirty="0"/>
              <a:t>飴やガム等が絶えずお口の中に入っていると同じようにむし歯になります。</a:t>
            </a:r>
          </a:p>
        </p:txBody>
      </p:sp>
      <p:sp>
        <p:nvSpPr>
          <p:cNvPr id="4" name="スライド番号プレースホルダー 3"/>
          <p:cNvSpPr>
            <a:spLocks noGrp="1"/>
          </p:cNvSpPr>
          <p:nvPr>
            <p:ph type="sldNum" sz="quarter" idx="10"/>
          </p:nvPr>
        </p:nvSpPr>
        <p:spPr/>
        <p:txBody>
          <a:bodyPr/>
          <a:lstStyle/>
          <a:p>
            <a:fld id="{4B39E4F5-D515-4133-8A5E-F097F2ECD807}" type="slidenum">
              <a:rPr kumimoji="1" lang="ja-JP" altLang="en-US" smtClean="0"/>
              <a:t>13</a:t>
            </a:fld>
            <a:endParaRPr kumimoji="1" lang="ja-JP" altLang="en-US"/>
          </a:p>
        </p:txBody>
      </p:sp>
    </p:spTree>
    <p:extLst>
      <p:ext uri="{BB962C8B-B14F-4D97-AF65-F5344CB8AC3E}">
        <p14:creationId xmlns:p14="http://schemas.microsoft.com/office/powerpoint/2010/main" val="16825345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むし歯の原因を取り除き、むし歯を作らないためにはこのような方法があります。</a:t>
            </a:r>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4B39E4F5-D515-4133-8A5E-F097F2ECD807}" type="slidenum">
              <a:rPr kumimoji="1" lang="ja-JP" altLang="en-US" smtClean="0"/>
              <a:t>14</a:t>
            </a:fld>
            <a:endParaRPr kumimoji="1" lang="ja-JP" altLang="en-US"/>
          </a:p>
        </p:txBody>
      </p:sp>
    </p:spTree>
    <p:extLst>
      <p:ext uri="{BB962C8B-B14F-4D97-AF65-F5344CB8AC3E}">
        <p14:creationId xmlns:p14="http://schemas.microsoft.com/office/powerpoint/2010/main" val="1362407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106738" y="504825"/>
            <a:ext cx="3652837" cy="2528888"/>
          </a:xfrm>
        </p:spPr>
      </p:sp>
      <p:sp>
        <p:nvSpPr>
          <p:cNvPr id="3" name="ノート プレースホルダー 2"/>
          <p:cNvSpPr>
            <a:spLocks noGrp="1"/>
          </p:cNvSpPr>
          <p:nvPr>
            <p:ph type="body" idx="1"/>
          </p:nvPr>
        </p:nvSpPr>
        <p:spPr/>
        <p:txBody>
          <a:bodyPr/>
          <a:lstStyle/>
          <a:p>
            <a:r>
              <a:rPr lang="ja-JP" altLang="en-US" dirty="0"/>
              <a:t>●１歳６か月</a:t>
            </a:r>
          </a:p>
          <a:p>
            <a:r>
              <a:rPr lang="ja-JP" altLang="en-US" dirty="0"/>
              <a:t>具体的な歯磨きのお話です。</a:t>
            </a:r>
          </a:p>
          <a:p>
            <a:r>
              <a:rPr lang="ja-JP" altLang="en-US" dirty="0"/>
              <a:t>乳歯が</a:t>
            </a:r>
            <a:r>
              <a:rPr lang="en-US" altLang="ja-JP" dirty="0"/>
              <a:t>1</a:t>
            </a:r>
            <a:r>
              <a:rPr lang="ja-JP" altLang="en-US" dirty="0"/>
              <a:t>本でも生えたら、歯みがきの習慣づけをはじめます。</a:t>
            </a:r>
          </a:p>
          <a:p>
            <a:r>
              <a:rPr lang="ja-JP" altLang="en-US" dirty="0"/>
              <a:t>生え始めは、濡らしたガーゼなどで、歯に触れる練習から始め、やさしくふき取ります。</a:t>
            </a:r>
          </a:p>
          <a:p>
            <a:r>
              <a:rPr lang="ja-JP" altLang="en-US" dirty="0"/>
              <a:t>慣れてきたら歯ブラシでみがきます。</a:t>
            </a:r>
          </a:p>
          <a:p>
            <a:r>
              <a:rPr lang="en-US" altLang="ja-JP" dirty="0"/>
              <a:t>1</a:t>
            </a:r>
            <a:r>
              <a:rPr lang="ja-JP" altLang="en-US" dirty="0"/>
              <a:t>歳を過ぎたら歯みがきの習慣づけに歯ブラシを子どもに持たせて自分でさせてみましょう。</a:t>
            </a:r>
          </a:p>
          <a:p>
            <a:r>
              <a:rPr lang="ja-JP" altLang="en-US" dirty="0"/>
              <a:t>ご家族が歯磨きをしているところ見せて、自分も同じように歯磨きしたいという気持ちになるようにします。</a:t>
            </a:r>
          </a:p>
          <a:p>
            <a:r>
              <a:rPr lang="ja-JP" altLang="en-US" dirty="0"/>
              <a:t>まだ、自分では十分に磨けないので、保護者の方はそのあとでしっかりと仕上げ歯みがきをします。</a:t>
            </a:r>
          </a:p>
          <a:p>
            <a:r>
              <a:rPr lang="ja-JP" altLang="en-US" dirty="0"/>
              <a:t>慣れることが目的の時期は、子どもの機嫌のよい時間帯や保護者の余裕のあるときに行い、慣れてきたら毎食後習慣となるように徐々に回数を増やしていきます。</a:t>
            </a:r>
          </a:p>
          <a:p>
            <a:r>
              <a:rPr lang="ja-JP" altLang="en-US" dirty="0"/>
              <a:t>寝ているときは唾液の分泌量が減少するため、むし歯菌が繁殖しやすくなります。少なくとも寝る前は必ず仕上げみがきを行ってください。</a:t>
            </a:r>
          </a:p>
          <a:p>
            <a:endParaRPr lang="ja-JP" altLang="en-US" dirty="0"/>
          </a:p>
          <a:p>
            <a:r>
              <a:rPr lang="ja-JP" altLang="en-US" dirty="0"/>
              <a:t>●３歳</a:t>
            </a:r>
          </a:p>
          <a:p>
            <a:r>
              <a:rPr lang="ja-JP" altLang="en-US" dirty="0"/>
              <a:t>具体的な歯磨きのお話です。</a:t>
            </a:r>
          </a:p>
          <a:p>
            <a:r>
              <a:rPr lang="ja-JP" altLang="en-US" dirty="0"/>
              <a:t>お子さんが歯磨きの習慣を身につけるためには生活リズムの中で歯磨きのタイミングを決める必要があります。</a:t>
            </a:r>
          </a:p>
          <a:p>
            <a:r>
              <a:rPr lang="ja-JP" altLang="en-US" dirty="0"/>
              <a:t>ただし、自分では十分に磨けないので、保護者の方はそのあとでしっかりと仕上げ歯みがきをします。仕上げ磨きは小学校低学年頃まで続けます。</a:t>
            </a:r>
          </a:p>
          <a:p>
            <a:r>
              <a:rPr lang="ja-JP" altLang="en-US" dirty="0"/>
              <a:t>寝ているときは唾液の分泌量が減少するため、むし歯菌が繁殖しやすくなります。寝る前は必ず仕上げみがきを行ってください。</a:t>
            </a:r>
          </a:p>
        </p:txBody>
      </p:sp>
      <p:sp>
        <p:nvSpPr>
          <p:cNvPr id="4" name="スライド番号プレースホルダー 3"/>
          <p:cNvSpPr>
            <a:spLocks noGrp="1"/>
          </p:cNvSpPr>
          <p:nvPr>
            <p:ph type="sldNum" sz="quarter" idx="10"/>
          </p:nvPr>
        </p:nvSpPr>
        <p:spPr/>
        <p:txBody>
          <a:bodyPr/>
          <a:lstStyle/>
          <a:p>
            <a:fld id="{4B39E4F5-D515-4133-8A5E-F097F2ECD807}" type="slidenum">
              <a:rPr kumimoji="1" lang="ja-JP" altLang="en-US" smtClean="0"/>
              <a:t>15</a:t>
            </a:fld>
            <a:endParaRPr kumimoji="1" lang="ja-JP" altLang="en-US"/>
          </a:p>
        </p:txBody>
      </p:sp>
    </p:spTree>
    <p:extLst>
      <p:ext uri="{BB962C8B-B14F-4D97-AF65-F5344CB8AC3E}">
        <p14:creationId xmlns:p14="http://schemas.microsoft.com/office/powerpoint/2010/main" val="4264608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106738" y="504825"/>
            <a:ext cx="3652837" cy="2528888"/>
          </a:xfrm>
        </p:spPr>
      </p:sp>
      <p:sp>
        <p:nvSpPr>
          <p:cNvPr id="3" name="ノート プレースホルダー 2"/>
          <p:cNvSpPr>
            <a:spLocks noGrp="1"/>
          </p:cNvSpPr>
          <p:nvPr>
            <p:ph type="body" idx="1"/>
          </p:nvPr>
        </p:nvSpPr>
        <p:spPr/>
        <p:txBody>
          <a:bodyPr/>
          <a:lstStyle/>
          <a:p>
            <a:r>
              <a:rPr kumimoji="1" lang="ja-JP" altLang="en-US" dirty="0"/>
              <a:t>歯ブラシは、ヘッドが小さく、毛足の短いものを選びます。</a:t>
            </a:r>
          </a:p>
          <a:p>
            <a:r>
              <a:rPr kumimoji="1" lang="ja-JP" altLang="en-US" dirty="0"/>
              <a:t>毛の硬さは、やや「やわらかめ」。柔らかすぎるとプラークはとれません。</a:t>
            </a:r>
          </a:p>
          <a:p>
            <a:r>
              <a:rPr kumimoji="1" lang="ja-JP" altLang="en-US" dirty="0"/>
              <a:t>毛先が広がったら、新しいものに交換しましょう。</a:t>
            </a:r>
          </a:p>
          <a:p>
            <a:r>
              <a:rPr kumimoji="1" lang="ja-JP" altLang="en-US" dirty="0"/>
              <a:t>子どもが自分で持つハブラシと仕上げ磨き用をそれぞれ準備すると便利です。</a:t>
            </a:r>
          </a:p>
          <a:p>
            <a:r>
              <a:rPr kumimoji="1" lang="ja-JP" altLang="en-US" dirty="0"/>
              <a:t>歯みがきの姿勢は、膝の上に、仰向きに寝かせます。</a:t>
            </a:r>
          </a:p>
          <a:p>
            <a:r>
              <a:rPr kumimoji="1" lang="ja-JP" altLang="en-US" dirty="0"/>
              <a:t>頭をかるく股で固定すると磨きやすいです。</a:t>
            </a:r>
          </a:p>
        </p:txBody>
      </p:sp>
      <p:sp>
        <p:nvSpPr>
          <p:cNvPr id="4" name="スライド番号プレースホルダー 3"/>
          <p:cNvSpPr>
            <a:spLocks noGrp="1"/>
          </p:cNvSpPr>
          <p:nvPr>
            <p:ph type="sldNum" sz="quarter" idx="10"/>
          </p:nvPr>
        </p:nvSpPr>
        <p:spPr/>
        <p:txBody>
          <a:bodyPr/>
          <a:lstStyle/>
          <a:p>
            <a:fld id="{4B39E4F5-D515-4133-8A5E-F097F2ECD807}" type="slidenum">
              <a:rPr kumimoji="1" lang="ja-JP" altLang="en-US" smtClean="0"/>
              <a:t>16</a:t>
            </a:fld>
            <a:endParaRPr kumimoji="1" lang="ja-JP" altLang="en-US"/>
          </a:p>
        </p:txBody>
      </p:sp>
    </p:spTree>
    <p:extLst>
      <p:ext uri="{BB962C8B-B14F-4D97-AF65-F5344CB8AC3E}">
        <p14:creationId xmlns:p14="http://schemas.microsoft.com/office/powerpoint/2010/main" val="4686218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市販されている歯ブラシの一例です。たくさんの種類が販売されていますので、かかりつけの歯医者さんや歯科衛生士さんと相談し、お子さんにあったものを選びましょう。</a:t>
            </a:r>
          </a:p>
        </p:txBody>
      </p:sp>
      <p:sp>
        <p:nvSpPr>
          <p:cNvPr id="4" name="スライド番号プレースホルダー 3"/>
          <p:cNvSpPr>
            <a:spLocks noGrp="1"/>
          </p:cNvSpPr>
          <p:nvPr>
            <p:ph type="sldNum" sz="quarter" idx="5"/>
          </p:nvPr>
        </p:nvSpPr>
        <p:spPr/>
        <p:txBody>
          <a:bodyPr/>
          <a:lstStyle/>
          <a:p>
            <a:fld id="{4B39E4F5-D515-4133-8A5E-F097F2ECD807}" type="slidenum">
              <a:rPr kumimoji="1" lang="ja-JP" altLang="en-US" smtClean="0"/>
              <a:t>17</a:t>
            </a:fld>
            <a:endParaRPr kumimoji="1" lang="ja-JP" altLang="en-US"/>
          </a:p>
        </p:txBody>
      </p:sp>
    </p:spTree>
    <p:extLst>
      <p:ext uri="{BB962C8B-B14F-4D97-AF65-F5344CB8AC3E}">
        <p14:creationId xmlns:p14="http://schemas.microsoft.com/office/powerpoint/2010/main" val="32968659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106738" y="504825"/>
            <a:ext cx="3652837" cy="2528888"/>
          </a:xfrm>
        </p:spPr>
      </p:sp>
      <p:sp>
        <p:nvSpPr>
          <p:cNvPr id="3" name="ノート プレースホルダー 2"/>
          <p:cNvSpPr>
            <a:spLocks noGrp="1"/>
          </p:cNvSpPr>
          <p:nvPr>
            <p:ph type="body" idx="1"/>
          </p:nvPr>
        </p:nvSpPr>
        <p:spPr/>
        <p:txBody>
          <a:bodyPr/>
          <a:lstStyle/>
          <a:p>
            <a:r>
              <a:rPr kumimoji="1" lang="ja-JP" altLang="en-US" dirty="0"/>
              <a:t>歯ブラシの持ち方は、鉛筆を持つようにかるく持ちます。</a:t>
            </a:r>
          </a:p>
          <a:p>
            <a:r>
              <a:rPr kumimoji="1" lang="ja-JP" altLang="en-US" dirty="0"/>
              <a:t>上唇のうらには、小帯とよばれるスジがあります。ここに歯ブラシが当たると痛いので、上の歯を磨くときは、上唇を指で持ち上げて磨くようにします。</a:t>
            </a:r>
          </a:p>
          <a:p>
            <a:r>
              <a:rPr kumimoji="1" lang="ja-JP" altLang="en-US" dirty="0"/>
              <a:t>奥歯の外側を磨くときは、小さめにお口を開けさせることで、ほっぺたにゆとりをもたせ、口の端から指を入れて頬を広げます。</a:t>
            </a:r>
          </a:p>
          <a:p>
            <a:r>
              <a:rPr kumimoji="1" lang="ja-JP" altLang="en-US" dirty="0"/>
              <a:t>この時に噛まれないように注意が必要です。</a:t>
            </a:r>
          </a:p>
          <a:p>
            <a:r>
              <a:rPr kumimoji="1" lang="ja-JP" altLang="en-US" dirty="0"/>
              <a:t>前歯の裏側は、歯ブラシをたてて、かき出すように磨きます。</a:t>
            </a:r>
          </a:p>
        </p:txBody>
      </p:sp>
      <p:sp>
        <p:nvSpPr>
          <p:cNvPr id="4" name="スライド番号プレースホルダー 3"/>
          <p:cNvSpPr>
            <a:spLocks noGrp="1"/>
          </p:cNvSpPr>
          <p:nvPr>
            <p:ph type="sldNum" sz="quarter" idx="10"/>
          </p:nvPr>
        </p:nvSpPr>
        <p:spPr/>
        <p:txBody>
          <a:bodyPr/>
          <a:lstStyle/>
          <a:p>
            <a:fld id="{4B39E4F5-D515-4133-8A5E-F097F2ECD807}" type="slidenum">
              <a:rPr kumimoji="1" lang="ja-JP" altLang="en-US" smtClean="0"/>
              <a:t>18</a:t>
            </a:fld>
            <a:endParaRPr kumimoji="1" lang="ja-JP" altLang="en-US"/>
          </a:p>
        </p:txBody>
      </p:sp>
    </p:spTree>
    <p:extLst>
      <p:ext uri="{BB962C8B-B14F-4D97-AF65-F5344CB8AC3E}">
        <p14:creationId xmlns:p14="http://schemas.microsoft.com/office/powerpoint/2010/main" val="19823166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お口の中の衛生状態や早期のむし歯の確認を歯科医院でおこなってください。</a:t>
            </a:r>
          </a:p>
          <a:p>
            <a:r>
              <a:rPr kumimoji="1" lang="en-US" altLang="ja-JP" dirty="0"/>
              <a:t>1</a:t>
            </a:r>
            <a:r>
              <a:rPr kumimoji="1" lang="ja-JP" altLang="en-US" dirty="0"/>
              <a:t>歳を過ぎたら、歯医者さんで定期的にフッ化物を塗ってもらいましょう。</a:t>
            </a:r>
          </a:p>
        </p:txBody>
      </p:sp>
      <p:sp>
        <p:nvSpPr>
          <p:cNvPr id="4" name="スライド番号プレースホルダー 3"/>
          <p:cNvSpPr>
            <a:spLocks noGrp="1"/>
          </p:cNvSpPr>
          <p:nvPr>
            <p:ph type="sldNum" sz="quarter" idx="10"/>
          </p:nvPr>
        </p:nvSpPr>
        <p:spPr/>
        <p:txBody>
          <a:bodyPr/>
          <a:lstStyle/>
          <a:p>
            <a:fld id="{4B39E4F5-D515-4133-8A5E-F097F2ECD807}" type="slidenum">
              <a:rPr kumimoji="1" lang="ja-JP" altLang="en-US" smtClean="0"/>
              <a:t>19</a:t>
            </a:fld>
            <a:endParaRPr kumimoji="1" lang="ja-JP" altLang="en-US"/>
          </a:p>
        </p:txBody>
      </p:sp>
    </p:spTree>
    <p:extLst>
      <p:ext uri="{BB962C8B-B14F-4D97-AF65-F5344CB8AC3E}">
        <p14:creationId xmlns:p14="http://schemas.microsoft.com/office/powerpoint/2010/main" val="35908700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lang="ja-JP" altLang="en-US" dirty="0"/>
              <a:t>おっぱいを吸うのと、物を噛むことにはお口の使い方に違いがあります。物を噛むことは学習によって身につけなければなりません。</a:t>
            </a:r>
          </a:p>
          <a:p>
            <a:r>
              <a:rPr lang="ja-JP" altLang="en-US" dirty="0"/>
              <a:t>家族等で一緒に食事をすることなどを通して自然に身につくようにしましょう。</a:t>
            </a:r>
          </a:p>
        </p:txBody>
      </p:sp>
      <p:sp>
        <p:nvSpPr>
          <p:cNvPr id="4" name="スライド番号プレースホルダ 3"/>
          <p:cNvSpPr>
            <a:spLocks noGrp="1"/>
          </p:cNvSpPr>
          <p:nvPr>
            <p:ph type="sldNum" sz="quarter" idx="10"/>
          </p:nvPr>
        </p:nvSpPr>
        <p:spPr/>
        <p:txBody>
          <a:bodyPr/>
          <a:lstStyle/>
          <a:p>
            <a:fld id="{4B39E4F5-D515-4133-8A5E-F097F2ECD807}" type="slidenum">
              <a:rPr kumimoji="1" lang="ja-JP" altLang="en-US" smtClean="0"/>
              <a:pPr/>
              <a:t>2</a:t>
            </a:fld>
            <a:endParaRPr kumimoji="1" lang="ja-JP"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106738" y="504825"/>
            <a:ext cx="3652837" cy="2528888"/>
          </a:xfrm>
        </p:spPr>
      </p:sp>
      <p:sp>
        <p:nvSpPr>
          <p:cNvPr id="3" name="ノート プレースホルダー 2"/>
          <p:cNvSpPr>
            <a:spLocks noGrp="1"/>
          </p:cNvSpPr>
          <p:nvPr>
            <p:ph type="body" idx="1"/>
          </p:nvPr>
        </p:nvSpPr>
        <p:spPr/>
        <p:txBody>
          <a:bodyPr/>
          <a:lstStyle/>
          <a:p>
            <a:r>
              <a:rPr kumimoji="1" lang="ja-JP" altLang="en-US" dirty="0"/>
              <a:t>フッ化物には、歯の質を強くして、むし歯菌の働きを弱める効果があります。</a:t>
            </a:r>
          </a:p>
          <a:p>
            <a:r>
              <a:rPr kumimoji="1" lang="ja-JP" altLang="en-US" dirty="0"/>
              <a:t>歯の再石灰化を助け、むし歯になりにくくします。</a:t>
            </a:r>
          </a:p>
        </p:txBody>
      </p:sp>
      <p:sp>
        <p:nvSpPr>
          <p:cNvPr id="4" name="スライド番号プレースホルダー 3"/>
          <p:cNvSpPr>
            <a:spLocks noGrp="1"/>
          </p:cNvSpPr>
          <p:nvPr>
            <p:ph type="sldNum" sz="quarter" idx="10"/>
          </p:nvPr>
        </p:nvSpPr>
        <p:spPr/>
        <p:txBody>
          <a:bodyPr/>
          <a:lstStyle/>
          <a:p>
            <a:fld id="{4B39E4F5-D515-4133-8A5E-F097F2ECD807}" type="slidenum">
              <a:rPr kumimoji="1" lang="ja-JP" altLang="en-US" smtClean="0"/>
              <a:t>20</a:t>
            </a:fld>
            <a:endParaRPr kumimoji="1" lang="ja-JP" altLang="en-US"/>
          </a:p>
        </p:txBody>
      </p:sp>
    </p:spTree>
    <p:extLst>
      <p:ext uri="{BB962C8B-B14F-4D97-AF65-F5344CB8AC3E}">
        <p14:creationId xmlns:p14="http://schemas.microsoft.com/office/powerpoint/2010/main" val="4442476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106738" y="504825"/>
            <a:ext cx="3652837" cy="2528888"/>
          </a:xfrm>
        </p:spPr>
      </p:sp>
      <p:sp>
        <p:nvSpPr>
          <p:cNvPr id="3" name="ノート プレースホルダー 2"/>
          <p:cNvSpPr>
            <a:spLocks noGrp="1"/>
          </p:cNvSpPr>
          <p:nvPr>
            <p:ph type="body" idx="1"/>
          </p:nvPr>
        </p:nvSpPr>
        <p:spPr>
          <a:xfrm>
            <a:off x="986634" y="3199489"/>
            <a:ext cx="7883129" cy="3350998"/>
          </a:xfrm>
        </p:spPr>
        <p:txBody>
          <a:bodyPr/>
          <a:lstStyle/>
          <a:p>
            <a:r>
              <a:rPr kumimoji="1" lang="ja-JP" altLang="en-US" dirty="0"/>
              <a:t>おやつには</a:t>
            </a:r>
            <a:r>
              <a:rPr kumimoji="1" lang="en-US" altLang="ja-JP" dirty="0"/>
              <a:t>1</a:t>
            </a:r>
            <a:r>
              <a:rPr kumimoji="1" lang="ja-JP" altLang="en-US" dirty="0"/>
              <a:t>回の食事量が少ない乳幼児の栄養補給の役割があります。</a:t>
            </a:r>
          </a:p>
          <a:p>
            <a:r>
              <a:rPr kumimoji="1" lang="ja-JP" altLang="en-US" dirty="0"/>
              <a:t>ただし、食べ方やおやつの種類によってはむし歯になりやすい環境を作ってしまいます。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4B39E4F5-D515-4133-8A5E-F097F2ECD807}" type="slidenum">
              <a:rPr kumimoji="1" lang="ja-JP" altLang="en-US" smtClean="0"/>
              <a:t>21</a:t>
            </a:fld>
            <a:endParaRPr kumimoji="1" lang="ja-JP" altLang="en-US"/>
          </a:p>
        </p:txBody>
      </p:sp>
    </p:spTree>
    <p:extLst>
      <p:ext uri="{BB962C8B-B14F-4D97-AF65-F5344CB8AC3E}">
        <p14:creationId xmlns:p14="http://schemas.microsoft.com/office/powerpoint/2010/main" val="42356596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生まれたての赤ちゃんのお口の中には、むし歯菌はいません。</a:t>
            </a:r>
          </a:p>
          <a:p>
            <a:r>
              <a:rPr kumimoji="1" lang="ja-JP" altLang="en-US" dirty="0"/>
              <a:t>家族からむし歯菌が感染するといわれています。</a:t>
            </a:r>
          </a:p>
          <a:p>
            <a:r>
              <a:rPr kumimoji="1" lang="ja-JP" altLang="en-US" dirty="0"/>
              <a:t>大人が食べたおはしやスプーンで赤ちゃんに食べ物を与えることは、控えた方がいいですが、スキンシップをやめる必要はありません。</a:t>
            </a:r>
          </a:p>
          <a:p>
            <a:r>
              <a:rPr kumimoji="1" lang="ja-JP" altLang="en-US" dirty="0"/>
              <a:t>家族のお口の中を清潔にし、むし歯をきっちり治しておくことも心がけましょう。</a:t>
            </a:r>
          </a:p>
          <a:p>
            <a:r>
              <a:rPr kumimoji="1" lang="ja-JP" altLang="en-US" dirty="0"/>
              <a:t>感染の窓と呼ばれる、</a:t>
            </a:r>
            <a:r>
              <a:rPr kumimoji="1" lang="en-US" altLang="ja-JP" dirty="0"/>
              <a:t>19</a:t>
            </a:r>
            <a:r>
              <a:rPr kumimoji="1" lang="ja-JP" altLang="en-US" dirty="0"/>
              <a:t>か月ごろから</a:t>
            </a:r>
            <a:r>
              <a:rPr kumimoji="1" lang="en-US" altLang="ja-JP" dirty="0"/>
              <a:t>31</a:t>
            </a:r>
            <a:r>
              <a:rPr kumimoji="1" lang="ja-JP" altLang="en-US" dirty="0"/>
              <a:t>か月ごろに感染しやすいと言われていますが、むし歯菌感染の時期をできるだけ遅らせることが大切です。</a:t>
            </a:r>
          </a:p>
        </p:txBody>
      </p:sp>
      <p:sp>
        <p:nvSpPr>
          <p:cNvPr id="4" name="スライド番号プレースホルダー 3"/>
          <p:cNvSpPr>
            <a:spLocks noGrp="1"/>
          </p:cNvSpPr>
          <p:nvPr>
            <p:ph type="sldNum" sz="quarter" idx="10"/>
          </p:nvPr>
        </p:nvSpPr>
        <p:spPr/>
        <p:txBody>
          <a:bodyPr/>
          <a:lstStyle/>
          <a:p>
            <a:fld id="{4B39E4F5-D515-4133-8A5E-F097F2ECD807}" type="slidenum">
              <a:rPr kumimoji="1" lang="ja-JP" altLang="en-US" smtClean="0"/>
              <a:t>22</a:t>
            </a:fld>
            <a:endParaRPr kumimoji="1" lang="ja-JP" altLang="en-US"/>
          </a:p>
        </p:txBody>
      </p:sp>
    </p:spTree>
    <p:extLst>
      <p:ext uri="{BB962C8B-B14F-4D97-AF65-F5344CB8AC3E}">
        <p14:creationId xmlns:p14="http://schemas.microsoft.com/office/powerpoint/2010/main" val="33969312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1200" y="742950"/>
            <a:ext cx="5386388" cy="3729038"/>
          </a:xfrm>
        </p:spPr>
      </p:sp>
      <p:sp>
        <p:nvSpPr>
          <p:cNvPr id="3" name="ノート プレースホルダー 2"/>
          <p:cNvSpPr>
            <a:spLocks noGrp="1"/>
          </p:cNvSpPr>
          <p:nvPr>
            <p:ph type="body" idx="1"/>
          </p:nvPr>
        </p:nvSpPr>
        <p:spPr/>
        <p:txBody>
          <a:bodyPr/>
          <a:lstStyle/>
          <a:p>
            <a:r>
              <a:rPr kumimoji="1" lang="ja-JP" altLang="en-US" dirty="0"/>
              <a:t>●４か月、１歳６か月</a:t>
            </a:r>
          </a:p>
          <a:p>
            <a:r>
              <a:rPr kumimoji="1" lang="ja-JP" altLang="en-US" dirty="0"/>
              <a:t>３歳児健診の時に親子ともによい歯を保っていれば表彰を受けられるかもしれません。</a:t>
            </a:r>
          </a:p>
          <a:p>
            <a:r>
              <a:rPr kumimoji="1" lang="ja-JP" altLang="en-US" dirty="0"/>
              <a:t>しっかりとむし歯予防をしていきましょう。</a:t>
            </a:r>
          </a:p>
          <a:p>
            <a:endParaRPr kumimoji="1" lang="ja-JP" altLang="en-US" dirty="0"/>
          </a:p>
          <a:p>
            <a:r>
              <a:rPr kumimoji="1" lang="ja-JP" altLang="en-US" dirty="0"/>
              <a:t>●３歳</a:t>
            </a:r>
          </a:p>
          <a:p>
            <a:r>
              <a:rPr kumimoji="1" lang="ja-JP" altLang="en-US" dirty="0"/>
              <a:t>当市町では、よい歯のコンクールを開催しています。</a:t>
            </a:r>
          </a:p>
          <a:p>
            <a:r>
              <a:rPr kumimoji="1" lang="ja-JP" altLang="en-US" dirty="0"/>
              <a:t>歯科健診でお子さんのお口にむし歯が認められなければ、声をかけられる場合があります。親御さんのお口の状態が良好の時は参加をお願いします。</a:t>
            </a:r>
          </a:p>
        </p:txBody>
      </p:sp>
      <p:sp>
        <p:nvSpPr>
          <p:cNvPr id="4" name="スライド番号プレースホルダー 3"/>
          <p:cNvSpPr>
            <a:spLocks noGrp="1"/>
          </p:cNvSpPr>
          <p:nvPr>
            <p:ph type="sldNum" sz="quarter" idx="10"/>
          </p:nvPr>
        </p:nvSpPr>
        <p:spPr/>
        <p:txBody>
          <a:bodyPr/>
          <a:lstStyle/>
          <a:p>
            <a:fld id="{4B39E4F5-D515-4133-8A5E-F097F2ECD807}" type="slidenum">
              <a:rPr kumimoji="1" lang="ja-JP" altLang="en-US" smtClean="0"/>
              <a:pPr/>
              <a:t>23</a:t>
            </a:fld>
            <a:endParaRPr kumimoji="1" lang="ja-JP" altLang="en-US"/>
          </a:p>
        </p:txBody>
      </p:sp>
    </p:spTree>
    <p:extLst>
      <p:ext uri="{BB962C8B-B14F-4D97-AF65-F5344CB8AC3E}">
        <p14:creationId xmlns:p14="http://schemas.microsoft.com/office/powerpoint/2010/main" val="4167409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噛むことには様々な効果がありますが、学習が必要です。</a:t>
            </a:r>
          </a:p>
          <a:p>
            <a:r>
              <a:rPr kumimoji="1" lang="ja-JP" altLang="en-US" dirty="0"/>
              <a:t>ご家族と一緒に食べて、食事をしているところをしっかり見せることからはじめます。</a:t>
            </a:r>
          </a:p>
        </p:txBody>
      </p:sp>
      <p:sp>
        <p:nvSpPr>
          <p:cNvPr id="4" name="スライド番号プレースホルダー 3"/>
          <p:cNvSpPr>
            <a:spLocks noGrp="1"/>
          </p:cNvSpPr>
          <p:nvPr>
            <p:ph type="sldNum" sz="quarter" idx="10"/>
          </p:nvPr>
        </p:nvSpPr>
        <p:spPr/>
        <p:txBody>
          <a:bodyPr/>
          <a:lstStyle/>
          <a:p>
            <a:fld id="{4B39E4F5-D515-4133-8A5E-F097F2ECD807}" type="slidenum">
              <a:rPr kumimoji="1" lang="ja-JP" altLang="en-US" smtClean="0"/>
              <a:t>24</a:t>
            </a:fld>
            <a:endParaRPr kumimoji="1" lang="ja-JP" altLang="en-US"/>
          </a:p>
        </p:txBody>
      </p:sp>
    </p:spTree>
    <p:extLst>
      <p:ext uri="{BB962C8B-B14F-4D97-AF65-F5344CB8AC3E}">
        <p14:creationId xmlns:p14="http://schemas.microsoft.com/office/powerpoint/2010/main" val="31430802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108325" y="504825"/>
            <a:ext cx="3649663" cy="2525713"/>
          </a:xfrm>
        </p:spPr>
      </p:sp>
      <p:sp>
        <p:nvSpPr>
          <p:cNvPr id="3" name="ノート プレースホルダー 2"/>
          <p:cNvSpPr>
            <a:spLocks noGrp="1"/>
          </p:cNvSpPr>
          <p:nvPr>
            <p:ph type="body" idx="1"/>
          </p:nvPr>
        </p:nvSpPr>
        <p:spPr/>
        <p:txBody>
          <a:bodyPr/>
          <a:lstStyle/>
          <a:p>
            <a:r>
              <a:rPr kumimoji="1" lang="ja-JP" altLang="en-US" dirty="0"/>
              <a:t>むし歯予防の点からは</a:t>
            </a:r>
            <a:r>
              <a:rPr kumimoji="1" lang="en-US" altLang="ja-JP" dirty="0"/>
              <a:t>1</a:t>
            </a:r>
            <a:r>
              <a:rPr kumimoji="1" lang="ja-JP" altLang="en-US" dirty="0"/>
              <a:t>歳半までに離乳した方が良いです。</a:t>
            </a:r>
          </a:p>
          <a:p>
            <a:r>
              <a:rPr kumimoji="1" lang="ja-JP" altLang="en-US" dirty="0"/>
              <a:t>また、哺乳瓶の使用もむし歯を作る原因になりますので注意が必要です。</a:t>
            </a:r>
            <a:endParaRPr lang="en-US" altLang="ja-JP" dirty="0"/>
          </a:p>
          <a:p>
            <a:endParaRPr kumimoji="1" lang="en-US" altLang="ja-JP" dirty="0"/>
          </a:p>
          <a:p>
            <a:endParaRPr lang="en-US" altLang="ja-JP" dirty="0"/>
          </a:p>
          <a:p>
            <a:endParaRPr kumimoji="1" lang="en-US" altLang="ja-JP" dirty="0"/>
          </a:p>
        </p:txBody>
      </p:sp>
      <p:sp>
        <p:nvSpPr>
          <p:cNvPr id="4" name="スライド番号プレースホルダー 3"/>
          <p:cNvSpPr>
            <a:spLocks noGrp="1"/>
          </p:cNvSpPr>
          <p:nvPr>
            <p:ph type="sldNum" sz="quarter" idx="10"/>
          </p:nvPr>
        </p:nvSpPr>
        <p:spPr/>
        <p:txBody>
          <a:bodyPr/>
          <a:lstStyle/>
          <a:p>
            <a:fld id="{4B39E4F5-D515-4133-8A5E-F097F2ECD807}" type="slidenum">
              <a:rPr kumimoji="1" lang="ja-JP" altLang="en-US" smtClean="0"/>
              <a:pPr/>
              <a:t>25</a:t>
            </a:fld>
            <a:endParaRPr kumimoji="1" lang="ja-JP" altLang="en-US"/>
          </a:p>
        </p:txBody>
      </p:sp>
    </p:spTree>
    <p:extLst>
      <p:ext uri="{BB962C8B-B14F-4D97-AF65-F5344CB8AC3E}">
        <p14:creationId xmlns:p14="http://schemas.microsoft.com/office/powerpoint/2010/main" val="20635461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108325" y="504825"/>
            <a:ext cx="3649663" cy="2525713"/>
          </a:xfrm>
        </p:spPr>
      </p:sp>
      <p:sp>
        <p:nvSpPr>
          <p:cNvPr id="3" name="ノート プレースホルダー 2"/>
          <p:cNvSpPr>
            <a:spLocks noGrp="1"/>
          </p:cNvSpPr>
          <p:nvPr>
            <p:ph type="body" idx="1"/>
          </p:nvPr>
        </p:nvSpPr>
        <p:spPr/>
        <p:txBody>
          <a:bodyPr/>
          <a:lstStyle/>
          <a:p>
            <a:r>
              <a:rPr kumimoji="1" lang="ja-JP" altLang="en-US" dirty="0"/>
              <a:t>歯ブラシをくわえたまま歩き回ることで、転倒してケガをすることがあります。</a:t>
            </a:r>
          </a:p>
          <a:p>
            <a:r>
              <a:rPr kumimoji="1" lang="ja-JP" altLang="en-US" dirty="0"/>
              <a:t>注意を払い目を離さないことが大事です。</a:t>
            </a:r>
          </a:p>
        </p:txBody>
      </p:sp>
      <p:sp>
        <p:nvSpPr>
          <p:cNvPr id="4" name="スライド番号プレースホルダー 3"/>
          <p:cNvSpPr>
            <a:spLocks noGrp="1"/>
          </p:cNvSpPr>
          <p:nvPr>
            <p:ph type="sldNum" sz="quarter" idx="10"/>
          </p:nvPr>
        </p:nvSpPr>
        <p:spPr/>
        <p:txBody>
          <a:bodyPr/>
          <a:lstStyle/>
          <a:p>
            <a:fld id="{4B39E4F5-D515-4133-8A5E-F097F2ECD807}" type="slidenum">
              <a:rPr kumimoji="1" lang="ja-JP" altLang="en-US" smtClean="0"/>
              <a:pPr/>
              <a:t>26</a:t>
            </a:fld>
            <a:endParaRPr kumimoji="1" lang="ja-JP" altLang="en-US"/>
          </a:p>
        </p:txBody>
      </p:sp>
    </p:spTree>
    <p:extLst>
      <p:ext uri="{BB962C8B-B14F-4D97-AF65-F5344CB8AC3E}">
        <p14:creationId xmlns:p14="http://schemas.microsoft.com/office/powerpoint/2010/main" val="15814093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108325" y="504825"/>
            <a:ext cx="3649663" cy="2525713"/>
          </a:xfrm>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歯ブラシでケガをするのは、</a:t>
            </a:r>
            <a:r>
              <a:rPr kumimoji="1" lang="en-US" altLang="ja-JP" sz="1200" kern="1200" dirty="0">
                <a:solidFill>
                  <a:schemeClr val="tx1"/>
                </a:solidFill>
                <a:effectLst/>
                <a:latin typeface="+mn-lt"/>
                <a:ea typeface="+mn-ea"/>
                <a:cs typeface="+mn-cs"/>
              </a:rPr>
              <a:t>1</a:t>
            </a:r>
            <a:r>
              <a:rPr kumimoji="1" lang="ja-JP" altLang="ja-JP" sz="1200" kern="1200" dirty="0">
                <a:solidFill>
                  <a:schemeClr val="tx1"/>
                </a:solidFill>
                <a:effectLst/>
                <a:latin typeface="+mn-lt"/>
                <a:ea typeface="+mn-ea"/>
                <a:cs typeface="+mn-cs"/>
              </a:rPr>
              <a:t>歳から</a:t>
            </a:r>
            <a:r>
              <a:rPr kumimoji="1" lang="en-US" altLang="ja-JP" sz="1200" kern="1200" dirty="0">
                <a:solidFill>
                  <a:schemeClr val="tx1"/>
                </a:solidFill>
                <a:effectLst/>
                <a:latin typeface="+mn-lt"/>
                <a:ea typeface="+mn-ea"/>
                <a:cs typeface="+mn-cs"/>
              </a:rPr>
              <a:t>2</a:t>
            </a:r>
            <a:r>
              <a:rPr kumimoji="1" lang="ja-JP" altLang="ja-JP" sz="1200" kern="1200" dirty="0">
                <a:solidFill>
                  <a:schemeClr val="tx1"/>
                </a:solidFill>
                <a:effectLst/>
                <a:latin typeface="+mn-lt"/>
                <a:ea typeface="+mn-ea"/>
                <a:cs typeface="+mn-cs"/>
              </a:rPr>
              <a:t>歳にかけての時期が一番多くなります。</a:t>
            </a:r>
          </a:p>
          <a:p>
            <a:r>
              <a:rPr kumimoji="1" lang="ja-JP" altLang="ja-JP" sz="1200" kern="1200" dirty="0">
                <a:solidFill>
                  <a:schemeClr val="tx1"/>
                </a:solidFill>
                <a:effectLst/>
                <a:latin typeface="+mn-lt"/>
                <a:ea typeface="+mn-ea"/>
                <a:cs typeface="+mn-cs"/>
              </a:rPr>
              <a:t>繰り返しますが、目を離さないようにしてください</a:t>
            </a:r>
            <a:r>
              <a:rPr kumimoji="1" lang="ja-JP" altLang="en-US" sz="1200" kern="1200" dirty="0">
                <a:solidFill>
                  <a:schemeClr val="tx1"/>
                </a:solidFill>
                <a:effectLst/>
                <a:latin typeface="+mn-lt"/>
                <a:ea typeface="+mn-ea"/>
                <a:cs typeface="+mn-cs"/>
              </a:rPr>
              <a:t>。</a:t>
            </a:r>
            <a:endParaRPr kumimoji="1" lang="ja-JP"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4B39E4F5-D515-4133-8A5E-F097F2ECD807}" type="slidenum">
              <a:rPr kumimoji="1" lang="ja-JP" altLang="en-US" smtClean="0"/>
              <a:pPr/>
              <a:t>27</a:t>
            </a:fld>
            <a:endParaRPr kumimoji="1" lang="ja-JP" altLang="en-US"/>
          </a:p>
        </p:txBody>
      </p:sp>
    </p:spTree>
    <p:extLst>
      <p:ext uri="{BB962C8B-B14F-4D97-AF65-F5344CB8AC3E}">
        <p14:creationId xmlns:p14="http://schemas.microsoft.com/office/powerpoint/2010/main" val="334019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lang="ja-JP" altLang="en-US" dirty="0"/>
              <a:t>手づかみ食べはお子さんの成長の中の大事な一つのステップです。</a:t>
            </a:r>
          </a:p>
          <a:p>
            <a:r>
              <a:rPr lang="en-US" altLang="ja-JP" dirty="0"/>
              <a:t>2</a:t>
            </a:r>
            <a:r>
              <a:rPr lang="ja-JP" altLang="en-US" dirty="0"/>
              <a:t>歳半ぐらいまでは、スプーンなどと並行して続けても構いません。</a:t>
            </a:r>
          </a:p>
        </p:txBody>
      </p:sp>
      <p:sp>
        <p:nvSpPr>
          <p:cNvPr id="4" name="スライド番号プレースホルダ 3"/>
          <p:cNvSpPr>
            <a:spLocks noGrp="1"/>
          </p:cNvSpPr>
          <p:nvPr>
            <p:ph type="sldNum" sz="quarter" idx="10"/>
          </p:nvPr>
        </p:nvSpPr>
        <p:spPr/>
        <p:txBody>
          <a:bodyPr/>
          <a:lstStyle/>
          <a:p>
            <a:fld id="{4B39E4F5-D515-4133-8A5E-F097F2ECD807}" type="slidenum">
              <a:rPr kumimoji="1" lang="ja-JP" altLang="en-US" smtClean="0"/>
              <a:pPr/>
              <a:t>3</a:t>
            </a:fld>
            <a:endParaRPr kumimoji="1" lang="ja-JP" altLang="en-US"/>
          </a:p>
        </p:txBody>
      </p:sp>
    </p:spTree>
    <p:extLst>
      <p:ext uri="{BB962C8B-B14F-4D97-AF65-F5344CB8AC3E}">
        <p14:creationId xmlns:p14="http://schemas.microsoft.com/office/powerpoint/2010/main" val="34314384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lang="ja-JP" altLang="en-US" dirty="0"/>
              <a:t>●４か月、１歳６か月</a:t>
            </a:r>
          </a:p>
          <a:p>
            <a:r>
              <a:rPr lang="ja-JP" altLang="en-US" dirty="0"/>
              <a:t>指しゃぶりとおしゃぶりについては、今は見守っていただければ結構ですが、今後の対応の目安としては、このようになります。</a:t>
            </a:r>
          </a:p>
          <a:p>
            <a:r>
              <a:rPr lang="ja-JP" altLang="en-US" dirty="0"/>
              <a:t>おしゃぶりについては鼻呼吸の獲得のために必要という話もありますが、歯並びのことを考えると</a:t>
            </a:r>
            <a:r>
              <a:rPr lang="en-US" altLang="ja-JP" dirty="0"/>
              <a:t>4</a:t>
            </a:r>
            <a:r>
              <a:rPr lang="ja-JP" altLang="en-US" dirty="0"/>
              <a:t>歳ぐらいまでに卒業した方が良いでしょう。</a:t>
            </a:r>
          </a:p>
          <a:p>
            <a:endParaRPr lang="ja-JP" altLang="en-US" dirty="0"/>
          </a:p>
          <a:p>
            <a:r>
              <a:rPr lang="ja-JP" altLang="en-US" dirty="0"/>
              <a:t>●３歳</a:t>
            </a:r>
          </a:p>
          <a:p>
            <a:r>
              <a:rPr lang="ja-JP" altLang="en-US" dirty="0"/>
              <a:t>おしゃぶりについては鼻呼吸の獲得のために必要という話もありますが、歯並びのことを考えると</a:t>
            </a:r>
            <a:r>
              <a:rPr lang="en-US" altLang="ja-JP" dirty="0"/>
              <a:t>4</a:t>
            </a:r>
            <a:r>
              <a:rPr lang="ja-JP" altLang="en-US" dirty="0"/>
              <a:t>歳ぐらいまでに卒業した方が良いでしょう。</a:t>
            </a:r>
          </a:p>
        </p:txBody>
      </p:sp>
      <p:sp>
        <p:nvSpPr>
          <p:cNvPr id="4" name="スライド番号プレースホルダ 3"/>
          <p:cNvSpPr>
            <a:spLocks noGrp="1"/>
          </p:cNvSpPr>
          <p:nvPr>
            <p:ph type="sldNum" sz="quarter" idx="10"/>
          </p:nvPr>
        </p:nvSpPr>
        <p:spPr/>
        <p:txBody>
          <a:bodyPr/>
          <a:lstStyle/>
          <a:p>
            <a:fld id="{4B39E4F5-D515-4133-8A5E-F097F2ECD807}" type="slidenum">
              <a:rPr kumimoji="1" lang="ja-JP" altLang="en-US" smtClean="0"/>
              <a:pPr/>
              <a:t>4</a:t>
            </a:fld>
            <a:endParaRPr kumimoji="1" lang="ja-JP" altLang="en-US"/>
          </a:p>
        </p:txBody>
      </p:sp>
    </p:spTree>
    <p:extLst>
      <p:ext uri="{BB962C8B-B14F-4D97-AF65-F5344CB8AC3E}">
        <p14:creationId xmlns:p14="http://schemas.microsoft.com/office/powerpoint/2010/main" val="37693385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lang="ja-JP" altLang="en-US" dirty="0"/>
              <a:t>今後のお子さんの口の中の変化です。</a:t>
            </a:r>
          </a:p>
          <a:p>
            <a:r>
              <a:rPr lang="ja-JP" altLang="en-US" dirty="0"/>
              <a:t>下の前歯から生えてくることが多いですが、順番は変わることもあります。</a:t>
            </a:r>
          </a:p>
          <a:p>
            <a:r>
              <a:rPr lang="ja-JP" altLang="en-US" dirty="0"/>
              <a:t>また、時期も早くなったり、遅くなったりする場合があります。</a:t>
            </a:r>
          </a:p>
        </p:txBody>
      </p:sp>
      <p:sp>
        <p:nvSpPr>
          <p:cNvPr id="4" name="スライド番号プレースホルダ 3"/>
          <p:cNvSpPr>
            <a:spLocks noGrp="1"/>
          </p:cNvSpPr>
          <p:nvPr>
            <p:ph type="sldNum" sz="quarter" idx="10"/>
          </p:nvPr>
        </p:nvSpPr>
        <p:spPr/>
        <p:txBody>
          <a:bodyPr/>
          <a:lstStyle/>
          <a:p>
            <a:fld id="{4B39E4F5-D515-4133-8A5E-F097F2ECD807}" type="slidenum">
              <a:rPr kumimoji="1" lang="ja-JP" altLang="en-US" smtClean="0"/>
              <a:pPr/>
              <a:t>5</a:t>
            </a:fld>
            <a:endParaRPr kumimoji="1" lang="ja-JP"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106738" y="504825"/>
            <a:ext cx="3652837" cy="2528888"/>
          </a:xfrm>
        </p:spPr>
      </p:sp>
      <p:sp>
        <p:nvSpPr>
          <p:cNvPr id="3" name="ノート プレースホルダー 2"/>
          <p:cNvSpPr>
            <a:spLocks noGrp="1"/>
          </p:cNvSpPr>
          <p:nvPr>
            <p:ph type="body" idx="1"/>
          </p:nvPr>
        </p:nvSpPr>
        <p:spPr/>
        <p:txBody>
          <a:bodyPr/>
          <a:lstStyle/>
          <a:p>
            <a:r>
              <a:rPr kumimoji="1" lang="ja-JP" altLang="en-US" dirty="0"/>
              <a:t>子どもの歯の生える時期と順番は、おおよその目安はありますが、個人差があります。</a:t>
            </a:r>
            <a:endParaRPr kumimoji="1" lang="en-US" altLang="ja-JP" dirty="0"/>
          </a:p>
          <a:p>
            <a:r>
              <a:rPr kumimoji="1" lang="ja-JP" altLang="en-US" dirty="0"/>
              <a:t>あまりにも気になる場合は、歯科医院に相談してください。</a:t>
            </a:r>
          </a:p>
        </p:txBody>
      </p:sp>
      <p:sp>
        <p:nvSpPr>
          <p:cNvPr id="4" name="スライド番号プレースホルダー 3"/>
          <p:cNvSpPr>
            <a:spLocks noGrp="1"/>
          </p:cNvSpPr>
          <p:nvPr>
            <p:ph type="sldNum" sz="quarter" idx="10"/>
          </p:nvPr>
        </p:nvSpPr>
        <p:spPr/>
        <p:txBody>
          <a:bodyPr/>
          <a:lstStyle/>
          <a:p>
            <a:fld id="{4B39E4F5-D515-4133-8A5E-F097F2ECD807}" type="slidenum">
              <a:rPr kumimoji="1" lang="ja-JP" altLang="en-US" smtClean="0"/>
              <a:t>6</a:t>
            </a:fld>
            <a:endParaRPr kumimoji="1" lang="ja-JP" altLang="en-US"/>
          </a:p>
        </p:txBody>
      </p:sp>
    </p:spTree>
    <p:extLst>
      <p:ext uri="{BB962C8B-B14F-4D97-AF65-F5344CB8AC3E}">
        <p14:creationId xmlns:p14="http://schemas.microsoft.com/office/powerpoint/2010/main" val="15121758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106738" y="504825"/>
            <a:ext cx="3652837" cy="2528888"/>
          </a:xfrm>
        </p:spPr>
      </p:sp>
      <p:sp>
        <p:nvSpPr>
          <p:cNvPr id="3" name="ノート プレースホルダー 2"/>
          <p:cNvSpPr>
            <a:spLocks noGrp="1"/>
          </p:cNvSpPr>
          <p:nvPr>
            <p:ph type="body" idx="1"/>
          </p:nvPr>
        </p:nvSpPr>
        <p:spPr/>
        <p:txBody>
          <a:bodyPr/>
          <a:lstStyle/>
          <a:p>
            <a:r>
              <a:rPr kumimoji="1" lang="ja-JP" altLang="en-US" dirty="0"/>
              <a:t>乳歯の役割とは、食べる、話す、そして、顔の形を整えたり、あごの発育を助けるという役目があります。</a:t>
            </a:r>
          </a:p>
          <a:p>
            <a:r>
              <a:rPr kumimoji="1" lang="ja-JP" altLang="en-US" dirty="0"/>
              <a:t>また、永久歯が生えてくるときの道しるべになります。永久歯は、乳歯の下で成長し、乳歯を道しるべにして生えてきます。</a:t>
            </a:r>
          </a:p>
          <a:p>
            <a:r>
              <a:rPr kumimoji="1" lang="ja-JP" altLang="en-US" dirty="0"/>
              <a:t>「いずれ生え変わる歯だから」といって、むし歯を放置したり、むし歯で早く抜けてしまったりすると、永久歯がきちんと生えないことがあります。</a:t>
            </a:r>
          </a:p>
        </p:txBody>
      </p:sp>
      <p:sp>
        <p:nvSpPr>
          <p:cNvPr id="4" name="スライド番号プレースホルダー 3"/>
          <p:cNvSpPr>
            <a:spLocks noGrp="1"/>
          </p:cNvSpPr>
          <p:nvPr>
            <p:ph type="sldNum" sz="quarter" idx="10"/>
          </p:nvPr>
        </p:nvSpPr>
        <p:spPr/>
        <p:txBody>
          <a:bodyPr/>
          <a:lstStyle/>
          <a:p>
            <a:fld id="{4B39E4F5-D515-4133-8A5E-F097F2ECD807}" type="slidenum">
              <a:rPr kumimoji="1" lang="ja-JP" altLang="en-US" smtClean="0"/>
              <a:t>7</a:t>
            </a:fld>
            <a:endParaRPr kumimoji="1" lang="ja-JP" altLang="en-US"/>
          </a:p>
        </p:txBody>
      </p:sp>
    </p:spTree>
    <p:extLst>
      <p:ext uri="{BB962C8B-B14F-4D97-AF65-F5344CB8AC3E}">
        <p14:creationId xmlns:p14="http://schemas.microsoft.com/office/powerpoint/2010/main" val="38474861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108325" y="504825"/>
            <a:ext cx="3649663" cy="2525713"/>
          </a:xfrm>
        </p:spPr>
      </p:sp>
      <p:sp>
        <p:nvSpPr>
          <p:cNvPr id="3" name="ノート プレースホルダー 2"/>
          <p:cNvSpPr>
            <a:spLocks noGrp="1"/>
          </p:cNvSpPr>
          <p:nvPr>
            <p:ph type="body" idx="1"/>
          </p:nvPr>
        </p:nvSpPr>
        <p:spPr/>
        <p:txBody>
          <a:bodyPr/>
          <a:lstStyle/>
          <a:p>
            <a:r>
              <a:rPr kumimoji="1" lang="ja-JP" altLang="en-US" dirty="0"/>
              <a:t>歯科の健診は</a:t>
            </a:r>
            <a:r>
              <a:rPr kumimoji="1" lang="en-US" altLang="ja-JP" dirty="0"/>
              <a:t>1</a:t>
            </a:r>
            <a:r>
              <a:rPr kumimoji="1" lang="ja-JP" altLang="en-US" dirty="0"/>
              <a:t>歳</a:t>
            </a:r>
            <a:r>
              <a:rPr kumimoji="1" lang="en-US" altLang="ja-JP" dirty="0"/>
              <a:t>6</a:t>
            </a:r>
            <a:r>
              <a:rPr kumimoji="1" lang="ja-JP" altLang="en-US" dirty="0"/>
              <a:t>か月児歯科健診からですが、それまでにもお口のお手入れは必要です。</a:t>
            </a:r>
          </a:p>
        </p:txBody>
      </p:sp>
      <p:sp>
        <p:nvSpPr>
          <p:cNvPr id="4" name="スライド番号プレースホルダー 3"/>
          <p:cNvSpPr>
            <a:spLocks noGrp="1"/>
          </p:cNvSpPr>
          <p:nvPr>
            <p:ph type="sldNum" sz="quarter" idx="10"/>
          </p:nvPr>
        </p:nvSpPr>
        <p:spPr/>
        <p:txBody>
          <a:bodyPr/>
          <a:lstStyle/>
          <a:p>
            <a:fld id="{4B39E4F5-D515-4133-8A5E-F097F2ECD807}" type="slidenum">
              <a:rPr kumimoji="1" lang="ja-JP" altLang="en-US" smtClean="0"/>
              <a:pPr/>
              <a:t>8</a:t>
            </a:fld>
            <a:endParaRPr kumimoji="1" lang="ja-JP" altLang="en-US"/>
          </a:p>
        </p:txBody>
      </p:sp>
    </p:spTree>
    <p:extLst>
      <p:ext uri="{BB962C8B-B14F-4D97-AF65-F5344CB8AC3E}">
        <p14:creationId xmlns:p14="http://schemas.microsoft.com/office/powerpoint/2010/main" val="24223725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むし歯のお話です。</a:t>
            </a:r>
          </a:p>
        </p:txBody>
      </p:sp>
      <p:sp>
        <p:nvSpPr>
          <p:cNvPr id="4" name="スライド番号プレースホルダー 3"/>
          <p:cNvSpPr>
            <a:spLocks noGrp="1"/>
          </p:cNvSpPr>
          <p:nvPr>
            <p:ph type="sldNum" sz="quarter" idx="5"/>
          </p:nvPr>
        </p:nvSpPr>
        <p:spPr/>
        <p:txBody>
          <a:bodyPr/>
          <a:lstStyle/>
          <a:p>
            <a:fld id="{4B39E4F5-D515-4133-8A5E-F097F2ECD807}" type="slidenum">
              <a:rPr kumimoji="1" lang="ja-JP" altLang="en-US" smtClean="0"/>
              <a:t>9</a:t>
            </a:fld>
            <a:endParaRPr kumimoji="1" lang="ja-JP" altLang="en-US"/>
          </a:p>
        </p:txBody>
      </p:sp>
    </p:spTree>
    <p:extLst>
      <p:ext uri="{BB962C8B-B14F-4D97-AF65-F5344CB8AC3E}">
        <p14:creationId xmlns:p14="http://schemas.microsoft.com/office/powerpoint/2010/main" val="17798987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pPr>
              <a:defRPr/>
            </a:pPr>
            <a:fld id="{67330774-76D2-4068-B0AE-560B3112518D}" type="datetimeFigureOut">
              <a:rPr lang="ja-JP" altLang="en-US" smtClean="0"/>
              <a:pPr>
                <a:defRPr/>
              </a:pPr>
              <a:t>2021/5/31</a:t>
            </a:fld>
            <a:endParaRPr lang="ja-JP" altLang="en-US"/>
          </a:p>
        </p:txBody>
      </p:sp>
      <p:sp>
        <p:nvSpPr>
          <p:cNvPr id="5" name="Footer Placeholder 4"/>
          <p:cNvSpPr>
            <a:spLocks noGrp="1"/>
          </p:cNvSpPr>
          <p:nvPr>
            <p:ph type="ftr" sz="quarter" idx="11"/>
          </p:nvPr>
        </p:nvSpPr>
        <p:spPr/>
        <p:txBody>
          <a:bodyPr/>
          <a:lstStyle/>
          <a:p>
            <a:pPr>
              <a:defRPr/>
            </a:pPr>
            <a:endParaRPr lang="ja-JP" altLang="en-US"/>
          </a:p>
        </p:txBody>
      </p:sp>
      <p:sp>
        <p:nvSpPr>
          <p:cNvPr id="6" name="Slide Number Placeholder 5"/>
          <p:cNvSpPr>
            <a:spLocks noGrp="1"/>
          </p:cNvSpPr>
          <p:nvPr>
            <p:ph type="sldNum" sz="quarter" idx="12"/>
          </p:nvPr>
        </p:nvSpPr>
        <p:spPr/>
        <p:txBody>
          <a:bodyPr/>
          <a:lstStyle/>
          <a:p>
            <a:pPr>
              <a:defRPr/>
            </a:pPr>
            <a:fld id="{9AEBB942-C93D-4A56-AD0D-7A54FA412459}" type="slidenum">
              <a:rPr lang="ja-JP" altLang="en-US" smtClean="0"/>
              <a:pPr>
                <a:defRPr/>
              </a:pPr>
              <a:t>‹#›</a:t>
            </a:fld>
            <a:endParaRPr lang="ja-JP" altLang="en-US"/>
          </a:p>
        </p:txBody>
      </p:sp>
    </p:spTree>
    <p:extLst>
      <p:ext uri="{BB962C8B-B14F-4D97-AF65-F5344CB8AC3E}">
        <p14:creationId xmlns:p14="http://schemas.microsoft.com/office/powerpoint/2010/main" val="39154538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pPr>
              <a:defRPr/>
            </a:pPr>
            <a:fld id="{2E34F5D7-F15D-4BDD-962D-E17295E66F6F}" type="datetimeFigureOut">
              <a:rPr lang="ja-JP" altLang="en-US" smtClean="0"/>
              <a:pPr>
                <a:defRPr/>
              </a:pPr>
              <a:t>2021/5/31</a:t>
            </a:fld>
            <a:endParaRPr lang="ja-JP" altLang="en-US"/>
          </a:p>
        </p:txBody>
      </p:sp>
      <p:sp>
        <p:nvSpPr>
          <p:cNvPr id="5" name="Footer Placeholder 4"/>
          <p:cNvSpPr>
            <a:spLocks noGrp="1"/>
          </p:cNvSpPr>
          <p:nvPr>
            <p:ph type="ftr" sz="quarter" idx="11"/>
          </p:nvPr>
        </p:nvSpPr>
        <p:spPr/>
        <p:txBody>
          <a:bodyPr/>
          <a:lstStyle/>
          <a:p>
            <a:pPr>
              <a:defRPr/>
            </a:pPr>
            <a:endParaRPr lang="ja-JP" altLang="en-US"/>
          </a:p>
        </p:txBody>
      </p:sp>
      <p:sp>
        <p:nvSpPr>
          <p:cNvPr id="6" name="Slide Number Placeholder 5"/>
          <p:cNvSpPr>
            <a:spLocks noGrp="1"/>
          </p:cNvSpPr>
          <p:nvPr>
            <p:ph type="sldNum" sz="quarter" idx="12"/>
          </p:nvPr>
        </p:nvSpPr>
        <p:spPr/>
        <p:txBody>
          <a:bodyPr/>
          <a:lstStyle/>
          <a:p>
            <a:pPr>
              <a:defRPr/>
            </a:pPr>
            <a:fld id="{8C1F8ABC-BBE0-49E8-B9FA-FE9302E998AE}" type="slidenum">
              <a:rPr lang="ja-JP" altLang="en-US" smtClean="0"/>
              <a:pPr>
                <a:defRPr/>
              </a:pPr>
              <a:t>‹#›</a:t>
            </a:fld>
            <a:endParaRPr lang="ja-JP" altLang="en-US"/>
          </a:p>
        </p:txBody>
      </p:sp>
    </p:spTree>
    <p:extLst>
      <p:ext uri="{BB962C8B-B14F-4D97-AF65-F5344CB8AC3E}">
        <p14:creationId xmlns:p14="http://schemas.microsoft.com/office/powerpoint/2010/main" val="17546142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pPr>
              <a:defRPr/>
            </a:pPr>
            <a:fld id="{A3467CAF-F241-4E04-8159-258EE65A5719}" type="datetimeFigureOut">
              <a:rPr lang="ja-JP" altLang="en-US" smtClean="0"/>
              <a:pPr>
                <a:defRPr/>
              </a:pPr>
              <a:t>2021/5/31</a:t>
            </a:fld>
            <a:endParaRPr lang="ja-JP" altLang="en-US"/>
          </a:p>
        </p:txBody>
      </p:sp>
      <p:sp>
        <p:nvSpPr>
          <p:cNvPr id="5" name="Footer Placeholder 4"/>
          <p:cNvSpPr>
            <a:spLocks noGrp="1"/>
          </p:cNvSpPr>
          <p:nvPr>
            <p:ph type="ftr" sz="quarter" idx="11"/>
          </p:nvPr>
        </p:nvSpPr>
        <p:spPr/>
        <p:txBody>
          <a:bodyPr/>
          <a:lstStyle/>
          <a:p>
            <a:pPr>
              <a:defRPr/>
            </a:pPr>
            <a:endParaRPr lang="ja-JP" altLang="en-US"/>
          </a:p>
        </p:txBody>
      </p:sp>
      <p:sp>
        <p:nvSpPr>
          <p:cNvPr id="6" name="Slide Number Placeholder 5"/>
          <p:cNvSpPr>
            <a:spLocks noGrp="1"/>
          </p:cNvSpPr>
          <p:nvPr>
            <p:ph type="sldNum" sz="quarter" idx="12"/>
          </p:nvPr>
        </p:nvSpPr>
        <p:spPr/>
        <p:txBody>
          <a:bodyPr/>
          <a:lstStyle/>
          <a:p>
            <a:pPr>
              <a:defRPr/>
            </a:pPr>
            <a:fld id="{FB80E70D-F5AD-459A-944C-B9B5B927F103}" type="slidenum">
              <a:rPr lang="ja-JP" altLang="en-US" smtClean="0"/>
              <a:pPr>
                <a:defRPr/>
              </a:pPr>
              <a:t>‹#›</a:t>
            </a:fld>
            <a:endParaRPr lang="ja-JP" altLang="en-US"/>
          </a:p>
        </p:txBody>
      </p:sp>
    </p:spTree>
    <p:extLst>
      <p:ext uri="{BB962C8B-B14F-4D97-AF65-F5344CB8AC3E}">
        <p14:creationId xmlns:p14="http://schemas.microsoft.com/office/powerpoint/2010/main" val="5096039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pPr>
              <a:defRPr/>
            </a:pPr>
            <a:fld id="{360CC5E2-394D-4910-9669-2E140DB979BE}" type="datetimeFigureOut">
              <a:rPr lang="ja-JP" altLang="en-US" smtClean="0"/>
              <a:pPr>
                <a:defRPr/>
              </a:pPr>
              <a:t>2021/5/31</a:t>
            </a:fld>
            <a:endParaRPr lang="ja-JP" altLang="en-US"/>
          </a:p>
        </p:txBody>
      </p:sp>
      <p:sp>
        <p:nvSpPr>
          <p:cNvPr id="5" name="Footer Placeholder 4"/>
          <p:cNvSpPr>
            <a:spLocks noGrp="1"/>
          </p:cNvSpPr>
          <p:nvPr>
            <p:ph type="ftr" sz="quarter" idx="11"/>
          </p:nvPr>
        </p:nvSpPr>
        <p:spPr/>
        <p:txBody>
          <a:bodyPr/>
          <a:lstStyle/>
          <a:p>
            <a:pPr>
              <a:defRPr/>
            </a:pPr>
            <a:endParaRPr lang="ja-JP" altLang="en-US"/>
          </a:p>
        </p:txBody>
      </p:sp>
      <p:sp>
        <p:nvSpPr>
          <p:cNvPr id="6" name="Slide Number Placeholder 5"/>
          <p:cNvSpPr>
            <a:spLocks noGrp="1"/>
          </p:cNvSpPr>
          <p:nvPr>
            <p:ph type="sldNum" sz="quarter" idx="12"/>
          </p:nvPr>
        </p:nvSpPr>
        <p:spPr/>
        <p:txBody>
          <a:bodyPr/>
          <a:lstStyle/>
          <a:p>
            <a:pPr>
              <a:defRPr/>
            </a:pPr>
            <a:fld id="{88C3C9D8-A821-48BA-A1C3-087F17BF17F1}" type="slidenum">
              <a:rPr lang="ja-JP" altLang="en-US" smtClean="0"/>
              <a:pPr>
                <a:defRPr/>
              </a:pPr>
              <a:t>‹#›</a:t>
            </a:fld>
            <a:endParaRPr lang="ja-JP" altLang="en-US"/>
          </a:p>
        </p:txBody>
      </p:sp>
    </p:spTree>
    <p:extLst>
      <p:ext uri="{BB962C8B-B14F-4D97-AF65-F5344CB8AC3E}">
        <p14:creationId xmlns:p14="http://schemas.microsoft.com/office/powerpoint/2010/main" val="32682006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pPr>
              <a:defRPr/>
            </a:pPr>
            <a:fld id="{19649B4B-033E-4170-8339-81434095371E}" type="datetimeFigureOut">
              <a:rPr lang="ja-JP" altLang="en-US" smtClean="0"/>
              <a:pPr>
                <a:defRPr/>
              </a:pPr>
              <a:t>2021/5/31</a:t>
            </a:fld>
            <a:endParaRPr lang="ja-JP" altLang="en-US"/>
          </a:p>
        </p:txBody>
      </p:sp>
      <p:sp>
        <p:nvSpPr>
          <p:cNvPr id="5" name="Footer Placeholder 4"/>
          <p:cNvSpPr>
            <a:spLocks noGrp="1"/>
          </p:cNvSpPr>
          <p:nvPr>
            <p:ph type="ftr" sz="quarter" idx="11"/>
          </p:nvPr>
        </p:nvSpPr>
        <p:spPr/>
        <p:txBody>
          <a:bodyPr/>
          <a:lstStyle/>
          <a:p>
            <a:pPr>
              <a:defRPr/>
            </a:pPr>
            <a:endParaRPr lang="ja-JP" altLang="en-US"/>
          </a:p>
        </p:txBody>
      </p:sp>
      <p:sp>
        <p:nvSpPr>
          <p:cNvPr id="6" name="Slide Number Placeholder 5"/>
          <p:cNvSpPr>
            <a:spLocks noGrp="1"/>
          </p:cNvSpPr>
          <p:nvPr>
            <p:ph type="sldNum" sz="quarter" idx="12"/>
          </p:nvPr>
        </p:nvSpPr>
        <p:spPr/>
        <p:txBody>
          <a:bodyPr/>
          <a:lstStyle/>
          <a:p>
            <a:pPr>
              <a:defRPr/>
            </a:pPr>
            <a:fld id="{145D1BF3-3BBB-4D44-9452-5919A771CE54}" type="slidenum">
              <a:rPr lang="ja-JP" altLang="en-US" smtClean="0"/>
              <a:pPr>
                <a:defRPr/>
              </a:pPr>
              <a:t>‹#›</a:t>
            </a:fld>
            <a:endParaRPr lang="ja-JP" altLang="en-US"/>
          </a:p>
        </p:txBody>
      </p:sp>
    </p:spTree>
    <p:extLst>
      <p:ext uri="{BB962C8B-B14F-4D97-AF65-F5344CB8AC3E}">
        <p14:creationId xmlns:p14="http://schemas.microsoft.com/office/powerpoint/2010/main" val="35220795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pPr>
              <a:defRPr/>
            </a:pPr>
            <a:fld id="{87E59ED9-7DEB-48D8-88D8-0B9333AFD3CE}" type="datetimeFigureOut">
              <a:rPr lang="ja-JP" altLang="en-US" smtClean="0"/>
              <a:pPr>
                <a:defRPr/>
              </a:pPr>
              <a:t>2021/5/31</a:t>
            </a:fld>
            <a:endParaRPr lang="ja-JP" altLang="en-US"/>
          </a:p>
        </p:txBody>
      </p:sp>
      <p:sp>
        <p:nvSpPr>
          <p:cNvPr id="6" name="Footer Placeholder 5"/>
          <p:cNvSpPr>
            <a:spLocks noGrp="1"/>
          </p:cNvSpPr>
          <p:nvPr>
            <p:ph type="ftr" sz="quarter" idx="11"/>
          </p:nvPr>
        </p:nvSpPr>
        <p:spPr/>
        <p:txBody>
          <a:bodyPr/>
          <a:lstStyle/>
          <a:p>
            <a:pPr>
              <a:defRPr/>
            </a:pPr>
            <a:endParaRPr lang="ja-JP" altLang="en-US"/>
          </a:p>
        </p:txBody>
      </p:sp>
      <p:sp>
        <p:nvSpPr>
          <p:cNvPr id="7" name="Slide Number Placeholder 6"/>
          <p:cNvSpPr>
            <a:spLocks noGrp="1"/>
          </p:cNvSpPr>
          <p:nvPr>
            <p:ph type="sldNum" sz="quarter" idx="12"/>
          </p:nvPr>
        </p:nvSpPr>
        <p:spPr/>
        <p:txBody>
          <a:bodyPr/>
          <a:lstStyle/>
          <a:p>
            <a:pPr>
              <a:defRPr/>
            </a:pPr>
            <a:fld id="{E614B6A2-3AA7-4224-A1B5-D9EABACA962B}" type="slidenum">
              <a:rPr lang="ja-JP" altLang="en-US" smtClean="0"/>
              <a:pPr>
                <a:defRPr/>
              </a:pPr>
              <a:t>‹#›</a:t>
            </a:fld>
            <a:endParaRPr lang="ja-JP" altLang="en-US"/>
          </a:p>
        </p:txBody>
      </p:sp>
    </p:spTree>
    <p:extLst>
      <p:ext uri="{BB962C8B-B14F-4D97-AF65-F5344CB8AC3E}">
        <p14:creationId xmlns:p14="http://schemas.microsoft.com/office/powerpoint/2010/main" val="38631336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pPr>
              <a:defRPr/>
            </a:pPr>
            <a:fld id="{DB2E2B7F-2886-46F5-965B-3BEB24049290}" type="datetimeFigureOut">
              <a:rPr lang="ja-JP" altLang="en-US" smtClean="0"/>
              <a:pPr>
                <a:defRPr/>
              </a:pPr>
              <a:t>2021/5/31</a:t>
            </a:fld>
            <a:endParaRPr lang="ja-JP" altLang="en-US"/>
          </a:p>
        </p:txBody>
      </p:sp>
      <p:sp>
        <p:nvSpPr>
          <p:cNvPr id="8" name="Footer Placeholder 7"/>
          <p:cNvSpPr>
            <a:spLocks noGrp="1"/>
          </p:cNvSpPr>
          <p:nvPr>
            <p:ph type="ftr" sz="quarter" idx="11"/>
          </p:nvPr>
        </p:nvSpPr>
        <p:spPr/>
        <p:txBody>
          <a:bodyPr/>
          <a:lstStyle/>
          <a:p>
            <a:pPr>
              <a:defRPr/>
            </a:pPr>
            <a:endParaRPr lang="ja-JP" altLang="en-US"/>
          </a:p>
        </p:txBody>
      </p:sp>
      <p:sp>
        <p:nvSpPr>
          <p:cNvPr id="9" name="Slide Number Placeholder 8"/>
          <p:cNvSpPr>
            <a:spLocks noGrp="1"/>
          </p:cNvSpPr>
          <p:nvPr>
            <p:ph type="sldNum" sz="quarter" idx="12"/>
          </p:nvPr>
        </p:nvSpPr>
        <p:spPr/>
        <p:txBody>
          <a:bodyPr/>
          <a:lstStyle/>
          <a:p>
            <a:pPr>
              <a:defRPr/>
            </a:pPr>
            <a:fld id="{0CC46B9D-AC6D-407B-A045-3CA09C11E7F3}" type="slidenum">
              <a:rPr lang="ja-JP" altLang="en-US" smtClean="0"/>
              <a:pPr>
                <a:defRPr/>
              </a:pPr>
              <a:t>‹#›</a:t>
            </a:fld>
            <a:endParaRPr lang="ja-JP" altLang="en-US"/>
          </a:p>
        </p:txBody>
      </p:sp>
    </p:spTree>
    <p:extLst>
      <p:ext uri="{BB962C8B-B14F-4D97-AF65-F5344CB8AC3E}">
        <p14:creationId xmlns:p14="http://schemas.microsoft.com/office/powerpoint/2010/main" val="3832084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pPr>
              <a:defRPr/>
            </a:pPr>
            <a:fld id="{5A336065-11B7-4428-B6F4-5089D2B81AC1}" type="datetimeFigureOut">
              <a:rPr lang="ja-JP" altLang="en-US" smtClean="0"/>
              <a:pPr>
                <a:defRPr/>
              </a:pPr>
              <a:t>2021/5/31</a:t>
            </a:fld>
            <a:endParaRPr lang="ja-JP" altLang="en-US"/>
          </a:p>
        </p:txBody>
      </p:sp>
      <p:sp>
        <p:nvSpPr>
          <p:cNvPr id="4" name="Footer Placeholder 3"/>
          <p:cNvSpPr>
            <a:spLocks noGrp="1"/>
          </p:cNvSpPr>
          <p:nvPr>
            <p:ph type="ftr" sz="quarter" idx="11"/>
          </p:nvPr>
        </p:nvSpPr>
        <p:spPr/>
        <p:txBody>
          <a:bodyPr/>
          <a:lstStyle/>
          <a:p>
            <a:pPr>
              <a:defRPr/>
            </a:pPr>
            <a:endParaRPr lang="ja-JP" altLang="en-US"/>
          </a:p>
        </p:txBody>
      </p:sp>
      <p:sp>
        <p:nvSpPr>
          <p:cNvPr id="5" name="Slide Number Placeholder 4"/>
          <p:cNvSpPr>
            <a:spLocks noGrp="1"/>
          </p:cNvSpPr>
          <p:nvPr>
            <p:ph type="sldNum" sz="quarter" idx="12"/>
          </p:nvPr>
        </p:nvSpPr>
        <p:spPr/>
        <p:txBody>
          <a:bodyPr/>
          <a:lstStyle/>
          <a:p>
            <a:pPr>
              <a:defRPr/>
            </a:pPr>
            <a:fld id="{CCA9FD91-E98F-418D-8B74-02913A86735D}" type="slidenum">
              <a:rPr lang="ja-JP" altLang="en-US" smtClean="0"/>
              <a:pPr>
                <a:defRPr/>
              </a:pPr>
              <a:t>‹#›</a:t>
            </a:fld>
            <a:endParaRPr lang="ja-JP" altLang="en-US"/>
          </a:p>
        </p:txBody>
      </p:sp>
    </p:spTree>
    <p:extLst>
      <p:ext uri="{BB962C8B-B14F-4D97-AF65-F5344CB8AC3E}">
        <p14:creationId xmlns:p14="http://schemas.microsoft.com/office/powerpoint/2010/main" val="6391494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5305A478-4EE1-4276-A6A2-17D8866D8532}" type="datetimeFigureOut">
              <a:rPr lang="ja-JP" altLang="en-US" smtClean="0"/>
              <a:pPr>
                <a:defRPr/>
              </a:pPr>
              <a:t>2021/5/31</a:t>
            </a:fld>
            <a:endParaRPr lang="ja-JP" altLang="en-US"/>
          </a:p>
        </p:txBody>
      </p:sp>
      <p:sp>
        <p:nvSpPr>
          <p:cNvPr id="3" name="Footer Placeholder 2"/>
          <p:cNvSpPr>
            <a:spLocks noGrp="1"/>
          </p:cNvSpPr>
          <p:nvPr>
            <p:ph type="ftr" sz="quarter" idx="11"/>
          </p:nvPr>
        </p:nvSpPr>
        <p:spPr/>
        <p:txBody>
          <a:bodyPr/>
          <a:lstStyle/>
          <a:p>
            <a:pPr>
              <a:defRPr/>
            </a:pPr>
            <a:endParaRPr lang="ja-JP" altLang="en-US"/>
          </a:p>
        </p:txBody>
      </p:sp>
      <p:sp>
        <p:nvSpPr>
          <p:cNvPr id="4" name="Slide Number Placeholder 3"/>
          <p:cNvSpPr>
            <a:spLocks noGrp="1"/>
          </p:cNvSpPr>
          <p:nvPr>
            <p:ph type="sldNum" sz="quarter" idx="12"/>
          </p:nvPr>
        </p:nvSpPr>
        <p:spPr/>
        <p:txBody>
          <a:bodyPr/>
          <a:lstStyle/>
          <a:p>
            <a:pPr>
              <a:defRPr/>
            </a:pPr>
            <a:fld id="{99304F8B-265E-40E7-9C61-9FADC42B9133}" type="slidenum">
              <a:rPr lang="ja-JP" altLang="en-US" smtClean="0"/>
              <a:pPr>
                <a:defRPr/>
              </a:pPr>
              <a:t>‹#›</a:t>
            </a:fld>
            <a:endParaRPr lang="ja-JP" altLang="en-US"/>
          </a:p>
        </p:txBody>
      </p:sp>
    </p:spTree>
    <p:extLst>
      <p:ext uri="{BB962C8B-B14F-4D97-AF65-F5344CB8AC3E}">
        <p14:creationId xmlns:p14="http://schemas.microsoft.com/office/powerpoint/2010/main" val="39303930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pPr>
              <a:defRPr/>
            </a:pPr>
            <a:fld id="{649F28CD-EE67-46F8-BAC4-BB4B57EC478F}" type="datetimeFigureOut">
              <a:rPr lang="ja-JP" altLang="en-US" smtClean="0"/>
              <a:pPr>
                <a:defRPr/>
              </a:pPr>
              <a:t>2021/5/31</a:t>
            </a:fld>
            <a:endParaRPr lang="ja-JP" altLang="en-US"/>
          </a:p>
        </p:txBody>
      </p:sp>
      <p:sp>
        <p:nvSpPr>
          <p:cNvPr id="6" name="Footer Placeholder 5"/>
          <p:cNvSpPr>
            <a:spLocks noGrp="1"/>
          </p:cNvSpPr>
          <p:nvPr>
            <p:ph type="ftr" sz="quarter" idx="11"/>
          </p:nvPr>
        </p:nvSpPr>
        <p:spPr/>
        <p:txBody>
          <a:bodyPr/>
          <a:lstStyle/>
          <a:p>
            <a:pPr>
              <a:defRPr/>
            </a:pPr>
            <a:endParaRPr lang="ja-JP" altLang="en-US"/>
          </a:p>
        </p:txBody>
      </p:sp>
      <p:sp>
        <p:nvSpPr>
          <p:cNvPr id="7" name="Slide Number Placeholder 6"/>
          <p:cNvSpPr>
            <a:spLocks noGrp="1"/>
          </p:cNvSpPr>
          <p:nvPr>
            <p:ph type="sldNum" sz="quarter" idx="12"/>
          </p:nvPr>
        </p:nvSpPr>
        <p:spPr/>
        <p:txBody>
          <a:bodyPr/>
          <a:lstStyle/>
          <a:p>
            <a:pPr>
              <a:defRPr/>
            </a:pPr>
            <a:fld id="{B96C9925-9562-4EC4-9FDC-00EACB949766}" type="slidenum">
              <a:rPr lang="ja-JP" altLang="en-US" smtClean="0"/>
              <a:pPr>
                <a:defRPr/>
              </a:pPr>
              <a:t>‹#›</a:t>
            </a:fld>
            <a:endParaRPr lang="ja-JP" altLang="en-US"/>
          </a:p>
        </p:txBody>
      </p:sp>
    </p:spTree>
    <p:extLst>
      <p:ext uri="{BB962C8B-B14F-4D97-AF65-F5344CB8AC3E}">
        <p14:creationId xmlns:p14="http://schemas.microsoft.com/office/powerpoint/2010/main" val="10223911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pPr>
              <a:defRPr/>
            </a:pPr>
            <a:fld id="{6F534F34-1F60-43A9-930E-1C7C10840C3C}" type="datetimeFigureOut">
              <a:rPr lang="ja-JP" altLang="en-US" smtClean="0"/>
              <a:pPr>
                <a:defRPr/>
              </a:pPr>
              <a:t>2021/5/31</a:t>
            </a:fld>
            <a:endParaRPr lang="ja-JP" altLang="en-US"/>
          </a:p>
        </p:txBody>
      </p:sp>
      <p:sp>
        <p:nvSpPr>
          <p:cNvPr id="6" name="Footer Placeholder 5"/>
          <p:cNvSpPr>
            <a:spLocks noGrp="1"/>
          </p:cNvSpPr>
          <p:nvPr>
            <p:ph type="ftr" sz="quarter" idx="11"/>
          </p:nvPr>
        </p:nvSpPr>
        <p:spPr/>
        <p:txBody>
          <a:bodyPr/>
          <a:lstStyle/>
          <a:p>
            <a:pPr>
              <a:defRPr/>
            </a:pPr>
            <a:endParaRPr lang="ja-JP" altLang="en-US"/>
          </a:p>
        </p:txBody>
      </p:sp>
      <p:sp>
        <p:nvSpPr>
          <p:cNvPr id="7" name="Slide Number Placeholder 6"/>
          <p:cNvSpPr>
            <a:spLocks noGrp="1"/>
          </p:cNvSpPr>
          <p:nvPr>
            <p:ph type="sldNum" sz="quarter" idx="12"/>
          </p:nvPr>
        </p:nvSpPr>
        <p:spPr/>
        <p:txBody>
          <a:bodyPr/>
          <a:lstStyle/>
          <a:p>
            <a:pPr>
              <a:defRPr/>
            </a:pPr>
            <a:fld id="{E56126C9-B522-4A13-B91C-B001DE607BC4}" type="slidenum">
              <a:rPr lang="ja-JP" altLang="en-US" smtClean="0"/>
              <a:pPr>
                <a:defRPr/>
              </a:pPr>
              <a:t>‹#›</a:t>
            </a:fld>
            <a:endParaRPr lang="ja-JP" altLang="en-US"/>
          </a:p>
        </p:txBody>
      </p:sp>
    </p:spTree>
    <p:extLst>
      <p:ext uri="{BB962C8B-B14F-4D97-AF65-F5344CB8AC3E}">
        <p14:creationId xmlns:p14="http://schemas.microsoft.com/office/powerpoint/2010/main" val="24099256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1BB638C2-7449-45CA-9DDB-FA1B65848037}" type="datetimeFigureOut">
              <a:rPr lang="ja-JP" altLang="en-US" smtClean="0"/>
              <a:pPr>
                <a:defRPr/>
              </a:pPr>
              <a:t>2021/5/31</a:t>
            </a:fld>
            <a:endParaRPr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F349069B-6EB4-46C1-AFAA-CF038317A808}" type="slidenum">
              <a:rPr lang="ja-JP" altLang="en-US" smtClean="0"/>
              <a:pPr>
                <a:defRPr/>
              </a:pPr>
              <a:t>‹#›</a:t>
            </a:fld>
            <a:endParaRPr lang="ja-JP" altLang="en-US"/>
          </a:p>
        </p:txBody>
      </p:sp>
    </p:spTree>
    <p:extLst>
      <p:ext uri="{BB962C8B-B14F-4D97-AF65-F5344CB8AC3E}">
        <p14:creationId xmlns:p14="http://schemas.microsoft.com/office/powerpoint/2010/main" val="43001770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 Id="rId9" Type="http://schemas.openxmlformats.org/officeDocument/2006/relationships/image" Target="../media/image36.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jpeg"/></Relationships>
</file>

<file path=ppt/slides/_rels/slide2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2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p:cNvSpPr txBox="1">
            <a:spLocks/>
          </p:cNvSpPr>
          <p:nvPr/>
        </p:nvSpPr>
        <p:spPr>
          <a:xfrm>
            <a:off x="0" y="837083"/>
            <a:ext cx="9906000" cy="1216391"/>
          </a:xfrm>
          <a:prstGeom prst="rect">
            <a:avLst/>
          </a:prstGeom>
          <a:solidFill>
            <a:schemeClr val="accent4">
              <a:lumMod val="20000"/>
              <a:lumOff val="80000"/>
            </a:schemeClr>
          </a:solidFill>
        </p:spPr>
        <p:txBody>
          <a:bodyPr vert="horz" lIns="91440" tIns="45720" rIns="91440" bIns="45720" rtlCol="0" anchor="ct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gn="ctr"/>
            <a:r>
              <a:rPr lang="ja-JP" altLang="en-US" sz="3600" b="1" dirty="0"/>
              <a:t>乳幼児期の歯とお口の健康</a:t>
            </a:r>
            <a:endParaRPr lang="en-US" altLang="ja-JP" sz="3600" b="1" dirty="0"/>
          </a:p>
        </p:txBody>
      </p:sp>
      <p:pic>
        <p:nvPicPr>
          <p:cNvPr id="3" name="図 2">
            <a:extLst>
              <a:ext uri="{FF2B5EF4-FFF2-40B4-BE49-F238E27FC236}">
                <a16:creationId xmlns:a16="http://schemas.microsoft.com/office/drawing/2014/main" id="{CDBC5606-E4A1-4604-8998-34D77A21042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05079" y="2053474"/>
            <a:ext cx="5295842" cy="5040982"/>
          </a:xfrm>
          <a:prstGeom prst="rect">
            <a:avLst/>
          </a:prstGeom>
        </p:spPr>
      </p:pic>
    </p:spTree>
    <p:extLst>
      <p:ext uri="{BB962C8B-B14F-4D97-AF65-F5344CB8AC3E}">
        <p14:creationId xmlns:p14="http://schemas.microsoft.com/office/powerpoint/2010/main" val="2291653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爆発 1 14"/>
          <p:cNvSpPr/>
          <p:nvPr/>
        </p:nvSpPr>
        <p:spPr>
          <a:xfrm>
            <a:off x="4721960" y="2828240"/>
            <a:ext cx="2319272" cy="2079765"/>
          </a:xfrm>
          <a:prstGeom prst="irregularSeal1">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楕円 13"/>
          <p:cNvSpPr/>
          <p:nvPr/>
        </p:nvSpPr>
        <p:spPr>
          <a:xfrm>
            <a:off x="1280592" y="3411425"/>
            <a:ext cx="1584176" cy="792088"/>
          </a:xfrm>
          <a:prstGeom prst="ellipse">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272480" y="212416"/>
            <a:ext cx="8376418" cy="1133133"/>
          </a:xfrm>
          <a:solidFill>
            <a:schemeClr val="accent3">
              <a:lumMod val="20000"/>
              <a:lumOff val="80000"/>
            </a:schemeClr>
          </a:solidFill>
        </p:spPr>
        <p:txBody>
          <a:bodyPr/>
          <a:lstStyle/>
          <a:p>
            <a:r>
              <a:rPr lang="ja-JP" altLang="en-US" dirty="0"/>
              <a:t>子どものむし歯はいつから？</a:t>
            </a:r>
            <a:endParaRPr kumimoji="1" lang="ja-JP" altLang="en-US" dirty="0"/>
          </a:p>
        </p:txBody>
      </p:sp>
      <p:sp>
        <p:nvSpPr>
          <p:cNvPr id="6" name="正方形/長方形 5"/>
          <p:cNvSpPr/>
          <p:nvPr/>
        </p:nvSpPr>
        <p:spPr>
          <a:xfrm>
            <a:off x="1044599" y="1869640"/>
            <a:ext cx="5109091" cy="461665"/>
          </a:xfrm>
          <a:prstGeom prst="rect">
            <a:avLst/>
          </a:prstGeom>
        </p:spPr>
        <p:txBody>
          <a:bodyPr wrap="none">
            <a:spAutoFit/>
          </a:bodyPr>
          <a:lstStyle/>
          <a:p>
            <a:r>
              <a:rPr lang="ja-JP" altLang="en-US" sz="2400" dirty="0"/>
              <a:t>むし歯のある子どもの割合（大阪</a:t>
            </a:r>
            <a:r>
              <a:rPr lang="en-US" altLang="ja-JP" sz="2400" dirty="0"/>
              <a:t>〉</a:t>
            </a:r>
            <a:endParaRPr lang="ja-JP" altLang="en-US" sz="2400" dirty="0"/>
          </a:p>
        </p:txBody>
      </p:sp>
      <p:graphicFrame>
        <p:nvGraphicFramePr>
          <p:cNvPr id="10" name="表 9"/>
          <p:cNvGraphicFramePr>
            <a:graphicFrameLocks noGrp="1"/>
          </p:cNvGraphicFramePr>
          <p:nvPr>
            <p:extLst>
              <p:ext uri="{D42A27DB-BD31-4B8C-83A1-F6EECF244321}">
                <p14:modId xmlns:p14="http://schemas.microsoft.com/office/powerpoint/2010/main" val="471495844"/>
              </p:ext>
            </p:extLst>
          </p:nvPr>
        </p:nvGraphicFramePr>
        <p:xfrm>
          <a:off x="1136576" y="2363244"/>
          <a:ext cx="7170769" cy="1872208"/>
        </p:xfrm>
        <a:graphic>
          <a:graphicData uri="http://schemas.openxmlformats.org/drawingml/2006/table">
            <a:tbl>
              <a:tblPr/>
              <a:tblGrid>
                <a:gridCol w="1974559">
                  <a:extLst>
                    <a:ext uri="{9D8B030D-6E8A-4147-A177-3AD203B41FA5}">
                      <a16:colId xmlns:a16="http://schemas.microsoft.com/office/drawing/2014/main" val="4095866918"/>
                    </a:ext>
                  </a:extLst>
                </a:gridCol>
                <a:gridCol w="1974559">
                  <a:extLst>
                    <a:ext uri="{9D8B030D-6E8A-4147-A177-3AD203B41FA5}">
                      <a16:colId xmlns:a16="http://schemas.microsoft.com/office/drawing/2014/main" val="670960231"/>
                    </a:ext>
                  </a:extLst>
                </a:gridCol>
                <a:gridCol w="1622134">
                  <a:extLst>
                    <a:ext uri="{9D8B030D-6E8A-4147-A177-3AD203B41FA5}">
                      <a16:colId xmlns:a16="http://schemas.microsoft.com/office/drawing/2014/main" val="4196710763"/>
                    </a:ext>
                  </a:extLst>
                </a:gridCol>
                <a:gridCol w="1599517">
                  <a:extLst>
                    <a:ext uri="{9D8B030D-6E8A-4147-A177-3AD203B41FA5}">
                      <a16:colId xmlns:a16="http://schemas.microsoft.com/office/drawing/2014/main" val="3238754022"/>
                    </a:ext>
                  </a:extLst>
                </a:gridCol>
              </a:tblGrid>
              <a:tr h="1008913">
                <a:tc>
                  <a:txBody>
                    <a:bodyPr/>
                    <a:lstStyle/>
                    <a:p>
                      <a:pPr algn="ctr" fontAlgn="ctr"/>
                      <a:r>
                        <a:rPr lang="ja-JP" altLang="en-US" sz="1800" b="0" i="0" u="none" strike="noStrike" dirty="0">
                          <a:solidFill>
                            <a:srgbClr val="000000"/>
                          </a:solidFill>
                          <a:effectLst/>
                          <a:latin typeface="游ゴシック" panose="020B0400000000000000" pitchFamily="50" charset="-128"/>
                          <a:ea typeface="游ゴシック" panose="020B0400000000000000" pitchFamily="50" charset="-128"/>
                        </a:rPr>
                        <a:t>１歳６か月児</a:t>
                      </a:r>
                    </a:p>
                  </a:txBody>
                  <a:tcPr marL="9525" marR="9525" marT="9525" marB="0" anchor="ctr">
                    <a:lnL w="127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1800" b="0" i="0" u="none" strike="noStrike" dirty="0">
                          <a:solidFill>
                            <a:srgbClr val="000000"/>
                          </a:solidFill>
                          <a:effectLst/>
                          <a:latin typeface="游ゴシック" panose="020B0400000000000000" pitchFamily="50" charset="-128"/>
                          <a:ea typeface="游ゴシック" panose="020B0400000000000000" pitchFamily="50" charset="-128"/>
                        </a:rPr>
                        <a:t>１人平均</a:t>
                      </a:r>
                      <a:endParaRPr lang="en-US" altLang="ja-JP" sz="1800" b="0" i="0" u="none" strike="noStrike" dirty="0">
                        <a:solidFill>
                          <a:srgbClr val="000000"/>
                        </a:solidFill>
                        <a:effectLst/>
                        <a:latin typeface="游ゴシック" panose="020B0400000000000000" pitchFamily="50" charset="-128"/>
                        <a:ea typeface="游ゴシック" panose="020B0400000000000000" pitchFamily="50" charset="-128"/>
                      </a:endParaRPr>
                    </a:p>
                    <a:p>
                      <a:pPr algn="ctr" fontAlgn="ctr"/>
                      <a:r>
                        <a:rPr lang="ja-JP" altLang="en-US" sz="1800" b="0" i="0" u="none" strike="noStrike" dirty="0">
                          <a:solidFill>
                            <a:srgbClr val="000000"/>
                          </a:solidFill>
                          <a:effectLst/>
                          <a:latin typeface="游ゴシック" panose="020B0400000000000000" pitchFamily="50" charset="-128"/>
                          <a:ea typeface="游ゴシック" panose="020B0400000000000000" pitchFamily="50" charset="-128"/>
                        </a:rPr>
                        <a:t>むし歯本数</a:t>
                      </a:r>
                    </a:p>
                  </a:txBody>
                  <a:tcPr marL="9525" marR="9525" marT="9525" marB="0" anchor="ctr">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1800" b="0" i="0" u="none" strike="noStrike" dirty="0">
                          <a:solidFill>
                            <a:srgbClr val="000000"/>
                          </a:solidFill>
                          <a:effectLst/>
                          <a:latin typeface="游ゴシック" panose="020B0400000000000000" pitchFamily="50" charset="-128"/>
                          <a:ea typeface="游ゴシック" panose="020B0400000000000000" pitchFamily="50" charset="-128"/>
                        </a:rPr>
                        <a:t>３歳児</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1800" b="0" i="0" u="none" strike="noStrike" dirty="0">
                          <a:solidFill>
                            <a:srgbClr val="000000"/>
                          </a:solidFill>
                          <a:effectLst/>
                          <a:latin typeface="游ゴシック" panose="020B0400000000000000" pitchFamily="50" charset="-128"/>
                          <a:ea typeface="游ゴシック" panose="020B0400000000000000" pitchFamily="50" charset="-128"/>
                        </a:rPr>
                        <a:t>１人平均</a:t>
                      </a:r>
                      <a:endParaRPr lang="en-US" altLang="ja-JP" sz="1800" b="0" i="0" u="none" strike="noStrike" dirty="0">
                        <a:solidFill>
                          <a:srgbClr val="000000"/>
                        </a:solidFill>
                        <a:effectLst/>
                        <a:latin typeface="游ゴシック" panose="020B0400000000000000" pitchFamily="50" charset="-128"/>
                        <a:ea typeface="游ゴシック" panose="020B0400000000000000" pitchFamily="50" charset="-128"/>
                      </a:endParaRPr>
                    </a:p>
                    <a:p>
                      <a:pPr algn="ctr" fontAlgn="ctr"/>
                      <a:r>
                        <a:rPr lang="ja-JP" altLang="en-US" sz="1800" b="0" i="0" u="none" strike="noStrike" dirty="0">
                          <a:solidFill>
                            <a:srgbClr val="000000"/>
                          </a:solidFill>
                          <a:effectLst/>
                          <a:latin typeface="游ゴシック" panose="020B0400000000000000" pitchFamily="50" charset="-128"/>
                          <a:ea typeface="游ゴシック" panose="020B0400000000000000" pitchFamily="50" charset="-128"/>
                        </a:rPr>
                        <a:t>むし歯本数</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7938168"/>
                  </a:ext>
                </a:extLst>
              </a:tr>
              <a:tr h="863295">
                <a:tc>
                  <a:txBody>
                    <a:bodyPr/>
                    <a:lstStyle/>
                    <a:p>
                      <a:pPr algn="ctr" fontAlgn="ctr"/>
                      <a:r>
                        <a:rPr lang="en-US" altLang="ja-JP" sz="2000" b="0" i="0" u="none" strike="noStrike" dirty="0">
                          <a:solidFill>
                            <a:srgbClr val="000000"/>
                          </a:solidFill>
                          <a:effectLst/>
                          <a:latin typeface="游ゴシック" panose="020B0400000000000000" pitchFamily="50" charset="-128"/>
                          <a:ea typeface="游ゴシック" panose="020B0400000000000000" pitchFamily="50" charset="-128"/>
                        </a:rPr>
                        <a:t>1.30%</a:t>
                      </a:r>
                    </a:p>
                  </a:txBody>
                  <a:tcPr marL="9525" marR="9525" marT="9525" marB="0" anchor="ctr">
                    <a:lnL w="127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2000" b="0" i="0" u="none" strike="noStrike" dirty="0">
                          <a:solidFill>
                            <a:srgbClr val="000000"/>
                          </a:solidFill>
                          <a:effectLst/>
                          <a:latin typeface="游ゴシック" panose="020B0400000000000000" pitchFamily="50" charset="-128"/>
                          <a:ea typeface="游ゴシック" panose="020B0400000000000000" pitchFamily="50" charset="-128"/>
                        </a:rPr>
                        <a:t>0.04</a:t>
                      </a:r>
                      <a:r>
                        <a:rPr lang="ja-JP" altLang="en-US" sz="2000" b="0" i="0" u="none" strike="noStrike" dirty="0">
                          <a:solidFill>
                            <a:srgbClr val="000000"/>
                          </a:solidFill>
                          <a:effectLst/>
                          <a:latin typeface="游ゴシック" panose="020B0400000000000000" pitchFamily="50" charset="-128"/>
                          <a:ea typeface="游ゴシック" panose="020B0400000000000000" pitchFamily="50" charset="-128"/>
                        </a:rPr>
                        <a:t>本</a:t>
                      </a:r>
                    </a:p>
                  </a:txBody>
                  <a:tcPr marL="9525" marR="9525" marT="9525" marB="0" anchor="ctr">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2000" b="0" i="0" u="none" strike="noStrike" dirty="0">
                          <a:solidFill>
                            <a:srgbClr val="000000"/>
                          </a:solidFill>
                          <a:effectLst/>
                          <a:latin typeface="游ゴシック" panose="020B0400000000000000" pitchFamily="50" charset="-128"/>
                          <a:ea typeface="游ゴシック" panose="020B0400000000000000" pitchFamily="50" charset="-128"/>
                        </a:rPr>
                        <a:t>16.30%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2000" b="0" i="0" u="none" strike="noStrike" dirty="0">
                          <a:solidFill>
                            <a:srgbClr val="000000"/>
                          </a:solidFill>
                          <a:effectLst/>
                          <a:latin typeface="游ゴシック" panose="020B0400000000000000" pitchFamily="50" charset="-128"/>
                          <a:ea typeface="游ゴシック" panose="020B0400000000000000" pitchFamily="50" charset="-128"/>
                        </a:rPr>
                        <a:t>0.55</a:t>
                      </a:r>
                      <a:r>
                        <a:rPr lang="ja-JP" altLang="en-US" sz="2000" b="0" i="0" u="none" strike="noStrike" dirty="0">
                          <a:solidFill>
                            <a:srgbClr val="000000"/>
                          </a:solidFill>
                          <a:effectLst/>
                          <a:latin typeface="游ゴシック" panose="020B0400000000000000" pitchFamily="50" charset="-128"/>
                          <a:ea typeface="游ゴシック" panose="020B0400000000000000" pitchFamily="50" charset="-128"/>
                        </a:rPr>
                        <a:t>本</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89820168"/>
                  </a:ext>
                </a:extLst>
              </a:tr>
            </a:tbl>
          </a:graphicData>
        </a:graphic>
      </p:graphicFrame>
      <p:sp>
        <p:nvSpPr>
          <p:cNvPr id="11" name="正方形/長方形 10"/>
          <p:cNvSpPr/>
          <p:nvPr/>
        </p:nvSpPr>
        <p:spPr>
          <a:xfrm>
            <a:off x="5241032" y="6309320"/>
            <a:ext cx="5688632" cy="338554"/>
          </a:xfrm>
          <a:prstGeom prst="rect">
            <a:avLst/>
          </a:prstGeom>
        </p:spPr>
        <p:txBody>
          <a:bodyPr wrap="square">
            <a:spAutoFit/>
          </a:bodyPr>
          <a:lstStyle/>
          <a:p>
            <a:r>
              <a:rPr lang="zh-TW" altLang="en-US" sz="1600" dirty="0">
                <a:latin typeface="游ゴシック" panose="020B0400000000000000" pitchFamily="50" charset="-128"/>
                <a:ea typeface="游ゴシック" panose="020B0400000000000000" pitchFamily="50" charset="-128"/>
              </a:rPr>
              <a:t>平成</a:t>
            </a:r>
            <a:r>
              <a:rPr lang="en-US" altLang="zh-TW" sz="1600" dirty="0">
                <a:latin typeface="游ゴシック" panose="020B0400000000000000" pitchFamily="50" charset="-128"/>
                <a:ea typeface="游ゴシック" panose="020B0400000000000000" pitchFamily="50" charset="-128"/>
              </a:rPr>
              <a:t>29</a:t>
            </a:r>
            <a:r>
              <a:rPr lang="zh-TW" altLang="en-US" sz="1600" dirty="0">
                <a:latin typeface="游ゴシック" panose="020B0400000000000000" pitchFamily="50" charset="-128"/>
                <a:ea typeface="游ゴシック" panose="020B0400000000000000" pitchFamily="50" charset="-128"/>
              </a:rPr>
              <a:t>年度大阪府市町村歯科口腔保健実態調査 </a:t>
            </a:r>
            <a:endParaRPr lang="ja-JP" altLang="en-US" sz="1600" dirty="0">
              <a:latin typeface="游ゴシック" panose="020B0400000000000000" pitchFamily="50" charset="-128"/>
              <a:ea typeface="游ゴシック" panose="020B0400000000000000" pitchFamily="50" charset="-128"/>
            </a:endParaRPr>
          </a:p>
        </p:txBody>
      </p:sp>
      <p:sp>
        <p:nvSpPr>
          <p:cNvPr id="16" name="上カーブ矢印 15"/>
          <p:cNvSpPr/>
          <p:nvPr/>
        </p:nvSpPr>
        <p:spPr>
          <a:xfrm>
            <a:off x="2288704" y="4437112"/>
            <a:ext cx="3888432" cy="1080120"/>
          </a:xfrm>
          <a:prstGeom prst="curvedUpArrow">
            <a:avLst>
              <a:gd name="adj1" fmla="val 33911"/>
              <a:gd name="adj2" fmla="val 73269"/>
              <a:gd name="adj3" fmla="val 52676"/>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7" name="テキスト ボックス 16"/>
          <p:cNvSpPr txBox="1"/>
          <p:nvPr/>
        </p:nvSpPr>
        <p:spPr>
          <a:xfrm>
            <a:off x="2201680" y="5477064"/>
            <a:ext cx="5040560" cy="646331"/>
          </a:xfrm>
          <a:prstGeom prst="rect">
            <a:avLst/>
          </a:prstGeom>
          <a:noFill/>
        </p:spPr>
        <p:txBody>
          <a:bodyPr wrap="square" rtlCol="0">
            <a:spAutoFit/>
          </a:bodyPr>
          <a:lstStyle/>
          <a:p>
            <a:r>
              <a:rPr kumimoji="1" lang="ja-JP" altLang="en-US" sz="3600" b="1" dirty="0"/>
              <a:t>１０倍以上に増加！！</a:t>
            </a:r>
          </a:p>
        </p:txBody>
      </p:sp>
    </p:spTree>
    <p:extLst>
      <p:ext uri="{BB962C8B-B14F-4D97-AF65-F5344CB8AC3E}">
        <p14:creationId xmlns:p14="http://schemas.microsoft.com/office/powerpoint/2010/main" val="733062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left)">
                                      <p:cBhvr>
                                        <p:cTn id="10" dur="500"/>
                                        <p:tgtEl>
                                          <p:spTgt spid="17"/>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left)">
                                      <p:cBhvr>
                                        <p:cTn id="1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07293" y="91790"/>
            <a:ext cx="4878887" cy="905680"/>
          </a:xfrm>
          <a:solidFill>
            <a:schemeClr val="accent3">
              <a:lumMod val="20000"/>
              <a:lumOff val="80000"/>
            </a:schemeClr>
          </a:solidFill>
        </p:spPr>
        <p:txBody>
          <a:bodyPr/>
          <a:lstStyle/>
          <a:p>
            <a:r>
              <a:rPr lang="ja-JP" altLang="en-US" dirty="0"/>
              <a:t>むし歯になる条件</a:t>
            </a:r>
            <a:endParaRPr kumimoji="1" lang="ja-JP" altLang="en-US" dirty="0"/>
          </a:p>
        </p:txBody>
      </p:sp>
      <p:pic>
        <p:nvPicPr>
          <p:cNvPr id="3084" name="Picture 12" descr="ãè«æ­¯ã¤ã©ã¹ããã®ç»åæ¤ç´¢çµæ"/>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82658" y="4924912"/>
            <a:ext cx="2007044" cy="2007044"/>
          </a:xfrm>
          <a:prstGeom prst="rect">
            <a:avLst/>
          </a:prstGeom>
          <a:noFill/>
          <a:extLst>
            <a:ext uri="{909E8E84-426E-40DD-AFC4-6F175D3DCCD1}">
              <a14:hiddenFill xmlns:a14="http://schemas.microsoft.com/office/drawing/2010/main">
                <a:solidFill>
                  <a:srgbClr val="FFFFFF"/>
                </a:solidFill>
              </a14:hiddenFill>
            </a:ext>
          </a:extLst>
        </p:spPr>
      </p:pic>
      <p:sp>
        <p:nvSpPr>
          <p:cNvPr id="34" name="テキスト ボックス 33"/>
          <p:cNvSpPr txBox="1"/>
          <p:nvPr/>
        </p:nvSpPr>
        <p:spPr>
          <a:xfrm>
            <a:off x="2041899" y="5543713"/>
            <a:ext cx="2018721" cy="769441"/>
          </a:xfrm>
          <a:prstGeom prst="rect">
            <a:avLst/>
          </a:prstGeom>
          <a:noFill/>
        </p:spPr>
        <p:txBody>
          <a:bodyPr wrap="square" rtlCol="0">
            <a:spAutoFit/>
          </a:bodyPr>
          <a:lstStyle/>
          <a:p>
            <a:r>
              <a:rPr kumimoji="1" lang="ja-JP" altLang="en-US" sz="4400" b="1" dirty="0"/>
              <a:t>むし歯</a:t>
            </a:r>
          </a:p>
        </p:txBody>
      </p:sp>
      <p:sp>
        <p:nvSpPr>
          <p:cNvPr id="19" name="角丸四角形 18"/>
          <p:cNvSpPr/>
          <p:nvPr/>
        </p:nvSpPr>
        <p:spPr>
          <a:xfrm>
            <a:off x="125676" y="1175157"/>
            <a:ext cx="9582358" cy="2613883"/>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1" name="グループ化 20"/>
          <p:cNvGrpSpPr/>
          <p:nvPr/>
        </p:nvGrpSpPr>
        <p:grpSpPr>
          <a:xfrm>
            <a:off x="6551859" y="1341090"/>
            <a:ext cx="2604078" cy="2126168"/>
            <a:chOff x="6716596" y="1662872"/>
            <a:chExt cx="2604078" cy="2126168"/>
          </a:xfrm>
        </p:grpSpPr>
        <p:sp>
          <p:nvSpPr>
            <p:cNvPr id="10" name="楕円 9"/>
            <p:cNvSpPr/>
            <p:nvPr/>
          </p:nvSpPr>
          <p:spPr>
            <a:xfrm>
              <a:off x="6716596" y="1662872"/>
              <a:ext cx="2604078" cy="212616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p:cNvSpPr txBox="1"/>
            <p:nvPr/>
          </p:nvSpPr>
          <p:spPr>
            <a:xfrm>
              <a:off x="7547376" y="3179544"/>
              <a:ext cx="1165358" cy="461665"/>
            </a:xfrm>
            <a:prstGeom prst="rect">
              <a:avLst/>
            </a:prstGeom>
            <a:noFill/>
          </p:spPr>
          <p:txBody>
            <a:bodyPr wrap="square" rtlCol="0">
              <a:spAutoFit/>
            </a:bodyPr>
            <a:lstStyle/>
            <a:p>
              <a:r>
                <a:rPr kumimoji="1" lang="ja-JP" altLang="en-US" sz="2400" b="1" dirty="0"/>
                <a:t>歯の質</a:t>
              </a:r>
            </a:p>
          </p:txBody>
        </p:sp>
      </p:grpSp>
      <p:grpSp>
        <p:nvGrpSpPr>
          <p:cNvPr id="20" name="グループ化 19"/>
          <p:cNvGrpSpPr/>
          <p:nvPr/>
        </p:nvGrpSpPr>
        <p:grpSpPr>
          <a:xfrm>
            <a:off x="481284" y="1346988"/>
            <a:ext cx="2976002" cy="2126168"/>
            <a:chOff x="646021" y="1668770"/>
            <a:chExt cx="2976002" cy="2126168"/>
          </a:xfrm>
        </p:grpSpPr>
        <p:sp>
          <p:nvSpPr>
            <p:cNvPr id="5" name="楕円 4"/>
            <p:cNvSpPr/>
            <p:nvPr/>
          </p:nvSpPr>
          <p:spPr>
            <a:xfrm>
              <a:off x="646021" y="1668770"/>
              <a:ext cx="2604078" cy="212616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p:cNvSpPr txBox="1"/>
            <p:nvPr/>
          </p:nvSpPr>
          <p:spPr>
            <a:xfrm>
              <a:off x="2206636" y="3055235"/>
              <a:ext cx="1415387" cy="461665"/>
            </a:xfrm>
            <a:prstGeom prst="rect">
              <a:avLst/>
            </a:prstGeom>
            <a:noFill/>
          </p:spPr>
          <p:txBody>
            <a:bodyPr wrap="square" rtlCol="0">
              <a:spAutoFit/>
            </a:bodyPr>
            <a:lstStyle/>
            <a:p>
              <a:r>
                <a:rPr kumimoji="1" lang="ja-JP" altLang="en-US" sz="2400" b="1" dirty="0"/>
                <a:t>むし歯菌</a:t>
              </a:r>
            </a:p>
          </p:txBody>
        </p:sp>
      </p:grpSp>
      <p:sp>
        <p:nvSpPr>
          <p:cNvPr id="17" name="加算 16"/>
          <p:cNvSpPr/>
          <p:nvPr/>
        </p:nvSpPr>
        <p:spPr>
          <a:xfrm>
            <a:off x="3039939" y="2157389"/>
            <a:ext cx="576064" cy="576064"/>
          </a:xfrm>
          <a:prstGeom prst="mathPlus">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加算 21"/>
          <p:cNvSpPr/>
          <p:nvPr/>
        </p:nvSpPr>
        <p:spPr>
          <a:xfrm>
            <a:off x="6101299" y="2157389"/>
            <a:ext cx="576064" cy="576064"/>
          </a:xfrm>
          <a:prstGeom prst="mathPlus">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下矢印 17"/>
          <p:cNvSpPr/>
          <p:nvPr/>
        </p:nvSpPr>
        <p:spPr>
          <a:xfrm>
            <a:off x="4572238" y="3559020"/>
            <a:ext cx="344617" cy="1230506"/>
          </a:xfrm>
          <a:prstGeom prst="downArrow">
            <a:avLst>
              <a:gd name="adj1" fmla="val 50000"/>
              <a:gd name="adj2" fmla="val 90328"/>
            </a:avLst>
          </a:prstGeom>
          <a:solidFill>
            <a:schemeClr val="tx1">
              <a:lumMod val="65000"/>
              <a:lumOff val="3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6" name="グループ化 5">
            <a:extLst>
              <a:ext uri="{FF2B5EF4-FFF2-40B4-BE49-F238E27FC236}">
                <a16:creationId xmlns:a16="http://schemas.microsoft.com/office/drawing/2014/main" id="{60EAE2A5-3567-4DC5-B1F3-816C6853CE48}"/>
              </a:ext>
            </a:extLst>
          </p:cNvPr>
          <p:cNvGrpSpPr/>
          <p:nvPr/>
        </p:nvGrpSpPr>
        <p:grpSpPr>
          <a:xfrm>
            <a:off x="3492119" y="1326561"/>
            <a:ext cx="2604078" cy="2126168"/>
            <a:chOff x="3492119" y="1326561"/>
            <a:chExt cx="2604078" cy="2126168"/>
          </a:xfrm>
        </p:grpSpPr>
        <p:sp>
          <p:nvSpPr>
            <p:cNvPr id="9" name="楕円 8"/>
            <p:cNvSpPr/>
            <p:nvPr/>
          </p:nvSpPr>
          <p:spPr>
            <a:xfrm>
              <a:off x="3492119" y="1326561"/>
              <a:ext cx="2604078" cy="212616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p:cNvSpPr txBox="1"/>
            <p:nvPr/>
          </p:nvSpPr>
          <p:spPr>
            <a:xfrm>
              <a:off x="4498066" y="2933389"/>
              <a:ext cx="1058882" cy="461665"/>
            </a:xfrm>
            <a:prstGeom prst="rect">
              <a:avLst/>
            </a:prstGeom>
            <a:noFill/>
          </p:spPr>
          <p:txBody>
            <a:bodyPr wrap="square" rtlCol="0">
              <a:spAutoFit/>
            </a:bodyPr>
            <a:lstStyle/>
            <a:p>
              <a:r>
                <a:rPr kumimoji="1" lang="ja-JP" altLang="en-US" sz="2400" b="1" dirty="0"/>
                <a:t>糖質</a:t>
              </a:r>
            </a:p>
          </p:txBody>
        </p:sp>
      </p:grpSp>
      <p:pic>
        <p:nvPicPr>
          <p:cNvPr id="7" name="図 6">
            <a:extLst>
              <a:ext uri="{FF2B5EF4-FFF2-40B4-BE49-F238E27FC236}">
                <a16:creationId xmlns:a16="http://schemas.microsoft.com/office/drawing/2014/main" id="{BD5F7F01-1617-45D8-B1FE-EB116BEAF55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98641" y="1291984"/>
            <a:ext cx="2026344" cy="1809776"/>
          </a:xfrm>
          <a:prstGeom prst="rect">
            <a:avLst/>
          </a:prstGeom>
        </p:spPr>
      </p:pic>
      <p:pic>
        <p:nvPicPr>
          <p:cNvPr id="11" name="図 10">
            <a:extLst>
              <a:ext uri="{FF2B5EF4-FFF2-40B4-BE49-F238E27FC236}">
                <a16:creationId xmlns:a16="http://schemas.microsoft.com/office/drawing/2014/main" id="{9013A1DA-F3EF-4855-91B5-B46FDDCCF1B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3056" y="1409666"/>
            <a:ext cx="1923401" cy="1989015"/>
          </a:xfrm>
          <a:prstGeom prst="rect">
            <a:avLst/>
          </a:prstGeom>
        </p:spPr>
      </p:pic>
      <p:pic>
        <p:nvPicPr>
          <p:cNvPr id="29" name="Picture 4" descr="ãæ­¯ãã¤ã©ã¹ããã®ç»åæ¤ç´¢çµæ">
            <a:extLst>
              <a:ext uri="{FF2B5EF4-FFF2-40B4-BE49-F238E27FC236}">
                <a16:creationId xmlns:a16="http://schemas.microsoft.com/office/drawing/2014/main" id="{7B4527ED-1D05-4143-8132-37084CF2D97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314070" y="1495592"/>
            <a:ext cx="1114329" cy="13235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4183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0-#ppt_w/2"/>
                                          </p:val>
                                        </p:tav>
                                        <p:tav tm="100000">
                                          <p:val>
                                            <p:strVal val="#ppt_x"/>
                                          </p:val>
                                        </p:tav>
                                      </p:tavLst>
                                    </p:anim>
                                    <p:anim calcmode="lin" valueType="num">
                                      <p:cBhvr additive="base">
                                        <p:cTn id="8"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additive="base">
                                        <p:cTn id="17" dur="500" fill="hold"/>
                                        <p:tgtEl>
                                          <p:spTgt spid="17"/>
                                        </p:tgtEl>
                                        <p:attrNameLst>
                                          <p:attrName>ppt_x</p:attrName>
                                        </p:attrNameLst>
                                      </p:cBhvr>
                                      <p:tavLst>
                                        <p:tav tm="0">
                                          <p:val>
                                            <p:strVal val="#ppt_x"/>
                                          </p:val>
                                        </p:tav>
                                        <p:tav tm="100000">
                                          <p:val>
                                            <p:strVal val="#ppt_x"/>
                                          </p:val>
                                        </p:tav>
                                      </p:tavLst>
                                    </p:anim>
                                    <p:anim calcmode="lin" valueType="num">
                                      <p:cBhvr additive="base">
                                        <p:cTn id="1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additive="base">
                                        <p:cTn id="23" dur="500" fill="hold"/>
                                        <p:tgtEl>
                                          <p:spTgt spid="22"/>
                                        </p:tgtEl>
                                        <p:attrNameLst>
                                          <p:attrName>ppt_x</p:attrName>
                                        </p:attrNameLst>
                                      </p:cBhvr>
                                      <p:tavLst>
                                        <p:tav tm="0">
                                          <p:val>
                                            <p:strVal val="1+#ppt_w/2"/>
                                          </p:val>
                                        </p:tav>
                                        <p:tav tm="100000">
                                          <p:val>
                                            <p:strVal val="#ppt_x"/>
                                          </p:val>
                                        </p:tav>
                                      </p:tavLst>
                                    </p:anim>
                                    <p:anim calcmode="lin" valueType="num">
                                      <p:cBhvr additive="base">
                                        <p:cTn id="24" dur="500" fill="hold"/>
                                        <p:tgtEl>
                                          <p:spTgt spid="22"/>
                                        </p:tgtEl>
                                        <p:attrNameLst>
                                          <p:attrName>ppt_y</p:attrName>
                                        </p:attrNameLst>
                                      </p:cBhvr>
                                      <p:tavLst>
                                        <p:tav tm="0">
                                          <p:val>
                                            <p:strVal val="#ppt_y"/>
                                          </p:val>
                                        </p:tav>
                                        <p:tav tm="100000">
                                          <p:val>
                                            <p:strVal val="#ppt_y"/>
                                          </p:val>
                                        </p:tav>
                                      </p:tavLst>
                                    </p:anim>
                                  </p:childTnLst>
                                </p:cTn>
                              </p:par>
                              <p:par>
                                <p:cTn id="25" presetID="2" presetClass="entr" presetSubtype="2" fill="hold" nodeType="with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500" fill="hold"/>
                                        <p:tgtEl>
                                          <p:spTgt spid="21"/>
                                        </p:tgtEl>
                                        <p:attrNameLst>
                                          <p:attrName>ppt_x</p:attrName>
                                        </p:attrNameLst>
                                      </p:cBhvr>
                                      <p:tavLst>
                                        <p:tav tm="0">
                                          <p:val>
                                            <p:strVal val="1+#ppt_w/2"/>
                                          </p:val>
                                        </p:tav>
                                        <p:tav tm="100000">
                                          <p:val>
                                            <p:strVal val="#ppt_x"/>
                                          </p:val>
                                        </p:tav>
                                      </p:tavLst>
                                    </p:anim>
                                    <p:anim calcmode="lin" valueType="num">
                                      <p:cBhvr additive="base">
                                        <p:cTn id="28"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1A5BBCEA-9DD1-47A3-8E6A-BFCE248725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910" y="1916832"/>
            <a:ext cx="9712180" cy="3731294"/>
          </a:xfrm>
          <a:prstGeom prst="rect">
            <a:avLst/>
          </a:prstGeom>
        </p:spPr>
      </p:pic>
      <p:sp>
        <p:nvSpPr>
          <p:cNvPr id="7" name="テキスト ボックス 6">
            <a:extLst>
              <a:ext uri="{FF2B5EF4-FFF2-40B4-BE49-F238E27FC236}">
                <a16:creationId xmlns:a16="http://schemas.microsoft.com/office/drawing/2014/main" id="{53A71437-76A6-4774-9E2B-B4FA653C4251}"/>
              </a:ext>
            </a:extLst>
          </p:cNvPr>
          <p:cNvSpPr txBox="1"/>
          <p:nvPr/>
        </p:nvSpPr>
        <p:spPr>
          <a:xfrm>
            <a:off x="5097016" y="5810433"/>
            <a:ext cx="4950274" cy="646331"/>
          </a:xfrm>
          <a:prstGeom prst="rect">
            <a:avLst/>
          </a:prstGeom>
          <a:noFill/>
        </p:spPr>
        <p:txBody>
          <a:bodyPr wrap="square" rtlCol="0">
            <a:spAutoFit/>
          </a:bodyPr>
          <a:lstStyle/>
          <a:p>
            <a:r>
              <a:rPr lang="ja-JP" altLang="ja-JP" dirty="0"/>
              <a:t>出典：日本歯科医師会ホームページ</a:t>
            </a:r>
          </a:p>
          <a:p>
            <a:r>
              <a:rPr lang="ja-JP" altLang="ja-JP" dirty="0"/>
              <a:t>　　</a:t>
            </a:r>
            <a:r>
              <a:rPr lang="ja-JP" altLang="en-US" dirty="0"/>
              <a:t>　</a:t>
            </a:r>
            <a:r>
              <a:rPr lang="ja-JP" altLang="ja-JP" dirty="0"/>
              <a:t>「テーマパーク</a:t>
            </a:r>
            <a:r>
              <a:rPr lang="en-US" altLang="ja-JP" dirty="0"/>
              <a:t>8020</a:t>
            </a:r>
            <a:r>
              <a:rPr lang="ja-JP" altLang="ja-JP" dirty="0"/>
              <a:t>　</a:t>
            </a:r>
            <a:r>
              <a:rPr lang="ja-JP" altLang="en-US" dirty="0"/>
              <a:t>歯科から食育</a:t>
            </a:r>
            <a:r>
              <a:rPr lang="ja-JP" altLang="ja-JP" dirty="0"/>
              <a:t>」</a:t>
            </a:r>
          </a:p>
        </p:txBody>
      </p:sp>
    </p:spTree>
    <p:extLst>
      <p:ext uri="{BB962C8B-B14F-4D97-AF65-F5344CB8AC3E}">
        <p14:creationId xmlns:p14="http://schemas.microsoft.com/office/powerpoint/2010/main" val="253079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AA66521E-9C2D-42DF-A3DA-E5C7BBF1A0FA}"/>
              </a:ext>
            </a:extLst>
          </p:cNvPr>
          <p:cNvSpPr txBox="1"/>
          <p:nvPr/>
        </p:nvSpPr>
        <p:spPr>
          <a:xfrm>
            <a:off x="5097016" y="6050971"/>
            <a:ext cx="4950274" cy="646331"/>
          </a:xfrm>
          <a:prstGeom prst="rect">
            <a:avLst/>
          </a:prstGeom>
          <a:noFill/>
        </p:spPr>
        <p:txBody>
          <a:bodyPr wrap="square" rtlCol="0">
            <a:spAutoFit/>
          </a:bodyPr>
          <a:lstStyle/>
          <a:p>
            <a:r>
              <a:rPr lang="ja-JP" altLang="ja-JP" dirty="0"/>
              <a:t>出典：日本歯科医師会ホームページ</a:t>
            </a:r>
          </a:p>
          <a:p>
            <a:r>
              <a:rPr lang="ja-JP" altLang="ja-JP" dirty="0"/>
              <a:t>　　</a:t>
            </a:r>
            <a:r>
              <a:rPr lang="ja-JP" altLang="en-US" dirty="0"/>
              <a:t>　</a:t>
            </a:r>
            <a:r>
              <a:rPr lang="ja-JP" altLang="ja-JP" dirty="0"/>
              <a:t>「テーマパーク</a:t>
            </a:r>
            <a:r>
              <a:rPr lang="en-US" altLang="ja-JP" dirty="0"/>
              <a:t>8020</a:t>
            </a:r>
            <a:r>
              <a:rPr lang="ja-JP" altLang="ja-JP" dirty="0"/>
              <a:t>　</a:t>
            </a:r>
            <a:r>
              <a:rPr lang="ja-JP" altLang="en-US" dirty="0"/>
              <a:t>歯科から食育</a:t>
            </a:r>
            <a:r>
              <a:rPr lang="ja-JP" altLang="ja-JP" dirty="0"/>
              <a:t>」</a:t>
            </a:r>
          </a:p>
        </p:txBody>
      </p:sp>
      <p:pic>
        <p:nvPicPr>
          <p:cNvPr id="4" name="図 3">
            <a:extLst>
              <a:ext uri="{FF2B5EF4-FFF2-40B4-BE49-F238E27FC236}">
                <a16:creationId xmlns:a16="http://schemas.microsoft.com/office/drawing/2014/main" id="{F956123D-1D64-469D-B8AE-13ED0CBF62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5977" y="122378"/>
            <a:ext cx="9534045" cy="5786252"/>
          </a:xfrm>
          <a:prstGeom prst="rect">
            <a:avLst/>
          </a:prstGeom>
        </p:spPr>
      </p:pic>
    </p:spTree>
    <p:extLst>
      <p:ext uri="{BB962C8B-B14F-4D97-AF65-F5344CB8AC3E}">
        <p14:creationId xmlns:p14="http://schemas.microsoft.com/office/powerpoint/2010/main" val="3117687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28464" y="404664"/>
            <a:ext cx="8543925" cy="900140"/>
          </a:xfrm>
          <a:solidFill>
            <a:schemeClr val="accent4">
              <a:lumMod val="20000"/>
              <a:lumOff val="80000"/>
            </a:schemeClr>
          </a:solidFill>
        </p:spPr>
        <p:txBody>
          <a:bodyPr/>
          <a:lstStyle/>
          <a:p>
            <a:r>
              <a:rPr kumimoji="1" lang="ja-JP" altLang="en-US" dirty="0"/>
              <a:t>むし歯をつくらないために！</a:t>
            </a:r>
          </a:p>
        </p:txBody>
      </p:sp>
      <p:sp>
        <p:nvSpPr>
          <p:cNvPr id="3" name="テキスト ボックス 2">
            <a:extLst>
              <a:ext uri="{FF2B5EF4-FFF2-40B4-BE49-F238E27FC236}">
                <a16:creationId xmlns:a16="http://schemas.microsoft.com/office/drawing/2014/main" id="{5C67D8B4-D71B-411E-978E-EFA0594DBD9E}"/>
              </a:ext>
            </a:extLst>
          </p:cNvPr>
          <p:cNvSpPr txBox="1"/>
          <p:nvPr/>
        </p:nvSpPr>
        <p:spPr>
          <a:xfrm>
            <a:off x="704528" y="2276872"/>
            <a:ext cx="9001000" cy="2862322"/>
          </a:xfrm>
          <a:prstGeom prst="rect">
            <a:avLst/>
          </a:prstGeom>
          <a:noFill/>
        </p:spPr>
        <p:txBody>
          <a:bodyPr wrap="square" rtlCol="0">
            <a:spAutoFit/>
          </a:bodyPr>
          <a:lstStyle/>
          <a:p>
            <a:r>
              <a:rPr kumimoji="1" lang="ja-JP" altLang="en-US" sz="3600" b="1" dirty="0"/>
              <a:t>①歯みがき習慣</a:t>
            </a:r>
            <a:endParaRPr kumimoji="1" lang="en-US" altLang="ja-JP" sz="3600" b="1" dirty="0"/>
          </a:p>
          <a:p>
            <a:endParaRPr kumimoji="1" lang="en-US" altLang="ja-JP" sz="3600" b="1" dirty="0"/>
          </a:p>
          <a:p>
            <a:r>
              <a:rPr kumimoji="1" lang="ja-JP" altLang="en-US" sz="3600" b="1" dirty="0"/>
              <a:t>②歯科医院での定期的なチェック</a:t>
            </a:r>
            <a:endParaRPr kumimoji="1" lang="en-US" altLang="ja-JP" sz="3600" b="1" dirty="0"/>
          </a:p>
          <a:p>
            <a:endParaRPr kumimoji="1" lang="en-US" altLang="ja-JP" sz="3600" b="1" dirty="0"/>
          </a:p>
          <a:p>
            <a:r>
              <a:rPr kumimoji="1" lang="ja-JP" altLang="en-US" sz="3600" b="1" dirty="0"/>
              <a:t>③おやつの食べかたの工夫</a:t>
            </a:r>
            <a:endParaRPr kumimoji="1" lang="en-US" altLang="ja-JP" sz="3600" b="1" dirty="0"/>
          </a:p>
        </p:txBody>
      </p:sp>
    </p:spTree>
    <p:extLst>
      <p:ext uri="{BB962C8B-B14F-4D97-AF65-F5344CB8AC3E}">
        <p14:creationId xmlns:p14="http://schemas.microsoft.com/office/powerpoint/2010/main" val="3610340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p:cNvSpPr txBox="1"/>
          <p:nvPr/>
        </p:nvSpPr>
        <p:spPr>
          <a:xfrm>
            <a:off x="446035" y="889550"/>
            <a:ext cx="9459965" cy="4339650"/>
          </a:xfrm>
          <a:prstGeom prst="rect">
            <a:avLst/>
          </a:prstGeom>
          <a:noFill/>
        </p:spPr>
        <p:txBody>
          <a:bodyPr wrap="square" rtlCol="0">
            <a:spAutoFit/>
          </a:bodyPr>
          <a:lstStyle/>
          <a:p>
            <a:pPr>
              <a:lnSpc>
                <a:spcPct val="150000"/>
              </a:lnSpc>
            </a:pPr>
            <a:r>
              <a:rPr lang="ja-JP" altLang="en-US" sz="2400" dirty="0">
                <a:latin typeface="游ゴシック" panose="020B0400000000000000" pitchFamily="50" charset="-128"/>
                <a:ea typeface="游ゴシック" panose="020B0400000000000000" pitchFamily="50" charset="-128"/>
              </a:rPr>
              <a:t>・乳歯が</a:t>
            </a:r>
            <a:r>
              <a:rPr lang="en-US" altLang="ja-JP" sz="2400" dirty="0">
                <a:latin typeface="游ゴシック" panose="020B0400000000000000" pitchFamily="50" charset="-128"/>
                <a:ea typeface="游ゴシック" panose="020B0400000000000000" pitchFamily="50" charset="-128"/>
              </a:rPr>
              <a:t>1</a:t>
            </a:r>
            <a:r>
              <a:rPr lang="ja-JP" altLang="en-US" sz="2400" dirty="0">
                <a:latin typeface="游ゴシック" panose="020B0400000000000000" pitchFamily="50" charset="-128"/>
                <a:ea typeface="游ゴシック" panose="020B0400000000000000" pitchFamily="50" charset="-128"/>
              </a:rPr>
              <a:t>本でも生えたら、歯みがきスタート！</a:t>
            </a:r>
            <a:br>
              <a:rPr lang="ja-JP" altLang="en-US" sz="2400" dirty="0">
                <a:latin typeface="游ゴシック" panose="020B0400000000000000" pitchFamily="50" charset="-128"/>
                <a:ea typeface="游ゴシック" panose="020B0400000000000000" pitchFamily="50" charset="-128"/>
              </a:rPr>
            </a:br>
            <a:r>
              <a:rPr lang="ja-JP" altLang="en-US" sz="2400" dirty="0">
                <a:latin typeface="游ゴシック" panose="020B0400000000000000" pitchFamily="50" charset="-128"/>
                <a:ea typeface="游ゴシック" panose="020B0400000000000000" pitchFamily="50" charset="-128"/>
              </a:rPr>
              <a:t>・生え始めは、濡らしたガーゼなどで！慣れたら</a:t>
            </a:r>
            <a:r>
              <a:rPr lang="ja-JP" altLang="ja-JP" sz="2400" dirty="0">
                <a:latin typeface="游ゴシック" panose="020B0400000000000000" pitchFamily="50" charset="-128"/>
                <a:ea typeface="游ゴシック" panose="020B0400000000000000" pitchFamily="50" charset="-128"/>
              </a:rPr>
              <a:t>歯ブラシで</a:t>
            </a:r>
            <a:r>
              <a:rPr lang="ja-JP" altLang="en-US" sz="2400" dirty="0">
                <a:latin typeface="游ゴシック" panose="020B0400000000000000" pitchFamily="50" charset="-128"/>
                <a:ea typeface="游ゴシック" panose="020B0400000000000000" pitchFamily="50" charset="-128"/>
              </a:rPr>
              <a:t>！</a:t>
            </a:r>
            <a:endParaRPr lang="en-US" altLang="ja-JP" sz="2400" dirty="0">
              <a:latin typeface="游ゴシック" panose="020B0400000000000000" pitchFamily="50" charset="-128"/>
              <a:ea typeface="游ゴシック" panose="020B0400000000000000" pitchFamily="50" charset="-128"/>
            </a:endParaRPr>
          </a:p>
          <a:p>
            <a:pPr>
              <a:lnSpc>
                <a:spcPct val="150000"/>
              </a:lnSpc>
            </a:pPr>
            <a:r>
              <a:rPr lang="ja-JP" altLang="en-US" sz="2400" dirty="0">
                <a:latin typeface="游ゴシック" panose="020B0400000000000000" pitchFamily="50" charset="-128"/>
                <a:ea typeface="游ゴシック" panose="020B0400000000000000" pitchFamily="50" charset="-128"/>
              </a:rPr>
              <a:t>・</a:t>
            </a:r>
            <a:r>
              <a:rPr lang="en-US" altLang="ja-JP" sz="2400" dirty="0">
                <a:latin typeface="游ゴシック" panose="020B0400000000000000" pitchFamily="50" charset="-128"/>
                <a:ea typeface="游ゴシック" panose="020B0400000000000000" pitchFamily="50" charset="-128"/>
              </a:rPr>
              <a:t>1</a:t>
            </a:r>
            <a:r>
              <a:rPr lang="ja-JP" altLang="en-US" sz="2400" dirty="0">
                <a:latin typeface="游ゴシック" panose="020B0400000000000000" pitchFamily="50" charset="-128"/>
                <a:ea typeface="游ゴシック" panose="020B0400000000000000" pitchFamily="50" charset="-128"/>
              </a:rPr>
              <a:t>歳</a:t>
            </a:r>
            <a:r>
              <a:rPr lang="ja-JP" altLang="ja-JP" sz="2400" dirty="0">
                <a:latin typeface="游ゴシック" panose="020B0400000000000000" pitchFamily="50" charset="-128"/>
                <a:ea typeface="游ゴシック" panose="020B0400000000000000" pitchFamily="50" charset="-128"/>
              </a:rPr>
              <a:t>を過ぎたら歯ブラシを子どもに持たせて</a:t>
            </a:r>
            <a:r>
              <a:rPr lang="ja-JP" altLang="en-US" sz="2400" dirty="0">
                <a:latin typeface="游ゴシック" panose="020B0400000000000000" pitchFamily="50" charset="-128"/>
                <a:ea typeface="游ゴシック" panose="020B0400000000000000" pitchFamily="50" charset="-128"/>
              </a:rPr>
              <a:t>みましょう！</a:t>
            </a:r>
            <a:endParaRPr lang="en-US" altLang="ja-JP" sz="2400" dirty="0">
              <a:latin typeface="游ゴシック" panose="020B0400000000000000" pitchFamily="50" charset="-128"/>
              <a:ea typeface="游ゴシック" panose="020B0400000000000000" pitchFamily="50" charset="-128"/>
            </a:endParaRPr>
          </a:p>
          <a:p>
            <a:pPr>
              <a:lnSpc>
                <a:spcPct val="150000"/>
              </a:lnSpc>
            </a:pPr>
            <a:r>
              <a:rPr lang="ja-JP" altLang="en-US" sz="2400" dirty="0">
                <a:latin typeface="游ゴシック" panose="020B0400000000000000" pitchFamily="50" charset="-128"/>
                <a:ea typeface="游ゴシック" panose="020B0400000000000000" pitchFamily="50" charset="-128"/>
              </a:rPr>
              <a:t>・徐々に、食後と寝る前の歯みがき習慣を！</a:t>
            </a:r>
            <a:endParaRPr lang="en-US" altLang="ja-JP" sz="2400" dirty="0">
              <a:latin typeface="游ゴシック" panose="020B0400000000000000" pitchFamily="50" charset="-128"/>
              <a:ea typeface="游ゴシック" panose="020B0400000000000000" pitchFamily="50" charset="-128"/>
            </a:endParaRPr>
          </a:p>
          <a:p>
            <a:pPr>
              <a:lnSpc>
                <a:spcPct val="150000"/>
              </a:lnSpc>
            </a:pPr>
            <a:r>
              <a:rPr kumimoji="1" lang="ja-JP" altLang="en-US" sz="2400" dirty="0"/>
              <a:t>・３歳ごろになると２０本の乳歯が生え</a:t>
            </a:r>
            <a:r>
              <a:rPr lang="ja-JP" altLang="en-US" sz="2400" dirty="0"/>
              <a:t>揃います</a:t>
            </a:r>
            <a:endParaRPr lang="en-US" altLang="ja-JP" sz="2400" dirty="0"/>
          </a:p>
          <a:p>
            <a:pPr>
              <a:lnSpc>
                <a:spcPct val="150000"/>
              </a:lnSpc>
            </a:pPr>
            <a:r>
              <a:rPr kumimoji="1" lang="ja-JP" altLang="en-US" sz="2400" dirty="0"/>
              <a:t>・乳歯は永久歯に比べるとむし歯になりやすい</a:t>
            </a:r>
            <a:endParaRPr lang="en-US" altLang="ja-JP" sz="2400" dirty="0"/>
          </a:p>
          <a:p>
            <a:pPr>
              <a:lnSpc>
                <a:spcPct val="150000"/>
              </a:lnSpc>
            </a:pPr>
            <a:r>
              <a:rPr lang="ja-JP" altLang="en-US" sz="2400" dirty="0"/>
              <a:t>・むし歯になってしまうと、生えかわる準備をしている永久歯に　</a:t>
            </a:r>
            <a:endParaRPr lang="en-US" altLang="ja-JP" sz="2400" dirty="0"/>
          </a:p>
          <a:p>
            <a:r>
              <a:rPr lang="ja-JP" altLang="en-US" sz="2400" dirty="0"/>
              <a:t>　悪影響をあたえてしまう</a:t>
            </a:r>
            <a:endParaRPr lang="ja-JP" altLang="en-US" sz="2400" dirty="0">
              <a:latin typeface="游ゴシック" panose="020B0400000000000000" pitchFamily="50" charset="-128"/>
              <a:ea typeface="游ゴシック" panose="020B0400000000000000" pitchFamily="50" charset="-128"/>
            </a:endParaRPr>
          </a:p>
        </p:txBody>
      </p:sp>
      <p:sp>
        <p:nvSpPr>
          <p:cNvPr id="12" name="タイトル 1"/>
          <p:cNvSpPr>
            <a:spLocks noGrp="1"/>
          </p:cNvSpPr>
          <p:nvPr>
            <p:ph type="title"/>
          </p:nvPr>
        </p:nvSpPr>
        <p:spPr>
          <a:xfrm>
            <a:off x="272480" y="72008"/>
            <a:ext cx="4755556" cy="817002"/>
          </a:xfrm>
          <a:solidFill>
            <a:schemeClr val="accent4">
              <a:lumMod val="20000"/>
              <a:lumOff val="80000"/>
            </a:schemeClr>
          </a:solidFill>
        </p:spPr>
        <p:txBody>
          <a:bodyPr>
            <a:normAutofit/>
          </a:bodyPr>
          <a:lstStyle/>
          <a:p>
            <a:r>
              <a:rPr kumimoji="1" lang="ja-JP" altLang="en-US" dirty="0"/>
              <a:t>①歯みがき習慣</a:t>
            </a:r>
          </a:p>
        </p:txBody>
      </p:sp>
      <p:pic>
        <p:nvPicPr>
          <p:cNvPr id="14" name="Picture 4" descr="ãæ­¯ã¿ããããã©ããã¤ã©ã¹ããã®ç»åæ¤ç´¢çµæ"/>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8220" y="5207749"/>
            <a:ext cx="2410890" cy="1387218"/>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グループ化 14"/>
          <p:cNvGrpSpPr/>
          <p:nvPr/>
        </p:nvGrpSpPr>
        <p:grpSpPr>
          <a:xfrm>
            <a:off x="563593" y="5295723"/>
            <a:ext cx="4597784" cy="797573"/>
            <a:chOff x="309338" y="5979442"/>
            <a:chExt cx="6777864" cy="626053"/>
          </a:xfrm>
        </p:grpSpPr>
        <p:sp>
          <p:nvSpPr>
            <p:cNvPr id="16" name="角丸四角形 15"/>
            <p:cNvSpPr/>
            <p:nvPr/>
          </p:nvSpPr>
          <p:spPr>
            <a:xfrm>
              <a:off x="309338" y="5979442"/>
              <a:ext cx="6581298" cy="528479"/>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dirty="0"/>
            </a:p>
          </p:txBody>
        </p:sp>
        <p:sp>
          <p:nvSpPr>
            <p:cNvPr id="17" name="テキスト ボックス 16"/>
            <p:cNvSpPr txBox="1"/>
            <p:nvPr/>
          </p:nvSpPr>
          <p:spPr>
            <a:xfrm>
              <a:off x="556820" y="6077016"/>
              <a:ext cx="6530382" cy="528479"/>
            </a:xfrm>
            <a:prstGeom prst="rect">
              <a:avLst/>
            </a:prstGeom>
            <a:noFill/>
          </p:spPr>
          <p:txBody>
            <a:bodyPr wrap="square" rtlCol="0">
              <a:spAutoFit/>
            </a:bodyPr>
            <a:lstStyle/>
            <a:p>
              <a:r>
                <a:rPr kumimoji="1" lang="ja-JP" altLang="en-US" sz="2000" dirty="0"/>
                <a:t>歯みがきの習慣を身につけましょう</a:t>
              </a:r>
            </a:p>
          </p:txBody>
        </p:sp>
      </p:grpSp>
      <p:grpSp>
        <p:nvGrpSpPr>
          <p:cNvPr id="18" name="グループ化 17"/>
          <p:cNvGrpSpPr/>
          <p:nvPr/>
        </p:nvGrpSpPr>
        <p:grpSpPr>
          <a:xfrm>
            <a:off x="563593" y="6068101"/>
            <a:ext cx="4597784" cy="673267"/>
            <a:chOff x="309338" y="5979442"/>
            <a:chExt cx="6777864" cy="528479"/>
          </a:xfrm>
        </p:grpSpPr>
        <p:sp>
          <p:nvSpPr>
            <p:cNvPr id="19" name="角丸四角形 18"/>
            <p:cNvSpPr/>
            <p:nvPr/>
          </p:nvSpPr>
          <p:spPr>
            <a:xfrm>
              <a:off x="309338" y="5979442"/>
              <a:ext cx="6581298" cy="528479"/>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dirty="0"/>
            </a:p>
          </p:txBody>
        </p:sp>
        <p:sp>
          <p:nvSpPr>
            <p:cNvPr id="20" name="テキスト ボックス 19"/>
            <p:cNvSpPr txBox="1"/>
            <p:nvPr/>
          </p:nvSpPr>
          <p:spPr>
            <a:xfrm>
              <a:off x="556820" y="6077016"/>
              <a:ext cx="6530382" cy="314065"/>
            </a:xfrm>
            <a:prstGeom prst="rect">
              <a:avLst/>
            </a:prstGeom>
            <a:noFill/>
          </p:spPr>
          <p:txBody>
            <a:bodyPr wrap="square" rtlCol="0">
              <a:spAutoFit/>
            </a:bodyPr>
            <a:lstStyle/>
            <a:p>
              <a:r>
                <a:rPr kumimoji="1" lang="ja-JP" altLang="en-US" sz="2000" dirty="0"/>
                <a:t>歯科医院での定期健診も大事です</a:t>
              </a:r>
            </a:p>
          </p:txBody>
        </p:sp>
      </p:grpSp>
    </p:spTree>
    <p:extLst>
      <p:ext uri="{BB962C8B-B14F-4D97-AF65-F5344CB8AC3E}">
        <p14:creationId xmlns:p14="http://schemas.microsoft.com/office/powerpoint/2010/main" val="360097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368467" y="3475814"/>
            <a:ext cx="3201324" cy="646331"/>
          </a:xfrm>
          <a:prstGeom prst="rect">
            <a:avLst/>
          </a:prstGeom>
          <a:solidFill>
            <a:schemeClr val="accent3">
              <a:lumMod val="20000"/>
              <a:lumOff val="80000"/>
            </a:schemeClr>
          </a:solidFill>
          <a:ln>
            <a:noFill/>
          </a:ln>
        </p:spPr>
        <p:txBody>
          <a:bodyPr wrap="square" rtlCol="0">
            <a:spAutoFit/>
          </a:bodyPr>
          <a:lstStyle/>
          <a:p>
            <a:r>
              <a:rPr lang="ja-JP" altLang="en-US" sz="3600" dirty="0">
                <a:latin typeface="游ゴシック" panose="020B0400000000000000" pitchFamily="50" charset="-128"/>
                <a:ea typeface="游ゴシック" panose="020B0400000000000000" pitchFamily="50" charset="-128"/>
              </a:rPr>
              <a:t>歯 ブ ラ シ</a:t>
            </a:r>
          </a:p>
        </p:txBody>
      </p:sp>
      <p:sp>
        <p:nvSpPr>
          <p:cNvPr id="7" name="テキスト ボックス 6"/>
          <p:cNvSpPr txBox="1"/>
          <p:nvPr/>
        </p:nvSpPr>
        <p:spPr>
          <a:xfrm>
            <a:off x="332114" y="530076"/>
            <a:ext cx="4955683" cy="707886"/>
          </a:xfrm>
          <a:prstGeom prst="rect">
            <a:avLst/>
          </a:prstGeom>
          <a:solidFill>
            <a:schemeClr val="accent3">
              <a:lumMod val="20000"/>
              <a:lumOff val="80000"/>
            </a:schemeClr>
          </a:solidFill>
          <a:ln>
            <a:noFill/>
          </a:ln>
        </p:spPr>
        <p:txBody>
          <a:bodyPr wrap="square" rtlCol="0">
            <a:spAutoFit/>
          </a:bodyPr>
          <a:lstStyle/>
          <a:p>
            <a:r>
              <a:rPr lang="ja-JP" altLang="en-US" sz="4000" dirty="0">
                <a:latin typeface="游ゴシック" panose="020B0400000000000000" pitchFamily="50" charset="-128"/>
                <a:ea typeface="游ゴシック" panose="020B0400000000000000" pitchFamily="50" charset="-128"/>
              </a:rPr>
              <a:t>歯 み が き の 姿 勢</a:t>
            </a:r>
          </a:p>
        </p:txBody>
      </p:sp>
      <p:sp>
        <p:nvSpPr>
          <p:cNvPr id="10" name="テキスト ボックス 9"/>
          <p:cNvSpPr txBox="1"/>
          <p:nvPr/>
        </p:nvSpPr>
        <p:spPr>
          <a:xfrm>
            <a:off x="632520" y="1351809"/>
            <a:ext cx="5701276" cy="1615827"/>
          </a:xfrm>
          <a:prstGeom prst="rect">
            <a:avLst/>
          </a:prstGeom>
          <a:noFill/>
        </p:spPr>
        <p:txBody>
          <a:bodyPr wrap="square" rtlCol="0">
            <a:spAutoFit/>
          </a:bodyPr>
          <a:lstStyle/>
          <a:p>
            <a:pPr>
              <a:lnSpc>
                <a:spcPct val="150000"/>
              </a:lnSpc>
            </a:pPr>
            <a:r>
              <a:rPr lang="ja-JP" altLang="en-US" sz="2200" dirty="0">
                <a:latin typeface="游ゴシック" panose="020B0400000000000000" pitchFamily="50" charset="-128"/>
                <a:ea typeface="游ゴシック" panose="020B0400000000000000" pitchFamily="50" charset="-128"/>
              </a:rPr>
              <a:t>・膝の上に、仰向きに寝かせましょう。</a:t>
            </a:r>
            <a:endParaRPr lang="en-US" altLang="ja-JP" sz="2200" dirty="0">
              <a:latin typeface="游ゴシック" panose="020B0400000000000000" pitchFamily="50" charset="-128"/>
              <a:ea typeface="游ゴシック" panose="020B0400000000000000" pitchFamily="50" charset="-128"/>
            </a:endParaRPr>
          </a:p>
          <a:p>
            <a:pPr>
              <a:lnSpc>
                <a:spcPct val="150000"/>
              </a:lnSpc>
            </a:pPr>
            <a:r>
              <a:rPr lang="ja-JP" altLang="en-US" sz="2200" dirty="0">
                <a:latin typeface="游ゴシック" panose="020B0400000000000000" pitchFamily="50" charset="-128"/>
                <a:ea typeface="游ゴシック" panose="020B0400000000000000" pitchFamily="50" charset="-128"/>
              </a:rPr>
              <a:t>・頭をかるく、股で固定しましょう。</a:t>
            </a:r>
            <a:endParaRPr lang="en-US" altLang="ja-JP" sz="2200" dirty="0">
              <a:latin typeface="游ゴシック" panose="020B0400000000000000" pitchFamily="50" charset="-128"/>
              <a:ea typeface="游ゴシック" panose="020B0400000000000000" pitchFamily="50" charset="-128"/>
            </a:endParaRPr>
          </a:p>
          <a:p>
            <a:pPr>
              <a:lnSpc>
                <a:spcPct val="150000"/>
              </a:lnSpc>
            </a:pPr>
            <a:endParaRPr lang="ja-JP" altLang="en-US" sz="2200" dirty="0">
              <a:latin typeface="游ゴシック" panose="020B0400000000000000" pitchFamily="50" charset="-128"/>
              <a:ea typeface="游ゴシック" panose="020B0400000000000000" pitchFamily="50" charset="-128"/>
            </a:endParaRPr>
          </a:p>
        </p:txBody>
      </p:sp>
      <p:pic>
        <p:nvPicPr>
          <p:cNvPr id="11" name="図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71959" y="4963390"/>
            <a:ext cx="1440158" cy="1429438"/>
          </a:xfrm>
          <a:prstGeom prst="rect">
            <a:avLst/>
          </a:prstGeom>
        </p:spPr>
      </p:pic>
      <p:sp>
        <p:nvSpPr>
          <p:cNvPr id="12" name="テキスト ボックス 11"/>
          <p:cNvSpPr txBox="1"/>
          <p:nvPr/>
        </p:nvSpPr>
        <p:spPr>
          <a:xfrm>
            <a:off x="632520" y="4235731"/>
            <a:ext cx="5544616" cy="2123658"/>
          </a:xfrm>
          <a:prstGeom prst="rect">
            <a:avLst/>
          </a:prstGeom>
          <a:noFill/>
        </p:spPr>
        <p:txBody>
          <a:bodyPr wrap="square" rtlCol="0">
            <a:spAutoFit/>
          </a:bodyPr>
          <a:lstStyle/>
          <a:p>
            <a:pPr>
              <a:lnSpc>
                <a:spcPct val="150000"/>
              </a:lnSpc>
            </a:pPr>
            <a:r>
              <a:rPr lang="ja-JP" altLang="en-US" sz="2200" dirty="0">
                <a:latin typeface="游ゴシック" panose="020B0400000000000000" pitchFamily="50" charset="-128"/>
                <a:ea typeface="游ゴシック" panose="020B0400000000000000" pitchFamily="50" charset="-128"/>
              </a:rPr>
              <a:t>・ヘッドが小さく、毛足が短いもの。</a:t>
            </a:r>
            <a:endParaRPr lang="en-US" altLang="ja-JP" sz="2200" dirty="0">
              <a:latin typeface="游ゴシック" panose="020B0400000000000000" pitchFamily="50" charset="-128"/>
              <a:ea typeface="游ゴシック" panose="020B0400000000000000" pitchFamily="50" charset="-128"/>
            </a:endParaRPr>
          </a:p>
          <a:p>
            <a:pPr>
              <a:lnSpc>
                <a:spcPct val="150000"/>
              </a:lnSpc>
            </a:pPr>
            <a:r>
              <a:rPr lang="ja-JP" altLang="en-US" sz="2200" dirty="0">
                <a:latin typeface="游ゴシック" panose="020B0400000000000000" pitchFamily="50" charset="-128"/>
                <a:ea typeface="游ゴシック" panose="020B0400000000000000" pitchFamily="50" charset="-128"/>
              </a:rPr>
              <a:t>・毛は、やややわらかめ。</a:t>
            </a:r>
            <a:endParaRPr lang="en-US" altLang="ja-JP" sz="2200" dirty="0">
              <a:latin typeface="游ゴシック" panose="020B0400000000000000" pitchFamily="50" charset="-128"/>
              <a:ea typeface="游ゴシック" panose="020B0400000000000000" pitchFamily="50" charset="-128"/>
            </a:endParaRPr>
          </a:p>
          <a:p>
            <a:pPr>
              <a:lnSpc>
                <a:spcPct val="150000"/>
              </a:lnSpc>
            </a:pPr>
            <a:r>
              <a:rPr lang="ja-JP" altLang="en-US" sz="2200" dirty="0">
                <a:latin typeface="游ゴシック" panose="020B0400000000000000" pitchFamily="50" charset="-128"/>
                <a:ea typeface="游ゴシック" panose="020B0400000000000000" pitchFamily="50" charset="-128"/>
              </a:rPr>
              <a:t>・毛先が広がったら、交換しましょう。</a:t>
            </a:r>
            <a:endParaRPr lang="en-US" altLang="ja-JP" sz="2200" dirty="0">
              <a:latin typeface="游ゴシック" panose="020B0400000000000000" pitchFamily="50" charset="-128"/>
              <a:ea typeface="游ゴシック" panose="020B0400000000000000" pitchFamily="50" charset="-128"/>
            </a:endParaRPr>
          </a:p>
          <a:p>
            <a:pPr>
              <a:lnSpc>
                <a:spcPct val="150000"/>
              </a:lnSpc>
            </a:pPr>
            <a:r>
              <a:rPr lang="ja-JP" altLang="en-US" sz="2200" dirty="0">
                <a:latin typeface="游ゴシック" panose="020B0400000000000000" pitchFamily="50" charset="-128"/>
                <a:ea typeface="游ゴシック" panose="020B0400000000000000" pitchFamily="50" charset="-128"/>
              </a:rPr>
              <a:t>・子ども用と仕上げ用を準備しましょう。</a:t>
            </a:r>
          </a:p>
        </p:txBody>
      </p:sp>
      <p:pic>
        <p:nvPicPr>
          <p:cNvPr id="7172" name="Picture 4" descr="ãå­ã©ãç¨æ­¯ãã©ã· ã¤ã©ã¹ããã®ç»åæ¤ç´¢çµæ"/>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89237" y="0"/>
            <a:ext cx="3350371" cy="43834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1859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344488" y="332656"/>
            <a:ext cx="3201324" cy="707886"/>
          </a:xfrm>
          <a:prstGeom prst="rect">
            <a:avLst/>
          </a:prstGeom>
          <a:solidFill>
            <a:schemeClr val="accent3">
              <a:lumMod val="20000"/>
              <a:lumOff val="80000"/>
            </a:schemeClr>
          </a:solidFill>
          <a:ln>
            <a:noFill/>
          </a:ln>
        </p:spPr>
        <p:txBody>
          <a:bodyPr wrap="square" rtlCol="0">
            <a:spAutoFit/>
          </a:bodyPr>
          <a:lstStyle/>
          <a:p>
            <a:r>
              <a:rPr lang="ja-JP" altLang="en-US" sz="4000" dirty="0">
                <a:latin typeface="游ゴシック" panose="020B0400000000000000" pitchFamily="50" charset="-128"/>
                <a:ea typeface="游ゴシック" panose="020B0400000000000000" pitchFamily="50" charset="-128"/>
              </a:rPr>
              <a:t>歯 ブ ラ シ</a:t>
            </a:r>
          </a:p>
        </p:txBody>
      </p:sp>
      <p:pic>
        <p:nvPicPr>
          <p:cNvPr id="5" name="図 4">
            <a:extLst>
              <a:ext uri="{FF2B5EF4-FFF2-40B4-BE49-F238E27FC236}">
                <a16:creationId xmlns:a16="http://schemas.microsoft.com/office/drawing/2014/main" id="{E319FF55-001A-405C-AC2F-3E560433D3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4659481" y="3079734"/>
            <a:ext cx="5365853" cy="2304256"/>
          </a:xfrm>
          <a:prstGeom prst="rect">
            <a:avLst/>
          </a:prstGeom>
        </p:spPr>
      </p:pic>
      <p:pic>
        <p:nvPicPr>
          <p:cNvPr id="8" name="図 7">
            <a:extLst>
              <a:ext uri="{FF2B5EF4-FFF2-40B4-BE49-F238E27FC236}">
                <a16:creationId xmlns:a16="http://schemas.microsoft.com/office/drawing/2014/main" id="{235E8A15-F8B0-458E-905E-91CC0D678B0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495317" y="3798826"/>
            <a:ext cx="3830055" cy="1938275"/>
          </a:xfrm>
          <a:prstGeom prst="rect">
            <a:avLst/>
          </a:prstGeom>
        </p:spPr>
      </p:pic>
      <p:sp>
        <p:nvSpPr>
          <p:cNvPr id="9" name="テキスト ボックス 8">
            <a:extLst>
              <a:ext uri="{FF2B5EF4-FFF2-40B4-BE49-F238E27FC236}">
                <a16:creationId xmlns:a16="http://schemas.microsoft.com/office/drawing/2014/main" id="{EA0FD027-533F-4FD9-83C7-12F01B94AA4F}"/>
              </a:ext>
            </a:extLst>
          </p:cNvPr>
          <p:cNvSpPr txBox="1"/>
          <p:nvPr/>
        </p:nvSpPr>
        <p:spPr>
          <a:xfrm>
            <a:off x="471475" y="1186475"/>
            <a:ext cx="3877741" cy="584775"/>
          </a:xfrm>
          <a:prstGeom prst="rect">
            <a:avLst/>
          </a:prstGeom>
          <a:solidFill>
            <a:schemeClr val="accent4">
              <a:lumMod val="20000"/>
              <a:lumOff val="80000"/>
            </a:schemeClr>
          </a:solidFill>
        </p:spPr>
        <p:txBody>
          <a:bodyPr wrap="square" rtlCol="0">
            <a:spAutoFit/>
          </a:bodyPr>
          <a:lstStyle/>
          <a:p>
            <a:pPr algn="ctr"/>
            <a:r>
              <a:rPr kumimoji="1" lang="ja-JP" altLang="en-US" sz="3200" dirty="0"/>
              <a:t>子ども用歯ブラシ</a:t>
            </a:r>
          </a:p>
        </p:txBody>
      </p:sp>
      <p:sp>
        <p:nvSpPr>
          <p:cNvPr id="10" name="テキスト ボックス 9">
            <a:extLst>
              <a:ext uri="{FF2B5EF4-FFF2-40B4-BE49-F238E27FC236}">
                <a16:creationId xmlns:a16="http://schemas.microsoft.com/office/drawing/2014/main" id="{1716C89F-19F3-481F-9AE1-F65261C01812}"/>
              </a:ext>
            </a:extLst>
          </p:cNvPr>
          <p:cNvSpPr txBox="1"/>
          <p:nvPr/>
        </p:nvSpPr>
        <p:spPr>
          <a:xfrm>
            <a:off x="4783200" y="1186475"/>
            <a:ext cx="4775409" cy="584775"/>
          </a:xfrm>
          <a:prstGeom prst="rect">
            <a:avLst/>
          </a:prstGeom>
          <a:solidFill>
            <a:schemeClr val="accent4">
              <a:lumMod val="20000"/>
              <a:lumOff val="80000"/>
            </a:schemeClr>
          </a:solidFill>
        </p:spPr>
        <p:txBody>
          <a:bodyPr wrap="square" rtlCol="0">
            <a:spAutoFit/>
          </a:bodyPr>
          <a:lstStyle/>
          <a:p>
            <a:pPr algn="ctr"/>
            <a:r>
              <a:rPr kumimoji="1" lang="ja-JP" altLang="en-US" sz="3200" dirty="0"/>
              <a:t>仕上げみがき用歯ブラシ</a:t>
            </a:r>
          </a:p>
        </p:txBody>
      </p:sp>
    </p:spTree>
    <p:extLst>
      <p:ext uri="{BB962C8B-B14F-4D97-AF65-F5344CB8AC3E}">
        <p14:creationId xmlns:p14="http://schemas.microsoft.com/office/powerpoint/2010/main" val="3835899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215570" y="138450"/>
            <a:ext cx="4608512" cy="646331"/>
          </a:xfrm>
          <a:prstGeom prst="rect">
            <a:avLst/>
          </a:prstGeom>
          <a:solidFill>
            <a:schemeClr val="accent3">
              <a:lumMod val="20000"/>
              <a:lumOff val="80000"/>
            </a:schemeClr>
          </a:solidFill>
          <a:ln>
            <a:noFill/>
          </a:ln>
        </p:spPr>
        <p:txBody>
          <a:bodyPr wrap="square" rtlCol="0">
            <a:spAutoFit/>
          </a:bodyPr>
          <a:lstStyle/>
          <a:p>
            <a:r>
              <a:rPr lang="ja-JP" altLang="en-US" sz="3600" dirty="0">
                <a:latin typeface="游ゴシック" panose="020B0400000000000000" pitchFamily="50" charset="-128"/>
                <a:ea typeface="游ゴシック" panose="020B0400000000000000" pitchFamily="50" charset="-128"/>
              </a:rPr>
              <a:t>歯 み が き の コ ツ</a:t>
            </a:r>
          </a:p>
        </p:txBody>
      </p:sp>
      <p:grpSp>
        <p:nvGrpSpPr>
          <p:cNvPr id="6" name="グループ化 5">
            <a:extLst>
              <a:ext uri="{FF2B5EF4-FFF2-40B4-BE49-F238E27FC236}">
                <a16:creationId xmlns:a16="http://schemas.microsoft.com/office/drawing/2014/main" id="{DC9894D9-06BB-49DB-8339-FC0BFF9F454F}"/>
              </a:ext>
            </a:extLst>
          </p:cNvPr>
          <p:cNvGrpSpPr/>
          <p:nvPr/>
        </p:nvGrpSpPr>
        <p:grpSpPr>
          <a:xfrm>
            <a:off x="281599" y="686564"/>
            <a:ext cx="3457594" cy="2284807"/>
            <a:chOff x="375498" y="853645"/>
            <a:chExt cx="3457594" cy="2284807"/>
          </a:xfrm>
        </p:grpSpPr>
        <p:grpSp>
          <p:nvGrpSpPr>
            <p:cNvPr id="2" name="グループ化 1">
              <a:extLst>
                <a:ext uri="{FF2B5EF4-FFF2-40B4-BE49-F238E27FC236}">
                  <a16:creationId xmlns:a16="http://schemas.microsoft.com/office/drawing/2014/main" id="{A1F040DE-E715-4012-A8CF-6445C58E961C}"/>
                </a:ext>
              </a:extLst>
            </p:cNvPr>
            <p:cNvGrpSpPr/>
            <p:nvPr/>
          </p:nvGrpSpPr>
          <p:grpSpPr>
            <a:xfrm>
              <a:off x="375498" y="968083"/>
              <a:ext cx="3457594" cy="2170369"/>
              <a:chOff x="375498" y="968083"/>
              <a:chExt cx="3457594" cy="2170369"/>
            </a:xfrm>
          </p:grpSpPr>
          <p:sp>
            <p:nvSpPr>
              <p:cNvPr id="12" name="吹き出し: 角を丸めた四角形 11">
                <a:extLst>
                  <a:ext uri="{FF2B5EF4-FFF2-40B4-BE49-F238E27FC236}">
                    <a16:creationId xmlns:a16="http://schemas.microsoft.com/office/drawing/2014/main" id="{A328951B-D161-4622-B6A3-16896B0F7C8B}"/>
                  </a:ext>
                </a:extLst>
              </p:cNvPr>
              <p:cNvSpPr/>
              <p:nvPr/>
            </p:nvSpPr>
            <p:spPr>
              <a:xfrm>
                <a:off x="375498" y="1177388"/>
                <a:ext cx="3457594" cy="1948368"/>
              </a:xfrm>
              <a:prstGeom prst="wedgeRoundRectCallout">
                <a:avLst>
                  <a:gd name="adj1" fmla="val 59382"/>
                  <a:gd name="adj2" fmla="val 15525"/>
                  <a:gd name="adj3" fmla="val 16667"/>
                </a:avLst>
              </a:prstGeom>
              <a:noFill/>
              <a:ln w="28575">
                <a:solidFill>
                  <a:srgbClr val="FF66F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四角形: 角を丸くする 12">
                <a:extLst>
                  <a:ext uri="{FF2B5EF4-FFF2-40B4-BE49-F238E27FC236}">
                    <a16:creationId xmlns:a16="http://schemas.microsoft.com/office/drawing/2014/main" id="{9D8210B3-C3C5-4E29-AF60-FC573EDBA408}"/>
                  </a:ext>
                </a:extLst>
              </p:cNvPr>
              <p:cNvSpPr/>
              <p:nvPr/>
            </p:nvSpPr>
            <p:spPr>
              <a:xfrm>
                <a:off x="696093" y="968083"/>
                <a:ext cx="2364749" cy="387839"/>
              </a:xfrm>
              <a:prstGeom prst="round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a:extLst>
                  <a:ext uri="{FF2B5EF4-FFF2-40B4-BE49-F238E27FC236}">
                    <a16:creationId xmlns:a16="http://schemas.microsoft.com/office/drawing/2014/main" id="{C06F9F6C-A2BB-4BF8-BF2B-A37BD37D14B7}"/>
                  </a:ext>
                </a:extLst>
              </p:cNvPr>
              <p:cNvSpPr txBox="1"/>
              <p:nvPr/>
            </p:nvSpPr>
            <p:spPr>
              <a:xfrm>
                <a:off x="806940" y="988967"/>
                <a:ext cx="2143055" cy="387840"/>
              </a:xfrm>
              <a:prstGeom prst="rect">
                <a:avLst/>
              </a:prstGeom>
              <a:noFill/>
              <a:ln>
                <a:noFill/>
              </a:ln>
            </p:spPr>
            <p:txBody>
              <a:bodyPr wrap="square" rtlCol="0">
                <a:spAutoFit/>
              </a:bodyPr>
              <a:lstStyle/>
              <a:p>
                <a:r>
                  <a:rPr kumimoji="1" lang="ja-JP" altLang="en-US" b="1" dirty="0"/>
                  <a:t>歯ブラシの持ち方</a:t>
                </a:r>
              </a:p>
            </p:txBody>
          </p:sp>
          <p:sp>
            <p:nvSpPr>
              <p:cNvPr id="15" name="テキスト ボックス 14">
                <a:extLst>
                  <a:ext uri="{FF2B5EF4-FFF2-40B4-BE49-F238E27FC236}">
                    <a16:creationId xmlns:a16="http://schemas.microsoft.com/office/drawing/2014/main" id="{EA27AAD7-79BE-4BFE-A248-8B5EB7AC7546}"/>
                  </a:ext>
                </a:extLst>
              </p:cNvPr>
              <p:cNvSpPr txBox="1"/>
              <p:nvPr/>
            </p:nvSpPr>
            <p:spPr>
              <a:xfrm>
                <a:off x="614133" y="2782932"/>
                <a:ext cx="3173350" cy="355520"/>
              </a:xfrm>
              <a:prstGeom prst="rect">
                <a:avLst/>
              </a:prstGeom>
              <a:noFill/>
              <a:ln>
                <a:noFill/>
              </a:ln>
            </p:spPr>
            <p:txBody>
              <a:bodyPr wrap="square" rtlCol="0">
                <a:spAutoFit/>
              </a:bodyPr>
              <a:lstStyle/>
              <a:p>
                <a:r>
                  <a:rPr kumimoji="1" lang="ja-JP" altLang="en-US" sz="1600" dirty="0"/>
                  <a:t>鉛筆を持つように軽く持ちます</a:t>
                </a:r>
              </a:p>
            </p:txBody>
          </p:sp>
        </p:grpSp>
        <p:pic>
          <p:nvPicPr>
            <p:cNvPr id="4" name="図 3">
              <a:extLst>
                <a:ext uri="{FF2B5EF4-FFF2-40B4-BE49-F238E27FC236}">
                  <a16:creationId xmlns:a16="http://schemas.microsoft.com/office/drawing/2014/main" id="{F8DCC2C5-3F5B-433A-8897-7A731EB4CA0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3009" y="853645"/>
              <a:ext cx="2860493" cy="2065468"/>
            </a:xfrm>
            <a:prstGeom prst="rect">
              <a:avLst/>
            </a:prstGeom>
          </p:spPr>
        </p:pic>
      </p:grpSp>
      <p:sp>
        <p:nvSpPr>
          <p:cNvPr id="21" name="テキスト ボックス 20">
            <a:extLst>
              <a:ext uri="{FF2B5EF4-FFF2-40B4-BE49-F238E27FC236}">
                <a16:creationId xmlns:a16="http://schemas.microsoft.com/office/drawing/2014/main" id="{FA8F9D65-0FEA-4BCF-AA9A-694EEBF00FBB}"/>
              </a:ext>
            </a:extLst>
          </p:cNvPr>
          <p:cNvSpPr txBox="1"/>
          <p:nvPr/>
        </p:nvSpPr>
        <p:spPr>
          <a:xfrm>
            <a:off x="520234" y="3180416"/>
            <a:ext cx="3344657" cy="595043"/>
          </a:xfrm>
          <a:prstGeom prst="rect">
            <a:avLst/>
          </a:prstGeom>
          <a:noFill/>
          <a:ln w="28575">
            <a:noFill/>
          </a:ln>
        </p:spPr>
        <p:txBody>
          <a:bodyPr wrap="square" rtlCol="0">
            <a:spAutoFit/>
          </a:bodyPr>
          <a:lstStyle/>
          <a:p>
            <a:r>
              <a:rPr kumimoji="1" lang="ja-JP" altLang="en-US" sz="1600" dirty="0"/>
              <a:t>上の歯をみがく時は</a:t>
            </a:r>
            <a:endParaRPr kumimoji="1" lang="en-US" altLang="ja-JP" sz="1600" dirty="0"/>
          </a:p>
          <a:p>
            <a:r>
              <a:rPr kumimoji="1" lang="ja-JP" altLang="en-US" sz="1600" dirty="0"/>
              <a:t>上の唇を指で持ち上げます</a:t>
            </a:r>
          </a:p>
        </p:txBody>
      </p:sp>
      <p:sp>
        <p:nvSpPr>
          <p:cNvPr id="22" name="テキスト ボックス 21">
            <a:extLst>
              <a:ext uri="{FF2B5EF4-FFF2-40B4-BE49-F238E27FC236}">
                <a16:creationId xmlns:a16="http://schemas.microsoft.com/office/drawing/2014/main" id="{77B081AE-AC55-4BAA-A28D-D127D1E9E45F}"/>
              </a:ext>
            </a:extLst>
          </p:cNvPr>
          <p:cNvSpPr txBox="1"/>
          <p:nvPr/>
        </p:nvSpPr>
        <p:spPr>
          <a:xfrm>
            <a:off x="456215" y="4970502"/>
            <a:ext cx="3344657" cy="595043"/>
          </a:xfrm>
          <a:prstGeom prst="rect">
            <a:avLst/>
          </a:prstGeom>
          <a:noFill/>
          <a:ln w="28575">
            <a:noFill/>
          </a:ln>
        </p:spPr>
        <p:txBody>
          <a:bodyPr wrap="square" rtlCol="0">
            <a:spAutoFit/>
          </a:bodyPr>
          <a:lstStyle/>
          <a:p>
            <a:r>
              <a:rPr kumimoji="1" lang="ja-JP" altLang="en-US" sz="1600" dirty="0"/>
              <a:t>このスジ（小帯）にあたると</a:t>
            </a:r>
            <a:endParaRPr kumimoji="1" lang="en-US" altLang="ja-JP" sz="1600" dirty="0"/>
          </a:p>
          <a:p>
            <a:r>
              <a:rPr kumimoji="1" lang="ja-JP" altLang="en-US" sz="1600" dirty="0"/>
              <a:t>痛いのです</a:t>
            </a:r>
          </a:p>
        </p:txBody>
      </p:sp>
      <p:sp>
        <p:nvSpPr>
          <p:cNvPr id="23" name="吹き出し: 角を丸めた四角形 22">
            <a:extLst>
              <a:ext uri="{FF2B5EF4-FFF2-40B4-BE49-F238E27FC236}">
                <a16:creationId xmlns:a16="http://schemas.microsoft.com/office/drawing/2014/main" id="{CC9643FB-53B1-4907-9CF3-E114DC8775B3}"/>
              </a:ext>
            </a:extLst>
          </p:cNvPr>
          <p:cNvSpPr/>
          <p:nvPr/>
        </p:nvSpPr>
        <p:spPr>
          <a:xfrm>
            <a:off x="245513" y="3044587"/>
            <a:ext cx="3518871" cy="3724080"/>
          </a:xfrm>
          <a:prstGeom prst="wedgeRoundRectCallout">
            <a:avLst>
              <a:gd name="adj1" fmla="val 57249"/>
              <a:gd name="adj2" fmla="val 2925"/>
              <a:gd name="adj3" fmla="val 16667"/>
            </a:avLst>
          </a:prstGeom>
          <a:noFill/>
          <a:ln w="28575">
            <a:solidFill>
              <a:srgbClr val="FF66F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 name="図 7">
            <a:extLst>
              <a:ext uri="{FF2B5EF4-FFF2-40B4-BE49-F238E27FC236}">
                <a16:creationId xmlns:a16="http://schemas.microsoft.com/office/drawing/2014/main" id="{79CF65F7-CDBB-459E-B2C0-111D8ADE63B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1775" y="3514986"/>
            <a:ext cx="2809369" cy="1550258"/>
          </a:xfrm>
          <a:prstGeom prst="rect">
            <a:avLst/>
          </a:prstGeom>
        </p:spPr>
      </p:pic>
      <p:pic>
        <p:nvPicPr>
          <p:cNvPr id="17" name="図 16">
            <a:extLst>
              <a:ext uri="{FF2B5EF4-FFF2-40B4-BE49-F238E27FC236}">
                <a16:creationId xmlns:a16="http://schemas.microsoft.com/office/drawing/2014/main" id="{DE883EEF-B60C-4D2C-97AE-45193BCCBE1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7008" y="5342983"/>
            <a:ext cx="2584136" cy="1561513"/>
          </a:xfrm>
          <a:prstGeom prst="rect">
            <a:avLst/>
          </a:prstGeom>
        </p:spPr>
      </p:pic>
      <p:pic>
        <p:nvPicPr>
          <p:cNvPr id="24" name="図 23">
            <a:extLst>
              <a:ext uri="{FF2B5EF4-FFF2-40B4-BE49-F238E27FC236}">
                <a16:creationId xmlns:a16="http://schemas.microsoft.com/office/drawing/2014/main" id="{376A4FF4-057E-4C36-A201-4EF351AC5CA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17652" y="1476386"/>
            <a:ext cx="2837694" cy="4776226"/>
          </a:xfrm>
          <a:prstGeom prst="rect">
            <a:avLst/>
          </a:prstGeom>
        </p:spPr>
      </p:pic>
      <p:pic>
        <p:nvPicPr>
          <p:cNvPr id="26" name="図 25">
            <a:extLst>
              <a:ext uri="{FF2B5EF4-FFF2-40B4-BE49-F238E27FC236}">
                <a16:creationId xmlns:a16="http://schemas.microsoft.com/office/drawing/2014/main" id="{F8C3D37A-18D4-4957-A6B2-3FFE959201E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615581" y="897912"/>
            <a:ext cx="3268094" cy="2173157"/>
          </a:xfrm>
          <a:prstGeom prst="rect">
            <a:avLst/>
          </a:prstGeom>
        </p:spPr>
      </p:pic>
      <p:sp>
        <p:nvSpPr>
          <p:cNvPr id="32" name="テキスト ボックス 31">
            <a:extLst>
              <a:ext uri="{FF2B5EF4-FFF2-40B4-BE49-F238E27FC236}">
                <a16:creationId xmlns:a16="http://schemas.microsoft.com/office/drawing/2014/main" id="{661D7F86-7849-4C29-A3D7-22481BF0CD88}"/>
              </a:ext>
            </a:extLst>
          </p:cNvPr>
          <p:cNvSpPr txBox="1"/>
          <p:nvPr/>
        </p:nvSpPr>
        <p:spPr>
          <a:xfrm>
            <a:off x="6878696" y="309895"/>
            <a:ext cx="2664296" cy="830997"/>
          </a:xfrm>
          <a:prstGeom prst="rect">
            <a:avLst/>
          </a:prstGeom>
          <a:noFill/>
          <a:ln>
            <a:noFill/>
          </a:ln>
        </p:spPr>
        <p:txBody>
          <a:bodyPr wrap="square" rtlCol="0">
            <a:spAutoFit/>
          </a:bodyPr>
          <a:lstStyle/>
          <a:p>
            <a:r>
              <a:rPr kumimoji="1" lang="ja-JP" altLang="en-US" sz="1600" dirty="0"/>
              <a:t>唇の端から指を入れて</a:t>
            </a:r>
            <a:endParaRPr kumimoji="1" lang="en-US" altLang="ja-JP" sz="1600" dirty="0"/>
          </a:p>
          <a:p>
            <a:r>
              <a:rPr kumimoji="1" lang="ja-JP" altLang="en-US" sz="1600" dirty="0"/>
              <a:t>ほほを広げて奥歯の外側をみがきます</a:t>
            </a:r>
          </a:p>
        </p:txBody>
      </p:sp>
      <p:sp>
        <p:nvSpPr>
          <p:cNvPr id="33" name="吹き出し: 角を丸めた四角形 32">
            <a:extLst>
              <a:ext uri="{FF2B5EF4-FFF2-40B4-BE49-F238E27FC236}">
                <a16:creationId xmlns:a16="http://schemas.microsoft.com/office/drawing/2014/main" id="{F090646D-A154-47AD-B718-6A17865BE071}"/>
              </a:ext>
            </a:extLst>
          </p:cNvPr>
          <p:cNvSpPr/>
          <p:nvPr/>
        </p:nvSpPr>
        <p:spPr>
          <a:xfrm flipH="1">
            <a:off x="6613365" y="224997"/>
            <a:ext cx="3194958" cy="2928166"/>
          </a:xfrm>
          <a:prstGeom prst="wedgeRoundRectCallout">
            <a:avLst>
              <a:gd name="adj1" fmla="val 66943"/>
              <a:gd name="adj2" fmla="val 16021"/>
              <a:gd name="adj3" fmla="val 16667"/>
            </a:avLst>
          </a:prstGeom>
          <a:noFill/>
          <a:ln w="28575">
            <a:solidFill>
              <a:srgbClr val="FF66F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テキスト ボックス 33">
            <a:extLst>
              <a:ext uri="{FF2B5EF4-FFF2-40B4-BE49-F238E27FC236}">
                <a16:creationId xmlns:a16="http://schemas.microsoft.com/office/drawing/2014/main" id="{1F629476-F347-4F5C-878D-96C4DAAB72DA}"/>
              </a:ext>
            </a:extLst>
          </p:cNvPr>
          <p:cNvSpPr txBox="1"/>
          <p:nvPr/>
        </p:nvSpPr>
        <p:spPr>
          <a:xfrm>
            <a:off x="7041232" y="3420289"/>
            <a:ext cx="2664296" cy="584775"/>
          </a:xfrm>
          <a:prstGeom prst="rect">
            <a:avLst/>
          </a:prstGeom>
          <a:noFill/>
          <a:ln>
            <a:noFill/>
          </a:ln>
        </p:spPr>
        <p:txBody>
          <a:bodyPr wrap="square" rtlCol="0">
            <a:spAutoFit/>
          </a:bodyPr>
          <a:lstStyle/>
          <a:p>
            <a:r>
              <a:rPr kumimoji="1" lang="ja-JP" altLang="en-US" sz="1600" dirty="0"/>
              <a:t>前歯の裏側は歯ブラシを</a:t>
            </a:r>
            <a:endParaRPr kumimoji="1" lang="en-US" altLang="ja-JP" sz="1600" dirty="0"/>
          </a:p>
          <a:p>
            <a:r>
              <a:rPr kumimoji="1" lang="ja-JP" altLang="en-US" sz="1600" dirty="0"/>
              <a:t>たてにしてみがきます</a:t>
            </a:r>
          </a:p>
        </p:txBody>
      </p:sp>
      <p:sp>
        <p:nvSpPr>
          <p:cNvPr id="35" name="吹き出し: 角を丸めた四角形 34">
            <a:extLst>
              <a:ext uri="{FF2B5EF4-FFF2-40B4-BE49-F238E27FC236}">
                <a16:creationId xmlns:a16="http://schemas.microsoft.com/office/drawing/2014/main" id="{67E4E258-830C-46EB-9FFD-B9D56F0CE21C}"/>
              </a:ext>
            </a:extLst>
          </p:cNvPr>
          <p:cNvSpPr/>
          <p:nvPr/>
        </p:nvSpPr>
        <p:spPr>
          <a:xfrm flipH="1">
            <a:off x="6693585" y="3262436"/>
            <a:ext cx="3056820" cy="3543915"/>
          </a:xfrm>
          <a:prstGeom prst="wedgeRoundRectCallout">
            <a:avLst>
              <a:gd name="adj1" fmla="val 65013"/>
              <a:gd name="adj2" fmla="val 1039"/>
              <a:gd name="adj3" fmla="val 16667"/>
            </a:avLst>
          </a:prstGeom>
          <a:noFill/>
          <a:ln w="28575">
            <a:solidFill>
              <a:srgbClr val="FF66F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8" name="図 27">
            <a:extLst>
              <a:ext uri="{FF2B5EF4-FFF2-40B4-BE49-F238E27FC236}">
                <a16:creationId xmlns:a16="http://schemas.microsoft.com/office/drawing/2014/main" id="{91428B3C-29EB-43B1-9F3B-998EAEE0A35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935672" y="3876584"/>
            <a:ext cx="1401704" cy="2113682"/>
          </a:xfrm>
          <a:prstGeom prst="rect">
            <a:avLst/>
          </a:prstGeom>
        </p:spPr>
      </p:pic>
      <p:pic>
        <p:nvPicPr>
          <p:cNvPr id="30" name="図 29">
            <a:extLst>
              <a:ext uri="{FF2B5EF4-FFF2-40B4-BE49-F238E27FC236}">
                <a16:creationId xmlns:a16="http://schemas.microsoft.com/office/drawing/2014/main" id="{9D0CE5D0-4EF7-4428-8E0F-7EA55E692ABB}"/>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024761" y="4779026"/>
            <a:ext cx="1464743" cy="2046932"/>
          </a:xfrm>
          <a:prstGeom prst="rect">
            <a:avLst/>
          </a:prstGeom>
        </p:spPr>
      </p:pic>
    </p:spTree>
    <p:extLst>
      <p:ext uri="{BB962C8B-B14F-4D97-AF65-F5344CB8AC3E}">
        <p14:creationId xmlns:p14="http://schemas.microsoft.com/office/powerpoint/2010/main" val="3942963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72480" y="332657"/>
            <a:ext cx="8568952" cy="1152127"/>
          </a:xfrm>
          <a:solidFill>
            <a:schemeClr val="accent4">
              <a:lumMod val="20000"/>
              <a:lumOff val="80000"/>
            </a:schemeClr>
          </a:solidFill>
        </p:spPr>
        <p:txBody>
          <a:bodyPr>
            <a:normAutofit/>
          </a:bodyPr>
          <a:lstStyle/>
          <a:p>
            <a:r>
              <a:rPr kumimoji="1" lang="ja-JP" altLang="en-US" dirty="0"/>
              <a:t>②</a:t>
            </a:r>
            <a:r>
              <a:rPr lang="ja-JP" altLang="en-US" b="1" dirty="0"/>
              <a:t>歯科医院での定期的なチェック</a:t>
            </a:r>
            <a:endParaRPr kumimoji="1" lang="ja-JP" altLang="en-US" dirty="0"/>
          </a:p>
        </p:txBody>
      </p:sp>
      <p:sp>
        <p:nvSpPr>
          <p:cNvPr id="7" name="テキスト ボックス 6"/>
          <p:cNvSpPr txBox="1"/>
          <p:nvPr/>
        </p:nvSpPr>
        <p:spPr>
          <a:xfrm>
            <a:off x="416496" y="2132856"/>
            <a:ext cx="8568952" cy="2246769"/>
          </a:xfrm>
          <a:prstGeom prst="rect">
            <a:avLst/>
          </a:prstGeom>
          <a:noFill/>
        </p:spPr>
        <p:txBody>
          <a:bodyPr wrap="square" rtlCol="0">
            <a:spAutoFit/>
          </a:bodyPr>
          <a:lstStyle/>
          <a:p>
            <a:r>
              <a:rPr kumimoji="1" lang="ja-JP" altLang="en-US" sz="2800" dirty="0"/>
              <a:t>・むし歯がないかのチェック、むし歯予防のための</a:t>
            </a:r>
            <a:endParaRPr kumimoji="1" lang="en-US" altLang="ja-JP" sz="2800" dirty="0"/>
          </a:p>
          <a:p>
            <a:r>
              <a:rPr kumimoji="1" lang="ja-JP" altLang="en-US" sz="2800" dirty="0"/>
              <a:t>　歯科指導を受けましょう。</a:t>
            </a:r>
            <a:endParaRPr kumimoji="1" lang="en-US" altLang="ja-JP" sz="2800" dirty="0"/>
          </a:p>
          <a:p>
            <a:endParaRPr kumimoji="1" lang="en-US" altLang="ja-JP" sz="2800" dirty="0"/>
          </a:p>
          <a:p>
            <a:r>
              <a:rPr kumimoji="1" lang="ja-JP" altLang="en-US" sz="2800" dirty="0"/>
              <a:t>・１歳を過ぎたら、歯医者さんで定期的にフッ化物</a:t>
            </a:r>
            <a:endParaRPr kumimoji="1" lang="en-US" altLang="ja-JP" sz="2800" dirty="0"/>
          </a:p>
          <a:p>
            <a:r>
              <a:rPr kumimoji="1" lang="ja-JP" altLang="en-US" sz="2800" dirty="0"/>
              <a:t>　塗布をしてもらいましょう。</a:t>
            </a:r>
            <a:endParaRPr kumimoji="1" lang="en-US" altLang="ja-JP" sz="2800" dirty="0"/>
          </a:p>
        </p:txBody>
      </p:sp>
    </p:spTree>
    <p:extLst>
      <p:ext uri="{BB962C8B-B14F-4D97-AF65-F5344CB8AC3E}">
        <p14:creationId xmlns:p14="http://schemas.microsoft.com/office/powerpoint/2010/main" val="1500592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0" y="304800"/>
            <a:ext cx="8759947" cy="1080120"/>
          </a:xfrm>
          <a:solidFill>
            <a:schemeClr val="accent4">
              <a:lumMod val="20000"/>
              <a:lumOff val="80000"/>
            </a:schemeClr>
          </a:solidFill>
        </p:spPr>
        <p:txBody>
          <a:bodyPr>
            <a:normAutofit/>
          </a:bodyPr>
          <a:lstStyle/>
          <a:p>
            <a:pPr algn="ctr"/>
            <a:r>
              <a:rPr kumimoji="1" lang="ja-JP" altLang="en-US" dirty="0"/>
              <a:t>おっぱい吸うこと・噛むこと</a:t>
            </a:r>
          </a:p>
        </p:txBody>
      </p:sp>
      <p:sp>
        <p:nvSpPr>
          <p:cNvPr id="3" name="コンテンツ プレースホルダー 2"/>
          <p:cNvSpPr>
            <a:spLocks noGrp="1"/>
          </p:cNvSpPr>
          <p:nvPr>
            <p:ph idx="1"/>
          </p:nvPr>
        </p:nvSpPr>
        <p:spPr>
          <a:xfrm>
            <a:off x="756453" y="2204864"/>
            <a:ext cx="3407495" cy="792088"/>
          </a:xfrm>
          <a:noFill/>
          <a:ln>
            <a:solidFill>
              <a:schemeClr val="tx1"/>
            </a:solidFill>
          </a:ln>
        </p:spPr>
        <p:txBody>
          <a:bodyPr anchor="ctr"/>
          <a:lstStyle/>
          <a:p>
            <a:pPr marL="0" indent="0" algn="ctr">
              <a:buNone/>
            </a:pPr>
            <a:r>
              <a:rPr kumimoji="1" lang="ja-JP" altLang="en-US" dirty="0">
                <a:latin typeface="+mn-ea"/>
              </a:rPr>
              <a:t>おっぱいを吸うこと</a:t>
            </a:r>
          </a:p>
        </p:txBody>
      </p:sp>
      <p:sp>
        <p:nvSpPr>
          <p:cNvPr id="4" name="コンテンツ プレースホルダー 2"/>
          <p:cNvSpPr txBox="1">
            <a:spLocks/>
          </p:cNvSpPr>
          <p:nvPr/>
        </p:nvSpPr>
        <p:spPr>
          <a:xfrm>
            <a:off x="540430" y="3642782"/>
            <a:ext cx="3839543" cy="792088"/>
          </a:xfrm>
          <a:prstGeom prst="rect">
            <a:avLst/>
          </a:prstGeom>
        </p:spPr>
        <p:txBody>
          <a:bodyPr vert="horz" lIns="91440" tIns="45720" rIns="91440" bIns="45720" rtlCol="0" anchor="ct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None/>
            </a:pPr>
            <a:r>
              <a:rPr lang="ja-JP" altLang="en-US" dirty="0">
                <a:latin typeface="+mn-ea"/>
              </a:rPr>
              <a:t>生まれてすぐ</a:t>
            </a:r>
            <a:r>
              <a:rPr lang="ja-JP" altLang="en-US">
                <a:latin typeface="+mn-ea"/>
              </a:rPr>
              <a:t>に行われる反射</a:t>
            </a:r>
            <a:r>
              <a:rPr lang="ja-JP" altLang="en-US" dirty="0">
                <a:latin typeface="+mn-ea"/>
              </a:rPr>
              <a:t>運動</a:t>
            </a:r>
          </a:p>
        </p:txBody>
      </p:sp>
      <p:sp>
        <p:nvSpPr>
          <p:cNvPr id="5" name="コンテンツ プレースホルダー 2"/>
          <p:cNvSpPr txBox="1">
            <a:spLocks/>
          </p:cNvSpPr>
          <p:nvPr/>
        </p:nvSpPr>
        <p:spPr>
          <a:xfrm>
            <a:off x="540430" y="5101583"/>
            <a:ext cx="3839543" cy="792088"/>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None/>
            </a:pPr>
            <a:r>
              <a:rPr lang="ja-JP" altLang="en-US" dirty="0">
                <a:latin typeface="+mn-ea"/>
              </a:rPr>
              <a:t>練習はいらない</a:t>
            </a:r>
          </a:p>
        </p:txBody>
      </p:sp>
      <p:sp>
        <p:nvSpPr>
          <p:cNvPr id="6" name="コンテンツ プレースホルダー 2"/>
          <p:cNvSpPr txBox="1">
            <a:spLocks/>
          </p:cNvSpPr>
          <p:nvPr/>
        </p:nvSpPr>
        <p:spPr>
          <a:xfrm>
            <a:off x="5601072" y="2204864"/>
            <a:ext cx="3407495" cy="792088"/>
          </a:xfrm>
          <a:prstGeom prst="rect">
            <a:avLst/>
          </a:prstGeom>
          <a:noFill/>
          <a:ln>
            <a:solidFill>
              <a:schemeClr val="tx1"/>
            </a:solidFill>
          </a:ln>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Font typeface="Arial" panose="020B0604020202020204" pitchFamily="34" charset="0"/>
              <a:buNone/>
            </a:pPr>
            <a:r>
              <a:rPr lang="ja-JP" altLang="en-US" dirty="0">
                <a:latin typeface="+mn-ea"/>
              </a:rPr>
              <a:t>噛むこと</a:t>
            </a:r>
          </a:p>
        </p:txBody>
      </p:sp>
      <p:sp>
        <p:nvSpPr>
          <p:cNvPr id="7" name="コンテンツ プレースホルダー 2"/>
          <p:cNvSpPr txBox="1">
            <a:spLocks/>
          </p:cNvSpPr>
          <p:nvPr/>
        </p:nvSpPr>
        <p:spPr>
          <a:xfrm>
            <a:off x="5637260" y="3212976"/>
            <a:ext cx="3407495" cy="1895628"/>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2600" dirty="0">
                <a:latin typeface="+mn-ea"/>
              </a:rPr>
              <a:t>歯が生えてくると、歯からの</a:t>
            </a:r>
            <a:r>
              <a:rPr lang="ja-JP" altLang="en-US" sz="2600">
                <a:latin typeface="+mn-ea"/>
              </a:rPr>
              <a:t>感覚を手がかり</a:t>
            </a:r>
            <a:r>
              <a:rPr lang="ja-JP" altLang="en-US" sz="2600" dirty="0">
                <a:latin typeface="+mn-ea"/>
              </a:rPr>
              <a:t>として噛む動作を身につける</a:t>
            </a:r>
          </a:p>
        </p:txBody>
      </p:sp>
      <p:sp>
        <p:nvSpPr>
          <p:cNvPr id="8" name="コンテンツ プレースホルダー 2"/>
          <p:cNvSpPr txBox="1">
            <a:spLocks/>
          </p:cNvSpPr>
          <p:nvPr/>
        </p:nvSpPr>
        <p:spPr>
          <a:xfrm>
            <a:off x="5241031" y="5108604"/>
            <a:ext cx="4199952" cy="792088"/>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None/>
            </a:pPr>
            <a:r>
              <a:rPr lang="ja-JP" altLang="en-US" dirty="0">
                <a:latin typeface="游ゴシック 本文"/>
              </a:rPr>
              <a:t>生後の学習によって獲得</a:t>
            </a:r>
          </a:p>
        </p:txBody>
      </p:sp>
    </p:spTree>
    <p:extLst>
      <p:ext uri="{BB962C8B-B14F-4D97-AF65-F5344CB8AC3E}">
        <p14:creationId xmlns:p14="http://schemas.microsoft.com/office/powerpoint/2010/main" val="3657489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200472" y="224997"/>
            <a:ext cx="4608512" cy="646331"/>
          </a:xfrm>
          <a:prstGeom prst="rect">
            <a:avLst/>
          </a:prstGeom>
          <a:solidFill>
            <a:schemeClr val="accent3">
              <a:lumMod val="20000"/>
              <a:lumOff val="80000"/>
            </a:schemeClr>
          </a:solidFill>
          <a:ln>
            <a:noFill/>
          </a:ln>
        </p:spPr>
        <p:txBody>
          <a:bodyPr wrap="square" rtlCol="0">
            <a:spAutoFit/>
          </a:bodyPr>
          <a:lstStyle/>
          <a:p>
            <a:r>
              <a:rPr lang="ja-JP" altLang="en-US" sz="3600" dirty="0">
                <a:latin typeface="游ゴシック" panose="020B0400000000000000" pitchFamily="50" charset="-128"/>
                <a:ea typeface="游ゴシック" panose="020B0400000000000000" pitchFamily="50" charset="-128"/>
              </a:rPr>
              <a:t>フッ化物とは</a:t>
            </a:r>
          </a:p>
        </p:txBody>
      </p:sp>
      <p:sp>
        <p:nvSpPr>
          <p:cNvPr id="2" name="テキスト ボックス 1">
            <a:extLst>
              <a:ext uri="{FF2B5EF4-FFF2-40B4-BE49-F238E27FC236}">
                <a16:creationId xmlns:a16="http://schemas.microsoft.com/office/drawing/2014/main" id="{A3F88579-148D-4D9E-B090-35E1E4C16E82}"/>
              </a:ext>
            </a:extLst>
          </p:cNvPr>
          <p:cNvSpPr txBox="1"/>
          <p:nvPr/>
        </p:nvSpPr>
        <p:spPr>
          <a:xfrm>
            <a:off x="405290" y="1431937"/>
            <a:ext cx="6624736" cy="1384995"/>
          </a:xfrm>
          <a:prstGeom prst="rect">
            <a:avLst/>
          </a:prstGeom>
          <a:noFill/>
        </p:spPr>
        <p:txBody>
          <a:bodyPr wrap="square" rtlCol="0">
            <a:spAutoFit/>
          </a:bodyPr>
          <a:lstStyle/>
          <a:p>
            <a:r>
              <a:rPr kumimoji="1" lang="ja-JP" altLang="en-US" sz="2800" dirty="0"/>
              <a:t>・歯の再石灰化を助ける</a:t>
            </a:r>
            <a:endParaRPr kumimoji="1" lang="en-US" altLang="ja-JP" sz="2800" dirty="0"/>
          </a:p>
          <a:p>
            <a:r>
              <a:rPr kumimoji="1" lang="ja-JP" altLang="en-US" sz="2800" dirty="0"/>
              <a:t>・歯の質を強くする</a:t>
            </a:r>
            <a:endParaRPr kumimoji="1" lang="en-US" altLang="ja-JP" sz="2800" dirty="0"/>
          </a:p>
          <a:p>
            <a:r>
              <a:rPr kumimoji="1" lang="ja-JP" altLang="en-US" sz="2800" dirty="0"/>
              <a:t>・むし歯菌の働きを弱める</a:t>
            </a:r>
          </a:p>
        </p:txBody>
      </p:sp>
      <p:pic>
        <p:nvPicPr>
          <p:cNvPr id="11" name="Picture 2">
            <a:extLst>
              <a:ext uri="{FF2B5EF4-FFF2-40B4-BE49-F238E27FC236}">
                <a16:creationId xmlns:a16="http://schemas.microsoft.com/office/drawing/2014/main" id="{D7EE06F2-B385-40FF-94C8-0DE0B44E62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136" y="3193815"/>
            <a:ext cx="9092827" cy="2232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78732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1" descr="男の子おやつ"/>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69763" y="5247691"/>
            <a:ext cx="1691749" cy="1522698"/>
          </a:xfrm>
          <a:prstGeom prst="rect">
            <a:avLst/>
          </a:prstGeom>
          <a:noFill/>
          <a:extLst>
            <a:ext uri="{909E8E84-426E-40DD-AFC4-6F175D3DCCD1}">
              <a14:hiddenFill xmlns:a14="http://schemas.microsoft.com/office/drawing/2010/main">
                <a:solidFill>
                  <a:srgbClr val="FFFFFF"/>
                </a:solidFill>
              </a14:hiddenFill>
            </a:ext>
          </a:extLst>
        </p:spPr>
      </p:pic>
      <p:sp>
        <p:nvSpPr>
          <p:cNvPr id="12" name="テキスト ボックス 11"/>
          <p:cNvSpPr txBox="1"/>
          <p:nvPr/>
        </p:nvSpPr>
        <p:spPr>
          <a:xfrm>
            <a:off x="344487" y="233648"/>
            <a:ext cx="6450509" cy="769441"/>
          </a:xfrm>
          <a:prstGeom prst="rect">
            <a:avLst/>
          </a:prstGeom>
          <a:solidFill>
            <a:schemeClr val="accent4">
              <a:lumMod val="20000"/>
              <a:lumOff val="80000"/>
            </a:schemeClr>
          </a:solidFill>
          <a:ln>
            <a:noFill/>
          </a:ln>
        </p:spPr>
        <p:txBody>
          <a:bodyPr wrap="square" rtlCol="0">
            <a:spAutoFit/>
          </a:bodyPr>
          <a:lstStyle/>
          <a:p>
            <a:r>
              <a:rPr lang="ja-JP" altLang="en-US" sz="4400" dirty="0">
                <a:latin typeface="游ゴシック" panose="020B0400000000000000" pitchFamily="50" charset="-128"/>
                <a:ea typeface="游ゴシック" panose="020B0400000000000000" pitchFamily="50" charset="-128"/>
              </a:rPr>
              <a:t>③おやつの食べ方の工夫</a:t>
            </a:r>
          </a:p>
        </p:txBody>
      </p:sp>
      <p:grpSp>
        <p:nvGrpSpPr>
          <p:cNvPr id="17" name="グループ化 16"/>
          <p:cNvGrpSpPr/>
          <p:nvPr/>
        </p:nvGrpSpPr>
        <p:grpSpPr>
          <a:xfrm>
            <a:off x="1671908" y="1381470"/>
            <a:ext cx="6912768" cy="1209204"/>
            <a:chOff x="4645496" y="1450782"/>
            <a:chExt cx="6912768" cy="1209204"/>
          </a:xfrm>
        </p:grpSpPr>
        <p:sp>
          <p:nvSpPr>
            <p:cNvPr id="13" name="テキスト ボックス 12"/>
            <p:cNvSpPr txBox="1"/>
            <p:nvPr/>
          </p:nvSpPr>
          <p:spPr>
            <a:xfrm>
              <a:off x="4645496" y="1450782"/>
              <a:ext cx="6912768" cy="523220"/>
            </a:xfrm>
            <a:prstGeom prst="rect">
              <a:avLst/>
            </a:prstGeom>
            <a:noFill/>
          </p:spPr>
          <p:txBody>
            <a:bodyPr wrap="square" rtlCol="0">
              <a:spAutoFit/>
            </a:bodyPr>
            <a:lstStyle/>
            <a:p>
              <a:r>
                <a:rPr lang="ja-JP" altLang="en-US" sz="2800" b="1" dirty="0">
                  <a:latin typeface="游ゴシック" panose="020B0400000000000000" pitchFamily="50" charset="-128"/>
                  <a:ea typeface="游ゴシック" panose="020B0400000000000000" pitchFamily="50" charset="-128"/>
                </a:rPr>
                <a:t>おやつは、時間を決めて</a:t>
              </a:r>
              <a:endParaRPr lang="en-US" altLang="ja-JP" sz="2800" b="1" dirty="0">
                <a:latin typeface="游ゴシック" panose="020B0400000000000000" pitchFamily="50" charset="-128"/>
                <a:ea typeface="游ゴシック" panose="020B0400000000000000" pitchFamily="50" charset="-128"/>
              </a:endParaRPr>
            </a:p>
          </p:txBody>
        </p:sp>
        <p:sp>
          <p:nvSpPr>
            <p:cNvPr id="14" name="テキスト ボックス 13"/>
            <p:cNvSpPr txBox="1"/>
            <p:nvPr/>
          </p:nvSpPr>
          <p:spPr>
            <a:xfrm>
              <a:off x="5025720" y="1952100"/>
              <a:ext cx="5139129" cy="707886"/>
            </a:xfrm>
            <a:prstGeom prst="rect">
              <a:avLst/>
            </a:prstGeom>
            <a:noFill/>
          </p:spPr>
          <p:txBody>
            <a:bodyPr wrap="square" rtlCol="0">
              <a:spAutoFit/>
            </a:bodyPr>
            <a:lstStyle/>
            <a:p>
              <a:r>
                <a:rPr lang="ja-JP" altLang="en-US" sz="2000" dirty="0">
                  <a:latin typeface="游ゴシック" panose="020B0400000000000000" pitchFamily="50" charset="-128"/>
                  <a:ea typeface="游ゴシック" panose="020B0400000000000000" pitchFamily="50" charset="-128"/>
                </a:rPr>
                <a:t>ダラダラ食べに注意して夜の歯みがき後はお茶、水以外は控えましょう</a:t>
              </a:r>
              <a:endParaRPr lang="en-US" altLang="ja-JP" sz="2000" dirty="0">
                <a:latin typeface="游ゴシック" panose="020B0400000000000000" pitchFamily="50" charset="-128"/>
                <a:ea typeface="游ゴシック" panose="020B0400000000000000" pitchFamily="50" charset="-128"/>
              </a:endParaRPr>
            </a:p>
          </p:txBody>
        </p:sp>
      </p:grpSp>
      <p:grpSp>
        <p:nvGrpSpPr>
          <p:cNvPr id="5" name="グループ化 4"/>
          <p:cNvGrpSpPr/>
          <p:nvPr/>
        </p:nvGrpSpPr>
        <p:grpSpPr>
          <a:xfrm>
            <a:off x="1671908" y="3149467"/>
            <a:ext cx="7025508" cy="1538883"/>
            <a:chOff x="4654447" y="2855966"/>
            <a:chExt cx="7025508" cy="1538883"/>
          </a:xfrm>
        </p:grpSpPr>
        <p:sp>
          <p:nvSpPr>
            <p:cNvPr id="15" name="テキスト ボックス 14"/>
            <p:cNvSpPr txBox="1"/>
            <p:nvPr/>
          </p:nvSpPr>
          <p:spPr>
            <a:xfrm>
              <a:off x="4654447" y="2855966"/>
              <a:ext cx="6912768" cy="523220"/>
            </a:xfrm>
            <a:prstGeom prst="rect">
              <a:avLst/>
            </a:prstGeom>
            <a:noFill/>
          </p:spPr>
          <p:txBody>
            <a:bodyPr wrap="square" rtlCol="0">
              <a:spAutoFit/>
            </a:bodyPr>
            <a:lstStyle/>
            <a:p>
              <a:r>
                <a:rPr lang="ja-JP" altLang="en-US" sz="2800" b="1" dirty="0">
                  <a:latin typeface="游ゴシック" panose="020B0400000000000000" pitchFamily="50" charset="-128"/>
                </a:rPr>
                <a:t>おやつの組み合わせを工夫しよう</a:t>
              </a:r>
            </a:p>
          </p:txBody>
        </p:sp>
        <p:sp>
          <p:nvSpPr>
            <p:cNvPr id="16" name="テキスト ボックス 15"/>
            <p:cNvSpPr txBox="1"/>
            <p:nvPr/>
          </p:nvSpPr>
          <p:spPr>
            <a:xfrm>
              <a:off x="5029022" y="3379186"/>
              <a:ext cx="6650933" cy="1015663"/>
            </a:xfrm>
            <a:prstGeom prst="rect">
              <a:avLst/>
            </a:prstGeom>
            <a:noFill/>
          </p:spPr>
          <p:txBody>
            <a:bodyPr wrap="square" rtlCol="0">
              <a:spAutoFit/>
            </a:bodyPr>
            <a:lstStyle/>
            <a:p>
              <a:r>
                <a:rPr lang="ja-JP" altLang="en-US" sz="2000" dirty="0">
                  <a:latin typeface="游ゴシック" panose="020B0400000000000000" pitchFamily="50" charset="-128"/>
                </a:rPr>
                <a:t>甘いもの＋甘くないもの、甘くないもの＋甘くないもの</a:t>
              </a:r>
              <a:endParaRPr lang="en-US" altLang="ja-JP" sz="2000" dirty="0">
                <a:latin typeface="游ゴシック" panose="020B0400000000000000" pitchFamily="50" charset="-128"/>
              </a:endParaRPr>
            </a:p>
            <a:p>
              <a:r>
                <a:rPr lang="ja-JP" altLang="en-US" sz="2000" dirty="0">
                  <a:latin typeface="游ゴシック" panose="020B0400000000000000" pitchFamily="50" charset="-128"/>
                </a:rPr>
                <a:t>（例）ビスケットとお茶、おせんべいとジュース</a:t>
              </a:r>
              <a:endParaRPr lang="en-US" altLang="ja-JP" sz="2000" dirty="0">
                <a:latin typeface="游ゴシック" panose="020B0400000000000000" pitchFamily="50" charset="-128"/>
              </a:endParaRPr>
            </a:p>
            <a:p>
              <a:r>
                <a:rPr lang="ja-JP" altLang="en-US" sz="2000" dirty="0">
                  <a:latin typeface="游ゴシック" panose="020B0400000000000000" pitchFamily="50" charset="-128"/>
                </a:rPr>
                <a:t>　　　さつまいもと牛乳など</a:t>
              </a:r>
              <a:endParaRPr lang="en-US" altLang="ja-JP" sz="2000" dirty="0">
                <a:latin typeface="游ゴシック" panose="020B0400000000000000" pitchFamily="50" charset="-128"/>
              </a:endParaRPr>
            </a:p>
          </p:txBody>
        </p:sp>
      </p:grpSp>
      <p:grpSp>
        <p:nvGrpSpPr>
          <p:cNvPr id="19" name="グループ化 18"/>
          <p:cNvGrpSpPr/>
          <p:nvPr/>
        </p:nvGrpSpPr>
        <p:grpSpPr>
          <a:xfrm>
            <a:off x="1671908" y="5116359"/>
            <a:ext cx="6912768" cy="1219393"/>
            <a:chOff x="4654447" y="2901756"/>
            <a:chExt cx="6912768" cy="1219393"/>
          </a:xfrm>
        </p:grpSpPr>
        <p:sp>
          <p:nvSpPr>
            <p:cNvPr id="20" name="テキスト ボックス 19"/>
            <p:cNvSpPr txBox="1"/>
            <p:nvPr/>
          </p:nvSpPr>
          <p:spPr>
            <a:xfrm>
              <a:off x="4654447" y="2901756"/>
              <a:ext cx="6912768" cy="523220"/>
            </a:xfrm>
            <a:prstGeom prst="rect">
              <a:avLst/>
            </a:prstGeom>
            <a:noFill/>
          </p:spPr>
          <p:txBody>
            <a:bodyPr wrap="square" rtlCol="0">
              <a:spAutoFit/>
            </a:bodyPr>
            <a:lstStyle/>
            <a:p>
              <a:r>
                <a:rPr lang="ja-JP" altLang="en-US" sz="2800" b="1" dirty="0">
                  <a:latin typeface="游ゴシック" panose="020B0400000000000000" pitchFamily="50" charset="-128"/>
                </a:rPr>
                <a:t>食べ過ぎは禁物</a:t>
              </a:r>
            </a:p>
          </p:txBody>
        </p:sp>
        <p:sp>
          <p:nvSpPr>
            <p:cNvPr id="21" name="テキスト ボックス 20"/>
            <p:cNvSpPr txBox="1"/>
            <p:nvPr/>
          </p:nvSpPr>
          <p:spPr>
            <a:xfrm>
              <a:off x="5029022" y="3413263"/>
              <a:ext cx="4913848" cy="707886"/>
            </a:xfrm>
            <a:prstGeom prst="rect">
              <a:avLst/>
            </a:prstGeom>
            <a:noFill/>
          </p:spPr>
          <p:txBody>
            <a:bodyPr wrap="square" rtlCol="0">
              <a:spAutoFit/>
            </a:bodyPr>
            <a:lstStyle/>
            <a:p>
              <a:r>
                <a:rPr lang="ja-JP" altLang="en-US" sz="2000" dirty="0">
                  <a:latin typeface="游ゴシック" panose="020B0400000000000000" pitchFamily="50" charset="-128"/>
                  <a:ea typeface="游ゴシック" panose="020B0400000000000000" pitchFamily="50" charset="-128"/>
                </a:rPr>
                <a:t>袋ごとあげず、必ず食べる量だけ小分けしましょう</a:t>
              </a:r>
              <a:endParaRPr lang="en-US" altLang="ja-JP" sz="2000" dirty="0">
                <a:latin typeface="游ゴシック" panose="020B0400000000000000" pitchFamily="50" charset="-128"/>
                <a:ea typeface="游ゴシック" panose="020B0400000000000000" pitchFamily="50" charset="-128"/>
              </a:endParaRPr>
            </a:p>
          </p:txBody>
        </p:sp>
      </p:grpSp>
      <p:pic>
        <p:nvPicPr>
          <p:cNvPr id="11270" name="Picture 6" descr="ãï¼æã®ããã¤ãã¤ã©ã¹ããã®ç»åæ¤ç´¢çµæ"/>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91262" y="1276142"/>
            <a:ext cx="1197025" cy="1511395"/>
          </a:xfrm>
          <a:prstGeom prst="rect">
            <a:avLst/>
          </a:prstGeom>
          <a:noFill/>
          <a:extLst>
            <a:ext uri="{909E8E84-426E-40DD-AFC4-6F175D3DCCD1}">
              <a14:hiddenFill xmlns:a14="http://schemas.microsoft.com/office/drawing/2010/main">
                <a:solidFill>
                  <a:srgbClr val="FFFFFF"/>
                </a:solidFill>
              </a14:hiddenFill>
            </a:ext>
          </a:extLst>
        </p:spPr>
      </p:pic>
      <p:pic>
        <p:nvPicPr>
          <p:cNvPr id="11272" name="Picture 8" descr="é¢é£ç»å"/>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07470" y="5490723"/>
            <a:ext cx="871890" cy="11089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4841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8722" y="158739"/>
            <a:ext cx="7667999" cy="921694"/>
          </a:xfrm>
          <a:solidFill>
            <a:schemeClr val="accent3">
              <a:lumMod val="20000"/>
              <a:lumOff val="80000"/>
            </a:schemeClr>
          </a:solidFill>
        </p:spPr>
        <p:txBody>
          <a:bodyPr/>
          <a:lstStyle/>
          <a:p>
            <a:r>
              <a:rPr kumimoji="1" lang="ja-JP" altLang="en-US" dirty="0"/>
              <a:t>ママやパパのお口も清潔に！</a:t>
            </a:r>
          </a:p>
        </p:txBody>
      </p:sp>
      <p:sp>
        <p:nvSpPr>
          <p:cNvPr id="5" name="テキスト ボックス 4"/>
          <p:cNvSpPr txBox="1"/>
          <p:nvPr/>
        </p:nvSpPr>
        <p:spPr>
          <a:xfrm>
            <a:off x="194022" y="1472269"/>
            <a:ext cx="3877741" cy="830997"/>
          </a:xfrm>
          <a:prstGeom prst="rect">
            <a:avLst/>
          </a:prstGeom>
          <a:solidFill>
            <a:schemeClr val="accent4">
              <a:lumMod val="20000"/>
              <a:lumOff val="80000"/>
            </a:schemeClr>
          </a:solidFill>
        </p:spPr>
        <p:txBody>
          <a:bodyPr wrap="square" rtlCol="0">
            <a:spAutoFit/>
          </a:bodyPr>
          <a:lstStyle/>
          <a:p>
            <a:r>
              <a:rPr kumimoji="1" lang="ja-JP" altLang="en-US" sz="4800" b="1" dirty="0"/>
              <a:t>感染の窓？！</a:t>
            </a:r>
          </a:p>
        </p:txBody>
      </p:sp>
      <p:sp>
        <p:nvSpPr>
          <p:cNvPr id="6" name="テキスト ボックス 5"/>
          <p:cNvSpPr txBox="1"/>
          <p:nvPr/>
        </p:nvSpPr>
        <p:spPr>
          <a:xfrm>
            <a:off x="3803736" y="5261885"/>
            <a:ext cx="6579554" cy="400110"/>
          </a:xfrm>
          <a:prstGeom prst="rect">
            <a:avLst/>
          </a:prstGeom>
          <a:noFill/>
        </p:spPr>
        <p:txBody>
          <a:bodyPr wrap="square" rtlCol="0">
            <a:spAutoFit/>
          </a:bodyPr>
          <a:lstStyle/>
          <a:p>
            <a:r>
              <a:rPr kumimoji="1" lang="ja-JP" altLang="en-US" sz="2000" dirty="0"/>
              <a:t>最も家族から感染しやすい特に危険な時期</a:t>
            </a:r>
          </a:p>
        </p:txBody>
      </p:sp>
      <p:grpSp>
        <p:nvGrpSpPr>
          <p:cNvPr id="37" name="グループ化 36"/>
          <p:cNvGrpSpPr/>
          <p:nvPr/>
        </p:nvGrpSpPr>
        <p:grpSpPr>
          <a:xfrm>
            <a:off x="879830" y="3933056"/>
            <a:ext cx="7973432" cy="774959"/>
            <a:chOff x="435952" y="3784683"/>
            <a:chExt cx="7973432" cy="774959"/>
          </a:xfrm>
        </p:grpSpPr>
        <p:cxnSp>
          <p:nvCxnSpPr>
            <p:cNvPr id="8" name="直線コネクタ 7"/>
            <p:cNvCxnSpPr/>
            <p:nvPr/>
          </p:nvCxnSpPr>
          <p:spPr>
            <a:xfrm flipV="1">
              <a:off x="818341" y="3920541"/>
              <a:ext cx="7128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直線コネクタ 9"/>
            <p:cNvCxnSpPr/>
            <p:nvPr/>
          </p:nvCxnSpPr>
          <p:spPr>
            <a:xfrm flipH="1">
              <a:off x="831996" y="3793232"/>
              <a:ext cx="0" cy="27964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直線コネクタ 12"/>
            <p:cNvCxnSpPr/>
            <p:nvPr/>
          </p:nvCxnSpPr>
          <p:spPr>
            <a:xfrm flipH="1">
              <a:off x="6537176" y="3805973"/>
              <a:ext cx="0" cy="27964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p:nvCxnSpPr>
          <p:spPr>
            <a:xfrm flipH="1">
              <a:off x="7689304" y="3805973"/>
              <a:ext cx="0" cy="27964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flipH="1">
              <a:off x="4304928" y="3793232"/>
              <a:ext cx="0" cy="27964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flipH="1">
              <a:off x="2000672" y="3793232"/>
              <a:ext cx="0" cy="27964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flipH="1">
              <a:off x="5385048" y="3784683"/>
              <a:ext cx="0" cy="27964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flipH="1">
              <a:off x="3152800" y="3793232"/>
              <a:ext cx="0" cy="27964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直線コネクタ 22"/>
            <p:cNvCxnSpPr/>
            <p:nvPr/>
          </p:nvCxnSpPr>
          <p:spPr>
            <a:xfrm>
              <a:off x="1424608" y="3865240"/>
              <a:ext cx="0" cy="139824"/>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直線コネクタ 31"/>
            <p:cNvCxnSpPr/>
            <p:nvPr/>
          </p:nvCxnSpPr>
          <p:spPr>
            <a:xfrm>
              <a:off x="2576736" y="3863144"/>
              <a:ext cx="0" cy="139824"/>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直線コネクタ 32"/>
            <p:cNvCxnSpPr/>
            <p:nvPr/>
          </p:nvCxnSpPr>
          <p:spPr>
            <a:xfrm>
              <a:off x="3728864" y="3863144"/>
              <a:ext cx="0" cy="139824"/>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直線コネクタ 33"/>
            <p:cNvCxnSpPr/>
            <p:nvPr/>
          </p:nvCxnSpPr>
          <p:spPr>
            <a:xfrm>
              <a:off x="7113240" y="3861048"/>
              <a:ext cx="0" cy="139824"/>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直線コネクタ 34"/>
            <p:cNvCxnSpPr/>
            <p:nvPr/>
          </p:nvCxnSpPr>
          <p:spPr>
            <a:xfrm>
              <a:off x="5961112" y="3863144"/>
              <a:ext cx="0" cy="139824"/>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直線コネクタ 35"/>
            <p:cNvCxnSpPr/>
            <p:nvPr/>
          </p:nvCxnSpPr>
          <p:spPr>
            <a:xfrm>
              <a:off x="4880992" y="3863144"/>
              <a:ext cx="0" cy="139824"/>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テキスト ボックス 37"/>
            <p:cNvSpPr txBox="1"/>
            <p:nvPr/>
          </p:nvSpPr>
          <p:spPr>
            <a:xfrm>
              <a:off x="435952" y="4208738"/>
              <a:ext cx="792088" cy="338554"/>
            </a:xfrm>
            <a:prstGeom prst="rect">
              <a:avLst/>
            </a:prstGeom>
            <a:noFill/>
          </p:spPr>
          <p:txBody>
            <a:bodyPr wrap="square" rtlCol="0">
              <a:spAutoFit/>
            </a:bodyPr>
            <a:lstStyle/>
            <a:p>
              <a:pPr algn="ctr"/>
              <a:r>
                <a:rPr kumimoji="1" lang="en-US" altLang="ja-JP" sz="1600" dirty="0"/>
                <a:t>0</a:t>
              </a:r>
              <a:endParaRPr kumimoji="1" lang="ja-JP" altLang="en-US" sz="1600" dirty="0"/>
            </a:p>
          </p:txBody>
        </p:sp>
        <p:sp>
          <p:nvSpPr>
            <p:cNvPr id="39" name="テキスト ボックス 38"/>
            <p:cNvSpPr txBox="1"/>
            <p:nvPr/>
          </p:nvSpPr>
          <p:spPr>
            <a:xfrm>
              <a:off x="1604628" y="4208738"/>
              <a:ext cx="792088" cy="338554"/>
            </a:xfrm>
            <a:prstGeom prst="rect">
              <a:avLst/>
            </a:prstGeom>
            <a:noFill/>
          </p:spPr>
          <p:txBody>
            <a:bodyPr wrap="square" rtlCol="0">
              <a:spAutoFit/>
            </a:bodyPr>
            <a:lstStyle/>
            <a:p>
              <a:pPr algn="ctr"/>
              <a:r>
                <a:rPr kumimoji="1" lang="en-US" altLang="ja-JP" sz="1600" dirty="0"/>
                <a:t>6</a:t>
              </a:r>
              <a:endParaRPr kumimoji="1" lang="ja-JP" altLang="en-US" sz="1600" dirty="0"/>
            </a:p>
          </p:txBody>
        </p:sp>
        <p:sp>
          <p:nvSpPr>
            <p:cNvPr id="40" name="テキスト ボックス 39"/>
            <p:cNvSpPr txBox="1"/>
            <p:nvPr/>
          </p:nvSpPr>
          <p:spPr>
            <a:xfrm>
              <a:off x="2756756" y="4221088"/>
              <a:ext cx="792088" cy="338554"/>
            </a:xfrm>
            <a:prstGeom prst="rect">
              <a:avLst/>
            </a:prstGeom>
            <a:noFill/>
          </p:spPr>
          <p:txBody>
            <a:bodyPr wrap="square" rtlCol="0">
              <a:spAutoFit/>
            </a:bodyPr>
            <a:lstStyle/>
            <a:p>
              <a:pPr algn="ctr"/>
              <a:r>
                <a:rPr kumimoji="1" lang="en-US" altLang="ja-JP" sz="1600" dirty="0"/>
                <a:t>12</a:t>
              </a:r>
              <a:endParaRPr kumimoji="1" lang="ja-JP" altLang="en-US" sz="1600" dirty="0"/>
            </a:p>
          </p:txBody>
        </p:sp>
        <p:sp>
          <p:nvSpPr>
            <p:cNvPr id="42" name="テキスト ボックス 41"/>
            <p:cNvSpPr txBox="1"/>
            <p:nvPr/>
          </p:nvSpPr>
          <p:spPr>
            <a:xfrm>
              <a:off x="3925432" y="4221088"/>
              <a:ext cx="792088" cy="338554"/>
            </a:xfrm>
            <a:prstGeom prst="rect">
              <a:avLst/>
            </a:prstGeom>
            <a:noFill/>
          </p:spPr>
          <p:txBody>
            <a:bodyPr wrap="square" rtlCol="0">
              <a:spAutoFit/>
            </a:bodyPr>
            <a:lstStyle/>
            <a:p>
              <a:pPr algn="ctr"/>
              <a:r>
                <a:rPr kumimoji="1" lang="en-US" altLang="ja-JP" sz="1600" dirty="0"/>
                <a:t>18</a:t>
              </a:r>
              <a:endParaRPr kumimoji="1" lang="ja-JP" altLang="en-US" sz="1600" dirty="0"/>
            </a:p>
          </p:txBody>
        </p:sp>
        <p:sp>
          <p:nvSpPr>
            <p:cNvPr id="43" name="テキスト ボックス 42"/>
            <p:cNvSpPr txBox="1"/>
            <p:nvPr/>
          </p:nvSpPr>
          <p:spPr>
            <a:xfrm>
              <a:off x="4989004" y="4221088"/>
              <a:ext cx="792088" cy="338554"/>
            </a:xfrm>
            <a:prstGeom prst="rect">
              <a:avLst/>
            </a:prstGeom>
            <a:noFill/>
          </p:spPr>
          <p:txBody>
            <a:bodyPr wrap="square" rtlCol="0">
              <a:spAutoFit/>
            </a:bodyPr>
            <a:lstStyle/>
            <a:p>
              <a:pPr algn="ctr"/>
              <a:r>
                <a:rPr kumimoji="1" lang="en-US" altLang="ja-JP" sz="1600" dirty="0"/>
                <a:t>24</a:t>
              </a:r>
              <a:endParaRPr kumimoji="1" lang="ja-JP" altLang="en-US" sz="1600" dirty="0"/>
            </a:p>
          </p:txBody>
        </p:sp>
        <p:sp>
          <p:nvSpPr>
            <p:cNvPr id="44" name="テキスト ボックス 43"/>
            <p:cNvSpPr txBox="1"/>
            <p:nvPr/>
          </p:nvSpPr>
          <p:spPr>
            <a:xfrm>
              <a:off x="6141132" y="4185639"/>
              <a:ext cx="792088" cy="338554"/>
            </a:xfrm>
            <a:prstGeom prst="rect">
              <a:avLst/>
            </a:prstGeom>
            <a:noFill/>
          </p:spPr>
          <p:txBody>
            <a:bodyPr wrap="square" rtlCol="0">
              <a:spAutoFit/>
            </a:bodyPr>
            <a:lstStyle/>
            <a:p>
              <a:pPr algn="ctr"/>
              <a:r>
                <a:rPr kumimoji="1" lang="en-US" altLang="ja-JP" sz="1600" dirty="0"/>
                <a:t>30</a:t>
              </a:r>
              <a:endParaRPr kumimoji="1" lang="ja-JP" altLang="en-US" sz="1600" dirty="0"/>
            </a:p>
          </p:txBody>
        </p:sp>
        <p:sp>
          <p:nvSpPr>
            <p:cNvPr id="45" name="テキスト ボックス 44"/>
            <p:cNvSpPr txBox="1"/>
            <p:nvPr/>
          </p:nvSpPr>
          <p:spPr>
            <a:xfrm>
              <a:off x="7240708" y="4170566"/>
              <a:ext cx="1168676" cy="338554"/>
            </a:xfrm>
            <a:prstGeom prst="rect">
              <a:avLst/>
            </a:prstGeom>
            <a:noFill/>
          </p:spPr>
          <p:txBody>
            <a:bodyPr wrap="square" rtlCol="0">
              <a:spAutoFit/>
            </a:bodyPr>
            <a:lstStyle/>
            <a:p>
              <a:pPr algn="ctr"/>
              <a:r>
                <a:rPr kumimoji="1" lang="en-US" altLang="ja-JP" sz="1600" dirty="0"/>
                <a:t>36</a:t>
              </a:r>
              <a:r>
                <a:rPr kumimoji="1" lang="ja-JP" altLang="en-US" sz="1600" dirty="0"/>
                <a:t>か月</a:t>
              </a:r>
            </a:p>
          </p:txBody>
        </p:sp>
      </p:grpSp>
      <p:pic>
        <p:nvPicPr>
          <p:cNvPr id="5124" name="Picture 4" descr="ãèµ¤ã¡ãã ä¹³æ­¯ãã®ç»åæ¤ç´¢çµæ"/>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4547" y="3060282"/>
            <a:ext cx="908993" cy="786157"/>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s://www.ug-shika.com/img/shoni-shika/i3.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7650252" y="3031645"/>
            <a:ext cx="958468" cy="947262"/>
          </a:xfrm>
          <a:prstGeom prst="rect">
            <a:avLst/>
          </a:prstGeom>
          <a:noFill/>
          <a:extLst>
            <a:ext uri="{909E8E84-426E-40DD-AFC4-6F175D3DCCD1}">
              <a14:hiddenFill xmlns:a14="http://schemas.microsoft.com/office/drawing/2010/main">
                <a:solidFill>
                  <a:srgbClr val="FFFFFF"/>
                </a:solidFill>
              </a14:hiddenFill>
            </a:ext>
          </a:extLst>
        </p:spPr>
      </p:pic>
      <p:sp>
        <p:nvSpPr>
          <p:cNvPr id="46" name="テキスト ボックス 45"/>
          <p:cNvSpPr txBox="1"/>
          <p:nvPr/>
        </p:nvSpPr>
        <p:spPr>
          <a:xfrm>
            <a:off x="1478357" y="2693405"/>
            <a:ext cx="1932386" cy="369332"/>
          </a:xfrm>
          <a:prstGeom prst="rect">
            <a:avLst/>
          </a:prstGeom>
          <a:noFill/>
        </p:spPr>
        <p:txBody>
          <a:bodyPr wrap="square" rtlCol="0">
            <a:spAutoFit/>
          </a:bodyPr>
          <a:lstStyle/>
          <a:p>
            <a:r>
              <a:rPr kumimoji="1" lang="ja-JP" altLang="en-US" dirty="0"/>
              <a:t>乳歯の生え始め</a:t>
            </a:r>
          </a:p>
        </p:txBody>
      </p:sp>
      <p:sp>
        <p:nvSpPr>
          <p:cNvPr id="50" name="テキスト ボックス 49"/>
          <p:cNvSpPr txBox="1"/>
          <p:nvPr/>
        </p:nvSpPr>
        <p:spPr>
          <a:xfrm>
            <a:off x="7300969" y="2708920"/>
            <a:ext cx="2178499" cy="369332"/>
          </a:xfrm>
          <a:prstGeom prst="rect">
            <a:avLst/>
          </a:prstGeom>
          <a:noFill/>
        </p:spPr>
        <p:txBody>
          <a:bodyPr wrap="square" rtlCol="0">
            <a:spAutoFit/>
          </a:bodyPr>
          <a:lstStyle/>
          <a:p>
            <a:r>
              <a:rPr kumimoji="1" lang="ja-JP" altLang="en-US" dirty="0"/>
              <a:t>乳歯が生えそろう</a:t>
            </a:r>
          </a:p>
        </p:txBody>
      </p:sp>
      <p:grpSp>
        <p:nvGrpSpPr>
          <p:cNvPr id="53" name="グループ化 52"/>
          <p:cNvGrpSpPr/>
          <p:nvPr/>
        </p:nvGrpSpPr>
        <p:grpSpPr>
          <a:xfrm>
            <a:off x="4821881" y="2349395"/>
            <a:ext cx="145125" cy="2562130"/>
            <a:chOff x="4821881" y="3500107"/>
            <a:chExt cx="126781" cy="1627441"/>
          </a:xfrm>
        </p:grpSpPr>
        <p:cxnSp>
          <p:nvCxnSpPr>
            <p:cNvPr id="48" name="直線コネクタ 47"/>
            <p:cNvCxnSpPr/>
            <p:nvPr/>
          </p:nvCxnSpPr>
          <p:spPr>
            <a:xfrm flipV="1">
              <a:off x="4885272" y="3500107"/>
              <a:ext cx="0" cy="157214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52" name="楕円 51"/>
            <p:cNvSpPr/>
            <p:nvPr/>
          </p:nvSpPr>
          <p:spPr>
            <a:xfrm>
              <a:off x="4821881" y="5055540"/>
              <a:ext cx="126781" cy="7200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57" name="グループ化 56"/>
          <p:cNvGrpSpPr/>
          <p:nvPr/>
        </p:nvGrpSpPr>
        <p:grpSpPr>
          <a:xfrm>
            <a:off x="7022694" y="2348880"/>
            <a:ext cx="174451" cy="2562645"/>
            <a:chOff x="4829491" y="3500107"/>
            <a:chExt cx="111561" cy="1625336"/>
          </a:xfrm>
        </p:grpSpPr>
        <p:cxnSp>
          <p:nvCxnSpPr>
            <p:cNvPr id="58" name="直線コネクタ 57"/>
            <p:cNvCxnSpPr/>
            <p:nvPr/>
          </p:nvCxnSpPr>
          <p:spPr>
            <a:xfrm flipV="1">
              <a:off x="4885272" y="3500107"/>
              <a:ext cx="0" cy="157214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59" name="楕円 58"/>
            <p:cNvSpPr/>
            <p:nvPr/>
          </p:nvSpPr>
          <p:spPr>
            <a:xfrm>
              <a:off x="4829491" y="5055540"/>
              <a:ext cx="111561" cy="6990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4" name="正方形/長方形 53"/>
          <p:cNvSpPr/>
          <p:nvPr/>
        </p:nvSpPr>
        <p:spPr>
          <a:xfrm>
            <a:off x="4914834" y="2846976"/>
            <a:ext cx="2178679" cy="952853"/>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テキスト ボックス 60"/>
          <p:cNvSpPr txBox="1"/>
          <p:nvPr/>
        </p:nvSpPr>
        <p:spPr>
          <a:xfrm>
            <a:off x="4947828" y="2999616"/>
            <a:ext cx="2178499" cy="307777"/>
          </a:xfrm>
          <a:prstGeom prst="rect">
            <a:avLst/>
          </a:prstGeom>
          <a:noFill/>
        </p:spPr>
        <p:txBody>
          <a:bodyPr wrap="square" rtlCol="0">
            <a:spAutoFit/>
          </a:bodyPr>
          <a:lstStyle/>
          <a:p>
            <a:r>
              <a:rPr kumimoji="1" lang="ja-JP" altLang="en-US" sz="1400" dirty="0"/>
              <a:t>この時期が感染しやすい</a:t>
            </a:r>
          </a:p>
        </p:txBody>
      </p:sp>
      <p:sp>
        <p:nvSpPr>
          <p:cNvPr id="62" name="テキスト ボックス 61"/>
          <p:cNvSpPr txBox="1"/>
          <p:nvPr/>
        </p:nvSpPr>
        <p:spPr>
          <a:xfrm>
            <a:off x="5555989" y="3411937"/>
            <a:ext cx="898988" cy="307777"/>
          </a:xfrm>
          <a:prstGeom prst="rect">
            <a:avLst/>
          </a:prstGeom>
          <a:noFill/>
        </p:spPr>
        <p:txBody>
          <a:bodyPr wrap="square" rtlCol="0">
            <a:spAutoFit/>
          </a:bodyPr>
          <a:lstStyle/>
          <a:p>
            <a:r>
              <a:rPr kumimoji="1" lang="ja-JP" altLang="en-US" sz="1400" b="1" dirty="0"/>
              <a:t>感染の窓</a:t>
            </a:r>
          </a:p>
        </p:txBody>
      </p:sp>
      <p:sp>
        <p:nvSpPr>
          <p:cNvPr id="63" name="テキスト ボックス 62"/>
          <p:cNvSpPr txBox="1"/>
          <p:nvPr/>
        </p:nvSpPr>
        <p:spPr>
          <a:xfrm>
            <a:off x="4530617" y="4952661"/>
            <a:ext cx="1168676" cy="338554"/>
          </a:xfrm>
          <a:prstGeom prst="rect">
            <a:avLst/>
          </a:prstGeom>
          <a:noFill/>
        </p:spPr>
        <p:txBody>
          <a:bodyPr wrap="square" rtlCol="0">
            <a:spAutoFit/>
          </a:bodyPr>
          <a:lstStyle/>
          <a:p>
            <a:pPr algn="ctr"/>
            <a:r>
              <a:rPr kumimoji="1" lang="en-US" altLang="ja-JP" sz="1600" dirty="0">
                <a:solidFill>
                  <a:srgbClr val="FF0000"/>
                </a:solidFill>
              </a:rPr>
              <a:t>19</a:t>
            </a:r>
            <a:r>
              <a:rPr kumimoji="1" lang="ja-JP" altLang="en-US" sz="1600" dirty="0">
                <a:solidFill>
                  <a:srgbClr val="FF0000"/>
                </a:solidFill>
              </a:rPr>
              <a:t>か月</a:t>
            </a:r>
          </a:p>
        </p:txBody>
      </p:sp>
      <p:sp>
        <p:nvSpPr>
          <p:cNvPr id="64" name="テキスト ボックス 63"/>
          <p:cNvSpPr txBox="1"/>
          <p:nvPr/>
        </p:nvSpPr>
        <p:spPr>
          <a:xfrm>
            <a:off x="6621738" y="4947534"/>
            <a:ext cx="1168676" cy="338554"/>
          </a:xfrm>
          <a:prstGeom prst="rect">
            <a:avLst/>
          </a:prstGeom>
          <a:noFill/>
        </p:spPr>
        <p:txBody>
          <a:bodyPr wrap="square" rtlCol="0">
            <a:spAutoFit/>
          </a:bodyPr>
          <a:lstStyle/>
          <a:p>
            <a:pPr algn="ctr"/>
            <a:r>
              <a:rPr kumimoji="1" lang="en-US" altLang="ja-JP" sz="1600" dirty="0">
                <a:solidFill>
                  <a:srgbClr val="FF0000"/>
                </a:solidFill>
              </a:rPr>
              <a:t>31</a:t>
            </a:r>
            <a:r>
              <a:rPr kumimoji="1" lang="ja-JP" altLang="en-US" sz="1600" dirty="0">
                <a:solidFill>
                  <a:srgbClr val="FF0000"/>
                </a:solidFill>
              </a:rPr>
              <a:t>か月</a:t>
            </a:r>
          </a:p>
        </p:txBody>
      </p:sp>
      <p:grpSp>
        <p:nvGrpSpPr>
          <p:cNvPr id="60" name="グループ化 59"/>
          <p:cNvGrpSpPr/>
          <p:nvPr/>
        </p:nvGrpSpPr>
        <p:grpSpPr>
          <a:xfrm>
            <a:off x="309337" y="5760652"/>
            <a:ext cx="6671717" cy="855995"/>
            <a:chOff x="309337" y="5865536"/>
            <a:chExt cx="6671717" cy="855995"/>
          </a:xfrm>
        </p:grpSpPr>
        <p:sp>
          <p:nvSpPr>
            <p:cNvPr id="56" name="角丸四角形 55"/>
            <p:cNvSpPr/>
            <p:nvPr/>
          </p:nvSpPr>
          <p:spPr>
            <a:xfrm>
              <a:off x="309337" y="5865536"/>
              <a:ext cx="6671717" cy="855995"/>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dirty="0"/>
            </a:p>
          </p:txBody>
        </p:sp>
        <p:sp>
          <p:nvSpPr>
            <p:cNvPr id="55" name="テキスト ボックス 54"/>
            <p:cNvSpPr txBox="1"/>
            <p:nvPr/>
          </p:nvSpPr>
          <p:spPr>
            <a:xfrm>
              <a:off x="466119" y="5979442"/>
              <a:ext cx="6514935" cy="707886"/>
            </a:xfrm>
            <a:prstGeom prst="rect">
              <a:avLst/>
            </a:prstGeom>
            <a:noFill/>
          </p:spPr>
          <p:txBody>
            <a:bodyPr wrap="square" rtlCol="0">
              <a:spAutoFit/>
            </a:bodyPr>
            <a:lstStyle/>
            <a:p>
              <a:r>
                <a:rPr kumimoji="1" lang="ja-JP" altLang="en-US" sz="2000" dirty="0"/>
                <a:t>家族もお口の中を清潔にし、むし歯をきっちり治して</a:t>
              </a:r>
              <a:endParaRPr kumimoji="1" lang="en-US" altLang="ja-JP" sz="2000" dirty="0"/>
            </a:p>
            <a:p>
              <a:r>
                <a:rPr kumimoji="1" lang="ja-JP" altLang="en-US" sz="2000" dirty="0"/>
                <a:t>むし歯菌感染の時期を遅らせよう！</a:t>
              </a:r>
            </a:p>
          </p:txBody>
        </p:sp>
      </p:grpSp>
    </p:spTree>
    <p:extLst>
      <p:ext uri="{BB962C8B-B14F-4D97-AF65-F5344CB8AC3E}">
        <p14:creationId xmlns:p14="http://schemas.microsoft.com/office/powerpoint/2010/main" val="4023769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a:spLocks noGrp="1"/>
          </p:cNvSpPr>
          <p:nvPr>
            <p:ph type="title"/>
          </p:nvPr>
        </p:nvSpPr>
        <p:spPr>
          <a:xfrm>
            <a:off x="272480" y="188640"/>
            <a:ext cx="5760640" cy="1080120"/>
          </a:xfrm>
          <a:solidFill>
            <a:schemeClr val="accent4">
              <a:lumMod val="20000"/>
              <a:lumOff val="80000"/>
            </a:schemeClr>
          </a:solidFill>
        </p:spPr>
        <p:txBody>
          <a:bodyPr>
            <a:normAutofit/>
          </a:bodyPr>
          <a:lstStyle/>
          <a:p>
            <a:r>
              <a:rPr lang="ja-JP" altLang="en-US" dirty="0"/>
              <a:t>よい歯のコンクール</a:t>
            </a:r>
            <a:endParaRPr kumimoji="1" lang="ja-JP" altLang="en-US" dirty="0"/>
          </a:p>
        </p:txBody>
      </p:sp>
      <p:sp>
        <p:nvSpPr>
          <p:cNvPr id="10" name="コンテンツ プレースホルダー 2">
            <a:extLst>
              <a:ext uri="{FF2B5EF4-FFF2-40B4-BE49-F238E27FC236}">
                <a16:creationId xmlns:a16="http://schemas.microsoft.com/office/drawing/2014/main" id="{6F7C24A6-F28C-4E38-941E-0529646EF378}"/>
              </a:ext>
            </a:extLst>
          </p:cNvPr>
          <p:cNvSpPr txBox="1">
            <a:spLocks/>
          </p:cNvSpPr>
          <p:nvPr/>
        </p:nvSpPr>
        <p:spPr>
          <a:xfrm>
            <a:off x="277821" y="1389748"/>
            <a:ext cx="8878841" cy="108012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dirty="0"/>
              <a:t>３歳児健診を受診した親子のうち、そろってよい歯を保っている親子を表彰します。</a:t>
            </a:r>
            <a:endParaRPr lang="en-US" altLang="ja-JP" dirty="0"/>
          </a:p>
        </p:txBody>
      </p:sp>
      <p:pic>
        <p:nvPicPr>
          <p:cNvPr id="3" name="図 2">
            <a:extLst>
              <a:ext uri="{FF2B5EF4-FFF2-40B4-BE49-F238E27FC236}">
                <a16:creationId xmlns:a16="http://schemas.microsoft.com/office/drawing/2014/main" id="{1C240E08-81C3-4CE9-87C6-B9CBEB34A11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647478" y="2299590"/>
            <a:ext cx="6611043" cy="4369770"/>
          </a:xfrm>
          <a:prstGeom prst="rect">
            <a:avLst/>
          </a:prstGeom>
        </p:spPr>
      </p:pic>
    </p:spTree>
    <p:extLst>
      <p:ext uri="{BB962C8B-B14F-4D97-AF65-F5344CB8AC3E}">
        <p14:creationId xmlns:p14="http://schemas.microsoft.com/office/powerpoint/2010/main" val="78775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8484" y="326742"/>
            <a:ext cx="9289031" cy="1080120"/>
          </a:xfrm>
          <a:solidFill>
            <a:schemeClr val="accent4">
              <a:lumMod val="20000"/>
              <a:lumOff val="80000"/>
            </a:schemeClr>
          </a:solidFill>
        </p:spPr>
        <p:txBody>
          <a:bodyPr>
            <a:normAutofit/>
          </a:bodyPr>
          <a:lstStyle/>
          <a:p>
            <a:r>
              <a:rPr kumimoji="1" lang="ja-JP" altLang="en-US" dirty="0"/>
              <a:t>しっかり噛もう、噛むことの効用</a:t>
            </a:r>
          </a:p>
        </p:txBody>
      </p:sp>
      <p:sp>
        <p:nvSpPr>
          <p:cNvPr id="5" name="テキスト ボックス 4"/>
          <p:cNvSpPr txBox="1"/>
          <p:nvPr/>
        </p:nvSpPr>
        <p:spPr>
          <a:xfrm>
            <a:off x="340601" y="1422246"/>
            <a:ext cx="9964403" cy="4665893"/>
          </a:xfrm>
          <a:prstGeom prst="rect">
            <a:avLst/>
          </a:prstGeom>
          <a:noFill/>
        </p:spPr>
        <p:txBody>
          <a:bodyPr wrap="square" rtlCol="0">
            <a:spAutoFit/>
          </a:bodyPr>
          <a:lstStyle/>
          <a:p>
            <a:pPr>
              <a:lnSpc>
                <a:spcPts val="4500"/>
              </a:lnSpc>
            </a:pPr>
            <a:r>
              <a:rPr lang="ja-JP" altLang="en-US" sz="2800" dirty="0">
                <a:latin typeface="游ゴシック" panose="020B0400000000000000" pitchFamily="50" charset="-128"/>
                <a:ea typeface="游ゴシック" panose="020B0400000000000000" pitchFamily="50" charset="-128"/>
              </a:rPr>
              <a:t>１、脳の働きを活発にする。</a:t>
            </a:r>
            <a:endParaRPr lang="en-US" altLang="ja-JP" sz="2800" dirty="0">
              <a:latin typeface="游ゴシック" panose="020B0400000000000000" pitchFamily="50" charset="-128"/>
              <a:ea typeface="游ゴシック" panose="020B0400000000000000" pitchFamily="50" charset="-128"/>
            </a:endParaRPr>
          </a:p>
          <a:p>
            <a:pPr>
              <a:lnSpc>
                <a:spcPts val="4500"/>
              </a:lnSpc>
            </a:pPr>
            <a:r>
              <a:rPr lang="ja-JP" altLang="en-US" sz="2800" dirty="0">
                <a:latin typeface="游ゴシック" panose="020B0400000000000000" pitchFamily="50" charset="-128"/>
                <a:ea typeface="游ゴシック" panose="020B0400000000000000" pitchFamily="50" charset="-128"/>
              </a:rPr>
              <a:t>２、むし歯を防ぎ、口臭を少なくする。</a:t>
            </a:r>
            <a:endParaRPr lang="en-US" altLang="ja-JP" sz="2800" dirty="0">
              <a:latin typeface="游ゴシック" panose="020B0400000000000000" pitchFamily="50" charset="-128"/>
              <a:ea typeface="游ゴシック" panose="020B0400000000000000" pitchFamily="50" charset="-128"/>
            </a:endParaRPr>
          </a:p>
          <a:p>
            <a:pPr>
              <a:lnSpc>
                <a:spcPts val="4500"/>
              </a:lnSpc>
            </a:pPr>
            <a:r>
              <a:rPr lang="ja-JP" altLang="en-US" sz="2800" dirty="0">
                <a:latin typeface="游ゴシック" panose="020B0400000000000000" pitchFamily="50" charset="-128"/>
                <a:ea typeface="游ゴシック" panose="020B0400000000000000" pitchFamily="50" charset="-128"/>
              </a:rPr>
              <a:t>３、味覚の発達を</a:t>
            </a:r>
            <a:r>
              <a:rPr lang="ja-JP" altLang="en-US" sz="2600" dirty="0">
                <a:latin typeface="游ゴシック" panose="020B0400000000000000" pitchFamily="50" charset="-128"/>
                <a:ea typeface="游ゴシック" panose="020B0400000000000000" pitchFamily="50" charset="-128"/>
              </a:rPr>
              <a:t>促す</a:t>
            </a:r>
            <a:r>
              <a:rPr lang="ja-JP" altLang="en-US" sz="2800" dirty="0">
                <a:latin typeface="游ゴシック" panose="020B0400000000000000" pitchFamily="50" charset="-128"/>
                <a:ea typeface="游ゴシック" panose="020B0400000000000000" pitchFamily="50" charset="-128"/>
              </a:rPr>
              <a:t>。</a:t>
            </a:r>
            <a:endParaRPr lang="en-US" altLang="ja-JP" sz="2800" dirty="0">
              <a:latin typeface="游ゴシック" panose="020B0400000000000000" pitchFamily="50" charset="-128"/>
              <a:ea typeface="游ゴシック" panose="020B0400000000000000" pitchFamily="50" charset="-128"/>
            </a:endParaRPr>
          </a:p>
          <a:p>
            <a:pPr>
              <a:lnSpc>
                <a:spcPts val="4500"/>
              </a:lnSpc>
            </a:pPr>
            <a:r>
              <a:rPr lang="ja-JP" altLang="en-US" sz="2800" dirty="0">
                <a:latin typeface="游ゴシック" panose="020B0400000000000000" pitchFamily="50" charset="-128"/>
                <a:ea typeface="游ゴシック" panose="020B0400000000000000" pitchFamily="50" charset="-128"/>
              </a:rPr>
              <a:t>４、健康な歯とあごをつくる、きれいな歯並びをつくる。</a:t>
            </a:r>
            <a:endParaRPr lang="en-US" altLang="ja-JP" sz="2800" dirty="0">
              <a:latin typeface="游ゴシック" panose="020B0400000000000000" pitchFamily="50" charset="-128"/>
              <a:ea typeface="游ゴシック" panose="020B0400000000000000" pitchFamily="50" charset="-128"/>
            </a:endParaRPr>
          </a:p>
          <a:p>
            <a:pPr>
              <a:lnSpc>
                <a:spcPts val="4500"/>
              </a:lnSpc>
            </a:pPr>
            <a:r>
              <a:rPr lang="ja-JP" altLang="en-US" sz="2800" dirty="0">
                <a:latin typeface="游ゴシック" panose="020B0400000000000000" pitchFamily="50" charset="-128"/>
              </a:rPr>
              <a:t>５、発音がはっきりする。</a:t>
            </a:r>
            <a:endParaRPr lang="en-US" altLang="ja-JP" sz="2800" dirty="0">
              <a:latin typeface="游ゴシック" panose="020B0400000000000000" pitchFamily="50" charset="-128"/>
              <a:ea typeface="游ゴシック" panose="020B0400000000000000" pitchFamily="50" charset="-128"/>
            </a:endParaRPr>
          </a:p>
          <a:p>
            <a:pPr>
              <a:lnSpc>
                <a:spcPts val="4500"/>
              </a:lnSpc>
            </a:pPr>
            <a:r>
              <a:rPr lang="ja-JP" altLang="en-US" sz="2800" dirty="0">
                <a:latin typeface="游ゴシック" panose="020B0400000000000000" pitchFamily="50" charset="-128"/>
                <a:ea typeface="游ゴシック" panose="020B0400000000000000" pitchFamily="50" charset="-128"/>
              </a:rPr>
              <a:t>６、胃腸の働きを促進する。</a:t>
            </a:r>
            <a:endParaRPr lang="en-US" altLang="ja-JP" sz="2800" dirty="0">
              <a:latin typeface="游ゴシック" panose="020B0400000000000000" pitchFamily="50" charset="-128"/>
              <a:ea typeface="游ゴシック" panose="020B0400000000000000" pitchFamily="50" charset="-128"/>
            </a:endParaRPr>
          </a:p>
          <a:p>
            <a:pPr>
              <a:lnSpc>
                <a:spcPts val="4500"/>
              </a:lnSpc>
            </a:pPr>
            <a:r>
              <a:rPr lang="ja-JP" altLang="en-US" sz="2800" dirty="0">
                <a:latin typeface="游ゴシック" panose="020B0400000000000000" pitchFamily="50" charset="-128"/>
                <a:ea typeface="游ゴシック" panose="020B0400000000000000" pitchFamily="50" charset="-128"/>
              </a:rPr>
              <a:t>７、全身の体力向上とストレス解消。</a:t>
            </a:r>
            <a:endParaRPr lang="en-US" altLang="ja-JP" sz="2800" dirty="0">
              <a:latin typeface="游ゴシック" panose="020B0400000000000000" pitchFamily="50" charset="-128"/>
              <a:ea typeface="游ゴシック" panose="020B0400000000000000" pitchFamily="50" charset="-128"/>
            </a:endParaRPr>
          </a:p>
          <a:p>
            <a:pPr>
              <a:lnSpc>
                <a:spcPts val="4500"/>
              </a:lnSpc>
            </a:pPr>
            <a:r>
              <a:rPr lang="ja-JP" altLang="en-US" sz="2800" dirty="0">
                <a:latin typeface="游ゴシック" panose="020B0400000000000000" pitchFamily="50" charset="-128"/>
                <a:ea typeface="游ゴシック" panose="020B0400000000000000" pitchFamily="50" charset="-128"/>
              </a:rPr>
              <a:t>８、肥満を防ぐ。</a:t>
            </a:r>
            <a:endParaRPr lang="en-US" altLang="ja-JP" sz="2800" dirty="0">
              <a:latin typeface="游ゴシック" panose="020B0400000000000000" pitchFamily="50" charset="-128"/>
              <a:ea typeface="游ゴシック" panose="020B0400000000000000" pitchFamily="50" charset="-128"/>
            </a:endParaRPr>
          </a:p>
        </p:txBody>
      </p:sp>
      <p:grpSp>
        <p:nvGrpSpPr>
          <p:cNvPr id="10" name="グループ化 9"/>
          <p:cNvGrpSpPr/>
          <p:nvPr/>
        </p:nvGrpSpPr>
        <p:grpSpPr>
          <a:xfrm>
            <a:off x="947392" y="6103523"/>
            <a:ext cx="8380094" cy="662881"/>
            <a:chOff x="776536" y="5072058"/>
            <a:chExt cx="8380094" cy="662881"/>
          </a:xfrm>
        </p:grpSpPr>
        <p:sp>
          <p:nvSpPr>
            <p:cNvPr id="11" name="角丸四角形 10"/>
            <p:cNvSpPr/>
            <p:nvPr/>
          </p:nvSpPr>
          <p:spPr>
            <a:xfrm>
              <a:off x="776536" y="5072058"/>
              <a:ext cx="7416824" cy="662881"/>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p>
          </p:txBody>
        </p:sp>
        <p:sp>
          <p:nvSpPr>
            <p:cNvPr id="12" name="テキスト ボックス 11"/>
            <p:cNvSpPr txBox="1"/>
            <p:nvPr/>
          </p:nvSpPr>
          <p:spPr>
            <a:xfrm>
              <a:off x="1019726" y="5175314"/>
              <a:ext cx="8136904" cy="523220"/>
            </a:xfrm>
            <a:prstGeom prst="rect">
              <a:avLst/>
            </a:prstGeom>
            <a:noFill/>
          </p:spPr>
          <p:txBody>
            <a:bodyPr wrap="square" rtlCol="0">
              <a:spAutoFit/>
            </a:bodyPr>
            <a:lstStyle/>
            <a:p>
              <a:r>
                <a:rPr kumimoji="1" lang="ja-JP" altLang="en-US" sz="2800" dirty="0"/>
                <a:t>離乳食は、噛むための大切なステップです。</a:t>
              </a:r>
              <a:endParaRPr kumimoji="1" lang="en-US" altLang="ja-JP" sz="2800" dirty="0"/>
            </a:p>
          </p:txBody>
        </p:sp>
      </p:grpSp>
      <p:pic>
        <p:nvPicPr>
          <p:cNvPr id="12292" name="Picture 4" descr="http://www.town.toin.lg.jp/cmsfiles/contents/0000002/2446/630379b6d9f98c3e753f6c0d50d606819219e60f04bf8651bd3607eb273b6518_2288711_450_284479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91282" y="4214660"/>
            <a:ext cx="1836204" cy="1579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0155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a:spLocks noGrp="1"/>
          </p:cNvSpPr>
          <p:nvPr>
            <p:ph type="title"/>
          </p:nvPr>
        </p:nvSpPr>
        <p:spPr>
          <a:xfrm>
            <a:off x="272480" y="511268"/>
            <a:ext cx="3816424" cy="1080120"/>
          </a:xfrm>
          <a:solidFill>
            <a:schemeClr val="accent4">
              <a:lumMod val="20000"/>
              <a:lumOff val="80000"/>
            </a:schemeClr>
          </a:solidFill>
        </p:spPr>
        <p:txBody>
          <a:bodyPr>
            <a:normAutofit/>
          </a:bodyPr>
          <a:lstStyle/>
          <a:p>
            <a:r>
              <a:rPr lang="ja-JP" altLang="en-US" dirty="0"/>
              <a:t>離乳について</a:t>
            </a:r>
            <a:endParaRPr kumimoji="1" lang="ja-JP" altLang="en-US" dirty="0"/>
          </a:p>
        </p:txBody>
      </p:sp>
      <p:sp>
        <p:nvSpPr>
          <p:cNvPr id="2" name="テキスト ボックス 1">
            <a:extLst>
              <a:ext uri="{FF2B5EF4-FFF2-40B4-BE49-F238E27FC236}">
                <a16:creationId xmlns:a16="http://schemas.microsoft.com/office/drawing/2014/main" id="{5CE0AE5D-202E-4D7A-B71E-81D0EB80B2A1}"/>
              </a:ext>
            </a:extLst>
          </p:cNvPr>
          <p:cNvSpPr txBox="1"/>
          <p:nvPr/>
        </p:nvSpPr>
        <p:spPr>
          <a:xfrm>
            <a:off x="512762" y="5227790"/>
            <a:ext cx="8880473" cy="578882"/>
          </a:xfrm>
          <a:prstGeom prst="roundRect">
            <a:avLst/>
          </a:prstGeom>
          <a:solidFill>
            <a:schemeClr val="accent1">
              <a:lumMod val="40000"/>
              <a:lumOff val="60000"/>
            </a:schemeClr>
          </a:solidFill>
        </p:spPr>
        <p:txBody>
          <a:bodyPr wrap="square" rtlCol="0">
            <a:spAutoFit/>
          </a:bodyPr>
          <a:lstStyle/>
          <a:p>
            <a:r>
              <a:rPr kumimoji="1" lang="ja-JP" altLang="en-US" sz="2800" dirty="0"/>
              <a:t>お子さんの成長に合わせた離乳時期を考えましょう。</a:t>
            </a:r>
          </a:p>
        </p:txBody>
      </p:sp>
      <p:sp>
        <p:nvSpPr>
          <p:cNvPr id="6" name="コンテンツ プレースホルダー 2">
            <a:extLst>
              <a:ext uri="{FF2B5EF4-FFF2-40B4-BE49-F238E27FC236}">
                <a16:creationId xmlns:a16="http://schemas.microsoft.com/office/drawing/2014/main" id="{FF3D3ED2-3DDA-469C-922F-2BA2ACEDF2B4}"/>
              </a:ext>
            </a:extLst>
          </p:cNvPr>
          <p:cNvSpPr txBox="1">
            <a:spLocks/>
          </p:cNvSpPr>
          <p:nvPr/>
        </p:nvSpPr>
        <p:spPr>
          <a:xfrm>
            <a:off x="682671" y="2172319"/>
            <a:ext cx="8518801" cy="2513361"/>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dirty="0"/>
              <a:t>むし歯予防の観点からは、乳歯が多く生えてくる１歳～１歳半頃までに母乳やミルクをやめることを考えましょう。</a:t>
            </a:r>
            <a:endParaRPr lang="en-US" altLang="ja-JP" dirty="0"/>
          </a:p>
          <a:p>
            <a:pPr marL="0" indent="0">
              <a:buFont typeface="Arial" panose="020B0604020202020204" pitchFamily="34" charset="0"/>
              <a:buNone/>
            </a:pPr>
            <a:endParaRPr lang="en-US" altLang="ja-JP" dirty="0"/>
          </a:p>
          <a:p>
            <a:r>
              <a:rPr lang="ja-JP" altLang="en-US" dirty="0"/>
              <a:t>しかし、母乳やミルクには精神的な安らぎや親子の愛情を深めるなどの意味合いもあります。</a:t>
            </a:r>
            <a:endParaRPr lang="en-US" altLang="ja-JP" dirty="0"/>
          </a:p>
        </p:txBody>
      </p:sp>
    </p:spTree>
    <p:extLst>
      <p:ext uri="{BB962C8B-B14F-4D97-AF65-F5344CB8AC3E}">
        <p14:creationId xmlns:p14="http://schemas.microsoft.com/office/powerpoint/2010/main" val="1070872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B3BDD17F-FBF5-424D-BB0F-DCF14C8EBB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0552" y="1132576"/>
            <a:ext cx="6762700" cy="4800773"/>
          </a:xfrm>
          <a:prstGeom prst="rect">
            <a:avLst/>
          </a:prstGeom>
        </p:spPr>
      </p:pic>
      <p:sp>
        <p:nvSpPr>
          <p:cNvPr id="8" name="テキスト ボックス 7">
            <a:extLst>
              <a:ext uri="{FF2B5EF4-FFF2-40B4-BE49-F238E27FC236}">
                <a16:creationId xmlns:a16="http://schemas.microsoft.com/office/drawing/2014/main" id="{B07534B0-819A-4D3F-B22E-4D44F6B326E7}"/>
              </a:ext>
            </a:extLst>
          </p:cNvPr>
          <p:cNvSpPr txBox="1"/>
          <p:nvPr/>
        </p:nvSpPr>
        <p:spPr>
          <a:xfrm>
            <a:off x="1796567" y="5809369"/>
            <a:ext cx="8518800" cy="369332"/>
          </a:xfrm>
          <a:prstGeom prst="rect">
            <a:avLst/>
          </a:prstGeom>
          <a:noFill/>
        </p:spPr>
        <p:txBody>
          <a:bodyPr wrap="square" rtlCol="0">
            <a:spAutoFit/>
          </a:bodyPr>
          <a:lstStyle/>
          <a:p>
            <a:r>
              <a:rPr lang="ja-JP" altLang="ja-JP" dirty="0"/>
              <a:t>出典：</a:t>
            </a:r>
            <a:r>
              <a:rPr lang="ja-JP" altLang="en-US" dirty="0"/>
              <a:t>日本小児歯科学会</a:t>
            </a:r>
            <a:r>
              <a:rPr lang="ja-JP" altLang="ja-JP" dirty="0"/>
              <a:t>「</a:t>
            </a:r>
            <a:r>
              <a:rPr lang="ja-JP" altLang="en-US" dirty="0"/>
              <a:t>楽しく安全に歯みがきをする習慣を身につけよう」</a:t>
            </a:r>
            <a:endParaRPr lang="ja-JP" altLang="ja-JP" dirty="0"/>
          </a:p>
        </p:txBody>
      </p:sp>
      <p:sp>
        <p:nvSpPr>
          <p:cNvPr id="11" name="コンテンツ プレースホルダー 2">
            <a:extLst>
              <a:ext uri="{FF2B5EF4-FFF2-40B4-BE49-F238E27FC236}">
                <a16:creationId xmlns:a16="http://schemas.microsoft.com/office/drawing/2014/main" id="{4EE783EE-39AE-4A3D-B34E-787CAC4385FC}"/>
              </a:ext>
            </a:extLst>
          </p:cNvPr>
          <p:cNvSpPr txBox="1">
            <a:spLocks/>
          </p:cNvSpPr>
          <p:nvPr/>
        </p:nvSpPr>
        <p:spPr>
          <a:xfrm>
            <a:off x="682671" y="2172319"/>
            <a:ext cx="8518801" cy="251336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endParaRPr lang="en-US" altLang="ja-JP" dirty="0"/>
          </a:p>
        </p:txBody>
      </p:sp>
      <p:sp>
        <p:nvSpPr>
          <p:cNvPr id="12" name="テキスト ボックス 11">
            <a:extLst>
              <a:ext uri="{FF2B5EF4-FFF2-40B4-BE49-F238E27FC236}">
                <a16:creationId xmlns:a16="http://schemas.microsoft.com/office/drawing/2014/main" id="{971810CD-BDA9-4B46-8A48-D6C16EF80910}"/>
              </a:ext>
            </a:extLst>
          </p:cNvPr>
          <p:cNvSpPr txBox="1"/>
          <p:nvPr/>
        </p:nvSpPr>
        <p:spPr>
          <a:xfrm>
            <a:off x="6262278" y="1638491"/>
            <a:ext cx="3593661" cy="2009061"/>
          </a:xfrm>
          <a:prstGeom prst="wedgeRoundRectCallout">
            <a:avLst>
              <a:gd name="adj1" fmla="val -66994"/>
              <a:gd name="adj2" fmla="val 40172"/>
              <a:gd name="adj3" fmla="val 16667"/>
            </a:avLst>
          </a:prstGeom>
          <a:solidFill>
            <a:srgbClr val="FFFF00"/>
          </a:solidFill>
          <a:ln>
            <a:solidFill>
              <a:srgbClr val="FFC000"/>
            </a:solidFill>
          </a:ln>
        </p:spPr>
        <p:txBody>
          <a:bodyPr wrap="square" rtlCol="0">
            <a:spAutoFit/>
          </a:bodyPr>
          <a:lstStyle/>
          <a:p>
            <a:r>
              <a:rPr kumimoji="1" lang="ja-JP" altLang="en-US" sz="2800" b="1" dirty="0"/>
              <a:t>歯ブラシを口の中に入れたまま転倒すると重大な事故につながります。</a:t>
            </a:r>
          </a:p>
        </p:txBody>
      </p:sp>
      <p:sp>
        <p:nvSpPr>
          <p:cNvPr id="4" name="テキスト ボックス 3">
            <a:extLst>
              <a:ext uri="{FF2B5EF4-FFF2-40B4-BE49-F238E27FC236}">
                <a16:creationId xmlns:a16="http://schemas.microsoft.com/office/drawing/2014/main" id="{DF59D495-76AF-4A79-8B24-EAFDECC0A3CC}"/>
              </a:ext>
            </a:extLst>
          </p:cNvPr>
          <p:cNvSpPr txBox="1"/>
          <p:nvPr/>
        </p:nvSpPr>
        <p:spPr>
          <a:xfrm>
            <a:off x="178581" y="6191357"/>
            <a:ext cx="9548837" cy="547154"/>
          </a:xfrm>
          <a:prstGeom prst="roundRect">
            <a:avLst/>
          </a:prstGeom>
          <a:solidFill>
            <a:schemeClr val="accent4">
              <a:lumMod val="40000"/>
              <a:lumOff val="60000"/>
            </a:schemeClr>
          </a:solidFill>
        </p:spPr>
        <p:txBody>
          <a:bodyPr wrap="square" rtlCol="0" anchor="ctr" anchorCtr="0">
            <a:noAutofit/>
          </a:bodyPr>
          <a:lstStyle/>
          <a:p>
            <a:pPr algn="ctr"/>
            <a:r>
              <a:rPr kumimoji="1" lang="ja-JP" altLang="en-US" sz="2800" b="1" dirty="0"/>
              <a:t>歯みがき中はお子さんから目を離さないようにしましょう</a:t>
            </a:r>
            <a:endParaRPr kumimoji="1" lang="en-US" altLang="ja-JP" sz="2800" b="1" dirty="0"/>
          </a:p>
        </p:txBody>
      </p:sp>
      <p:sp>
        <p:nvSpPr>
          <p:cNvPr id="13" name="タイトル 1">
            <a:extLst>
              <a:ext uri="{FF2B5EF4-FFF2-40B4-BE49-F238E27FC236}">
                <a16:creationId xmlns:a16="http://schemas.microsoft.com/office/drawing/2014/main" id="{0CC96353-8EF7-5443-BEAB-15A6AC19948E}"/>
              </a:ext>
            </a:extLst>
          </p:cNvPr>
          <p:cNvSpPr>
            <a:spLocks noGrp="1"/>
          </p:cNvSpPr>
          <p:nvPr>
            <p:ph type="title"/>
          </p:nvPr>
        </p:nvSpPr>
        <p:spPr>
          <a:xfrm>
            <a:off x="276127" y="90244"/>
            <a:ext cx="7704856" cy="1080120"/>
          </a:xfrm>
          <a:solidFill>
            <a:schemeClr val="accent4">
              <a:lumMod val="20000"/>
              <a:lumOff val="80000"/>
            </a:schemeClr>
          </a:solidFill>
        </p:spPr>
        <p:txBody>
          <a:bodyPr>
            <a:normAutofit/>
          </a:bodyPr>
          <a:lstStyle/>
          <a:p>
            <a:r>
              <a:rPr lang="ja-JP" altLang="en-US" dirty="0"/>
              <a:t>歯ブラシによる子どものケガ</a:t>
            </a:r>
            <a:endParaRPr kumimoji="1" lang="ja-JP" altLang="en-US" dirty="0"/>
          </a:p>
        </p:txBody>
      </p:sp>
    </p:spTree>
    <p:extLst>
      <p:ext uri="{BB962C8B-B14F-4D97-AF65-F5344CB8AC3E}">
        <p14:creationId xmlns:p14="http://schemas.microsoft.com/office/powerpoint/2010/main" val="2432049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87868993-C84F-4D54-AC6A-1A2E2357DC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7652" y="219998"/>
            <a:ext cx="8630696" cy="6116537"/>
          </a:xfrm>
          <a:prstGeom prst="rect">
            <a:avLst/>
          </a:prstGeom>
        </p:spPr>
      </p:pic>
      <p:sp>
        <p:nvSpPr>
          <p:cNvPr id="11" name="テキスト ボックス 10">
            <a:extLst>
              <a:ext uri="{FF2B5EF4-FFF2-40B4-BE49-F238E27FC236}">
                <a16:creationId xmlns:a16="http://schemas.microsoft.com/office/drawing/2014/main" id="{6646D2BE-765B-4DB6-81D8-26785646E63E}"/>
              </a:ext>
            </a:extLst>
          </p:cNvPr>
          <p:cNvSpPr txBox="1"/>
          <p:nvPr/>
        </p:nvSpPr>
        <p:spPr>
          <a:xfrm>
            <a:off x="5317463" y="1412776"/>
            <a:ext cx="3850033" cy="1736646"/>
          </a:xfrm>
          <a:prstGeom prst="wedgeRoundRectCallout">
            <a:avLst>
              <a:gd name="adj1" fmla="val -76338"/>
              <a:gd name="adj2" fmla="val 4035"/>
              <a:gd name="adj3" fmla="val 16667"/>
            </a:avLst>
          </a:prstGeom>
          <a:solidFill>
            <a:srgbClr val="FFFF00"/>
          </a:solidFill>
          <a:ln>
            <a:solidFill>
              <a:srgbClr val="FFC000"/>
            </a:solidFill>
          </a:ln>
        </p:spPr>
        <p:txBody>
          <a:bodyPr wrap="square" rtlCol="0">
            <a:spAutoFit/>
          </a:bodyPr>
          <a:lstStyle/>
          <a:p>
            <a:r>
              <a:rPr kumimoji="1" lang="ja-JP" altLang="en-US" sz="3200" b="1" dirty="0"/>
              <a:t>歯ブラシ事故の</a:t>
            </a:r>
            <a:endParaRPr kumimoji="1" lang="en-US" altLang="ja-JP" sz="3200" b="1" dirty="0"/>
          </a:p>
          <a:p>
            <a:r>
              <a:rPr kumimoji="1" lang="ja-JP" altLang="en-US" sz="3200" b="1" dirty="0"/>
              <a:t>救急搬送人員は</a:t>
            </a:r>
            <a:endParaRPr kumimoji="1" lang="en-US" altLang="ja-JP" sz="3200" b="1" dirty="0"/>
          </a:p>
          <a:p>
            <a:r>
              <a:rPr kumimoji="1" lang="ja-JP" altLang="en-US" sz="3200" b="1" dirty="0"/>
              <a:t>１、２歳児が大半</a:t>
            </a:r>
          </a:p>
        </p:txBody>
      </p:sp>
      <p:sp>
        <p:nvSpPr>
          <p:cNvPr id="7" name="テキスト ボックス 6">
            <a:extLst>
              <a:ext uri="{FF2B5EF4-FFF2-40B4-BE49-F238E27FC236}">
                <a16:creationId xmlns:a16="http://schemas.microsoft.com/office/drawing/2014/main" id="{727CCCD0-4891-4441-9CA9-E6AF492497FC}"/>
              </a:ext>
            </a:extLst>
          </p:cNvPr>
          <p:cNvSpPr txBox="1"/>
          <p:nvPr/>
        </p:nvSpPr>
        <p:spPr>
          <a:xfrm>
            <a:off x="1136576" y="6336535"/>
            <a:ext cx="8518800" cy="369332"/>
          </a:xfrm>
          <a:prstGeom prst="rect">
            <a:avLst/>
          </a:prstGeom>
          <a:noFill/>
        </p:spPr>
        <p:txBody>
          <a:bodyPr wrap="square" rtlCol="0">
            <a:spAutoFit/>
          </a:bodyPr>
          <a:lstStyle/>
          <a:p>
            <a:r>
              <a:rPr lang="ja-JP" altLang="ja-JP" dirty="0"/>
              <a:t>出典：</a:t>
            </a:r>
            <a:r>
              <a:rPr lang="ja-JP" altLang="en-US" dirty="0"/>
              <a:t>日本小児歯科学会</a:t>
            </a:r>
            <a:r>
              <a:rPr lang="ja-JP" altLang="ja-JP" dirty="0"/>
              <a:t>「</a:t>
            </a:r>
            <a:r>
              <a:rPr lang="ja-JP" altLang="en-US" dirty="0"/>
              <a:t>楽しく安全に歯みがきをする習慣を身につけよう」</a:t>
            </a:r>
            <a:endParaRPr lang="ja-JP" altLang="ja-JP" dirty="0"/>
          </a:p>
        </p:txBody>
      </p:sp>
    </p:spTree>
    <p:extLst>
      <p:ext uri="{BB962C8B-B14F-4D97-AF65-F5344CB8AC3E}">
        <p14:creationId xmlns:p14="http://schemas.microsoft.com/office/powerpoint/2010/main" val="2983859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図 22">
            <a:extLst>
              <a:ext uri="{FF2B5EF4-FFF2-40B4-BE49-F238E27FC236}">
                <a16:creationId xmlns:a16="http://schemas.microsoft.com/office/drawing/2014/main" id="{92252777-C2F1-4BC8-8AFF-CA02DF88A85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0620" y="978106"/>
            <a:ext cx="2286040" cy="1946838"/>
          </a:xfrm>
          <a:prstGeom prst="rect">
            <a:avLst/>
          </a:prstGeom>
        </p:spPr>
      </p:pic>
      <p:sp>
        <p:nvSpPr>
          <p:cNvPr id="2" name="タイトル 1"/>
          <p:cNvSpPr>
            <a:spLocks noGrp="1"/>
          </p:cNvSpPr>
          <p:nvPr>
            <p:ph type="title"/>
          </p:nvPr>
        </p:nvSpPr>
        <p:spPr>
          <a:xfrm>
            <a:off x="181252" y="115594"/>
            <a:ext cx="7325164" cy="1047721"/>
          </a:xfrm>
          <a:solidFill>
            <a:schemeClr val="accent4">
              <a:lumMod val="20000"/>
              <a:lumOff val="80000"/>
            </a:schemeClr>
          </a:solidFill>
        </p:spPr>
        <p:txBody>
          <a:bodyPr/>
          <a:lstStyle/>
          <a:p>
            <a:r>
              <a:rPr lang="ja-JP" altLang="en-US" dirty="0"/>
              <a:t>手づかみ食べについて</a:t>
            </a:r>
            <a:endParaRPr kumimoji="1" lang="ja-JP" altLang="en-US" dirty="0"/>
          </a:p>
        </p:txBody>
      </p:sp>
      <p:sp>
        <p:nvSpPr>
          <p:cNvPr id="3" name="コンテンツ プレースホルダー 2"/>
          <p:cNvSpPr>
            <a:spLocks noGrp="1"/>
          </p:cNvSpPr>
          <p:nvPr>
            <p:ph idx="1"/>
          </p:nvPr>
        </p:nvSpPr>
        <p:spPr>
          <a:xfrm>
            <a:off x="2720752" y="1369498"/>
            <a:ext cx="6696744" cy="476811"/>
          </a:xfrm>
        </p:spPr>
        <p:txBody>
          <a:bodyPr>
            <a:normAutofit/>
          </a:bodyPr>
          <a:lstStyle/>
          <a:p>
            <a:pPr marL="0" indent="0">
              <a:buNone/>
            </a:pPr>
            <a:r>
              <a:rPr lang="ja-JP" altLang="en-US" sz="2400" dirty="0"/>
              <a:t>手づかみ食べは、</a:t>
            </a:r>
            <a:r>
              <a:rPr lang="en-US" altLang="ja-JP" sz="2400" dirty="0"/>
              <a:t>10</a:t>
            </a:r>
            <a:r>
              <a:rPr lang="ja-JP" altLang="en-US" sz="2400" dirty="0"/>
              <a:t>か月前後から始まります。</a:t>
            </a:r>
            <a:endParaRPr kumimoji="1" lang="ja-JP" altLang="en-US" sz="2400" dirty="0"/>
          </a:p>
        </p:txBody>
      </p:sp>
      <p:grpSp>
        <p:nvGrpSpPr>
          <p:cNvPr id="14" name="グループ化 13"/>
          <p:cNvGrpSpPr/>
          <p:nvPr/>
        </p:nvGrpSpPr>
        <p:grpSpPr>
          <a:xfrm>
            <a:off x="2873512" y="2044981"/>
            <a:ext cx="5867979" cy="1056685"/>
            <a:chOff x="3152800" y="3078345"/>
            <a:chExt cx="5867979" cy="1056685"/>
          </a:xfrm>
        </p:grpSpPr>
        <p:grpSp>
          <p:nvGrpSpPr>
            <p:cNvPr id="12" name="グループ化 11"/>
            <p:cNvGrpSpPr/>
            <p:nvPr/>
          </p:nvGrpSpPr>
          <p:grpSpPr>
            <a:xfrm>
              <a:off x="3706504" y="3444965"/>
              <a:ext cx="5314275" cy="690065"/>
              <a:chOff x="3244840" y="3244334"/>
              <a:chExt cx="5314275" cy="690065"/>
            </a:xfrm>
          </p:grpSpPr>
          <p:sp>
            <p:nvSpPr>
              <p:cNvPr id="4" name="正方形/長方形 3"/>
              <p:cNvSpPr/>
              <p:nvPr/>
            </p:nvSpPr>
            <p:spPr>
              <a:xfrm>
                <a:off x="3244840" y="3244334"/>
                <a:ext cx="3775393" cy="400110"/>
              </a:xfrm>
              <a:prstGeom prst="rect">
                <a:avLst/>
              </a:prstGeom>
            </p:spPr>
            <p:txBody>
              <a:bodyPr wrap="none">
                <a:spAutoFit/>
              </a:bodyPr>
              <a:lstStyle/>
              <a:p>
                <a:r>
                  <a:rPr lang="ja-JP" altLang="en-US" sz="2000" dirty="0">
                    <a:solidFill>
                      <a:srgbClr val="424242"/>
                    </a:solidFill>
                    <a:latin typeface="+mn-ea"/>
                  </a:rPr>
                  <a:t>食べることへの興味を引き出す</a:t>
                </a:r>
                <a:endParaRPr lang="ja-JP" altLang="en-US" sz="2000" dirty="0">
                  <a:latin typeface="+mn-ea"/>
                </a:endParaRPr>
              </a:p>
            </p:txBody>
          </p:sp>
          <p:sp>
            <p:nvSpPr>
              <p:cNvPr id="6" name="正方形/長方形 5"/>
              <p:cNvSpPr/>
              <p:nvPr/>
            </p:nvSpPr>
            <p:spPr>
              <a:xfrm>
                <a:off x="3244840" y="3534289"/>
                <a:ext cx="5314275" cy="400110"/>
              </a:xfrm>
              <a:prstGeom prst="rect">
                <a:avLst/>
              </a:prstGeom>
            </p:spPr>
            <p:txBody>
              <a:bodyPr wrap="none">
                <a:spAutoFit/>
              </a:bodyPr>
              <a:lstStyle/>
              <a:p>
                <a:r>
                  <a:rPr lang="ja-JP" altLang="en-US" sz="2000" dirty="0">
                    <a:solidFill>
                      <a:srgbClr val="424242"/>
                    </a:solidFill>
                    <a:latin typeface="+mn-ea"/>
                  </a:rPr>
                  <a:t>自分で食べる喜びを知り、食べる意欲がわく</a:t>
                </a:r>
                <a:endParaRPr lang="ja-JP" altLang="en-US" sz="2000" dirty="0">
                  <a:latin typeface="+mn-ea"/>
                </a:endParaRPr>
              </a:p>
            </p:txBody>
          </p:sp>
        </p:grpSp>
        <p:sp>
          <p:nvSpPr>
            <p:cNvPr id="10" name="正方形/長方形 9"/>
            <p:cNvSpPr/>
            <p:nvPr/>
          </p:nvSpPr>
          <p:spPr>
            <a:xfrm>
              <a:off x="3152800" y="3078345"/>
              <a:ext cx="2079415" cy="400110"/>
            </a:xfrm>
            <a:prstGeom prst="rect">
              <a:avLst/>
            </a:prstGeom>
          </p:spPr>
          <p:txBody>
            <a:bodyPr wrap="none">
              <a:spAutoFit/>
            </a:bodyPr>
            <a:lstStyle/>
            <a:p>
              <a:r>
                <a:rPr lang="ja-JP" altLang="en-US" sz="2000" dirty="0">
                  <a:solidFill>
                    <a:srgbClr val="424242"/>
                  </a:solidFill>
                  <a:latin typeface="+mn-ea"/>
                </a:rPr>
                <a:t>（食事への意欲</a:t>
              </a:r>
              <a:r>
                <a:rPr lang="en-US" altLang="ja-JP" sz="2000" dirty="0">
                  <a:solidFill>
                    <a:srgbClr val="424242"/>
                  </a:solidFill>
                  <a:latin typeface="+mn-ea"/>
                </a:rPr>
                <a:t>)</a:t>
              </a:r>
              <a:endParaRPr lang="ja-JP" altLang="en-US" sz="2000" dirty="0">
                <a:latin typeface="+mn-ea"/>
              </a:endParaRPr>
            </a:p>
          </p:txBody>
        </p:sp>
      </p:grpSp>
      <p:grpSp>
        <p:nvGrpSpPr>
          <p:cNvPr id="16" name="グループ化 15"/>
          <p:cNvGrpSpPr/>
          <p:nvPr/>
        </p:nvGrpSpPr>
        <p:grpSpPr>
          <a:xfrm>
            <a:off x="2922975" y="4233278"/>
            <a:ext cx="5079419" cy="1037223"/>
            <a:chOff x="3194230" y="5442133"/>
            <a:chExt cx="5079419" cy="1037223"/>
          </a:xfrm>
        </p:grpSpPr>
        <p:sp>
          <p:nvSpPr>
            <p:cNvPr id="7" name="正方形/長方形 6"/>
            <p:cNvSpPr/>
            <p:nvPr/>
          </p:nvSpPr>
          <p:spPr>
            <a:xfrm>
              <a:off x="3728815" y="6079246"/>
              <a:ext cx="4544834" cy="400110"/>
            </a:xfrm>
            <a:prstGeom prst="rect">
              <a:avLst/>
            </a:prstGeom>
          </p:spPr>
          <p:txBody>
            <a:bodyPr wrap="none">
              <a:spAutoFit/>
            </a:bodyPr>
            <a:lstStyle/>
            <a:p>
              <a:r>
                <a:rPr lang="ja-JP" altLang="en-US" sz="2000" dirty="0">
                  <a:solidFill>
                    <a:srgbClr val="424242"/>
                  </a:solidFill>
                  <a:latin typeface="+mn-ea"/>
                </a:rPr>
                <a:t>どのぐらい口に入れればよいかわかる</a:t>
              </a:r>
              <a:endParaRPr lang="ja-JP" altLang="en-US" sz="2000" dirty="0">
                <a:latin typeface="+mn-ea"/>
              </a:endParaRPr>
            </a:p>
          </p:txBody>
        </p:sp>
        <p:sp>
          <p:nvSpPr>
            <p:cNvPr id="9" name="正方形/長方形 8"/>
            <p:cNvSpPr/>
            <p:nvPr/>
          </p:nvSpPr>
          <p:spPr>
            <a:xfrm>
              <a:off x="3728815" y="5791214"/>
              <a:ext cx="4544834" cy="400110"/>
            </a:xfrm>
            <a:prstGeom prst="rect">
              <a:avLst/>
            </a:prstGeom>
          </p:spPr>
          <p:txBody>
            <a:bodyPr wrap="none">
              <a:spAutoFit/>
            </a:bodyPr>
            <a:lstStyle/>
            <a:p>
              <a:r>
                <a:rPr lang="ja-JP" altLang="en-US" sz="2000" dirty="0">
                  <a:solidFill>
                    <a:srgbClr val="424242"/>
                  </a:solidFill>
                  <a:latin typeface="+mn-ea"/>
                </a:rPr>
                <a:t>感触や安全性を確かめることができる</a:t>
              </a:r>
              <a:endParaRPr lang="ja-JP" altLang="en-US" sz="2000" dirty="0">
                <a:latin typeface="+mn-ea"/>
              </a:endParaRPr>
            </a:p>
          </p:txBody>
        </p:sp>
        <p:sp>
          <p:nvSpPr>
            <p:cNvPr id="11" name="正方形/長方形 10"/>
            <p:cNvSpPr/>
            <p:nvPr/>
          </p:nvSpPr>
          <p:spPr>
            <a:xfrm>
              <a:off x="3194230" y="5442133"/>
              <a:ext cx="1980029" cy="400110"/>
            </a:xfrm>
            <a:prstGeom prst="rect">
              <a:avLst/>
            </a:prstGeom>
          </p:spPr>
          <p:txBody>
            <a:bodyPr wrap="none">
              <a:spAutoFit/>
            </a:bodyPr>
            <a:lstStyle/>
            <a:p>
              <a:r>
                <a:rPr lang="ja-JP" altLang="en-US" sz="2000" dirty="0">
                  <a:solidFill>
                    <a:srgbClr val="424242"/>
                  </a:solidFill>
                  <a:latin typeface="+mn-ea"/>
                </a:rPr>
                <a:t>（五感の発達）</a:t>
              </a:r>
              <a:endParaRPr lang="ja-JP" altLang="en-US" sz="2000" dirty="0">
                <a:latin typeface="+mn-ea"/>
              </a:endParaRPr>
            </a:p>
          </p:txBody>
        </p:sp>
      </p:grpSp>
      <p:grpSp>
        <p:nvGrpSpPr>
          <p:cNvPr id="15" name="グループ化 14"/>
          <p:cNvGrpSpPr/>
          <p:nvPr/>
        </p:nvGrpSpPr>
        <p:grpSpPr>
          <a:xfrm>
            <a:off x="2886406" y="3269317"/>
            <a:ext cx="2537806" cy="746108"/>
            <a:chOff x="3171038" y="4491857"/>
            <a:chExt cx="2537806" cy="746108"/>
          </a:xfrm>
        </p:grpSpPr>
        <p:sp>
          <p:nvSpPr>
            <p:cNvPr id="8" name="正方形/長方形 7"/>
            <p:cNvSpPr/>
            <p:nvPr/>
          </p:nvSpPr>
          <p:spPr>
            <a:xfrm>
              <a:off x="3728815" y="4837855"/>
              <a:ext cx="1980029" cy="400110"/>
            </a:xfrm>
            <a:prstGeom prst="rect">
              <a:avLst/>
            </a:prstGeom>
          </p:spPr>
          <p:txBody>
            <a:bodyPr wrap="none">
              <a:spAutoFit/>
            </a:bodyPr>
            <a:lstStyle/>
            <a:p>
              <a:r>
                <a:rPr lang="ja-JP" altLang="en-US" sz="2000" dirty="0">
                  <a:solidFill>
                    <a:srgbClr val="424242"/>
                  </a:solidFill>
                  <a:latin typeface="+mn-ea"/>
                </a:rPr>
                <a:t>握る練習になる</a:t>
              </a:r>
              <a:endParaRPr lang="ja-JP" altLang="en-US" sz="2000" dirty="0">
                <a:latin typeface="+mn-ea"/>
              </a:endParaRPr>
            </a:p>
          </p:txBody>
        </p:sp>
        <p:sp>
          <p:nvSpPr>
            <p:cNvPr id="13" name="正方形/長方形 12"/>
            <p:cNvSpPr/>
            <p:nvPr/>
          </p:nvSpPr>
          <p:spPr>
            <a:xfrm>
              <a:off x="3171038" y="4491857"/>
              <a:ext cx="1980029" cy="400110"/>
            </a:xfrm>
            <a:prstGeom prst="rect">
              <a:avLst/>
            </a:prstGeom>
          </p:spPr>
          <p:txBody>
            <a:bodyPr wrap="none">
              <a:spAutoFit/>
            </a:bodyPr>
            <a:lstStyle/>
            <a:p>
              <a:r>
                <a:rPr lang="ja-JP" altLang="en-US" sz="2000" dirty="0">
                  <a:solidFill>
                    <a:srgbClr val="424242"/>
                  </a:solidFill>
                  <a:latin typeface="+mn-ea"/>
                </a:rPr>
                <a:t>（手先の発達）</a:t>
              </a:r>
              <a:endParaRPr lang="ja-JP" altLang="en-US" sz="2000" dirty="0">
                <a:latin typeface="+mn-ea"/>
              </a:endParaRPr>
            </a:p>
          </p:txBody>
        </p:sp>
      </p:grpSp>
      <p:grpSp>
        <p:nvGrpSpPr>
          <p:cNvPr id="18" name="グループ化 17"/>
          <p:cNvGrpSpPr/>
          <p:nvPr/>
        </p:nvGrpSpPr>
        <p:grpSpPr>
          <a:xfrm>
            <a:off x="815457" y="5953755"/>
            <a:ext cx="8998909" cy="1219661"/>
            <a:chOff x="535343" y="5102326"/>
            <a:chExt cx="8302931" cy="1755674"/>
          </a:xfrm>
        </p:grpSpPr>
        <p:grpSp>
          <p:nvGrpSpPr>
            <p:cNvPr id="19" name="グループ化 18"/>
            <p:cNvGrpSpPr/>
            <p:nvPr/>
          </p:nvGrpSpPr>
          <p:grpSpPr>
            <a:xfrm>
              <a:off x="535343" y="5102326"/>
              <a:ext cx="8302931" cy="1755674"/>
              <a:chOff x="4209588" y="2074290"/>
              <a:chExt cx="5658540" cy="1681541"/>
            </a:xfrm>
          </p:grpSpPr>
          <p:sp>
            <p:nvSpPr>
              <p:cNvPr id="21" name="角丸四角形 20"/>
              <p:cNvSpPr/>
              <p:nvPr/>
            </p:nvSpPr>
            <p:spPr>
              <a:xfrm>
                <a:off x="4209588" y="2074290"/>
                <a:ext cx="5447610" cy="1142135"/>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コンテンツ プレースホルダー 2"/>
              <p:cNvSpPr txBox="1">
                <a:spLocks/>
              </p:cNvSpPr>
              <p:nvPr/>
            </p:nvSpPr>
            <p:spPr>
              <a:xfrm>
                <a:off x="4341812" y="2113895"/>
                <a:ext cx="5526316" cy="1641936"/>
              </a:xfrm>
              <a:prstGeom prst="rect">
                <a:avLst/>
              </a:prstGeom>
            </p:spPr>
            <p:txBody>
              <a:bodyPr vert="horz" lIns="91440" tIns="45720" rIns="91440" bIns="45720" rtlCol="0">
                <a:noAutofit/>
              </a:bodyPr>
              <a:lstStyle>
                <a:lvl1pPr marL="185738" indent="-185738" algn="l" defTabSz="742950" rtl="0" eaLnBrk="1" latinLnBrk="0" hangingPunct="1">
                  <a:lnSpc>
                    <a:spcPct val="90000"/>
                  </a:lnSpc>
                  <a:spcBef>
                    <a:spcPts val="813"/>
                  </a:spcBef>
                  <a:buFont typeface="Arial" panose="020B0604020202020204" pitchFamily="34" charset="0"/>
                  <a:buChar char="•"/>
                  <a:defRPr kumimoji="1"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kumimoji="1"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kumimoji="1"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marL="0" indent="0" algn="ctr">
                  <a:lnSpc>
                    <a:spcPct val="100000"/>
                  </a:lnSpc>
                  <a:spcBef>
                    <a:spcPts val="0"/>
                  </a:spcBef>
                  <a:buNone/>
                </a:pPr>
                <a:endParaRPr lang="ja-JP" altLang="en-US" sz="2400" dirty="0">
                  <a:latin typeface="+mj-ea"/>
                  <a:ea typeface="+mj-ea"/>
                </a:endParaRPr>
              </a:p>
            </p:txBody>
          </p:sp>
        </p:grpSp>
        <p:sp>
          <p:nvSpPr>
            <p:cNvPr id="20" name="正方形/長方形 19"/>
            <p:cNvSpPr/>
            <p:nvPr/>
          </p:nvSpPr>
          <p:spPr>
            <a:xfrm>
              <a:off x="664199" y="5182038"/>
              <a:ext cx="7742619" cy="1018986"/>
            </a:xfrm>
            <a:prstGeom prst="rect">
              <a:avLst/>
            </a:prstGeom>
          </p:spPr>
          <p:txBody>
            <a:bodyPr wrap="square">
              <a:spAutoFit/>
            </a:bodyPr>
            <a:lstStyle/>
            <a:p>
              <a:r>
                <a:rPr lang="ja-JP" altLang="en-US" sz="2000" dirty="0"/>
                <a:t>器をひっくり返したり、手でぐちゃぐちゃにこねたりすることがありますが、優しく見守ってあげましょう</a:t>
              </a:r>
            </a:p>
          </p:txBody>
        </p:sp>
      </p:grpSp>
      <p:pic>
        <p:nvPicPr>
          <p:cNvPr id="7169" name="図 7168">
            <a:extLst>
              <a:ext uri="{FF2B5EF4-FFF2-40B4-BE49-F238E27FC236}">
                <a16:creationId xmlns:a16="http://schemas.microsoft.com/office/drawing/2014/main" id="{1D52347C-5C52-4DB7-A52A-BD867E32DDB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1866" y="3571296"/>
            <a:ext cx="2086510" cy="1864176"/>
          </a:xfrm>
          <a:prstGeom prst="rect">
            <a:avLst/>
          </a:prstGeom>
        </p:spPr>
      </p:pic>
      <p:grpSp>
        <p:nvGrpSpPr>
          <p:cNvPr id="36" name="グループ化 35">
            <a:extLst>
              <a:ext uri="{FF2B5EF4-FFF2-40B4-BE49-F238E27FC236}">
                <a16:creationId xmlns:a16="http://schemas.microsoft.com/office/drawing/2014/main" id="{A40C4B10-1D2D-45C3-8F84-7E7E216C5480}"/>
              </a:ext>
            </a:extLst>
          </p:cNvPr>
          <p:cNvGrpSpPr/>
          <p:nvPr/>
        </p:nvGrpSpPr>
        <p:grpSpPr>
          <a:xfrm>
            <a:off x="733582" y="2564904"/>
            <a:ext cx="1863078" cy="984071"/>
            <a:chOff x="3908884" y="2299170"/>
            <a:chExt cx="2088232" cy="1047721"/>
          </a:xfrm>
        </p:grpSpPr>
        <p:sp>
          <p:nvSpPr>
            <p:cNvPr id="37" name="楕円 36">
              <a:extLst>
                <a:ext uri="{FF2B5EF4-FFF2-40B4-BE49-F238E27FC236}">
                  <a16:creationId xmlns:a16="http://schemas.microsoft.com/office/drawing/2014/main" id="{7FA0677B-E0DD-458C-A7CA-46444DD396C2}"/>
                </a:ext>
              </a:extLst>
            </p:cNvPr>
            <p:cNvSpPr/>
            <p:nvPr/>
          </p:nvSpPr>
          <p:spPr>
            <a:xfrm>
              <a:off x="3908884" y="2299170"/>
              <a:ext cx="2088232" cy="1047721"/>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テキスト ボックス 37">
              <a:extLst>
                <a:ext uri="{FF2B5EF4-FFF2-40B4-BE49-F238E27FC236}">
                  <a16:creationId xmlns:a16="http://schemas.microsoft.com/office/drawing/2014/main" id="{F94FD15C-DF75-4E8B-8FB5-FBE78433812F}"/>
                </a:ext>
              </a:extLst>
            </p:cNvPr>
            <p:cNvSpPr txBox="1"/>
            <p:nvPr/>
          </p:nvSpPr>
          <p:spPr>
            <a:xfrm>
              <a:off x="4045079" y="2406496"/>
              <a:ext cx="1872208" cy="753672"/>
            </a:xfrm>
            <a:prstGeom prst="rect">
              <a:avLst/>
            </a:prstGeom>
            <a:noFill/>
          </p:spPr>
          <p:txBody>
            <a:bodyPr wrap="square" rtlCol="0">
              <a:spAutoFit/>
            </a:bodyPr>
            <a:lstStyle/>
            <a:p>
              <a:pPr algn="ctr"/>
              <a:r>
                <a:rPr kumimoji="1" lang="ja-JP" altLang="en-US" sz="2400" dirty="0"/>
                <a:t>つかむ</a:t>
              </a:r>
              <a:endParaRPr kumimoji="1" lang="en-US" altLang="ja-JP" sz="2400" dirty="0"/>
            </a:p>
            <a:p>
              <a:pPr algn="ctr"/>
              <a:r>
                <a:rPr kumimoji="1" lang="ja-JP" altLang="en-US" sz="1600" dirty="0"/>
                <a:t>５か月ごろ～</a:t>
              </a:r>
              <a:endParaRPr kumimoji="1" lang="ja-JP" altLang="en-US" dirty="0"/>
            </a:p>
          </p:txBody>
        </p:sp>
      </p:grpSp>
      <p:grpSp>
        <p:nvGrpSpPr>
          <p:cNvPr id="39" name="グループ化 38">
            <a:extLst>
              <a:ext uri="{FF2B5EF4-FFF2-40B4-BE49-F238E27FC236}">
                <a16:creationId xmlns:a16="http://schemas.microsoft.com/office/drawing/2014/main" id="{3726BA2A-F1A6-4574-B71A-CA88E62C4965}"/>
              </a:ext>
            </a:extLst>
          </p:cNvPr>
          <p:cNvGrpSpPr/>
          <p:nvPr/>
        </p:nvGrpSpPr>
        <p:grpSpPr>
          <a:xfrm>
            <a:off x="758726" y="4930478"/>
            <a:ext cx="1863078" cy="919897"/>
            <a:chOff x="3908884" y="2367495"/>
            <a:chExt cx="1922006" cy="979396"/>
          </a:xfrm>
        </p:grpSpPr>
        <p:sp>
          <p:nvSpPr>
            <p:cNvPr id="40" name="楕円 39">
              <a:extLst>
                <a:ext uri="{FF2B5EF4-FFF2-40B4-BE49-F238E27FC236}">
                  <a16:creationId xmlns:a16="http://schemas.microsoft.com/office/drawing/2014/main" id="{588AD643-5128-4A8B-95C4-CE8E6F4C0C09}"/>
                </a:ext>
              </a:extLst>
            </p:cNvPr>
            <p:cNvSpPr/>
            <p:nvPr/>
          </p:nvSpPr>
          <p:spPr>
            <a:xfrm>
              <a:off x="3908884" y="2367495"/>
              <a:ext cx="1922006" cy="979396"/>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テキスト ボックス 40">
              <a:extLst>
                <a:ext uri="{FF2B5EF4-FFF2-40B4-BE49-F238E27FC236}">
                  <a16:creationId xmlns:a16="http://schemas.microsoft.com/office/drawing/2014/main" id="{AF5E8A6E-CF0D-4CE5-8416-C865FD220975}"/>
                </a:ext>
              </a:extLst>
            </p:cNvPr>
            <p:cNvSpPr txBox="1"/>
            <p:nvPr/>
          </p:nvSpPr>
          <p:spPr>
            <a:xfrm>
              <a:off x="3934756" y="2484076"/>
              <a:ext cx="1872208" cy="753672"/>
            </a:xfrm>
            <a:prstGeom prst="rect">
              <a:avLst/>
            </a:prstGeom>
            <a:noFill/>
          </p:spPr>
          <p:txBody>
            <a:bodyPr wrap="square" rtlCol="0">
              <a:spAutoFit/>
            </a:bodyPr>
            <a:lstStyle/>
            <a:p>
              <a:pPr algn="ctr"/>
              <a:r>
                <a:rPr kumimoji="1" lang="ja-JP" altLang="en-US" sz="2400" dirty="0"/>
                <a:t>つまむ</a:t>
              </a:r>
              <a:endParaRPr kumimoji="1" lang="en-US" altLang="ja-JP" sz="2400" dirty="0"/>
            </a:p>
            <a:p>
              <a:pPr algn="ctr"/>
              <a:r>
                <a:rPr kumimoji="1" lang="ja-JP" altLang="en-US" sz="1600" dirty="0"/>
                <a:t>９か月ごろ～</a:t>
              </a:r>
              <a:endParaRPr kumimoji="1" lang="ja-JP" altLang="en-US" dirty="0"/>
            </a:p>
          </p:txBody>
        </p:sp>
      </p:grpSp>
    </p:spTree>
    <p:extLst>
      <p:ext uri="{BB962C8B-B14F-4D97-AF65-F5344CB8AC3E}">
        <p14:creationId xmlns:p14="http://schemas.microsoft.com/office/powerpoint/2010/main" val="2742381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00473" y="235848"/>
            <a:ext cx="6912768" cy="1165769"/>
          </a:xfrm>
          <a:solidFill>
            <a:schemeClr val="accent4">
              <a:lumMod val="20000"/>
              <a:lumOff val="80000"/>
            </a:schemeClr>
          </a:solidFill>
        </p:spPr>
        <p:txBody>
          <a:bodyPr/>
          <a:lstStyle/>
          <a:p>
            <a:r>
              <a:rPr lang="ja-JP" altLang="en-US" dirty="0">
                <a:latin typeface="+mn-ea"/>
              </a:rPr>
              <a:t>指しゃぶりとおしゃぶり</a:t>
            </a:r>
            <a:endParaRPr kumimoji="1" lang="ja-JP" altLang="en-US" dirty="0"/>
          </a:p>
        </p:txBody>
      </p:sp>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6709" y="3347830"/>
            <a:ext cx="1186418" cy="1186418"/>
          </a:xfrm>
          <a:prstGeom prst="rect">
            <a:avLst/>
          </a:prstGeom>
        </p:spPr>
      </p:pic>
      <p:pic>
        <p:nvPicPr>
          <p:cNvPr id="5" name="図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4701" y="1561411"/>
            <a:ext cx="1258426" cy="1258426"/>
          </a:xfrm>
          <a:prstGeom prst="rect">
            <a:avLst/>
          </a:prstGeom>
        </p:spPr>
      </p:pic>
      <p:sp>
        <p:nvSpPr>
          <p:cNvPr id="6" name="テキスト ボックス 5"/>
          <p:cNvSpPr txBox="1"/>
          <p:nvPr/>
        </p:nvSpPr>
        <p:spPr>
          <a:xfrm>
            <a:off x="2349532" y="1988840"/>
            <a:ext cx="6587399" cy="830997"/>
          </a:xfrm>
          <a:prstGeom prst="rect">
            <a:avLst/>
          </a:prstGeom>
          <a:noFill/>
        </p:spPr>
        <p:txBody>
          <a:bodyPr wrap="square" rtlCol="0">
            <a:spAutoFit/>
          </a:bodyPr>
          <a:lstStyle/>
          <a:p>
            <a:r>
              <a:rPr lang="ja-JP" altLang="en-US" sz="2400" b="1" dirty="0">
                <a:latin typeface="+mn-ea"/>
              </a:rPr>
              <a:t>乳児期（</a:t>
            </a:r>
            <a:r>
              <a:rPr lang="en-US" altLang="ja-JP" sz="2400" b="1" dirty="0">
                <a:latin typeface="+mn-ea"/>
              </a:rPr>
              <a:t>1</a:t>
            </a:r>
            <a:r>
              <a:rPr lang="ja-JP" altLang="en-US" sz="2400" b="1" dirty="0">
                <a:latin typeface="+mn-ea"/>
              </a:rPr>
              <a:t>歳の誕生日まで）</a:t>
            </a:r>
            <a:endParaRPr lang="en-US" altLang="ja-JP" sz="2400" b="1" dirty="0">
              <a:latin typeface="+mn-ea"/>
            </a:endParaRPr>
          </a:p>
          <a:p>
            <a:r>
              <a:rPr lang="ja-JP" altLang="en-US" sz="2400" dirty="0">
                <a:latin typeface="+mn-ea"/>
              </a:rPr>
              <a:t>おおらかな気持ちで見守りましょう。</a:t>
            </a:r>
          </a:p>
        </p:txBody>
      </p:sp>
      <p:sp>
        <p:nvSpPr>
          <p:cNvPr id="7" name="テキスト ボックス 6"/>
          <p:cNvSpPr txBox="1"/>
          <p:nvPr/>
        </p:nvSpPr>
        <p:spPr>
          <a:xfrm>
            <a:off x="2333986" y="3347830"/>
            <a:ext cx="6840760" cy="1200329"/>
          </a:xfrm>
          <a:prstGeom prst="rect">
            <a:avLst/>
          </a:prstGeom>
          <a:noFill/>
        </p:spPr>
        <p:txBody>
          <a:bodyPr wrap="square" rtlCol="0">
            <a:spAutoFit/>
          </a:bodyPr>
          <a:lstStyle/>
          <a:p>
            <a:r>
              <a:rPr lang="ja-JP" altLang="en-US" sz="2400" b="1" dirty="0">
                <a:latin typeface="+mn-ea"/>
              </a:rPr>
              <a:t>幼児期前半（</a:t>
            </a:r>
            <a:r>
              <a:rPr lang="en-US" altLang="ja-JP" sz="2400" b="1" dirty="0">
                <a:latin typeface="+mn-ea"/>
              </a:rPr>
              <a:t>1</a:t>
            </a:r>
            <a:r>
              <a:rPr lang="ja-JP" altLang="en-US" sz="2400" b="1" dirty="0">
                <a:latin typeface="+mn-ea"/>
              </a:rPr>
              <a:t>～</a:t>
            </a:r>
            <a:r>
              <a:rPr lang="en-US" altLang="ja-JP" sz="2400" b="1" dirty="0">
                <a:latin typeface="+mn-ea"/>
              </a:rPr>
              <a:t>2</a:t>
            </a:r>
            <a:r>
              <a:rPr lang="ja-JP" altLang="en-US" sz="2400" b="1" dirty="0">
                <a:latin typeface="+mn-ea"/>
              </a:rPr>
              <a:t>歳）</a:t>
            </a:r>
            <a:endParaRPr lang="en-US" altLang="ja-JP" sz="2400" b="1" dirty="0">
              <a:latin typeface="+mn-ea"/>
            </a:endParaRPr>
          </a:p>
          <a:p>
            <a:r>
              <a:rPr lang="ja-JP" altLang="en-US" sz="2400" dirty="0">
                <a:latin typeface="+mn-ea"/>
              </a:rPr>
              <a:t>励ましながら見守りましょう。</a:t>
            </a:r>
            <a:endParaRPr lang="en-US" altLang="ja-JP" sz="2400" dirty="0">
              <a:latin typeface="+mn-ea"/>
            </a:endParaRPr>
          </a:p>
          <a:p>
            <a:r>
              <a:rPr lang="ja-JP" altLang="en-US" sz="2400" dirty="0">
                <a:latin typeface="+mn-ea"/>
              </a:rPr>
              <a:t>外遊びや手を使う遊びを増やしましょう。</a:t>
            </a:r>
          </a:p>
        </p:txBody>
      </p:sp>
      <p:sp>
        <p:nvSpPr>
          <p:cNvPr id="9" name="テキスト ボックス 8"/>
          <p:cNvSpPr txBox="1"/>
          <p:nvPr/>
        </p:nvSpPr>
        <p:spPr>
          <a:xfrm>
            <a:off x="2349532" y="5005274"/>
            <a:ext cx="7283988" cy="1569660"/>
          </a:xfrm>
          <a:prstGeom prst="rect">
            <a:avLst/>
          </a:prstGeom>
          <a:noFill/>
        </p:spPr>
        <p:txBody>
          <a:bodyPr wrap="square" rtlCol="0">
            <a:spAutoFit/>
          </a:bodyPr>
          <a:lstStyle/>
          <a:p>
            <a:r>
              <a:rPr lang="ja-JP" altLang="en-US" sz="2400" b="1" dirty="0">
                <a:latin typeface="+mn-ea"/>
              </a:rPr>
              <a:t>３～４歳</a:t>
            </a:r>
            <a:endParaRPr lang="en-US" altLang="ja-JP" sz="2400" b="1" dirty="0">
              <a:latin typeface="+mn-ea"/>
            </a:endParaRPr>
          </a:p>
          <a:p>
            <a:r>
              <a:rPr lang="ja-JP" altLang="en-US" sz="2400" dirty="0">
                <a:latin typeface="+mn-ea"/>
              </a:rPr>
              <a:t>おしゃぶりをしている場合は、やめることも</a:t>
            </a:r>
            <a:r>
              <a:rPr lang="ja-JP" altLang="en-US" sz="2400">
                <a:latin typeface="+mn-ea"/>
              </a:rPr>
              <a:t>考えていきましょう</a:t>
            </a:r>
            <a:r>
              <a:rPr lang="ja-JP" altLang="en-US" sz="2400" dirty="0">
                <a:latin typeface="+mn-ea"/>
              </a:rPr>
              <a:t>。</a:t>
            </a:r>
            <a:endParaRPr lang="en-US" altLang="ja-JP" sz="2400" dirty="0">
              <a:latin typeface="+mn-ea"/>
            </a:endParaRPr>
          </a:p>
          <a:p>
            <a:r>
              <a:rPr lang="ja-JP" altLang="en-US" sz="2400" dirty="0">
                <a:latin typeface="+mn-ea"/>
              </a:rPr>
              <a:t>長く続くと、歯並びを悪くする原因にもなります。</a:t>
            </a:r>
          </a:p>
        </p:txBody>
      </p:sp>
      <p:pic>
        <p:nvPicPr>
          <p:cNvPr id="6150" name="Picture 6" descr="ããããã¶ããã¤ã©ã¹ããã®ç»åæ¤ç´¢çµæ"/>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42308" y="5094408"/>
            <a:ext cx="955220" cy="12822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2890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00472" y="213402"/>
            <a:ext cx="5544616" cy="812959"/>
          </a:xfrm>
          <a:solidFill>
            <a:schemeClr val="accent4">
              <a:lumMod val="20000"/>
              <a:lumOff val="80000"/>
            </a:schemeClr>
          </a:solidFill>
        </p:spPr>
        <p:txBody>
          <a:bodyPr/>
          <a:lstStyle/>
          <a:p>
            <a:r>
              <a:rPr kumimoji="1" lang="ja-JP" altLang="en-US" dirty="0"/>
              <a:t>歯が生える時期</a:t>
            </a:r>
          </a:p>
        </p:txBody>
      </p:sp>
      <p:sp>
        <p:nvSpPr>
          <p:cNvPr id="3" name="コンテンツ プレースホルダー 2"/>
          <p:cNvSpPr>
            <a:spLocks noGrp="1"/>
          </p:cNvSpPr>
          <p:nvPr>
            <p:ph idx="1"/>
          </p:nvPr>
        </p:nvSpPr>
        <p:spPr>
          <a:xfrm>
            <a:off x="681037" y="1165704"/>
            <a:ext cx="8543925" cy="816799"/>
          </a:xfrm>
        </p:spPr>
        <p:txBody>
          <a:bodyPr>
            <a:normAutofit fontScale="92500" lnSpcReduction="20000"/>
          </a:bodyPr>
          <a:lstStyle/>
          <a:p>
            <a:pPr marL="0" indent="0">
              <a:buNone/>
            </a:pPr>
            <a:r>
              <a:rPr kumimoji="1" lang="ja-JP" altLang="en-US" u="sng" dirty="0">
                <a:latin typeface="+mn-ea"/>
              </a:rPr>
              <a:t>生後６か月頃から歯が生えてきます</a:t>
            </a:r>
            <a:r>
              <a:rPr kumimoji="1" lang="ja-JP" altLang="en-US" dirty="0">
                <a:latin typeface="+mn-ea"/>
              </a:rPr>
              <a:t>。</a:t>
            </a:r>
            <a:endParaRPr kumimoji="1" lang="en-US" altLang="ja-JP" dirty="0">
              <a:latin typeface="+mn-ea"/>
            </a:endParaRPr>
          </a:p>
          <a:p>
            <a:pPr marL="0" indent="0">
              <a:buNone/>
            </a:pPr>
            <a:r>
              <a:rPr kumimoji="1" lang="ja-JP" altLang="en-US" dirty="0">
                <a:latin typeface="+mn-ea"/>
              </a:rPr>
              <a:t>おっぱいを</a:t>
            </a:r>
            <a:r>
              <a:rPr kumimoji="1" lang="ja-JP" altLang="en-US" dirty="0">
                <a:solidFill>
                  <a:srgbClr val="002060"/>
                </a:solidFill>
                <a:latin typeface="+mn-ea"/>
              </a:rPr>
              <a:t>吸うこと</a:t>
            </a:r>
            <a:r>
              <a:rPr kumimoji="1" lang="ja-JP" altLang="en-US" dirty="0">
                <a:latin typeface="+mn-ea"/>
              </a:rPr>
              <a:t>から</a:t>
            </a:r>
            <a:r>
              <a:rPr kumimoji="1" lang="ja-JP" altLang="en-US" dirty="0">
                <a:solidFill>
                  <a:srgbClr val="002060"/>
                </a:solidFill>
                <a:latin typeface="+mn-ea"/>
              </a:rPr>
              <a:t>噛むこと</a:t>
            </a:r>
            <a:r>
              <a:rPr kumimoji="1" lang="ja-JP" altLang="en-US" dirty="0">
                <a:latin typeface="+mn-ea"/>
              </a:rPr>
              <a:t>に移行していきます。</a:t>
            </a:r>
          </a:p>
        </p:txBody>
      </p:sp>
      <p:sp>
        <p:nvSpPr>
          <p:cNvPr id="6" name="テキスト ボックス 5"/>
          <p:cNvSpPr txBox="1"/>
          <p:nvPr/>
        </p:nvSpPr>
        <p:spPr>
          <a:xfrm>
            <a:off x="890707" y="5789975"/>
            <a:ext cx="2520281" cy="646331"/>
          </a:xfrm>
          <a:prstGeom prst="rect">
            <a:avLst/>
          </a:prstGeom>
          <a:noFill/>
        </p:spPr>
        <p:txBody>
          <a:bodyPr wrap="square" rtlCol="0">
            <a:spAutoFit/>
          </a:bodyPr>
          <a:lstStyle/>
          <a:p>
            <a:r>
              <a:rPr lang="ja-JP" altLang="en-US" sz="3600" b="1" dirty="0">
                <a:solidFill>
                  <a:schemeClr val="accent2">
                    <a:lumMod val="50000"/>
                  </a:schemeClr>
                </a:solidFill>
                <a:latin typeface="+mn-ea"/>
              </a:rPr>
              <a:t>８か月頃</a:t>
            </a:r>
          </a:p>
        </p:txBody>
      </p:sp>
      <p:sp>
        <p:nvSpPr>
          <p:cNvPr id="7" name="テキスト ボックス 6"/>
          <p:cNvSpPr txBox="1"/>
          <p:nvPr/>
        </p:nvSpPr>
        <p:spPr>
          <a:xfrm>
            <a:off x="3681575" y="5802083"/>
            <a:ext cx="2746476" cy="646331"/>
          </a:xfrm>
          <a:prstGeom prst="rect">
            <a:avLst/>
          </a:prstGeom>
          <a:noFill/>
        </p:spPr>
        <p:txBody>
          <a:bodyPr wrap="square" rtlCol="0">
            <a:spAutoFit/>
          </a:bodyPr>
          <a:lstStyle/>
          <a:p>
            <a:r>
              <a:rPr lang="ja-JP" altLang="en-US" sz="3600" b="1" dirty="0">
                <a:solidFill>
                  <a:schemeClr val="accent2">
                    <a:lumMod val="50000"/>
                  </a:schemeClr>
                </a:solidFill>
                <a:latin typeface="+mn-ea"/>
              </a:rPr>
              <a:t>１２か月頃</a:t>
            </a:r>
          </a:p>
        </p:txBody>
      </p:sp>
      <p:sp>
        <p:nvSpPr>
          <p:cNvPr id="11" name="テキスト ボックス 10"/>
          <p:cNvSpPr txBox="1"/>
          <p:nvPr/>
        </p:nvSpPr>
        <p:spPr>
          <a:xfrm>
            <a:off x="5601072" y="6448413"/>
            <a:ext cx="4300406" cy="369332"/>
          </a:xfrm>
          <a:prstGeom prst="rect">
            <a:avLst/>
          </a:prstGeom>
          <a:noFill/>
        </p:spPr>
        <p:txBody>
          <a:bodyPr wrap="square" rtlCol="0">
            <a:spAutoFit/>
          </a:bodyPr>
          <a:lstStyle/>
          <a:p>
            <a:r>
              <a:rPr kumimoji="1" lang="ja-JP" altLang="en-US" dirty="0">
                <a:latin typeface="Calibri 本文"/>
              </a:rPr>
              <a:t>写真提供：大阪市健康局　健康推進部</a:t>
            </a:r>
          </a:p>
        </p:txBody>
      </p:sp>
      <p:pic>
        <p:nvPicPr>
          <p:cNvPr id="13" name="Picture 4">
            <a:extLst>
              <a:ext uri="{FF2B5EF4-FFF2-40B4-BE49-F238E27FC236}">
                <a16:creationId xmlns:a16="http://schemas.microsoft.com/office/drawing/2014/main" id="{D76A6740-3B02-4BE8-8BBC-F5D6498042D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1037" y="1928611"/>
            <a:ext cx="2520281" cy="3907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4" name="グループ化 7">
            <a:extLst>
              <a:ext uri="{FF2B5EF4-FFF2-40B4-BE49-F238E27FC236}">
                <a16:creationId xmlns:a16="http://schemas.microsoft.com/office/drawing/2014/main" id="{70C2B9FF-79F2-4A8F-8902-0000C2C82486}"/>
              </a:ext>
            </a:extLst>
          </p:cNvPr>
          <p:cNvGrpSpPr/>
          <p:nvPr/>
        </p:nvGrpSpPr>
        <p:grpSpPr>
          <a:xfrm>
            <a:off x="3683279" y="1954684"/>
            <a:ext cx="2520281" cy="3847399"/>
            <a:chOff x="5966250" y="1704286"/>
            <a:chExt cx="1651699" cy="2686968"/>
          </a:xfrm>
        </p:grpSpPr>
        <p:pic>
          <p:nvPicPr>
            <p:cNvPr id="15" name="Picture 2" descr="G:\県歯科医師会\離乳食チラシ100107\000広島県歯科医師会用資料\④-2　上顎BAAB下顎BAABのコピー.jpg">
              <a:extLst>
                <a:ext uri="{FF2B5EF4-FFF2-40B4-BE49-F238E27FC236}">
                  <a16:creationId xmlns:a16="http://schemas.microsoft.com/office/drawing/2014/main" id="{0BC73DE4-680F-4B1C-801B-5D67B065F01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r="-128" b="-160"/>
            <a:stretch>
              <a:fillRect/>
            </a:stretch>
          </p:blipFill>
          <p:spPr bwMode="auto">
            <a:xfrm>
              <a:off x="5966250" y="1704286"/>
              <a:ext cx="1630086" cy="1327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 descr="G:\県歯科医師会\離乳食チラシ100107\000広島県歯科医師会用資料\④-2　上顎BAAB下顎BAABのコピー.jpg">
              <a:extLst>
                <a:ext uri="{FF2B5EF4-FFF2-40B4-BE49-F238E27FC236}">
                  <a16:creationId xmlns:a16="http://schemas.microsoft.com/office/drawing/2014/main" id="{6AB6CF80-ED8E-4088-8DF0-2AA0C95DA1D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77637" y="3125228"/>
              <a:ext cx="1640312" cy="1266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7" name="Picture 8">
            <a:extLst>
              <a:ext uri="{FF2B5EF4-FFF2-40B4-BE49-F238E27FC236}">
                <a16:creationId xmlns:a16="http://schemas.microsoft.com/office/drawing/2014/main" id="{E2240D4D-45FB-42B1-BA83-D0229D3FBE3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652542" y="1969651"/>
            <a:ext cx="2467761" cy="3838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テキスト ボックス 17">
            <a:extLst>
              <a:ext uri="{FF2B5EF4-FFF2-40B4-BE49-F238E27FC236}">
                <a16:creationId xmlns:a16="http://schemas.microsoft.com/office/drawing/2014/main" id="{BCC6E4D8-6ECD-471F-B602-2A21F7C6B54B}"/>
              </a:ext>
            </a:extLst>
          </p:cNvPr>
          <p:cNvSpPr txBox="1"/>
          <p:nvPr/>
        </p:nvSpPr>
        <p:spPr>
          <a:xfrm>
            <a:off x="6652542" y="5802082"/>
            <a:ext cx="2746476" cy="646331"/>
          </a:xfrm>
          <a:prstGeom prst="rect">
            <a:avLst/>
          </a:prstGeom>
          <a:noFill/>
        </p:spPr>
        <p:txBody>
          <a:bodyPr wrap="square" rtlCol="0">
            <a:spAutoFit/>
          </a:bodyPr>
          <a:lstStyle/>
          <a:p>
            <a:r>
              <a:rPr lang="ja-JP" altLang="en-US" sz="3600" b="1" dirty="0">
                <a:solidFill>
                  <a:schemeClr val="accent2">
                    <a:lumMod val="50000"/>
                  </a:schemeClr>
                </a:solidFill>
                <a:latin typeface="+mn-ea"/>
              </a:rPr>
              <a:t>１８か月頃</a:t>
            </a:r>
          </a:p>
        </p:txBody>
      </p:sp>
    </p:spTree>
    <p:extLst>
      <p:ext uri="{BB962C8B-B14F-4D97-AF65-F5344CB8AC3E}">
        <p14:creationId xmlns:p14="http://schemas.microsoft.com/office/powerpoint/2010/main" val="2460730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ãä¹³æ­¯ã®æ­¯ãçããææãã®ç»åæ¤ç´¢çµæ"/>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344488" y="836713"/>
            <a:ext cx="4104456" cy="602128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表 3"/>
          <p:cNvGraphicFramePr>
            <a:graphicFrameLocks noGrp="1"/>
          </p:cNvGraphicFramePr>
          <p:nvPr>
            <p:extLst>
              <p:ext uri="{D42A27DB-BD31-4B8C-83A1-F6EECF244321}">
                <p14:modId xmlns:p14="http://schemas.microsoft.com/office/powerpoint/2010/main" val="2163924652"/>
              </p:ext>
            </p:extLst>
          </p:nvPr>
        </p:nvGraphicFramePr>
        <p:xfrm>
          <a:off x="4736976" y="1567931"/>
          <a:ext cx="4450873" cy="3533277"/>
        </p:xfrm>
        <a:graphic>
          <a:graphicData uri="http://schemas.openxmlformats.org/drawingml/2006/table">
            <a:tbl>
              <a:tblPr/>
              <a:tblGrid>
                <a:gridCol w="1757356">
                  <a:extLst>
                    <a:ext uri="{9D8B030D-6E8A-4147-A177-3AD203B41FA5}">
                      <a16:colId xmlns:a16="http://schemas.microsoft.com/office/drawing/2014/main" val="584926624"/>
                    </a:ext>
                  </a:extLst>
                </a:gridCol>
                <a:gridCol w="1182519">
                  <a:extLst>
                    <a:ext uri="{9D8B030D-6E8A-4147-A177-3AD203B41FA5}">
                      <a16:colId xmlns:a16="http://schemas.microsoft.com/office/drawing/2014/main" val="3292000309"/>
                    </a:ext>
                  </a:extLst>
                </a:gridCol>
                <a:gridCol w="1510998">
                  <a:extLst>
                    <a:ext uri="{9D8B030D-6E8A-4147-A177-3AD203B41FA5}">
                      <a16:colId xmlns:a16="http://schemas.microsoft.com/office/drawing/2014/main" val="2364069949"/>
                    </a:ext>
                  </a:extLst>
                </a:gridCol>
              </a:tblGrid>
              <a:tr h="321207">
                <a:tc>
                  <a:txBody>
                    <a:bodyPr/>
                    <a:lstStyle/>
                    <a:p>
                      <a:pPr algn="ctr" fontAlgn="ctr"/>
                      <a:r>
                        <a:rPr lang="ja-JP" altLang="en-US" sz="1800" b="0" i="0" u="none" strike="noStrike">
                          <a:solidFill>
                            <a:srgbClr val="000000"/>
                          </a:solidFill>
                          <a:effectLst/>
                          <a:latin typeface="游ゴシック" panose="020B0400000000000000" pitchFamily="50" charset="-128"/>
                          <a:ea typeface="游ゴシック" panose="020B0400000000000000" pitchFamily="50" charset="-128"/>
                        </a:rPr>
                        <a:t>歯の種類</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ja-JP" altLang="en-US" sz="1800" b="0" i="0" u="none" strike="noStrike">
                          <a:solidFill>
                            <a:srgbClr val="000000"/>
                          </a:solidFill>
                          <a:effectLst/>
                          <a:latin typeface="游ゴシック" panose="020B0400000000000000" pitchFamily="50" charset="-128"/>
                          <a:ea typeface="游ゴシック" panose="020B0400000000000000" pitchFamily="50" charset="-128"/>
                        </a:rPr>
                        <a:t>萌出</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2579319153"/>
                  </a:ext>
                </a:extLst>
              </a:tr>
              <a:tr h="321207">
                <a:tc rowSpan="2">
                  <a:txBody>
                    <a:bodyPr/>
                    <a:lstStyle/>
                    <a:p>
                      <a:pPr algn="ctr" fontAlgn="ctr"/>
                      <a:r>
                        <a:rPr lang="ja-JP" altLang="en-US" sz="1800" b="0" i="0" u="none" strike="noStrike">
                          <a:solidFill>
                            <a:srgbClr val="000000"/>
                          </a:solidFill>
                          <a:effectLst/>
                          <a:latin typeface="游ゴシック" panose="020B0400000000000000" pitchFamily="50" charset="-128"/>
                          <a:ea typeface="游ゴシック" panose="020B0400000000000000" pitchFamily="50" charset="-128"/>
                        </a:rPr>
                        <a:t>乳中切歯</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800" b="0" i="0" u="none" strike="noStrike">
                          <a:solidFill>
                            <a:srgbClr val="000000"/>
                          </a:solidFill>
                          <a:effectLst/>
                          <a:latin typeface="游ゴシック" panose="020B0400000000000000" pitchFamily="50" charset="-128"/>
                          <a:ea typeface="游ゴシック" panose="020B0400000000000000" pitchFamily="50" charset="-128"/>
                        </a:rPr>
                        <a:t>上</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800" b="0" i="0" u="none" strike="noStrike">
                          <a:solidFill>
                            <a:srgbClr val="000000"/>
                          </a:solidFill>
                          <a:effectLst/>
                          <a:latin typeface="游ゴシック" panose="020B0400000000000000" pitchFamily="50" charset="-128"/>
                          <a:ea typeface="游ゴシック" panose="020B0400000000000000" pitchFamily="50" charset="-128"/>
                        </a:rPr>
                        <a:t>7.5</a:t>
                      </a:r>
                      <a:r>
                        <a:rPr lang="ja-JP" altLang="en-US" sz="1800" b="0" i="0" u="none" strike="noStrike">
                          <a:solidFill>
                            <a:srgbClr val="000000"/>
                          </a:solidFill>
                          <a:effectLst/>
                          <a:latin typeface="游ゴシック" panose="020B0400000000000000" pitchFamily="50" charset="-128"/>
                          <a:ea typeface="游ゴシック" panose="020B0400000000000000" pitchFamily="50" charset="-128"/>
                        </a:rPr>
                        <a:t>か月</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76716785"/>
                  </a:ext>
                </a:extLst>
              </a:tr>
              <a:tr h="321207">
                <a:tc vMerge="1">
                  <a:txBody>
                    <a:bodyPr/>
                    <a:lstStyle/>
                    <a:p>
                      <a:endParaRPr kumimoji="1" lang="ja-JP" altLang="en-US"/>
                    </a:p>
                  </a:txBody>
                  <a:tcPr/>
                </a:tc>
                <a:tc>
                  <a:txBody>
                    <a:bodyPr/>
                    <a:lstStyle/>
                    <a:p>
                      <a:pPr algn="ctr" fontAlgn="ctr"/>
                      <a:r>
                        <a:rPr lang="ja-JP" altLang="en-US" sz="1800" b="0" i="0" u="none" strike="noStrike">
                          <a:solidFill>
                            <a:srgbClr val="000000"/>
                          </a:solidFill>
                          <a:effectLst/>
                          <a:latin typeface="游ゴシック" panose="020B0400000000000000" pitchFamily="50" charset="-128"/>
                          <a:ea typeface="游ゴシック" panose="020B0400000000000000" pitchFamily="50" charset="-128"/>
                        </a:rPr>
                        <a:t>下</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800" b="0" i="0" u="none" strike="noStrike">
                          <a:solidFill>
                            <a:srgbClr val="000000"/>
                          </a:solidFill>
                          <a:effectLst/>
                          <a:latin typeface="游ゴシック" panose="020B0400000000000000" pitchFamily="50" charset="-128"/>
                          <a:ea typeface="游ゴシック" panose="020B0400000000000000" pitchFamily="50" charset="-128"/>
                        </a:rPr>
                        <a:t>6</a:t>
                      </a:r>
                      <a:r>
                        <a:rPr lang="ja-JP" altLang="en-US" sz="1800" b="0" i="0" u="none" strike="noStrike">
                          <a:solidFill>
                            <a:srgbClr val="000000"/>
                          </a:solidFill>
                          <a:effectLst/>
                          <a:latin typeface="游ゴシック" panose="020B0400000000000000" pitchFamily="50" charset="-128"/>
                          <a:ea typeface="游ゴシック" panose="020B0400000000000000" pitchFamily="50" charset="-128"/>
                        </a:rPr>
                        <a:t>か月</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93768622"/>
                  </a:ext>
                </a:extLst>
              </a:tr>
              <a:tr h="321207">
                <a:tc rowSpan="2">
                  <a:txBody>
                    <a:bodyPr/>
                    <a:lstStyle/>
                    <a:p>
                      <a:pPr algn="ctr" fontAlgn="ctr"/>
                      <a:r>
                        <a:rPr lang="ja-JP" altLang="en-US" sz="1800" b="0" i="0" u="none" strike="noStrike">
                          <a:solidFill>
                            <a:srgbClr val="000000"/>
                          </a:solidFill>
                          <a:effectLst/>
                          <a:latin typeface="游ゴシック" panose="020B0400000000000000" pitchFamily="50" charset="-128"/>
                          <a:ea typeface="游ゴシック" panose="020B0400000000000000" pitchFamily="50" charset="-128"/>
                        </a:rPr>
                        <a:t>乳側切歯</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800" b="0" i="0" u="none" strike="noStrike">
                          <a:solidFill>
                            <a:srgbClr val="000000"/>
                          </a:solidFill>
                          <a:effectLst/>
                          <a:latin typeface="游ゴシック" panose="020B0400000000000000" pitchFamily="50" charset="-128"/>
                          <a:ea typeface="游ゴシック" panose="020B0400000000000000" pitchFamily="50" charset="-128"/>
                        </a:rPr>
                        <a:t>上</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800" b="0" i="0" u="none" strike="noStrike">
                          <a:solidFill>
                            <a:srgbClr val="000000"/>
                          </a:solidFill>
                          <a:effectLst/>
                          <a:latin typeface="游ゴシック" panose="020B0400000000000000" pitchFamily="50" charset="-128"/>
                          <a:ea typeface="游ゴシック" panose="020B0400000000000000" pitchFamily="50" charset="-128"/>
                        </a:rPr>
                        <a:t>9</a:t>
                      </a:r>
                      <a:r>
                        <a:rPr lang="ja-JP" altLang="en-US" sz="1800" b="0" i="0" u="none" strike="noStrike">
                          <a:solidFill>
                            <a:srgbClr val="000000"/>
                          </a:solidFill>
                          <a:effectLst/>
                          <a:latin typeface="游ゴシック" panose="020B0400000000000000" pitchFamily="50" charset="-128"/>
                          <a:ea typeface="游ゴシック" panose="020B0400000000000000" pitchFamily="50" charset="-128"/>
                        </a:rPr>
                        <a:t>か月</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77760167"/>
                  </a:ext>
                </a:extLst>
              </a:tr>
              <a:tr h="321207">
                <a:tc vMerge="1">
                  <a:txBody>
                    <a:bodyPr/>
                    <a:lstStyle/>
                    <a:p>
                      <a:endParaRPr kumimoji="1" lang="ja-JP" altLang="en-US"/>
                    </a:p>
                  </a:txBody>
                  <a:tcPr/>
                </a:tc>
                <a:tc>
                  <a:txBody>
                    <a:bodyPr/>
                    <a:lstStyle/>
                    <a:p>
                      <a:pPr algn="ctr" fontAlgn="ctr"/>
                      <a:r>
                        <a:rPr lang="ja-JP" altLang="en-US" sz="1800" b="0" i="0" u="none" strike="noStrike">
                          <a:solidFill>
                            <a:srgbClr val="000000"/>
                          </a:solidFill>
                          <a:effectLst/>
                          <a:latin typeface="游ゴシック" panose="020B0400000000000000" pitchFamily="50" charset="-128"/>
                          <a:ea typeface="游ゴシック" panose="020B0400000000000000" pitchFamily="50" charset="-128"/>
                        </a:rPr>
                        <a:t>下</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800" b="0" i="0" u="none" strike="noStrike">
                          <a:solidFill>
                            <a:srgbClr val="000000"/>
                          </a:solidFill>
                          <a:effectLst/>
                          <a:latin typeface="游ゴシック" panose="020B0400000000000000" pitchFamily="50" charset="-128"/>
                          <a:ea typeface="游ゴシック" panose="020B0400000000000000" pitchFamily="50" charset="-128"/>
                        </a:rPr>
                        <a:t>7</a:t>
                      </a:r>
                      <a:r>
                        <a:rPr lang="ja-JP" altLang="en-US" sz="1800" b="0" i="0" u="none" strike="noStrike">
                          <a:solidFill>
                            <a:srgbClr val="000000"/>
                          </a:solidFill>
                          <a:effectLst/>
                          <a:latin typeface="游ゴシック" panose="020B0400000000000000" pitchFamily="50" charset="-128"/>
                          <a:ea typeface="游ゴシック" panose="020B0400000000000000" pitchFamily="50" charset="-128"/>
                        </a:rPr>
                        <a:t>か月</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03854320"/>
                  </a:ext>
                </a:extLst>
              </a:tr>
              <a:tr h="321207">
                <a:tc rowSpan="2">
                  <a:txBody>
                    <a:bodyPr/>
                    <a:lstStyle/>
                    <a:p>
                      <a:pPr algn="ctr" fontAlgn="ctr"/>
                      <a:r>
                        <a:rPr lang="ja-JP" altLang="en-US" sz="1800" b="0" i="0" u="none" strike="noStrike">
                          <a:solidFill>
                            <a:srgbClr val="000000"/>
                          </a:solidFill>
                          <a:effectLst/>
                          <a:latin typeface="游ゴシック" panose="020B0400000000000000" pitchFamily="50" charset="-128"/>
                          <a:ea typeface="游ゴシック" panose="020B0400000000000000" pitchFamily="50" charset="-128"/>
                        </a:rPr>
                        <a:t>乳犬歯</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800" b="0" i="0" u="none" strike="noStrike">
                          <a:solidFill>
                            <a:srgbClr val="000000"/>
                          </a:solidFill>
                          <a:effectLst/>
                          <a:latin typeface="游ゴシック" panose="020B0400000000000000" pitchFamily="50" charset="-128"/>
                          <a:ea typeface="游ゴシック" panose="020B0400000000000000" pitchFamily="50" charset="-128"/>
                        </a:rPr>
                        <a:t>上</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800" b="0" i="0" u="none" strike="noStrike">
                          <a:solidFill>
                            <a:srgbClr val="000000"/>
                          </a:solidFill>
                          <a:effectLst/>
                          <a:latin typeface="游ゴシック" panose="020B0400000000000000" pitchFamily="50" charset="-128"/>
                          <a:ea typeface="游ゴシック" panose="020B0400000000000000" pitchFamily="50" charset="-128"/>
                        </a:rPr>
                        <a:t>18</a:t>
                      </a:r>
                      <a:r>
                        <a:rPr lang="ja-JP" altLang="en-US" sz="1800" b="0" i="0" u="none" strike="noStrike">
                          <a:solidFill>
                            <a:srgbClr val="000000"/>
                          </a:solidFill>
                          <a:effectLst/>
                          <a:latin typeface="游ゴシック" panose="020B0400000000000000" pitchFamily="50" charset="-128"/>
                          <a:ea typeface="游ゴシック" panose="020B0400000000000000" pitchFamily="50" charset="-128"/>
                        </a:rPr>
                        <a:t>か月</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31872655"/>
                  </a:ext>
                </a:extLst>
              </a:tr>
              <a:tr h="321207">
                <a:tc vMerge="1">
                  <a:txBody>
                    <a:bodyPr/>
                    <a:lstStyle/>
                    <a:p>
                      <a:endParaRPr kumimoji="1" lang="ja-JP" altLang="en-US"/>
                    </a:p>
                  </a:txBody>
                  <a:tcPr/>
                </a:tc>
                <a:tc>
                  <a:txBody>
                    <a:bodyPr/>
                    <a:lstStyle/>
                    <a:p>
                      <a:pPr algn="ctr" fontAlgn="ctr"/>
                      <a:r>
                        <a:rPr lang="ja-JP" altLang="en-US" sz="1800" b="0" i="0" u="none" strike="noStrike">
                          <a:solidFill>
                            <a:srgbClr val="000000"/>
                          </a:solidFill>
                          <a:effectLst/>
                          <a:latin typeface="游ゴシック" panose="020B0400000000000000" pitchFamily="50" charset="-128"/>
                          <a:ea typeface="游ゴシック" panose="020B0400000000000000" pitchFamily="50" charset="-128"/>
                        </a:rPr>
                        <a:t>下</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800" b="0" i="0" u="none" strike="noStrike" dirty="0">
                          <a:solidFill>
                            <a:srgbClr val="000000"/>
                          </a:solidFill>
                          <a:effectLst/>
                          <a:latin typeface="游ゴシック" panose="020B0400000000000000" pitchFamily="50" charset="-128"/>
                          <a:ea typeface="游ゴシック" panose="020B0400000000000000" pitchFamily="50" charset="-128"/>
                        </a:rPr>
                        <a:t>16.5</a:t>
                      </a:r>
                      <a:r>
                        <a:rPr lang="ja-JP" altLang="en-US" sz="1800" b="0" i="0" u="none" strike="noStrike" dirty="0">
                          <a:solidFill>
                            <a:srgbClr val="000000"/>
                          </a:solidFill>
                          <a:effectLst/>
                          <a:latin typeface="游ゴシック" panose="020B0400000000000000" pitchFamily="50" charset="-128"/>
                          <a:ea typeface="游ゴシック" panose="020B0400000000000000" pitchFamily="50" charset="-128"/>
                        </a:rPr>
                        <a:t>か月</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23710369"/>
                  </a:ext>
                </a:extLst>
              </a:tr>
              <a:tr h="321207">
                <a:tc rowSpan="2">
                  <a:txBody>
                    <a:bodyPr/>
                    <a:lstStyle/>
                    <a:p>
                      <a:pPr algn="ctr" fontAlgn="ctr"/>
                      <a:r>
                        <a:rPr lang="ja-JP" altLang="en-US" sz="1800" b="0" i="0" u="none" strike="noStrike">
                          <a:solidFill>
                            <a:srgbClr val="000000"/>
                          </a:solidFill>
                          <a:effectLst/>
                          <a:latin typeface="游ゴシック" panose="020B0400000000000000" pitchFamily="50" charset="-128"/>
                          <a:ea typeface="游ゴシック" panose="020B0400000000000000" pitchFamily="50" charset="-128"/>
                        </a:rPr>
                        <a:t>第１乳臼歯</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800" b="0" i="0" u="none" strike="noStrike">
                          <a:solidFill>
                            <a:srgbClr val="000000"/>
                          </a:solidFill>
                          <a:effectLst/>
                          <a:latin typeface="游ゴシック" panose="020B0400000000000000" pitchFamily="50" charset="-128"/>
                          <a:ea typeface="游ゴシック" panose="020B0400000000000000" pitchFamily="50" charset="-128"/>
                        </a:rPr>
                        <a:t>上</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800" b="0" i="0" u="none" strike="noStrike">
                          <a:solidFill>
                            <a:srgbClr val="000000"/>
                          </a:solidFill>
                          <a:effectLst/>
                          <a:latin typeface="游ゴシック" panose="020B0400000000000000" pitchFamily="50" charset="-128"/>
                          <a:ea typeface="游ゴシック" panose="020B0400000000000000" pitchFamily="50" charset="-128"/>
                        </a:rPr>
                        <a:t>14</a:t>
                      </a:r>
                      <a:r>
                        <a:rPr lang="ja-JP" altLang="en-US" sz="1800" b="0" i="0" u="none" strike="noStrike">
                          <a:solidFill>
                            <a:srgbClr val="000000"/>
                          </a:solidFill>
                          <a:effectLst/>
                          <a:latin typeface="游ゴシック" panose="020B0400000000000000" pitchFamily="50" charset="-128"/>
                          <a:ea typeface="游ゴシック" panose="020B0400000000000000" pitchFamily="50" charset="-128"/>
                        </a:rPr>
                        <a:t>か月</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41357591"/>
                  </a:ext>
                </a:extLst>
              </a:tr>
              <a:tr h="321207">
                <a:tc vMerge="1">
                  <a:txBody>
                    <a:bodyPr/>
                    <a:lstStyle/>
                    <a:p>
                      <a:endParaRPr kumimoji="1" lang="ja-JP" altLang="en-US"/>
                    </a:p>
                  </a:txBody>
                  <a:tcPr/>
                </a:tc>
                <a:tc>
                  <a:txBody>
                    <a:bodyPr/>
                    <a:lstStyle/>
                    <a:p>
                      <a:pPr algn="ctr" fontAlgn="ctr"/>
                      <a:r>
                        <a:rPr lang="ja-JP" altLang="en-US" sz="1800" b="0" i="0" u="none" strike="noStrike">
                          <a:solidFill>
                            <a:srgbClr val="000000"/>
                          </a:solidFill>
                          <a:effectLst/>
                          <a:latin typeface="游ゴシック" panose="020B0400000000000000" pitchFamily="50" charset="-128"/>
                          <a:ea typeface="游ゴシック" panose="020B0400000000000000" pitchFamily="50" charset="-128"/>
                        </a:rPr>
                        <a:t>下</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800" b="0" i="0" u="none" strike="noStrike">
                          <a:solidFill>
                            <a:srgbClr val="000000"/>
                          </a:solidFill>
                          <a:effectLst/>
                          <a:latin typeface="游ゴシック" panose="020B0400000000000000" pitchFamily="50" charset="-128"/>
                          <a:ea typeface="游ゴシック" panose="020B0400000000000000" pitchFamily="50" charset="-128"/>
                        </a:rPr>
                        <a:t>12</a:t>
                      </a:r>
                      <a:r>
                        <a:rPr lang="ja-JP" altLang="en-US" sz="1800" b="0" i="0" u="none" strike="noStrike">
                          <a:solidFill>
                            <a:srgbClr val="000000"/>
                          </a:solidFill>
                          <a:effectLst/>
                          <a:latin typeface="游ゴシック" panose="020B0400000000000000" pitchFamily="50" charset="-128"/>
                          <a:ea typeface="游ゴシック" panose="020B0400000000000000" pitchFamily="50" charset="-128"/>
                        </a:rPr>
                        <a:t>か月</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18166927"/>
                  </a:ext>
                </a:extLst>
              </a:tr>
              <a:tr h="321207">
                <a:tc rowSpan="2">
                  <a:txBody>
                    <a:bodyPr/>
                    <a:lstStyle/>
                    <a:p>
                      <a:pPr algn="ctr" fontAlgn="ctr"/>
                      <a:r>
                        <a:rPr lang="ja-JP" altLang="en-US" sz="1800" b="0" i="0" u="none" strike="noStrike">
                          <a:solidFill>
                            <a:srgbClr val="000000"/>
                          </a:solidFill>
                          <a:effectLst/>
                          <a:latin typeface="游ゴシック" panose="020B0400000000000000" pitchFamily="50" charset="-128"/>
                          <a:ea typeface="游ゴシック" panose="020B0400000000000000" pitchFamily="50" charset="-128"/>
                        </a:rPr>
                        <a:t>第２乳臼歯</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800" b="0" i="0" u="none" strike="noStrike">
                          <a:solidFill>
                            <a:srgbClr val="000000"/>
                          </a:solidFill>
                          <a:effectLst/>
                          <a:latin typeface="游ゴシック" panose="020B0400000000000000" pitchFamily="50" charset="-128"/>
                          <a:ea typeface="游ゴシック" panose="020B0400000000000000" pitchFamily="50" charset="-128"/>
                        </a:rPr>
                        <a:t>上</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800" b="0" i="0" u="none" strike="noStrike">
                          <a:solidFill>
                            <a:srgbClr val="000000"/>
                          </a:solidFill>
                          <a:effectLst/>
                          <a:latin typeface="游ゴシック" panose="020B0400000000000000" pitchFamily="50" charset="-128"/>
                          <a:ea typeface="游ゴシック" panose="020B0400000000000000" pitchFamily="50" charset="-128"/>
                        </a:rPr>
                        <a:t>24</a:t>
                      </a:r>
                      <a:r>
                        <a:rPr lang="ja-JP" altLang="en-US" sz="1800" b="0" i="0" u="none" strike="noStrike">
                          <a:solidFill>
                            <a:srgbClr val="000000"/>
                          </a:solidFill>
                          <a:effectLst/>
                          <a:latin typeface="游ゴシック" panose="020B0400000000000000" pitchFamily="50" charset="-128"/>
                          <a:ea typeface="游ゴシック" panose="020B0400000000000000" pitchFamily="50" charset="-128"/>
                        </a:rPr>
                        <a:t>か月</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58731851"/>
                  </a:ext>
                </a:extLst>
              </a:tr>
              <a:tr h="321207">
                <a:tc vMerge="1">
                  <a:txBody>
                    <a:bodyPr/>
                    <a:lstStyle/>
                    <a:p>
                      <a:endParaRPr kumimoji="1" lang="ja-JP" altLang="en-US"/>
                    </a:p>
                  </a:txBody>
                  <a:tcPr/>
                </a:tc>
                <a:tc>
                  <a:txBody>
                    <a:bodyPr/>
                    <a:lstStyle/>
                    <a:p>
                      <a:pPr algn="ctr" fontAlgn="ctr"/>
                      <a:r>
                        <a:rPr lang="ja-JP" altLang="en-US" sz="1800" b="0" i="0" u="none" strike="noStrike">
                          <a:solidFill>
                            <a:srgbClr val="000000"/>
                          </a:solidFill>
                          <a:effectLst/>
                          <a:latin typeface="游ゴシック" panose="020B0400000000000000" pitchFamily="50" charset="-128"/>
                          <a:ea typeface="游ゴシック" panose="020B0400000000000000" pitchFamily="50" charset="-128"/>
                        </a:rPr>
                        <a:t>下</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800" b="0" i="0" u="none" strike="noStrike" dirty="0">
                          <a:solidFill>
                            <a:srgbClr val="000000"/>
                          </a:solidFill>
                          <a:effectLst/>
                          <a:latin typeface="游ゴシック" panose="020B0400000000000000" pitchFamily="50" charset="-128"/>
                          <a:ea typeface="游ゴシック" panose="020B0400000000000000" pitchFamily="50" charset="-128"/>
                        </a:rPr>
                        <a:t>20</a:t>
                      </a:r>
                      <a:r>
                        <a:rPr lang="ja-JP" altLang="en-US" sz="1800" b="0" i="0" u="none" strike="noStrike" dirty="0">
                          <a:solidFill>
                            <a:srgbClr val="000000"/>
                          </a:solidFill>
                          <a:effectLst/>
                          <a:latin typeface="游ゴシック" panose="020B0400000000000000" pitchFamily="50" charset="-128"/>
                          <a:ea typeface="游ゴシック" panose="020B0400000000000000" pitchFamily="50" charset="-128"/>
                        </a:rPr>
                        <a:t>か月</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39101228"/>
                  </a:ext>
                </a:extLst>
              </a:tr>
            </a:tbl>
          </a:graphicData>
        </a:graphic>
      </p:graphicFrame>
      <p:sp>
        <p:nvSpPr>
          <p:cNvPr id="9" name="テキスト ボックス 8"/>
          <p:cNvSpPr txBox="1"/>
          <p:nvPr/>
        </p:nvSpPr>
        <p:spPr>
          <a:xfrm>
            <a:off x="5025008" y="1167821"/>
            <a:ext cx="4680520" cy="400110"/>
          </a:xfrm>
          <a:prstGeom prst="rect">
            <a:avLst/>
          </a:prstGeom>
          <a:noFill/>
        </p:spPr>
        <p:txBody>
          <a:bodyPr wrap="square" rtlCol="0">
            <a:spAutoFit/>
          </a:bodyPr>
          <a:lstStyle/>
          <a:p>
            <a:r>
              <a:rPr lang="ja-JP" altLang="en-US" sz="2000" b="1" dirty="0">
                <a:solidFill>
                  <a:srgbClr val="002060"/>
                </a:solidFill>
                <a:latin typeface="+mj-ea"/>
                <a:ea typeface="+mj-ea"/>
              </a:rPr>
              <a:t>乳歯の生え始めるおおよその時期</a:t>
            </a:r>
          </a:p>
        </p:txBody>
      </p:sp>
      <p:sp>
        <p:nvSpPr>
          <p:cNvPr id="7" name="角丸四角形 5">
            <a:extLst>
              <a:ext uri="{FF2B5EF4-FFF2-40B4-BE49-F238E27FC236}">
                <a16:creationId xmlns:a16="http://schemas.microsoft.com/office/drawing/2014/main" id="{FB4216E7-616A-4299-8F95-70206471C6A5}"/>
              </a:ext>
            </a:extLst>
          </p:cNvPr>
          <p:cNvSpPr/>
          <p:nvPr/>
        </p:nvSpPr>
        <p:spPr>
          <a:xfrm>
            <a:off x="4832753" y="5661248"/>
            <a:ext cx="4496483" cy="632103"/>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id="{F6A2BAEE-A7F8-411F-9124-84A38EB8D81F}"/>
              </a:ext>
            </a:extLst>
          </p:cNvPr>
          <p:cNvSpPr/>
          <p:nvPr/>
        </p:nvSpPr>
        <p:spPr>
          <a:xfrm>
            <a:off x="4939474" y="5777244"/>
            <a:ext cx="4304928" cy="400110"/>
          </a:xfrm>
          <a:prstGeom prst="rect">
            <a:avLst/>
          </a:prstGeom>
        </p:spPr>
        <p:txBody>
          <a:bodyPr wrap="square">
            <a:spAutoFit/>
          </a:bodyPr>
          <a:lstStyle/>
          <a:p>
            <a:r>
              <a:rPr lang="ja-JP" altLang="en-US" sz="2000" dirty="0">
                <a:latin typeface="+mn-ea"/>
              </a:rPr>
              <a:t>萌出の時期には個人差があります。</a:t>
            </a:r>
            <a:endParaRPr lang="en-US" altLang="ja-JP" sz="2000" dirty="0">
              <a:latin typeface="+mn-ea"/>
            </a:endParaRPr>
          </a:p>
        </p:txBody>
      </p:sp>
      <p:sp>
        <p:nvSpPr>
          <p:cNvPr id="10" name="タイトル 1">
            <a:extLst>
              <a:ext uri="{FF2B5EF4-FFF2-40B4-BE49-F238E27FC236}">
                <a16:creationId xmlns:a16="http://schemas.microsoft.com/office/drawing/2014/main" id="{5BA0F192-1BBF-42D9-92F7-54437E254D38}"/>
              </a:ext>
            </a:extLst>
          </p:cNvPr>
          <p:cNvSpPr>
            <a:spLocks noGrp="1"/>
          </p:cNvSpPr>
          <p:nvPr>
            <p:ph type="title"/>
          </p:nvPr>
        </p:nvSpPr>
        <p:spPr>
          <a:xfrm>
            <a:off x="128464" y="152431"/>
            <a:ext cx="5544616" cy="812959"/>
          </a:xfrm>
          <a:solidFill>
            <a:schemeClr val="accent4">
              <a:lumMod val="20000"/>
              <a:lumOff val="80000"/>
            </a:schemeClr>
          </a:solidFill>
        </p:spPr>
        <p:txBody>
          <a:bodyPr/>
          <a:lstStyle/>
          <a:p>
            <a:r>
              <a:rPr kumimoji="1" lang="ja-JP" altLang="en-US" dirty="0"/>
              <a:t>歯が生える時期</a:t>
            </a:r>
          </a:p>
        </p:txBody>
      </p:sp>
    </p:spTree>
    <p:extLst>
      <p:ext uri="{BB962C8B-B14F-4D97-AF65-F5344CB8AC3E}">
        <p14:creationId xmlns:p14="http://schemas.microsoft.com/office/powerpoint/2010/main" val="2172561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タイトル 1"/>
          <p:cNvSpPr txBox="1">
            <a:spLocks/>
          </p:cNvSpPr>
          <p:nvPr/>
        </p:nvSpPr>
        <p:spPr>
          <a:xfrm>
            <a:off x="-159568" y="-99392"/>
            <a:ext cx="8975973" cy="132556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endParaRPr lang="ja-JP" altLang="en-US" sz="4000" b="1" dirty="0"/>
          </a:p>
        </p:txBody>
      </p:sp>
      <p:sp>
        <p:nvSpPr>
          <p:cNvPr id="2" name="正方形/長方形 1"/>
          <p:cNvSpPr/>
          <p:nvPr/>
        </p:nvSpPr>
        <p:spPr>
          <a:xfrm>
            <a:off x="159601" y="264115"/>
            <a:ext cx="4643306" cy="707886"/>
          </a:xfrm>
          <a:prstGeom prst="rect">
            <a:avLst/>
          </a:prstGeom>
          <a:solidFill>
            <a:schemeClr val="accent4">
              <a:lumMod val="20000"/>
              <a:lumOff val="80000"/>
            </a:schemeClr>
          </a:solidFill>
        </p:spPr>
        <p:txBody>
          <a:bodyPr wrap="square">
            <a:spAutoFit/>
          </a:bodyPr>
          <a:lstStyle/>
          <a:p>
            <a:pPr>
              <a:defRPr/>
            </a:pPr>
            <a:r>
              <a:rPr lang="ja-JP" altLang="en-US" sz="4000" dirty="0">
                <a:latin typeface="+mj-ea"/>
                <a:ea typeface="+mj-ea"/>
              </a:rPr>
              <a:t>歯（乳歯）の役割</a:t>
            </a:r>
            <a:endParaRPr lang="en-US" altLang="ja-JP" sz="4000" dirty="0">
              <a:latin typeface="+mj-ea"/>
              <a:ea typeface="+mj-ea"/>
            </a:endParaRPr>
          </a:p>
        </p:txBody>
      </p:sp>
      <p:grpSp>
        <p:nvGrpSpPr>
          <p:cNvPr id="8" name="グループ化 7"/>
          <p:cNvGrpSpPr/>
          <p:nvPr/>
        </p:nvGrpSpPr>
        <p:grpSpPr>
          <a:xfrm>
            <a:off x="231006" y="5371346"/>
            <a:ext cx="9674994" cy="1714323"/>
            <a:chOff x="535345" y="5143676"/>
            <a:chExt cx="8784033" cy="1714323"/>
          </a:xfrm>
        </p:grpSpPr>
        <p:grpSp>
          <p:nvGrpSpPr>
            <p:cNvPr id="22" name="グループ化 21"/>
            <p:cNvGrpSpPr/>
            <p:nvPr/>
          </p:nvGrpSpPr>
          <p:grpSpPr>
            <a:xfrm>
              <a:off x="535345" y="5143676"/>
              <a:ext cx="8496944" cy="1714323"/>
              <a:chOff x="4209589" y="2113894"/>
              <a:chExt cx="5790762" cy="1641936"/>
            </a:xfrm>
          </p:grpSpPr>
          <p:sp>
            <p:nvSpPr>
              <p:cNvPr id="23" name="角丸四角形 22"/>
              <p:cNvSpPr/>
              <p:nvPr/>
            </p:nvSpPr>
            <p:spPr>
              <a:xfrm>
                <a:off x="4209589" y="2220621"/>
                <a:ext cx="5790762" cy="1196844"/>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コンテンツ プレースホルダー 2"/>
              <p:cNvSpPr txBox="1">
                <a:spLocks/>
              </p:cNvSpPr>
              <p:nvPr/>
            </p:nvSpPr>
            <p:spPr>
              <a:xfrm>
                <a:off x="4341812" y="2113894"/>
                <a:ext cx="5526316" cy="1641936"/>
              </a:xfrm>
              <a:prstGeom prst="rect">
                <a:avLst/>
              </a:prstGeom>
            </p:spPr>
            <p:txBody>
              <a:bodyPr vert="horz" lIns="91440" tIns="45720" rIns="91440" bIns="45720" rtlCol="0">
                <a:noAutofit/>
              </a:bodyPr>
              <a:lstStyle>
                <a:lvl1pPr marL="185738" indent="-185738" algn="l" defTabSz="742950" rtl="0" eaLnBrk="1" latinLnBrk="0" hangingPunct="1">
                  <a:lnSpc>
                    <a:spcPct val="90000"/>
                  </a:lnSpc>
                  <a:spcBef>
                    <a:spcPts val="813"/>
                  </a:spcBef>
                  <a:buFont typeface="Arial" panose="020B0604020202020204" pitchFamily="34" charset="0"/>
                  <a:buChar char="•"/>
                  <a:defRPr kumimoji="1"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kumimoji="1"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kumimoji="1"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marL="0" indent="0" algn="ctr">
                  <a:lnSpc>
                    <a:spcPct val="100000"/>
                  </a:lnSpc>
                  <a:spcBef>
                    <a:spcPts val="0"/>
                  </a:spcBef>
                  <a:buNone/>
                </a:pPr>
                <a:endParaRPr lang="ja-JP" altLang="en-US" sz="2400" dirty="0">
                  <a:latin typeface="+mj-ea"/>
                  <a:ea typeface="+mj-ea"/>
                </a:endParaRPr>
              </a:p>
            </p:txBody>
          </p:sp>
        </p:grpSp>
        <p:sp>
          <p:nvSpPr>
            <p:cNvPr id="6" name="正方形/長方形 5"/>
            <p:cNvSpPr/>
            <p:nvPr/>
          </p:nvSpPr>
          <p:spPr>
            <a:xfrm>
              <a:off x="822435" y="5396721"/>
              <a:ext cx="8496943" cy="1107996"/>
            </a:xfrm>
            <a:prstGeom prst="rect">
              <a:avLst/>
            </a:prstGeom>
          </p:spPr>
          <p:txBody>
            <a:bodyPr wrap="square">
              <a:spAutoFit/>
            </a:bodyPr>
            <a:lstStyle/>
            <a:p>
              <a:r>
                <a:rPr kumimoji="1" lang="ja-JP" altLang="en-US" sz="2200" dirty="0"/>
                <a:t>乳歯は、永久歯が生えてくるときの</a:t>
              </a:r>
              <a:r>
                <a:rPr kumimoji="1" lang="ja-JP" altLang="en-US" sz="2200" b="1" dirty="0"/>
                <a:t>道しるべ</a:t>
              </a:r>
              <a:r>
                <a:rPr kumimoji="1" lang="ja-JP" altLang="en-US" sz="2200" dirty="0"/>
                <a:t>になります！</a:t>
              </a:r>
              <a:endParaRPr kumimoji="1" lang="en-US" altLang="ja-JP" sz="2200" dirty="0"/>
            </a:p>
            <a:p>
              <a:r>
                <a:rPr kumimoji="1" lang="ja-JP" altLang="en-US" sz="2200" u="sng" dirty="0"/>
                <a:t>永久歯は、乳歯の下で成長</a:t>
              </a:r>
              <a:r>
                <a:rPr kumimoji="1" lang="ja-JP" altLang="en-US" sz="2200" dirty="0"/>
                <a:t>します。</a:t>
              </a:r>
              <a:endParaRPr kumimoji="1" lang="en-US" altLang="ja-JP" sz="2200" dirty="0"/>
            </a:p>
            <a:p>
              <a:r>
                <a:rPr lang="ja-JP" altLang="en-US" sz="2200" dirty="0"/>
                <a:t>「いずれ生え変わる歯だから」といって、むし歯を放置しないこと！</a:t>
              </a:r>
            </a:p>
          </p:txBody>
        </p:sp>
      </p:grpSp>
      <p:sp>
        <p:nvSpPr>
          <p:cNvPr id="25" name="四角形: 角を丸くする 24">
            <a:extLst>
              <a:ext uri="{FF2B5EF4-FFF2-40B4-BE49-F238E27FC236}">
                <a16:creationId xmlns:a16="http://schemas.microsoft.com/office/drawing/2014/main" id="{5C858F9A-63CD-4815-8F2D-C7415B7A3E2A}"/>
              </a:ext>
            </a:extLst>
          </p:cNvPr>
          <p:cNvSpPr/>
          <p:nvPr/>
        </p:nvSpPr>
        <p:spPr>
          <a:xfrm>
            <a:off x="742688" y="1546127"/>
            <a:ext cx="7877558" cy="386584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ボックス 26">
            <a:extLst>
              <a:ext uri="{FF2B5EF4-FFF2-40B4-BE49-F238E27FC236}">
                <a16:creationId xmlns:a16="http://schemas.microsoft.com/office/drawing/2014/main" id="{EC4B67E6-453A-4526-BE5F-6002729BD93D}"/>
              </a:ext>
            </a:extLst>
          </p:cNvPr>
          <p:cNvSpPr txBox="1"/>
          <p:nvPr/>
        </p:nvSpPr>
        <p:spPr>
          <a:xfrm>
            <a:off x="3283501" y="2257962"/>
            <a:ext cx="1512168" cy="369332"/>
          </a:xfrm>
          <a:prstGeom prst="rect">
            <a:avLst/>
          </a:prstGeom>
          <a:noFill/>
        </p:spPr>
        <p:txBody>
          <a:bodyPr wrap="square" rtlCol="0">
            <a:spAutoFit/>
          </a:bodyPr>
          <a:lstStyle/>
          <a:p>
            <a:r>
              <a:rPr kumimoji="1" lang="ja-JP" altLang="en-US" dirty="0"/>
              <a:t>食べる</a:t>
            </a:r>
          </a:p>
        </p:txBody>
      </p:sp>
      <p:sp>
        <p:nvSpPr>
          <p:cNvPr id="28" name="テキスト ボックス 27">
            <a:extLst>
              <a:ext uri="{FF2B5EF4-FFF2-40B4-BE49-F238E27FC236}">
                <a16:creationId xmlns:a16="http://schemas.microsoft.com/office/drawing/2014/main" id="{C0EA925D-ED25-4743-B89C-34A7EA13F349}"/>
              </a:ext>
            </a:extLst>
          </p:cNvPr>
          <p:cNvSpPr txBox="1"/>
          <p:nvPr/>
        </p:nvSpPr>
        <p:spPr>
          <a:xfrm>
            <a:off x="6949430" y="2165629"/>
            <a:ext cx="1935510" cy="923330"/>
          </a:xfrm>
          <a:prstGeom prst="rect">
            <a:avLst/>
          </a:prstGeom>
          <a:noFill/>
        </p:spPr>
        <p:txBody>
          <a:bodyPr wrap="square" rtlCol="0">
            <a:spAutoFit/>
          </a:bodyPr>
          <a:lstStyle/>
          <a:p>
            <a:r>
              <a:rPr kumimoji="1" lang="ja-JP" altLang="en-US" dirty="0"/>
              <a:t>顔の形を整え、あごの発達を</a:t>
            </a:r>
            <a:endParaRPr kumimoji="1" lang="en-US" altLang="ja-JP" dirty="0"/>
          </a:p>
          <a:p>
            <a:r>
              <a:rPr kumimoji="1" lang="ja-JP" altLang="en-US" dirty="0"/>
              <a:t>助ける</a:t>
            </a:r>
          </a:p>
        </p:txBody>
      </p:sp>
      <p:sp>
        <p:nvSpPr>
          <p:cNvPr id="29" name="テキスト ボックス 28">
            <a:extLst>
              <a:ext uri="{FF2B5EF4-FFF2-40B4-BE49-F238E27FC236}">
                <a16:creationId xmlns:a16="http://schemas.microsoft.com/office/drawing/2014/main" id="{1D0FD0A4-F16F-4563-89F6-5DA07B51F8F3}"/>
              </a:ext>
            </a:extLst>
          </p:cNvPr>
          <p:cNvSpPr txBox="1"/>
          <p:nvPr/>
        </p:nvSpPr>
        <p:spPr>
          <a:xfrm>
            <a:off x="3325627" y="4042956"/>
            <a:ext cx="1512168" cy="369332"/>
          </a:xfrm>
          <a:prstGeom prst="rect">
            <a:avLst/>
          </a:prstGeom>
          <a:noFill/>
        </p:spPr>
        <p:txBody>
          <a:bodyPr wrap="square" rtlCol="0">
            <a:spAutoFit/>
          </a:bodyPr>
          <a:lstStyle/>
          <a:p>
            <a:r>
              <a:rPr kumimoji="1" lang="ja-JP" altLang="en-US" dirty="0"/>
              <a:t>話す</a:t>
            </a:r>
          </a:p>
        </p:txBody>
      </p:sp>
      <p:sp>
        <p:nvSpPr>
          <p:cNvPr id="30" name="テキスト ボックス 29">
            <a:extLst>
              <a:ext uri="{FF2B5EF4-FFF2-40B4-BE49-F238E27FC236}">
                <a16:creationId xmlns:a16="http://schemas.microsoft.com/office/drawing/2014/main" id="{D584FD7E-00C6-479C-9D86-6C20B00E07B6}"/>
              </a:ext>
            </a:extLst>
          </p:cNvPr>
          <p:cNvSpPr txBox="1"/>
          <p:nvPr/>
        </p:nvSpPr>
        <p:spPr>
          <a:xfrm>
            <a:off x="7108078" y="4150889"/>
            <a:ext cx="1512168" cy="646331"/>
          </a:xfrm>
          <a:prstGeom prst="rect">
            <a:avLst/>
          </a:prstGeom>
          <a:noFill/>
        </p:spPr>
        <p:txBody>
          <a:bodyPr wrap="square" rtlCol="0">
            <a:spAutoFit/>
          </a:bodyPr>
          <a:lstStyle/>
          <a:p>
            <a:r>
              <a:rPr kumimoji="1" lang="ja-JP" altLang="en-US" dirty="0"/>
              <a:t>永久歯の</a:t>
            </a:r>
            <a:endParaRPr kumimoji="1" lang="en-US" altLang="ja-JP" dirty="0"/>
          </a:p>
          <a:p>
            <a:r>
              <a:rPr kumimoji="1" lang="ja-JP" altLang="en-US" dirty="0"/>
              <a:t>道しるべ</a:t>
            </a:r>
            <a:endParaRPr kumimoji="1" lang="en-US" altLang="ja-JP" dirty="0"/>
          </a:p>
        </p:txBody>
      </p:sp>
      <p:pic>
        <p:nvPicPr>
          <p:cNvPr id="5" name="図 4">
            <a:extLst>
              <a:ext uri="{FF2B5EF4-FFF2-40B4-BE49-F238E27FC236}">
                <a16:creationId xmlns:a16="http://schemas.microsoft.com/office/drawing/2014/main" id="{F4369C51-BA1B-404D-BC24-128FDACAE8F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0221" y="1406583"/>
            <a:ext cx="2279909" cy="2060452"/>
          </a:xfrm>
          <a:prstGeom prst="rect">
            <a:avLst/>
          </a:prstGeom>
        </p:spPr>
      </p:pic>
      <p:pic>
        <p:nvPicPr>
          <p:cNvPr id="16" name="図 15">
            <a:extLst>
              <a:ext uri="{FF2B5EF4-FFF2-40B4-BE49-F238E27FC236}">
                <a16:creationId xmlns:a16="http://schemas.microsoft.com/office/drawing/2014/main" id="{EFB99A75-FA56-42FD-B4E5-669E1B16714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75634" y="1406583"/>
            <a:ext cx="2273813" cy="2170180"/>
          </a:xfrm>
          <a:prstGeom prst="rect">
            <a:avLst/>
          </a:prstGeom>
        </p:spPr>
      </p:pic>
      <p:pic>
        <p:nvPicPr>
          <p:cNvPr id="19" name="図 18">
            <a:extLst>
              <a:ext uri="{FF2B5EF4-FFF2-40B4-BE49-F238E27FC236}">
                <a16:creationId xmlns:a16="http://schemas.microsoft.com/office/drawing/2014/main" id="{2DCC4FDB-720B-4621-9462-4FCAC5D7867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5369" y="3347814"/>
            <a:ext cx="2724918" cy="2127508"/>
          </a:xfrm>
          <a:prstGeom prst="rect">
            <a:avLst/>
          </a:prstGeom>
        </p:spPr>
      </p:pic>
      <p:pic>
        <p:nvPicPr>
          <p:cNvPr id="21" name="図 20">
            <a:extLst>
              <a:ext uri="{FF2B5EF4-FFF2-40B4-BE49-F238E27FC236}">
                <a16:creationId xmlns:a16="http://schemas.microsoft.com/office/drawing/2014/main" id="{6D8F84E6-098D-4267-9D92-83A1C37B43C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36772" y="3274541"/>
            <a:ext cx="2313437" cy="2289053"/>
          </a:xfrm>
          <a:prstGeom prst="rect">
            <a:avLst/>
          </a:prstGeom>
        </p:spPr>
      </p:pic>
      <p:sp>
        <p:nvSpPr>
          <p:cNvPr id="35" name="正方形/長方形 34">
            <a:extLst>
              <a:ext uri="{FF2B5EF4-FFF2-40B4-BE49-F238E27FC236}">
                <a16:creationId xmlns:a16="http://schemas.microsoft.com/office/drawing/2014/main" id="{E10E183D-BE7A-49F8-A20C-8FE78B19B45E}"/>
              </a:ext>
            </a:extLst>
          </p:cNvPr>
          <p:cNvSpPr/>
          <p:nvPr/>
        </p:nvSpPr>
        <p:spPr>
          <a:xfrm>
            <a:off x="2686396" y="1053301"/>
            <a:ext cx="4218545" cy="523220"/>
          </a:xfrm>
          <a:prstGeom prst="rect">
            <a:avLst/>
          </a:prstGeom>
        </p:spPr>
        <p:txBody>
          <a:bodyPr wrap="square">
            <a:spAutoFit/>
          </a:bodyPr>
          <a:lstStyle/>
          <a:p>
            <a:pPr algn="ctr">
              <a:defRPr/>
            </a:pPr>
            <a:r>
              <a:rPr lang="ja-JP" altLang="en-US" sz="2800" b="1" dirty="0">
                <a:latin typeface="+mj-ea"/>
                <a:ea typeface="+mj-ea"/>
              </a:rPr>
              <a:t>乳歯の主な４つの役割</a:t>
            </a:r>
            <a:endParaRPr lang="en-US" altLang="ja-JP" sz="2800" b="1" dirty="0">
              <a:latin typeface="+mj-ea"/>
              <a:ea typeface="+mj-ea"/>
            </a:endParaRPr>
          </a:p>
        </p:txBody>
      </p:sp>
    </p:spTree>
    <p:extLst>
      <p:ext uri="{BB962C8B-B14F-4D97-AF65-F5344CB8AC3E}">
        <p14:creationId xmlns:p14="http://schemas.microsoft.com/office/powerpoint/2010/main" val="2442178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2954AEE4-786A-4B8F-9002-98F48F6CF6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2600" y="980728"/>
            <a:ext cx="7626615" cy="5432087"/>
          </a:xfrm>
          <a:prstGeom prst="rect">
            <a:avLst/>
          </a:prstGeom>
        </p:spPr>
      </p:pic>
      <p:sp>
        <p:nvSpPr>
          <p:cNvPr id="13" name="タイトル 1"/>
          <p:cNvSpPr txBox="1">
            <a:spLocks/>
          </p:cNvSpPr>
          <p:nvPr/>
        </p:nvSpPr>
        <p:spPr>
          <a:xfrm>
            <a:off x="-159568" y="-99392"/>
            <a:ext cx="8975973" cy="132556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endParaRPr lang="ja-JP" altLang="en-US" sz="4000" b="1" dirty="0"/>
          </a:p>
        </p:txBody>
      </p:sp>
      <p:sp>
        <p:nvSpPr>
          <p:cNvPr id="2" name="正方形/長方形 1"/>
          <p:cNvSpPr/>
          <p:nvPr/>
        </p:nvSpPr>
        <p:spPr>
          <a:xfrm>
            <a:off x="159601" y="264115"/>
            <a:ext cx="3281231" cy="769441"/>
          </a:xfrm>
          <a:prstGeom prst="rect">
            <a:avLst/>
          </a:prstGeom>
          <a:solidFill>
            <a:schemeClr val="accent4">
              <a:lumMod val="20000"/>
              <a:lumOff val="80000"/>
            </a:schemeClr>
          </a:solidFill>
        </p:spPr>
        <p:txBody>
          <a:bodyPr wrap="square">
            <a:spAutoFit/>
          </a:bodyPr>
          <a:lstStyle/>
          <a:p>
            <a:pPr>
              <a:defRPr/>
            </a:pPr>
            <a:r>
              <a:rPr lang="ja-JP" altLang="en-US" sz="4400" dirty="0">
                <a:latin typeface="+mj-ea"/>
                <a:ea typeface="+mj-ea"/>
              </a:rPr>
              <a:t>乳歯のケア</a:t>
            </a:r>
            <a:endParaRPr lang="en-US" altLang="ja-JP" sz="4400" dirty="0">
              <a:latin typeface="+mj-ea"/>
              <a:ea typeface="+mj-ea"/>
            </a:endParaRPr>
          </a:p>
        </p:txBody>
      </p:sp>
      <p:sp>
        <p:nvSpPr>
          <p:cNvPr id="27" name="テキスト ボックス 26">
            <a:extLst>
              <a:ext uri="{FF2B5EF4-FFF2-40B4-BE49-F238E27FC236}">
                <a16:creationId xmlns:a16="http://schemas.microsoft.com/office/drawing/2014/main" id="{E238FF0F-D2C8-4C6C-9EF1-33F0B103885C}"/>
              </a:ext>
            </a:extLst>
          </p:cNvPr>
          <p:cNvSpPr txBox="1"/>
          <p:nvPr/>
        </p:nvSpPr>
        <p:spPr>
          <a:xfrm>
            <a:off x="3944888" y="6465643"/>
            <a:ext cx="6120679" cy="369332"/>
          </a:xfrm>
          <a:prstGeom prst="rect">
            <a:avLst/>
          </a:prstGeom>
          <a:noFill/>
        </p:spPr>
        <p:txBody>
          <a:bodyPr wrap="square" rtlCol="0">
            <a:spAutoFit/>
          </a:bodyPr>
          <a:lstStyle/>
          <a:p>
            <a:r>
              <a:rPr lang="ja-JP" altLang="ja-JP" dirty="0"/>
              <a:t>出典：</a:t>
            </a:r>
            <a:r>
              <a:rPr lang="ja-JP" altLang="en-US" dirty="0"/>
              <a:t>日本小児歯科学会</a:t>
            </a:r>
            <a:r>
              <a:rPr lang="ja-JP" altLang="ja-JP" dirty="0"/>
              <a:t>「</a:t>
            </a:r>
            <a:r>
              <a:rPr lang="ja-JP" altLang="en-US" dirty="0"/>
              <a:t>妊産婦用歯科リーフレット</a:t>
            </a:r>
            <a:r>
              <a:rPr lang="ja-JP" altLang="ja-JP" dirty="0"/>
              <a:t>」</a:t>
            </a:r>
          </a:p>
        </p:txBody>
      </p:sp>
    </p:spTree>
    <p:extLst>
      <p:ext uri="{BB962C8B-B14F-4D97-AF65-F5344CB8AC3E}">
        <p14:creationId xmlns:p14="http://schemas.microsoft.com/office/powerpoint/2010/main" val="1294307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chemeClr val="accent4">
              <a:lumMod val="20000"/>
              <a:lumOff val="80000"/>
            </a:schemeClr>
          </a:solidFill>
        </p:spPr>
        <p:txBody>
          <a:bodyPr/>
          <a:lstStyle/>
          <a:p>
            <a:pPr algn="ctr"/>
            <a:r>
              <a:rPr lang="ja-JP" altLang="en-US" dirty="0"/>
              <a:t>むし歯のお話</a:t>
            </a:r>
            <a:endParaRPr kumimoji="1" lang="ja-JP" altLang="en-US" dirty="0"/>
          </a:p>
        </p:txBody>
      </p:sp>
      <p:pic>
        <p:nvPicPr>
          <p:cNvPr id="2050" name="Picture 2" descr="ãè«æ­¯ ã¤ã©ã¹ããã®ç»åæ¤ç´¢çµæ"/>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7506" y="4935378"/>
            <a:ext cx="3954969" cy="126682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ç¡æã¤ã©ã¹ã, ãã¯ã¿ã¼, AI, äººä½ï¼ã¤ã©ã¹ãï¼, æ­¯, ãã³ã¿ã«ã±ã¢"/>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4608" y="2281940"/>
            <a:ext cx="3551995" cy="39404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6754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0</TotalTime>
  <Words>2929</Words>
  <Application>Microsoft Office PowerPoint</Application>
  <PresentationFormat>A4 210 x 297 mm</PresentationFormat>
  <Paragraphs>320</Paragraphs>
  <Slides>27</Slides>
  <Notes>27</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27</vt:i4>
      </vt:variant>
    </vt:vector>
  </HeadingPairs>
  <TitlesOfParts>
    <vt:vector size="36" baseType="lpstr">
      <vt:lpstr>Calibri 本文</vt:lpstr>
      <vt:lpstr>ＭＳ Ｐゴシック</vt:lpstr>
      <vt:lpstr>游ゴシック</vt:lpstr>
      <vt:lpstr>游ゴシック Light</vt:lpstr>
      <vt:lpstr>游ゴシック 本文</vt:lpstr>
      <vt:lpstr>Arial</vt:lpstr>
      <vt:lpstr>Calibri</vt:lpstr>
      <vt:lpstr>Calibri Light</vt:lpstr>
      <vt:lpstr>Office テーマ</vt:lpstr>
      <vt:lpstr>PowerPoint プレゼンテーション</vt:lpstr>
      <vt:lpstr>おっぱい吸うこと・噛むこと</vt:lpstr>
      <vt:lpstr>手づかみ食べについて</vt:lpstr>
      <vt:lpstr>指しゃぶりとおしゃぶり</vt:lpstr>
      <vt:lpstr>歯が生える時期</vt:lpstr>
      <vt:lpstr>歯が生える時期</vt:lpstr>
      <vt:lpstr>PowerPoint プレゼンテーション</vt:lpstr>
      <vt:lpstr>PowerPoint プレゼンテーション</vt:lpstr>
      <vt:lpstr>むし歯のお話</vt:lpstr>
      <vt:lpstr>子どものむし歯はいつから？</vt:lpstr>
      <vt:lpstr>むし歯になる条件</vt:lpstr>
      <vt:lpstr>PowerPoint プレゼンテーション</vt:lpstr>
      <vt:lpstr>PowerPoint プレゼンテーション</vt:lpstr>
      <vt:lpstr>むし歯をつくらないために！</vt:lpstr>
      <vt:lpstr>①歯みがき習慣</vt:lpstr>
      <vt:lpstr>PowerPoint プレゼンテーション</vt:lpstr>
      <vt:lpstr>PowerPoint プレゼンテーション</vt:lpstr>
      <vt:lpstr>PowerPoint プレゼンテーション</vt:lpstr>
      <vt:lpstr>②歯科医院での定期的なチェック</vt:lpstr>
      <vt:lpstr>PowerPoint プレゼンテーション</vt:lpstr>
      <vt:lpstr>PowerPoint プレゼンテーション</vt:lpstr>
      <vt:lpstr>ママやパパのお口も清潔に！</vt:lpstr>
      <vt:lpstr>よい歯のコンクール</vt:lpstr>
      <vt:lpstr>しっかり噛もう、噛むことの効用</vt:lpstr>
      <vt:lpstr>離乳について</vt:lpstr>
      <vt:lpstr>歯ブラシによる子どものケガ</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2021-05-31T05:04:50Z</dcterms:created>
  <dcterms:modified xsi:type="dcterms:W3CDTF">2021-05-31T05:04:55Z</dcterms:modified>
</cp:coreProperties>
</file>