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46" r:id="rId1"/>
  </p:sldMasterIdLst>
  <p:notesMasterIdLst>
    <p:notesMasterId r:id="rId12"/>
  </p:notesMasterIdLst>
  <p:handoutMasterIdLst>
    <p:handoutMasterId r:id="rId13"/>
  </p:handoutMasterIdLst>
  <p:sldIdLst>
    <p:sldId id="256" r:id="rId2"/>
    <p:sldId id="257" r:id="rId3"/>
    <p:sldId id="261" r:id="rId4"/>
    <p:sldId id="258" r:id="rId5"/>
    <p:sldId id="259" r:id="rId6"/>
    <p:sldId id="266" r:id="rId7"/>
    <p:sldId id="260" r:id="rId8"/>
    <p:sldId id="264" r:id="rId9"/>
    <p:sldId id="265" r:id="rId10"/>
    <p:sldId id="267" r:id="rId11"/>
  </p:sldIdLst>
  <p:sldSz cx="9906000" cy="6858000" type="A4"/>
  <p:notesSz cx="9939338" cy="6807200"/>
  <p:defaultTextStyle>
    <a:defPPr>
      <a:defRPr lang="ja-JP"/>
    </a:defPPr>
    <a:lvl1pPr algn="l" rtl="0" fontAlgn="base">
      <a:spcBef>
        <a:spcPct val="0"/>
      </a:spcBef>
      <a:spcAft>
        <a:spcPct val="0"/>
      </a:spcAft>
      <a:defRPr kumimoji="1" kern="1200">
        <a:solidFill>
          <a:schemeClr val="tx1"/>
        </a:solidFill>
        <a:latin typeface="Arial" charset="0"/>
        <a:ea typeface="游ゴシック"/>
        <a:cs typeface="游ゴシック"/>
      </a:defRPr>
    </a:lvl1pPr>
    <a:lvl2pPr marL="457200" algn="l" rtl="0" fontAlgn="base">
      <a:spcBef>
        <a:spcPct val="0"/>
      </a:spcBef>
      <a:spcAft>
        <a:spcPct val="0"/>
      </a:spcAft>
      <a:defRPr kumimoji="1" kern="1200">
        <a:solidFill>
          <a:schemeClr val="tx1"/>
        </a:solidFill>
        <a:latin typeface="Arial" charset="0"/>
        <a:ea typeface="游ゴシック"/>
        <a:cs typeface="游ゴシック"/>
      </a:defRPr>
    </a:lvl2pPr>
    <a:lvl3pPr marL="914400" algn="l" rtl="0" fontAlgn="base">
      <a:spcBef>
        <a:spcPct val="0"/>
      </a:spcBef>
      <a:spcAft>
        <a:spcPct val="0"/>
      </a:spcAft>
      <a:defRPr kumimoji="1" kern="1200">
        <a:solidFill>
          <a:schemeClr val="tx1"/>
        </a:solidFill>
        <a:latin typeface="Arial" charset="0"/>
        <a:ea typeface="游ゴシック"/>
        <a:cs typeface="游ゴシック"/>
      </a:defRPr>
    </a:lvl3pPr>
    <a:lvl4pPr marL="1371600" algn="l" rtl="0" fontAlgn="base">
      <a:spcBef>
        <a:spcPct val="0"/>
      </a:spcBef>
      <a:spcAft>
        <a:spcPct val="0"/>
      </a:spcAft>
      <a:defRPr kumimoji="1" kern="1200">
        <a:solidFill>
          <a:schemeClr val="tx1"/>
        </a:solidFill>
        <a:latin typeface="Arial" charset="0"/>
        <a:ea typeface="游ゴシック"/>
        <a:cs typeface="游ゴシック"/>
      </a:defRPr>
    </a:lvl4pPr>
    <a:lvl5pPr marL="1828800" algn="l" rtl="0" fontAlgn="base">
      <a:spcBef>
        <a:spcPct val="0"/>
      </a:spcBef>
      <a:spcAft>
        <a:spcPct val="0"/>
      </a:spcAft>
      <a:defRPr kumimoji="1" kern="1200">
        <a:solidFill>
          <a:schemeClr val="tx1"/>
        </a:solidFill>
        <a:latin typeface="Arial" charset="0"/>
        <a:ea typeface="游ゴシック"/>
        <a:cs typeface="游ゴシック"/>
      </a:defRPr>
    </a:lvl5pPr>
    <a:lvl6pPr marL="2286000" algn="l" defTabSz="914400" rtl="0" eaLnBrk="1" latinLnBrk="0" hangingPunct="1">
      <a:defRPr kumimoji="1" kern="1200">
        <a:solidFill>
          <a:schemeClr val="tx1"/>
        </a:solidFill>
        <a:latin typeface="Arial" charset="0"/>
        <a:ea typeface="游ゴシック"/>
        <a:cs typeface="游ゴシック"/>
      </a:defRPr>
    </a:lvl6pPr>
    <a:lvl7pPr marL="2743200" algn="l" defTabSz="914400" rtl="0" eaLnBrk="1" latinLnBrk="0" hangingPunct="1">
      <a:defRPr kumimoji="1" kern="1200">
        <a:solidFill>
          <a:schemeClr val="tx1"/>
        </a:solidFill>
        <a:latin typeface="Arial" charset="0"/>
        <a:ea typeface="游ゴシック"/>
        <a:cs typeface="游ゴシック"/>
      </a:defRPr>
    </a:lvl7pPr>
    <a:lvl8pPr marL="3200400" algn="l" defTabSz="914400" rtl="0" eaLnBrk="1" latinLnBrk="0" hangingPunct="1">
      <a:defRPr kumimoji="1" kern="1200">
        <a:solidFill>
          <a:schemeClr val="tx1"/>
        </a:solidFill>
        <a:latin typeface="Arial" charset="0"/>
        <a:ea typeface="游ゴシック"/>
        <a:cs typeface="游ゴシック"/>
      </a:defRPr>
    </a:lvl8pPr>
    <a:lvl9pPr marL="3657600" algn="l" defTabSz="914400" rtl="0" eaLnBrk="1" latinLnBrk="0" hangingPunct="1">
      <a:defRPr kumimoji="1" kern="1200">
        <a:solidFill>
          <a:schemeClr val="tx1"/>
        </a:solidFill>
        <a:latin typeface="Arial" charset="0"/>
        <a:ea typeface="游ゴシック"/>
        <a:cs typeface="游ゴシック"/>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44" autoAdjust="0"/>
    <p:restoredTop sz="75830" autoAdjust="0"/>
  </p:normalViewPr>
  <p:slideViewPr>
    <p:cSldViewPr snapToGrid="0">
      <p:cViewPr varScale="1">
        <p:scale>
          <a:sx n="53" d="100"/>
          <a:sy n="53" d="100"/>
        </p:scale>
        <p:origin x="1548" y="42"/>
      </p:cViewPr>
      <p:guideLst>
        <p:guide orient="horz" pos="2160"/>
        <p:guide pos="3120"/>
      </p:guideLst>
    </p:cSldViewPr>
  </p:slideViewPr>
  <p:notesTextViewPr>
    <p:cViewPr>
      <p:scale>
        <a:sx n="1" d="1"/>
        <a:sy n="1" d="1"/>
      </p:scale>
      <p:origin x="0" y="0"/>
    </p:cViewPr>
  </p:notesTextViewPr>
  <p:notesViewPr>
    <p:cSldViewPr snapToGrid="0">
      <p:cViewPr varScale="1">
        <p:scale>
          <a:sx n="74" d="100"/>
          <a:sy n="74" d="100"/>
        </p:scale>
        <p:origin x="175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41313"/>
          </a:xfrm>
          <a:prstGeom prst="rect">
            <a:avLst/>
          </a:prstGeom>
        </p:spPr>
        <p:txBody>
          <a:bodyPr vert="horz" lIns="91433" tIns="45716" rIns="91433" bIns="45716" rtlCol="0"/>
          <a:lstStyle>
            <a:lvl1pPr algn="l" fontAlgn="auto">
              <a:spcBef>
                <a:spcPts val="0"/>
              </a:spcBef>
              <a:spcAft>
                <a:spcPts val="0"/>
              </a:spcAft>
              <a:defRPr sz="1200">
                <a:latin typeface="+mn-lt"/>
                <a:ea typeface="+mn-ea"/>
                <a:cs typeface="+mn-cs"/>
              </a:defRPr>
            </a:lvl1pPr>
          </a:lstStyle>
          <a:p>
            <a:pPr>
              <a:defRPr/>
            </a:pPr>
            <a:endParaRPr lang="ja-JP" altLang="en-US"/>
          </a:p>
        </p:txBody>
      </p:sp>
      <p:sp>
        <p:nvSpPr>
          <p:cNvPr id="3" name="日付プレースホルダー 2"/>
          <p:cNvSpPr>
            <a:spLocks noGrp="1"/>
          </p:cNvSpPr>
          <p:nvPr>
            <p:ph type="dt" sz="quarter" idx="1"/>
          </p:nvPr>
        </p:nvSpPr>
        <p:spPr>
          <a:xfrm>
            <a:off x="5629275" y="0"/>
            <a:ext cx="4308475" cy="341313"/>
          </a:xfrm>
          <a:prstGeom prst="rect">
            <a:avLst/>
          </a:prstGeom>
        </p:spPr>
        <p:txBody>
          <a:bodyPr vert="horz" lIns="91433" tIns="45716" rIns="91433" bIns="45716" rtlCol="0"/>
          <a:lstStyle>
            <a:lvl1pPr algn="r" fontAlgn="auto">
              <a:spcBef>
                <a:spcPts val="0"/>
              </a:spcBef>
              <a:spcAft>
                <a:spcPts val="0"/>
              </a:spcAft>
              <a:defRPr sz="1200">
                <a:latin typeface="+mn-lt"/>
                <a:ea typeface="+mn-ea"/>
                <a:cs typeface="+mn-cs"/>
              </a:defRPr>
            </a:lvl1pPr>
          </a:lstStyle>
          <a:p>
            <a:pPr>
              <a:defRPr/>
            </a:pPr>
            <a:endParaRPr lang="en-US" altLang="ja-JP"/>
          </a:p>
        </p:txBody>
      </p:sp>
      <p:sp>
        <p:nvSpPr>
          <p:cNvPr id="4" name="フッター プレースホルダー 3"/>
          <p:cNvSpPr>
            <a:spLocks noGrp="1"/>
          </p:cNvSpPr>
          <p:nvPr>
            <p:ph type="ftr" sz="quarter" idx="2"/>
          </p:nvPr>
        </p:nvSpPr>
        <p:spPr>
          <a:xfrm>
            <a:off x="0" y="6465888"/>
            <a:ext cx="4306888" cy="341312"/>
          </a:xfrm>
          <a:prstGeom prst="rect">
            <a:avLst/>
          </a:prstGeom>
        </p:spPr>
        <p:txBody>
          <a:bodyPr vert="horz" lIns="91433" tIns="45716" rIns="91433" bIns="45716" rtlCol="0" anchor="b"/>
          <a:lstStyle>
            <a:lvl1pPr algn="l" fontAlgn="auto">
              <a:spcBef>
                <a:spcPts val="0"/>
              </a:spcBef>
              <a:spcAft>
                <a:spcPts val="0"/>
              </a:spcAft>
              <a:defRPr sz="1200">
                <a:latin typeface="+mn-lt"/>
                <a:ea typeface="+mn-ea"/>
                <a:cs typeface="+mn-cs"/>
              </a:defRPr>
            </a:lvl1pPr>
          </a:lstStyle>
          <a:p>
            <a:pPr>
              <a:defRPr/>
            </a:pPr>
            <a:endParaRPr lang="ja-JP" altLang="en-US"/>
          </a:p>
        </p:txBody>
      </p:sp>
      <p:sp>
        <p:nvSpPr>
          <p:cNvPr id="5" name="スライド番号プレースホルダー 4"/>
          <p:cNvSpPr>
            <a:spLocks noGrp="1"/>
          </p:cNvSpPr>
          <p:nvPr>
            <p:ph type="sldNum" sz="quarter" idx="3"/>
          </p:nvPr>
        </p:nvSpPr>
        <p:spPr>
          <a:xfrm>
            <a:off x="5437188" y="6259513"/>
            <a:ext cx="4308475" cy="341312"/>
          </a:xfrm>
          <a:prstGeom prst="rect">
            <a:avLst/>
          </a:prstGeom>
        </p:spPr>
        <p:txBody>
          <a:bodyPr vert="horz" lIns="91433" tIns="45716" rIns="91433" bIns="45716" rtlCol="0" anchor="b"/>
          <a:lstStyle>
            <a:lvl1pPr algn="r" fontAlgn="auto">
              <a:spcBef>
                <a:spcPts val="0"/>
              </a:spcBef>
              <a:spcAft>
                <a:spcPts val="0"/>
              </a:spcAft>
              <a:defRPr sz="1200">
                <a:latin typeface="+mn-lt"/>
                <a:ea typeface="+mn-ea"/>
                <a:cs typeface="+mn-cs"/>
              </a:defRPr>
            </a:lvl1pPr>
          </a:lstStyle>
          <a:p>
            <a:pPr>
              <a:defRPr/>
            </a:pPr>
            <a:fld id="{FA5E642B-8F6A-4730-9B57-E796DC6BA43B}"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41313"/>
          </a:xfrm>
          <a:prstGeom prst="rect">
            <a:avLst/>
          </a:prstGeom>
        </p:spPr>
        <p:txBody>
          <a:bodyPr vert="horz" lIns="92236" tIns="46118" rIns="92236" bIns="46118" rtlCol="0"/>
          <a:lstStyle>
            <a:lvl1pPr algn="l" fontAlgn="auto">
              <a:spcBef>
                <a:spcPts val="0"/>
              </a:spcBef>
              <a:spcAft>
                <a:spcPts val="0"/>
              </a:spcAft>
              <a:defRPr sz="1200">
                <a:latin typeface="+mn-lt"/>
                <a:ea typeface="+mn-ea"/>
                <a:cs typeface="+mn-cs"/>
              </a:defRPr>
            </a:lvl1pPr>
          </a:lstStyle>
          <a:p>
            <a:pPr>
              <a:defRPr/>
            </a:pPr>
            <a:endParaRPr lang="ja-JP" altLang="en-US"/>
          </a:p>
        </p:txBody>
      </p:sp>
      <p:sp>
        <p:nvSpPr>
          <p:cNvPr id="3" name="日付プレースホルダー 2"/>
          <p:cNvSpPr>
            <a:spLocks noGrp="1"/>
          </p:cNvSpPr>
          <p:nvPr>
            <p:ph type="dt" idx="1"/>
          </p:nvPr>
        </p:nvSpPr>
        <p:spPr>
          <a:xfrm>
            <a:off x="5629275" y="0"/>
            <a:ext cx="4308475" cy="341313"/>
          </a:xfrm>
          <a:prstGeom prst="rect">
            <a:avLst/>
          </a:prstGeom>
        </p:spPr>
        <p:txBody>
          <a:bodyPr vert="horz" lIns="92236" tIns="46118" rIns="92236" bIns="46118" rtlCol="0"/>
          <a:lstStyle>
            <a:lvl1pPr algn="r" fontAlgn="auto">
              <a:spcBef>
                <a:spcPts val="0"/>
              </a:spcBef>
              <a:spcAft>
                <a:spcPts val="0"/>
              </a:spcAft>
              <a:defRPr sz="1200">
                <a:latin typeface="+mn-lt"/>
                <a:ea typeface="+mn-ea"/>
                <a:cs typeface="+mn-cs"/>
              </a:defRPr>
            </a:lvl1pPr>
          </a:lstStyle>
          <a:p>
            <a:pPr>
              <a:defRPr/>
            </a:pPr>
            <a:fld id="{C1CCB1EA-963E-4FBB-A63D-B6BDA8960359}" type="datetimeFigureOut">
              <a:rPr lang="ja-JP" altLang="en-US"/>
              <a:pPr>
                <a:defRPr/>
              </a:pPr>
              <a:t>2021/5/31</a:t>
            </a:fld>
            <a:endParaRPr lang="ja-JP" altLang="en-US"/>
          </a:p>
        </p:txBody>
      </p:sp>
      <p:sp>
        <p:nvSpPr>
          <p:cNvPr id="4" name="スライド イメージ プレースホルダー 3"/>
          <p:cNvSpPr>
            <a:spLocks noGrp="1" noRot="1" noChangeAspect="1"/>
          </p:cNvSpPr>
          <p:nvPr>
            <p:ph type="sldImg" idx="2"/>
          </p:nvPr>
        </p:nvSpPr>
        <p:spPr>
          <a:xfrm>
            <a:off x="3311525" y="850900"/>
            <a:ext cx="3317875" cy="2297113"/>
          </a:xfrm>
          <a:prstGeom prst="rect">
            <a:avLst/>
          </a:prstGeom>
          <a:noFill/>
          <a:ln w="12700">
            <a:solidFill>
              <a:prstClr val="black"/>
            </a:solidFill>
          </a:ln>
        </p:spPr>
        <p:txBody>
          <a:bodyPr vert="horz" lIns="92236" tIns="46118" rIns="92236" bIns="46118" rtlCol="0" anchor="ctr"/>
          <a:lstStyle/>
          <a:p>
            <a:pPr lvl="0"/>
            <a:endParaRPr lang="ja-JP" altLang="en-US" noProof="0"/>
          </a:p>
        </p:txBody>
      </p:sp>
      <p:sp>
        <p:nvSpPr>
          <p:cNvPr id="5" name="ノート プレースホルダー 4"/>
          <p:cNvSpPr>
            <a:spLocks noGrp="1"/>
          </p:cNvSpPr>
          <p:nvPr>
            <p:ph type="body" sz="quarter" idx="3"/>
          </p:nvPr>
        </p:nvSpPr>
        <p:spPr>
          <a:xfrm>
            <a:off x="995363" y="3276600"/>
            <a:ext cx="7950200" cy="2679700"/>
          </a:xfrm>
          <a:prstGeom prst="rect">
            <a:avLst/>
          </a:prstGeom>
        </p:spPr>
        <p:txBody>
          <a:bodyPr vert="horz" lIns="92236" tIns="46118" rIns="92236" bIns="46118"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6465888"/>
            <a:ext cx="4306888" cy="341312"/>
          </a:xfrm>
          <a:prstGeom prst="rect">
            <a:avLst/>
          </a:prstGeom>
        </p:spPr>
        <p:txBody>
          <a:bodyPr vert="horz" lIns="92236" tIns="46118" rIns="92236" bIns="46118" rtlCol="0" anchor="b"/>
          <a:lstStyle>
            <a:lvl1pPr algn="l" fontAlgn="auto">
              <a:spcBef>
                <a:spcPts val="0"/>
              </a:spcBef>
              <a:spcAft>
                <a:spcPts val="0"/>
              </a:spcAft>
              <a:defRPr sz="1200">
                <a:latin typeface="+mn-lt"/>
                <a:ea typeface="+mn-ea"/>
                <a:cs typeface="+mn-cs"/>
              </a:defRPr>
            </a:lvl1pPr>
          </a:lstStyle>
          <a:p>
            <a:pPr>
              <a:defRPr/>
            </a:pPr>
            <a:endParaRPr lang="ja-JP" altLang="en-US"/>
          </a:p>
        </p:txBody>
      </p:sp>
      <p:sp>
        <p:nvSpPr>
          <p:cNvPr id="7" name="スライド番号プレースホルダー 6"/>
          <p:cNvSpPr>
            <a:spLocks noGrp="1"/>
          </p:cNvSpPr>
          <p:nvPr>
            <p:ph type="sldNum" sz="quarter" idx="5"/>
          </p:nvPr>
        </p:nvSpPr>
        <p:spPr>
          <a:xfrm>
            <a:off x="5629275" y="6465888"/>
            <a:ext cx="4308475" cy="341312"/>
          </a:xfrm>
          <a:prstGeom prst="rect">
            <a:avLst/>
          </a:prstGeom>
        </p:spPr>
        <p:txBody>
          <a:bodyPr vert="horz" lIns="92236" tIns="46118" rIns="92236" bIns="46118" rtlCol="0" anchor="b"/>
          <a:lstStyle>
            <a:lvl1pPr algn="r" fontAlgn="auto">
              <a:spcBef>
                <a:spcPts val="0"/>
              </a:spcBef>
              <a:spcAft>
                <a:spcPts val="0"/>
              </a:spcAft>
              <a:defRPr sz="1200">
                <a:latin typeface="+mn-lt"/>
                <a:ea typeface="+mn-ea"/>
                <a:cs typeface="+mn-cs"/>
              </a:defRPr>
            </a:lvl1pPr>
          </a:lstStyle>
          <a:p>
            <a:pPr>
              <a:defRPr/>
            </a:pPr>
            <a:fld id="{9395BEB3-FF9D-4EED-B7DB-FC2A8BC0A30C}"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游ゴシック"/>
      </a:defRPr>
    </a:lvl1pPr>
    <a:lvl2pPr marL="457200" algn="l" rtl="0" eaLnBrk="0" fontAlgn="base" hangingPunct="0">
      <a:spcBef>
        <a:spcPct val="30000"/>
      </a:spcBef>
      <a:spcAft>
        <a:spcPct val="0"/>
      </a:spcAft>
      <a:defRPr kumimoji="1" sz="1200" kern="1200">
        <a:solidFill>
          <a:schemeClr val="tx1"/>
        </a:solidFill>
        <a:latin typeface="+mn-lt"/>
        <a:ea typeface="+mn-ea"/>
        <a:cs typeface="游ゴシック"/>
      </a:defRPr>
    </a:lvl2pPr>
    <a:lvl3pPr marL="914400" algn="l" rtl="0" eaLnBrk="0" fontAlgn="base" hangingPunct="0">
      <a:spcBef>
        <a:spcPct val="30000"/>
      </a:spcBef>
      <a:spcAft>
        <a:spcPct val="0"/>
      </a:spcAft>
      <a:defRPr kumimoji="1" sz="1200" kern="1200">
        <a:solidFill>
          <a:schemeClr val="tx1"/>
        </a:solidFill>
        <a:latin typeface="+mn-lt"/>
        <a:ea typeface="+mn-ea"/>
        <a:cs typeface="游ゴシック"/>
      </a:defRPr>
    </a:lvl3pPr>
    <a:lvl4pPr marL="1371600" algn="l" rtl="0" eaLnBrk="0" fontAlgn="base" hangingPunct="0">
      <a:spcBef>
        <a:spcPct val="30000"/>
      </a:spcBef>
      <a:spcAft>
        <a:spcPct val="0"/>
      </a:spcAft>
      <a:defRPr kumimoji="1" sz="1200" kern="1200">
        <a:solidFill>
          <a:schemeClr val="tx1"/>
        </a:solidFill>
        <a:latin typeface="+mn-lt"/>
        <a:ea typeface="+mn-ea"/>
        <a:cs typeface="游ゴシック"/>
      </a:defRPr>
    </a:lvl4pPr>
    <a:lvl5pPr marL="1828800" algn="l" rtl="0" eaLnBrk="0" fontAlgn="base" hangingPunct="0">
      <a:spcBef>
        <a:spcPct val="30000"/>
      </a:spcBef>
      <a:spcAft>
        <a:spcPct val="0"/>
      </a:spcAft>
      <a:defRPr kumimoji="1" sz="1200" kern="1200">
        <a:solidFill>
          <a:schemeClr val="tx1"/>
        </a:solidFill>
        <a:latin typeface="+mn-lt"/>
        <a:ea typeface="+mn-ea"/>
        <a:cs typeface="游ゴシック"/>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9699"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ja-JP" altLang="en-US" dirty="0"/>
              <a:t>妊娠によってむし歯や歯周病のリスクは高くなりますが、適切なお口のケアによって予防することも可能です。</a:t>
            </a:r>
            <a:endParaRPr lang="en-US" altLang="ja-JP" dirty="0"/>
          </a:p>
          <a:p>
            <a:r>
              <a:rPr lang="ja-JP" altLang="en-US" dirty="0"/>
              <a:t>妊娠中の歯とお口の健康を保ち、安心して出産を迎えるため、本日は「妊産婦の歯とお口の健康」についてお話しします。</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19"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ja-JP" altLang="en-US" dirty="0"/>
              <a:t>妊娠中はお口のチェックが必要です。かかりつけ歯科医で確認してもらいましょう。</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741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ja-JP" altLang="en-US" dirty="0"/>
              <a:t>歯周病は、早期低体重児出産のリスク等との関連性があると言われています。</a:t>
            </a:r>
            <a:endParaRPr lang="en-US" altLang="ja-JP" dirty="0"/>
          </a:p>
          <a:p>
            <a:pPr eaLnBrk="1" hangingPunct="1"/>
            <a:r>
              <a:rPr lang="ja-JP" altLang="en-US" dirty="0"/>
              <a:t>妊娠中でも、時期や治療内容を選んで歯科治療を受ける事ができます。かかりつけ歯科医に相談し、まずは歯科健診を受けましょう。</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57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ja-JP" altLang="en-US" dirty="0"/>
              <a:t>安定期にはほとんどの歯科治療が可能です。できるだけ早期にお口の中の状況を確認しましょう。</a:t>
            </a:r>
          </a:p>
          <a:p>
            <a:pPr eaLnBrk="1" hangingPunct="1"/>
            <a:r>
              <a:rPr lang="ja-JP" altLang="en-US" dirty="0"/>
              <a:t>母子健康手帳を持参の上、かかりつけ歯科医院へ受診しましょう。</a:t>
            </a:r>
          </a:p>
          <a:p>
            <a:pPr eaLnBrk="1" hangingPunct="1"/>
            <a:r>
              <a:rPr lang="ja-JP" altLang="en-US" dirty="0"/>
              <a:t>受診の際には、産婦人科医から注意を受けていることがあれば歯科医師にも伝えましょう。</a:t>
            </a:r>
          </a:p>
        </p:txBody>
      </p:sp>
    </p:spTree>
    <p:extLst>
      <p:ext uri="{BB962C8B-B14F-4D97-AF65-F5344CB8AC3E}">
        <p14:creationId xmlns:p14="http://schemas.microsoft.com/office/powerpoint/2010/main" val="706948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0723"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ja-JP" altLang="en-US" dirty="0"/>
              <a:t>妊娠して</a:t>
            </a:r>
            <a:r>
              <a:rPr lang="en-US" altLang="ja-JP" dirty="0"/>
              <a:t>7</a:t>
            </a:r>
            <a:r>
              <a:rPr lang="ja-JP" altLang="en-US" dirty="0"/>
              <a:t>週間から</a:t>
            </a:r>
            <a:r>
              <a:rPr lang="en-US" altLang="ja-JP" dirty="0"/>
              <a:t>10</a:t>
            </a:r>
            <a:r>
              <a:rPr lang="ja-JP" altLang="en-US" dirty="0"/>
              <a:t>週間の頃、歯胚ができはじめます。歯の材料が必要ですので、バランスのとれた食事が必要です。</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7"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ja-JP" altLang="en-US" dirty="0"/>
              <a:t>お母さんの健康な身体作り、丈夫な赤ちゃんの成長のために、バランスのとれた食生活を心掛けましょう。</a:t>
            </a:r>
          </a:p>
          <a:p>
            <a:r>
              <a:rPr lang="ja-JP" altLang="en-US" dirty="0"/>
              <a:t>ここには、歯に必要な栄養素を示しております。</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1"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ja-JP" altLang="en-US" dirty="0"/>
              <a:t>乳歯の構造です。根元に永久歯の歯胚が有ります。</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2530"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ja-JP" altLang="en-US" dirty="0"/>
              <a:t>妊娠したからといってむし歯や歯周病になるわけでなく、妊娠・出産の際に、つわりなどの体調不良のために十分な歯の手入れができないことが原因です。</a:t>
            </a:r>
          </a:p>
          <a:p>
            <a:pPr eaLnBrk="1" hangingPunct="1">
              <a:spcBef>
                <a:spcPct val="0"/>
              </a:spcBef>
            </a:pPr>
            <a:r>
              <a:rPr lang="ja-JP" altLang="en-US" dirty="0"/>
              <a:t>歯に付きやすい甘い物を控えましょう。</a:t>
            </a:r>
          </a:p>
        </p:txBody>
      </p:sp>
      <p:sp>
        <p:nvSpPr>
          <p:cNvPr id="21507"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5024487-2DF4-43C3-8FBF-BBFE4932573E}" type="slidenum">
              <a:rPr lang="ja-JP" altLang="en-US">
                <a:cs typeface="游ゴシック"/>
              </a:rPr>
              <a:pPr fontAlgn="base">
                <a:spcBef>
                  <a:spcPct val="0"/>
                </a:spcBef>
                <a:spcAft>
                  <a:spcPct val="0"/>
                </a:spcAft>
                <a:defRPr/>
              </a:pPr>
              <a:t>7</a:t>
            </a:fld>
            <a:endParaRPr lang="en-US" altLang="ja-JP">
              <a:cs typeface="游ゴシック"/>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5"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ja-JP" altLang="en-US" dirty="0"/>
              <a:t>むし歯のセルフチェック表を示します。</a:t>
            </a:r>
          </a:p>
          <a:p>
            <a:r>
              <a:rPr lang="ja-JP" altLang="en-US" dirty="0"/>
              <a:t>普段あまり意識していないかもしれませんが、この機会にご自身のお口について振り返ってみましょう。</a:t>
            </a:r>
          </a:p>
          <a:p>
            <a:r>
              <a:rPr lang="ja-JP" altLang="en-US" dirty="0"/>
              <a:t>（配布用チェックシートあり）</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765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ja-JP" altLang="en-US" dirty="0"/>
              <a:t>歯周病のセルフチェック表です。</a:t>
            </a:r>
            <a:r>
              <a:rPr lang="en-US" altLang="ja-JP" dirty="0"/>
              <a:t>1</a:t>
            </a:r>
            <a:r>
              <a:rPr lang="ja-JP" altLang="en-US" dirty="0"/>
              <a:t>つでもチェックが入れば要注意です。</a:t>
            </a:r>
          </a:p>
          <a:p>
            <a:pPr eaLnBrk="1" hangingPunct="1"/>
            <a:r>
              <a:rPr lang="ja-JP" altLang="en-US" dirty="0"/>
              <a:t>（配布用チェックシートあり）</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lang="ja-JP" altLang="en-US"/>
              <a:t>マスター タイトルの書式設定</a:t>
            </a:r>
          </a:p>
        </p:txBody>
      </p:sp>
      <p:sp>
        <p:nvSpPr>
          <p:cNvPr id="3" name="字幕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3115E810-A039-4842-AA24-3618A4ABCB43}" type="datetimeFigureOut">
              <a:rPr lang="ja-JP" altLang="en-US"/>
              <a:pPr>
                <a:defRPr/>
              </a:pPr>
              <a:t>2021/5/31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B1F5A0B-B75D-4CE2-A8CE-A4F7B714CA38}"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6D82D9C5-DAC4-4ADB-9682-246AF9BB733F}" type="datetimeFigureOut">
              <a:rPr lang="ja-JP" altLang="en-US"/>
              <a:pPr>
                <a:defRPr/>
              </a:pPr>
              <a:t>2021/5/31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188B96C-D6E3-4EC3-8388-B8962D6D3E2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9E08C51B-6341-4424-A029-08FD2EF250D2}" type="datetimeFigureOut">
              <a:rPr lang="ja-JP" altLang="en-US"/>
              <a:pPr>
                <a:defRPr/>
              </a:pPr>
              <a:t>2021/5/31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65E67F3-0D81-49F3-BC14-DF14B040B510}"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35222BC1-A5C3-4E08-8B37-9884D81D9D19}" type="datetimeFigureOut">
              <a:rPr lang="ja-JP" altLang="en-US"/>
              <a:pPr>
                <a:defRPr/>
              </a:pPr>
              <a:t>2021/5/31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2F0D556-3B92-4DD5-88A9-3AA135B71B7D}"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39C419B5-CD28-40B0-8873-9C75DE8DF118}" type="datetimeFigureOut">
              <a:rPr lang="ja-JP" altLang="en-US"/>
              <a:pPr>
                <a:defRPr/>
              </a:pPr>
              <a:t>2021/5/31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E11DF5E-436E-46E3-8A3C-39B82AA8E06F}"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F545E240-35D0-4B2C-B219-E742CD2BC040}" type="datetimeFigureOut">
              <a:rPr lang="ja-JP" altLang="en-US"/>
              <a:pPr>
                <a:defRPr/>
              </a:pPr>
              <a:t>2021/5/31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F17E4058-31D6-44A3-B7AF-3A647EDC3DA5}"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501D9A7A-03E3-48B5-8494-12AB11DD6AA8}" type="datetimeFigureOut">
              <a:rPr lang="ja-JP" altLang="en-US"/>
              <a:pPr>
                <a:defRPr/>
              </a:pPr>
              <a:t>2021/5/31</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B31A34BE-7023-4737-B4CD-086FFDB7F411}"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48DFDF0F-E386-471C-9753-3AB658141740}" type="datetimeFigureOut">
              <a:rPr lang="ja-JP" altLang="en-US"/>
              <a:pPr>
                <a:defRPr/>
              </a:pPr>
              <a:t>2021/5/31</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2C57B22C-C3B6-45D8-AB28-81C4D381C77A}"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2D86C79B-522E-45AD-B887-F2F3539A25A2}" type="datetimeFigureOut">
              <a:rPr lang="ja-JP" altLang="en-US"/>
              <a:pPr>
                <a:defRPr/>
              </a:pPr>
              <a:t>2021/5/31</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96FCD38E-A513-4E48-9805-3272782FCA2F}"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FFC6E420-284B-429A-BD55-550A329941B9}" type="datetimeFigureOut">
              <a:rPr lang="ja-JP" altLang="en-US"/>
              <a:pPr>
                <a:defRPr/>
              </a:pPr>
              <a:t>2021/5/31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5D0070C9-2CAB-425F-A985-6DADD8EAC6FA}"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rtlCol="0">
            <a:normAutofit/>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pPr lvl="0"/>
            <a:endParaRPr lang="ja-JP" altLang="en-US" noProof="0"/>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03F7E2F4-114C-4639-91BC-9E2657FCF966}" type="datetimeFigureOut">
              <a:rPr lang="ja-JP" altLang="en-US"/>
              <a:pPr>
                <a:defRPr/>
              </a:pPr>
              <a:t>2021/5/31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F13BFEB1-B67B-4D81-9B49-F5C2D0F6F7E8}"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681038" y="365125"/>
            <a:ext cx="8543925"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681038" y="1825625"/>
            <a:ext cx="8543925"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fontAlgn="auto">
              <a:spcBef>
                <a:spcPts val="0"/>
              </a:spcBef>
              <a:spcAft>
                <a:spcPts val="0"/>
              </a:spcAft>
              <a:defRPr sz="975">
                <a:solidFill>
                  <a:schemeClr val="tx1">
                    <a:tint val="75000"/>
                  </a:schemeClr>
                </a:solidFill>
                <a:latin typeface="+mn-lt"/>
                <a:ea typeface="+mn-ea"/>
                <a:cs typeface="+mn-cs"/>
              </a:defRPr>
            </a:lvl1pPr>
          </a:lstStyle>
          <a:p>
            <a:pPr>
              <a:defRPr/>
            </a:pPr>
            <a:fld id="{BA58AA28-35FB-44EF-B93F-7AC2A884C7AB}" type="datetimeFigureOut">
              <a:rPr lang="ja-JP" altLang="en-US"/>
              <a:pPr>
                <a:defRPr/>
              </a:pPr>
              <a:t>2021/5/31</a:t>
            </a:fld>
            <a:endParaRPr lang="ja-JP" altLang="en-US"/>
          </a:p>
        </p:txBody>
      </p:sp>
      <p:sp>
        <p:nvSpPr>
          <p:cNvPr id="5" name="フッター プレースホルダー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fontAlgn="auto">
              <a:spcBef>
                <a:spcPts val="0"/>
              </a:spcBef>
              <a:spcAft>
                <a:spcPts val="0"/>
              </a:spcAft>
              <a:defRPr sz="975">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ー 5"/>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fontAlgn="auto">
              <a:spcBef>
                <a:spcPts val="0"/>
              </a:spcBef>
              <a:spcAft>
                <a:spcPts val="0"/>
              </a:spcAft>
              <a:defRPr sz="975">
                <a:solidFill>
                  <a:schemeClr val="tx1">
                    <a:tint val="75000"/>
                  </a:schemeClr>
                </a:solidFill>
                <a:latin typeface="+mn-lt"/>
                <a:ea typeface="+mn-ea"/>
                <a:cs typeface="+mn-cs"/>
              </a:defRPr>
            </a:lvl1pPr>
          </a:lstStyle>
          <a:p>
            <a:pPr>
              <a:defRPr/>
            </a:pPr>
            <a:fld id="{0AE0CBDF-4217-4670-8C00-7F37BB0B30E5}"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47" r:id="rId1"/>
    <p:sldLayoutId id="2147483948" r:id="rId2"/>
    <p:sldLayoutId id="2147483949" r:id="rId3"/>
    <p:sldLayoutId id="2147483950" r:id="rId4"/>
    <p:sldLayoutId id="2147483951" r:id="rId5"/>
    <p:sldLayoutId id="2147483952" r:id="rId6"/>
    <p:sldLayoutId id="2147483953" r:id="rId7"/>
    <p:sldLayoutId id="2147483954" r:id="rId8"/>
    <p:sldLayoutId id="2147483955" r:id="rId9"/>
    <p:sldLayoutId id="2147483956" r:id="rId10"/>
    <p:sldLayoutId id="2147483957" r:id="rId11"/>
  </p:sldLayoutIdLst>
  <p:txStyles>
    <p:titleStyle>
      <a:lvl1pPr algn="l" defTabSz="742950" rtl="0" eaLnBrk="0" fontAlgn="base" hangingPunct="0">
        <a:lnSpc>
          <a:spcPct val="90000"/>
        </a:lnSpc>
        <a:spcBef>
          <a:spcPct val="0"/>
        </a:spcBef>
        <a:spcAft>
          <a:spcPct val="0"/>
        </a:spcAft>
        <a:defRPr kumimoji="1" sz="3500" kern="1200">
          <a:solidFill>
            <a:schemeClr val="tx1"/>
          </a:solidFill>
          <a:latin typeface="+mj-lt"/>
          <a:ea typeface="+mj-ea"/>
          <a:cs typeface="游ゴシック Light"/>
        </a:defRPr>
      </a:lvl1pPr>
      <a:lvl2pPr algn="l" defTabSz="742950" rtl="0" eaLnBrk="0" fontAlgn="base" hangingPunct="0">
        <a:lnSpc>
          <a:spcPct val="90000"/>
        </a:lnSpc>
        <a:spcBef>
          <a:spcPct val="0"/>
        </a:spcBef>
        <a:spcAft>
          <a:spcPct val="0"/>
        </a:spcAft>
        <a:defRPr kumimoji="1" sz="3500">
          <a:solidFill>
            <a:schemeClr val="tx1"/>
          </a:solidFill>
          <a:latin typeface="游ゴシック Light"/>
          <a:ea typeface="游ゴシック Light"/>
          <a:cs typeface="游ゴシック Light"/>
        </a:defRPr>
      </a:lvl2pPr>
      <a:lvl3pPr algn="l" defTabSz="742950" rtl="0" eaLnBrk="0" fontAlgn="base" hangingPunct="0">
        <a:lnSpc>
          <a:spcPct val="90000"/>
        </a:lnSpc>
        <a:spcBef>
          <a:spcPct val="0"/>
        </a:spcBef>
        <a:spcAft>
          <a:spcPct val="0"/>
        </a:spcAft>
        <a:defRPr kumimoji="1" sz="3500">
          <a:solidFill>
            <a:schemeClr val="tx1"/>
          </a:solidFill>
          <a:latin typeface="游ゴシック Light"/>
          <a:ea typeface="游ゴシック Light"/>
          <a:cs typeface="游ゴシック Light"/>
        </a:defRPr>
      </a:lvl3pPr>
      <a:lvl4pPr algn="l" defTabSz="742950" rtl="0" eaLnBrk="0" fontAlgn="base" hangingPunct="0">
        <a:lnSpc>
          <a:spcPct val="90000"/>
        </a:lnSpc>
        <a:spcBef>
          <a:spcPct val="0"/>
        </a:spcBef>
        <a:spcAft>
          <a:spcPct val="0"/>
        </a:spcAft>
        <a:defRPr kumimoji="1" sz="3500">
          <a:solidFill>
            <a:schemeClr val="tx1"/>
          </a:solidFill>
          <a:latin typeface="游ゴシック Light"/>
          <a:ea typeface="游ゴシック Light"/>
          <a:cs typeface="游ゴシック Light"/>
        </a:defRPr>
      </a:lvl4pPr>
      <a:lvl5pPr algn="l" defTabSz="742950" rtl="0" eaLnBrk="0" fontAlgn="base" hangingPunct="0">
        <a:lnSpc>
          <a:spcPct val="90000"/>
        </a:lnSpc>
        <a:spcBef>
          <a:spcPct val="0"/>
        </a:spcBef>
        <a:spcAft>
          <a:spcPct val="0"/>
        </a:spcAft>
        <a:defRPr kumimoji="1" sz="3500">
          <a:solidFill>
            <a:schemeClr val="tx1"/>
          </a:solidFill>
          <a:latin typeface="游ゴシック Light"/>
          <a:ea typeface="游ゴシック Light"/>
          <a:cs typeface="游ゴシック Light"/>
        </a:defRPr>
      </a:lvl5pPr>
      <a:lvl6pPr marL="457200" algn="l" defTabSz="742950" rtl="0" fontAlgn="base">
        <a:lnSpc>
          <a:spcPct val="90000"/>
        </a:lnSpc>
        <a:spcBef>
          <a:spcPct val="0"/>
        </a:spcBef>
        <a:spcAft>
          <a:spcPct val="0"/>
        </a:spcAft>
        <a:defRPr kumimoji="1" sz="3500">
          <a:solidFill>
            <a:schemeClr val="tx1"/>
          </a:solidFill>
          <a:latin typeface="游ゴシック Light"/>
          <a:ea typeface="游ゴシック Light"/>
          <a:cs typeface="游ゴシック Light"/>
        </a:defRPr>
      </a:lvl6pPr>
      <a:lvl7pPr marL="914400" algn="l" defTabSz="742950" rtl="0" fontAlgn="base">
        <a:lnSpc>
          <a:spcPct val="90000"/>
        </a:lnSpc>
        <a:spcBef>
          <a:spcPct val="0"/>
        </a:spcBef>
        <a:spcAft>
          <a:spcPct val="0"/>
        </a:spcAft>
        <a:defRPr kumimoji="1" sz="3500">
          <a:solidFill>
            <a:schemeClr val="tx1"/>
          </a:solidFill>
          <a:latin typeface="游ゴシック Light"/>
          <a:ea typeface="游ゴシック Light"/>
          <a:cs typeface="游ゴシック Light"/>
        </a:defRPr>
      </a:lvl7pPr>
      <a:lvl8pPr marL="1371600" algn="l" defTabSz="742950" rtl="0" fontAlgn="base">
        <a:lnSpc>
          <a:spcPct val="90000"/>
        </a:lnSpc>
        <a:spcBef>
          <a:spcPct val="0"/>
        </a:spcBef>
        <a:spcAft>
          <a:spcPct val="0"/>
        </a:spcAft>
        <a:defRPr kumimoji="1" sz="3500">
          <a:solidFill>
            <a:schemeClr val="tx1"/>
          </a:solidFill>
          <a:latin typeface="游ゴシック Light"/>
          <a:ea typeface="游ゴシック Light"/>
          <a:cs typeface="游ゴシック Light"/>
        </a:defRPr>
      </a:lvl8pPr>
      <a:lvl9pPr marL="1828800" algn="l" defTabSz="742950" rtl="0" fontAlgn="base">
        <a:lnSpc>
          <a:spcPct val="90000"/>
        </a:lnSpc>
        <a:spcBef>
          <a:spcPct val="0"/>
        </a:spcBef>
        <a:spcAft>
          <a:spcPct val="0"/>
        </a:spcAft>
        <a:defRPr kumimoji="1" sz="3500">
          <a:solidFill>
            <a:schemeClr val="tx1"/>
          </a:solidFill>
          <a:latin typeface="游ゴシック Light"/>
          <a:ea typeface="游ゴシック Light"/>
          <a:cs typeface="游ゴシック Light"/>
        </a:defRPr>
      </a:lvl9pPr>
    </p:titleStyle>
    <p:bodyStyle>
      <a:lvl1pPr marL="185738" indent="-185738" algn="l" defTabSz="742950" rtl="0" eaLnBrk="0" fontAlgn="base" hangingPunct="0">
        <a:lnSpc>
          <a:spcPct val="90000"/>
        </a:lnSpc>
        <a:spcBef>
          <a:spcPts val="813"/>
        </a:spcBef>
        <a:spcAft>
          <a:spcPct val="0"/>
        </a:spcAft>
        <a:buFont typeface="Arial" charset="0"/>
        <a:buChar char="•"/>
        <a:defRPr kumimoji="1" sz="2200" kern="1200">
          <a:solidFill>
            <a:schemeClr val="tx1"/>
          </a:solidFill>
          <a:latin typeface="+mn-lt"/>
          <a:ea typeface="+mn-ea"/>
          <a:cs typeface="游ゴシック"/>
        </a:defRPr>
      </a:lvl1pPr>
      <a:lvl2pPr marL="557213" indent="-185738" algn="l" defTabSz="742950" rtl="0" eaLnBrk="0" fontAlgn="base" hangingPunct="0">
        <a:lnSpc>
          <a:spcPct val="90000"/>
        </a:lnSpc>
        <a:spcBef>
          <a:spcPts val="400"/>
        </a:spcBef>
        <a:spcAft>
          <a:spcPct val="0"/>
        </a:spcAft>
        <a:buFont typeface="Arial" charset="0"/>
        <a:buChar char="•"/>
        <a:defRPr kumimoji="1" sz="1900" kern="1200">
          <a:solidFill>
            <a:schemeClr val="tx1"/>
          </a:solidFill>
          <a:latin typeface="+mn-lt"/>
          <a:ea typeface="+mn-ea"/>
          <a:cs typeface="游ゴシック"/>
        </a:defRPr>
      </a:lvl2pPr>
      <a:lvl3pPr marL="928688" indent="-185738" algn="l" defTabSz="742950" rtl="0" eaLnBrk="0" fontAlgn="base" hangingPunct="0">
        <a:lnSpc>
          <a:spcPct val="90000"/>
        </a:lnSpc>
        <a:spcBef>
          <a:spcPts val="400"/>
        </a:spcBef>
        <a:spcAft>
          <a:spcPct val="0"/>
        </a:spcAft>
        <a:buFont typeface="Arial" charset="0"/>
        <a:buChar char="•"/>
        <a:defRPr kumimoji="1" sz="1600" kern="1200">
          <a:solidFill>
            <a:schemeClr val="tx1"/>
          </a:solidFill>
          <a:latin typeface="+mn-lt"/>
          <a:ea typeface="+mn-ea"/>
          <a:cs typeface="游ゴシック"/>
        </a:defRPr>
      </a:lvl3pPr>
      <a:lvl4pPr marL="1300163" indent="-185738" algn="l" defTabSz="742950" rtl="0" eaLnBrk="0" fontAlgn="base" hangingPunct="0">
        <a:lnSpc>
          <a:spcPct val="90000"/>
        </a:lnSpc>
        <a:spcBef>
          <a:spcPts val="400"/>
        </a:spcBef>
        <a:spcAft>
          <a:spcPct val="0"/>
        </a:spcAft>
        <a:buFont typeface="Arial" charset="0"/>
        <a:buChar char="•"/>
        <a:defRPr kumimoji="1" sz="1400" kern="1200">
          <a:solidFill>
            <a:schemeClr val="tx1"/>
          </a:solidFill>
          <a:latin typeface="+mn-lt"/>
          <a:ea typeface="+mn-ea"/>
          <a:cs typeface="游ゴシック"/>
        </a:defRPr>
      </a:lvl4pPr>
      <a:lvl5pPr marL="1671638" indent="-185738" algn="l" defTabSz="742950" rtl="0" eaLnBrk="0" fontAlgn="base" hangingPunct="0">
        <a:lnSpc>
          <a:spcPct val="90000"/>
        </a:lnSpc>
        <a:spcBef>
          <a:spcPts val="400"/>
        </a:spcBef>
        <a:spcAft>
          <a:spcPct val="0"/>
        </a:spcAft>
        <a:buFont typeface="Arial" charset="0"/>
        <a:buChar char="•"/>
        <a:defRPr kumimoji="1" sz="1400" kern="1200">
          <a:solidFill>
            <a:schemeClr val="tx1"/>
          </a:solidFill>
          <a:latin typeface="+mn-lt"/>
          <a:ea typeface="+mn-ea"/>
          <a:cs typeface="游ゴシック"/>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a:spLocks noGrp="1"/>
          </p:cNvSpPr>
          <p:nvPr/>
        </p:nvSpPr>
        <p:spPr>
          <a:xfrm>
            <a:off x="0" y="814388"/>
            <a:ext cx="9906000" cy="1216025"/>
          </a:xfrm>
          <a:prstGeom prst="rect">
            <a:avLst/>
          </a:prstGeom>
          <a:solidFill>
            <a:schemeClr val="accent4">
              <a:lumMod val="20000"/>
              <a:lumOff val="80000"/>
            </a:schemeClr>
          </a:solidFill>
        </p:spPr>
        <p:txBody>
          <a:bodyPr anchor="b">
            <a:normAutofit/>
          </a:bodyPr>
          <a:lstStyle>
            <a:lvl1pPr algn="ctr" defTabSz="742950" rtl="0" eaLnBrk="1" latinLnBrk="0" hangingPunct="1">
              <a:lnSpc>
                <a:spcPct val="90000"/>
              </a:lnSpc>
              <a:spcBef>
                <a:spcPct val="0"/>
              </a:spcBef>
              <a:buNone/>
              <a:defRPr kumimoji="1" sz="4875" kern="1200">
                <a:solidFill>
                  <a:schemeClr val="tx1"/>
                </a:solidFill>
                <a:latin typeface="+mj-lt"/>
                <a:ea typeface="+mj-ea"/>
                <a:cs typeface="+mj-cs"/>
              </a:defRPr>
            </a:lvl1pPr>
          </a:lstStyle>
          <a:p>
            <a:pPr fontAlgn="auto">
              <a:spcAft>
                <a:spcPts val="0"/>
              </a:spcAft>
              <a:defRPr/>
            </a:pPr>
            <a:r>
              <a:rPr lang="ja-JP" altLang="en-US" sz="6000" b="1" dirty="0">
                <a:latin typeface="Calibri Light 見出し"/>
              </a:rPr>
              <a:t>妊産婦の歯とお口の健康</a:t>
            </a:r>
          </a:p>
        </p:txBody>
      </p:sp>
      <p:pic>
        <p:nvPicPr>
          <p:cNvPr id="5" name="図 4">
            <a:extLst>
              <a:ext uri="{FF2B5EF4-FFF2-40B4-BE49-F238E27FC236}">
                <a16:creationId xmlns:a16="http://schemas.microsoft.com/office/drawing/2014/main" id="{43A94239-58F3-49A6-9E0B-EC0CEAF6AB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51489" y="1854181"/>
            <a:ext cx="5145822" cy="5109327"/>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98438" y="211138"/>
            <a:ext cx="9509125" cy="6157912"/>
          </a:xfrm>
          <a:prstGeom prst="rect">
            <a:avLst/>
          </a:prstGeom>
          <a:noFill/>
          <a:ln>
            <a:noFill/>
          </a:ln>
        </p:spPr>
        <p:style>
          <a:lnRef idx="1">
            <a:schemeClr val="accent4"/>
          </a:lnRef>
          <a:fillRef idx="2">
            <a:schemeClr val="accent4"/>
          </a:fillRef>
          <a:effectRef idx="1">
            <a:schemeClr val="accent4"/>
          </a:effectRef>
          <a:fontRef idx="minor">
            <a:schemeClr val="dk1"/>
          </a:fontRef>
        </p:style>
        <p:txBody>
          <a:bodyPr anchor="ctr"/>
          <a:lstStyle/>
          <a:p>
            <a:pPr fontAlgn="auto">
              <a:spcBef>
                <a:spcPts val="0"/>
              </a:spcBef>
              <a:spcAft>
                <a:spcPts val="0"/>
              </a:spcAft>
              <a:defRPr/>
            </a:pPr>
            <a:r>
              <a:rPr lang="ja-JP" altLang="en-US" sz="2800" b="1" dirty="0">
                <a:solidFill>
                  <a:srgbClr val="0070C0"/>
                </a:solidFill>
                <a:latin typeface="+mn-ea"/>
              </a:rPr>
              <a:t>●チェックがない場合</a:t>
            </a:r>
          </a:p>
          <a:p>
            <a:pPr fontAlgn="auto">
              <a:spcBef>
                <a:spcPts val="0"/>
              </a:spcBef>
              <a:spcAft>
                <a:spcPts val="0"/>
              </a:spcAft>
              <a:defRPr/>
            </a:pPr>
            <a:r>
              <a:rPr lang="ja-JP" altLang="en-US" sz="2800" dirty="0">
                <a:solidFill>
                  <a:sysClr val="windowText" lastClr="000000"/>
                </a:solidFill>
                <a:latin typeface="+mn-ea"/>
              </a:rPr>
              <a:t>　これからもきちんと歯みがきを心がけ、少なくとも１年 </a:t>
            </a:r>
            <a:endParaRPr lang="en-US" altLang="ja-JP" sz="2800" dirty="0">
              <a:solidFill>
                <a:sysClr val="windowText" lastClr="000000"/>
              </a:solidFill>
              <a:latin typeface="+mn-ea"/>
            </a:endParaRPr>
          </a:p>
          <a:p>
            <a:pPr fontAlgn="auto">
              <a:spcBef>
                <a:spcPts val="0"/>
              </a:spcBef>
              <a:spcAft>
                <a:spcPts val="0"/>
              </a:spcAft>
              <a:defRPr/>
            </a:pPr>
            <a:r>
              <a:rPr lang="en-US" altLang="ja-JP" sz="2800" dirty="0">
                <a:solidFill>
                  <a:sysClr val="windowText" lastClr="000000"/>
                </a:solidFill>
                <a:latin typeface="+mn-ea"/>
              </a:rPr>
              <a:t>  </a:t>
            </a:r>
            <a:r>
              <a:rPr lang="ja-JP" altLang="en-US" sz="2800" dirty="0">
                <a:solidFill>
                  <a:sysClr val="windowText" lastClr="000000"/>
                </a:solidFill>
                <a:latin typeface="+mn-ea"/>
              </a:rPr>
              <a:t>に１回は歯科健診を受けましょう。</a:t>
            </a:r>
          </a:p>
          <a:p>
            <a:pPr fontAlgn="auto">
              <a:spcBef>
                <a:spcPts val="0"/>
              </a:spcBef>
              <a:spcAft>
                <a:spcPts val="0"/>
              </a:spcAft>
              <a:defRPr/>
            </a:pPr>
            <a:endParaRPr lang="en-US" altLang="ja-JP" sz="2800" dirty="0">
              <a:solidFill>
                <a:srgbClr val="0070C0"/>
              </a:solidFill>
              <a:latin typeface="+mn-ea"/>
            </a:endParaRPr>
          </a:p>
          <a:p>
            <a:pPr fontAlgn="auto">
              <a:spcBef>
                <a:spcPts val="0"/>
              </a:spcBef>
              <a:spcAft>
                <a:spcPts val="0"/>
              </a:spcAft>
              <a:defRPr/>
            </a:pPr>
            <a:r>
              <a:rPr lang="ja-JP" altLang="en-US" sz="2800" b="1" dirty="0">
                <a:solidFill>
                  <a:srgbClr val="0070C0"/>
                </a:solidFill>
                <a:latin typeface="+mn-ea"/>
              </a:rPr>
              <a:t>●チェックが１～２個の場合</a:t>
            </a:r>
          </a:p>
          <a:p>
            <a:pPr fontAlgn="auto">
              <a:spcBef>
                <a:spcPts val="0"/>
              </a:spcBef>
              <a:spcAft>
                <a:spcPts val="0"/>
              </a:spcAft>
              <a:defRPr/>
            </a:pPr>
            <a:r>
              <a:rPr lang="ja-JP" altLang="en-US" sz="2800" dirty="0">
                <a:solidFill>
                  <a:sysClr val="windowText" lastClr="000000"/>
                </a:solidFill>
                <a:latin typeface="+mn-ea"/>
              </a:rPr>
              <a:t>　歯周病の可能性があります。</a:t>
            </a:r>
            <a:endParaRPr lang="en-US" altLang="ja-JP" sz="2800" dirty="0">
              <a:solidFill>
                <a:sysClr val="windowText" lastClr="000000"/>
              </a:solidFill>
              <a:latin typeface="+mn-ea"/>
            </a:endParaRPr>
          </a:p>
          <a:p>
            <a:pPr fontAlgn="auto">
              <a:spcBef>
                <a:spcPts val="0"/>
              </a:spcBef>
              <a:spcAft>
                <a:spcPts val="0"/>
              </a:spcAft>
              <a:defRPr/>
            </a:pPr>
            <a:r>
              <a:rPr lang="en-US" altLang="ja-JP" sz="2800" dirty="0">
                <a:solidFill>
                  <a:sysClr val="windowText" lastClr="000000"/>
                </a:solidFill>
                <a:latin typeface="+mn-ea"/>
              </a:rPr>
              <a:t>  </a:t>
            </a:r>
            <a:r>
              <a:rPr lang="ja-JP" altLang="en-US" sz="2800" dirty="0">
                <a:solidFill>
                  <a:sysClr val="windowText" lastClr="000000"/>
                </a:solidFill>
                <a:latin typeface="+mn-ea"/>
              </a:rPr>
              <a:t>まず歯みがきのしかたを見直しましょう。</a:t>
            </a:r>
            <a:endParaRPr lang="en-US" altLang="ja-JP" sz="2800" dirty="0">
              <a:solidFill>
                <a:sysClr val="windowText" lastClr="000000"/>
              </a:solidFill>
              <a:latin typeface="+mn-ea"/>
            </a:endParaRPr>
          </a:p>
          <a:p>
            <a:pPr fontAlgn="auto">
              <a:spcBef>
                <a:spcPts val="0"/>
              </a:spcBef>
              <a:spcAft>
                <a:spcPts val="0"/>
              </a:spcAft>
              <a:defRPr/>
            </a:pPr>
            <a:r>
              <a:rPr lang="en-US" altLang="ja-JP" sz="2800" dirty="0">
                <a:solidFill>
                  <a:sysClr val="windowText" lastClr="000000"/>
                </a:solidFill>
                <a:latin typeface="+mn-ea"/>
              </a:rPr>
              <a:t>  </a:t>
            </a:r>
            <a:r>
              <a:rPr lang="ja-JP" altLang="en-US" sz="2800" dirty="0">
                <a:solidFill>
                  <a:sysClr val="windowText" lastClr="000000"/>
                </a:solidFill>
                <a:latin typeface="+mn-ea"/>
              </a:rPr>
              <a:t>念のためかかりつけ歯科医院で歯周病でないか、歯みが</a:t>
            </a:r>
            <a:endParaRPr lang="en-US" altLang="ja-JP" sz="2800" dirty="0">
              <a:solidFill>
                <a:sysClr val="windowText" lastClr="000000"/>
              </a:solidFill>
              <a:latin typeface="+mn-ea"/>
            </a:endParaRPr>
          </a:p>
          <a:p>
            <a:pPr fontAlgn="auto">
              <a:spcBef>
                <a:spcPts val="0"/>
              </a:spcBef>
              <a:spcAft>
                <a:spcPts val="0"/>
              </a:spcAft>
              <a:defRPr/>
            </a:pPr>
            <a:r>
              <a:rPr lang="en-US" altLang="ja-JP" sz="2800" dirty="0">
                <a:solidFill>
                  <a:sysClr val="windowText" lastClr="000000"/>
                </a:solidFill>
                <a:latin typeface="+mn-ea"/>
              </a:rPr>
              <a:t>  </a:t>
            </a:r>
            <a:r>
              <a:rPr lang="ja-JP" altLang="en-US" sz="2800" dirty="0">
                <a:solidFill>
                  <a:sysClr val="windowText" lastClr="000000"/>
                </a:solidFill>
                <a:latin typeface="+mn-ea"/>
              </a:rPr>
              <a:t>きがきちんとできているか、確認してもらいましょう。</a:t>
            </a:r>
          </a:p>
          <a:p>
            <a:pPr fontAlgn="auto">
              <a:spcBef>
                <a:spcPts val="0"/>
              </a:spcBef>
              <a:spcAft>
                <a:spcPts val="0"/>
              </a:spcAft>
              <a:defRPr/>
            </a:pPr>
            <a:endParaRPr lang="en-US" altLang="ja-JP" sz="2800" dirty="0">
              <a:solidFill>
                <a:srgbClr val="0070C0"/>
              </a:solidFill>
              <a:latin typeface="+mn-ea"/>
            </a:endParaRPr>
          </a:p>
          <a:p>
            <a:pPr fontAlgn="auto">
              <a:spcBef>
                <a:spcPts val="0"/>
              </a:spcBef>
              <a:spcAft>
                <a:spcPts val="0"/>
              </a:spcAft>
              <a:defRPr/>
            </a:pPr>
            <a:r>
              <a:rPr lang="ja-JP" altLang="en-US" sz="2800" b="1" dirty="0">
                <a:solidFill>
                  <a:srgbClr val="0070C0"/>
                </a:solidFill>
                <a:latin typeface="+mn-ea"/>
              </a:rPr>
              <a:t>●チェックが３</a:t>
            </a:r>
            <a:r>
              <a:rPr lang="ja-JP" altLang="en-US" sz="2800" b="1">
                <a:solidFill>
                  <a:srgbClr val="0070C0"/>
                </a:solidFill>
                <a:latin typeface="+mn-ea"/>
              </a:rPr>
              <a:t>～５個以上の</a:t>
            </a:r>
            <a:r>
              <a:rPr lang="ja-JP" altLang="en-US" sz="2800" b="1" dirty="0">
                <a:solidFill>
                  <a:srgbClr val="0070C0"/>
                </a:solidFill>
                <a:latin typeface="+mn-ea"/>
              </a:rPr>
              <a:t>場合</a:t>
            </a:r>
          </a:p>
          <a:p>
            <a:pPr fontAlgn="auto">
              <a:spcBef>
                <a:spcPts val="0"/>
              </a:spcBef>
              <a:spcAft>
                <a:spcPts val="0"/>
              </a:spcAft>
              <a:defRPr/>
            </a:pPr>
            <a:r>
              <a:rPr lang="ja-JP" altLang="en-US" sz="2800" dirty="0">
                <a:solidFill>
                  <a:sysClr val="windowText" lastClr="000000"/>
                </a:solidFill>
                <a:latin typeface="+mn-ea"/>
              </a:rPr>
              <a:t>　初期あるいは中等度歯周炎以上に歯周病が進行している</a:t>
            </a:r>
            <a:endParaRPr lang="en-US" altLang="ja-JP" sz="2800" dirty="0">
              <a:solidFill>
                <a:sysClr val="windowText" lastClr="000000"/>
              </a:solidFill>
              <a:latin typeface="+mn-ea"/>
            </a:endParaRPr>
          </a:p>
          <a:p>
            <a:pPr fontAlgn="auto">
              <a:spcBef>
                <a:spcPts val="0"/>
              </a:spcBef>
              <a:spcAft>
                <a:spcPts val="0"/>
              </a:spcAft>
              <a:defRPr/>
            </a:pPr>
            <a:r>
              <a:rPr lang="en-US" altLang="ja-JP" sz="2800" dirty="0">
                <a:solidFill>
                  <a:sysClr val="windowText" lastClr="000000"/>
                </a:solidFill>
                <a:latin typeface="+mn-ea"/>
              </a:rPr>
              <a:t>  </a:t>
            </a:r>
            <a:r>
              <a:rPr lang="ja-JP" altLang="en-US" sz="2800" dirty="0">
                <a:solidFill>
                  <a:sysClr val="windowText" lastClr="000000"/>
                </a:solidFill>
                <a:latin typeface="+mn-ea"/>
              </a:rPr>
              <a:t>おそれがあります。</a:t>
            </a:r>
            <a:endParaRPr lang="en-US" altLang="ja-JP" sz="2800" dirty="0">
              <a:solidFill>
                <a:sysClr val="windowText" lastClr="000000"/>
              </a:solidFill>
              <a:latin typeface="+mn-ea"/>
            </a:endParaRPr>
          </a:p>
          <a:p>
            <a:pPr fontAlgn="auto">
              <a:spcBef>
                <a:spcPts val="0"/>
              </a:spcBef>
              <a:spcAft>
                <a:spcPts val="0"/>
              </a:spcAft>
              <a:defRPr/>
            </a:pPr>
            <a:r>
              <a:rPr lang="en-US" altLang="ja-JP" sz="2800" dirty="0">
                <a:solidFill>
                  <a:sysClr val="windowText" lastClr="000000"/>
                </a:solidFill>
                <a:latin typeface="+mn-ea"/>
              </a:rPr>
              <a:t>  </a:t>
            </a:r>
            <a:r>
              <a:rPr lang="ja-JP" altLang="en-US" sz="2800" dirty="0">
                <a:solidFill>
                  <a:sysClr val="windowText" lastClr="000000"/>
                </a:solidFill>
                <a:latin typeface="+mn-ea"/>
              </a:rPr>
              <a:t>早めに歯科医師に相談しましょう。</a:t>
            </a:r>
          </a:p>
        </p:txBody>
      </p:sp>
      <p:sp>
        <p:nvSpPr>
          <p:cNvPr id="28674" name="テキスト ボックス 4"/>
          <p:cNvSpPr txBox="1">
            <a:spLocks noChangeArrowheads="1"/>
          </p:cNvSpPr>
          <p:nvPr/>
        </p:nvSpPr>
        <p:spPr bwMode="auto">
          <a:xfrm>
            <a:off x="5151438" y="6477000"/>
            <a:ext cx="4754562" cy="339725"/>
          </a:xfrm>
          <a:prstGeom prst="rect">
            <a:avLst/>
          </a:prstGeom>
          <a:noFill/>
          <a:ln w="9525">
            <a:noFill/>
            <a:miter lim="800000"/>
            <a:headEnd/>
            <a:tailEnd/>
          </a:ln>
        </p:spPr>
        <p:txBody>
          <a:bodyPr>
            <a:spAutoFit/>
          </a:bodyPr>
          <a:lstStyle/>
          <a:p>
            <a:r>
              <a:rPr lang="ja-JP" altLang="en-US" sz="1600">
                <a:latin typeface="游ゴシック"/>
              </a:rPr>
              <a:t>出典：８０２０推進財団　歯周病セルフチェック</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354013"/>
            <a:ext cx="8543925" cy="1325562"/>
          </a:xfrm>
        </p:spPr>
        <p:txBody>
          <a:bodyPr rtlCol="0">
            <a:normAutofit fontScale="90000"/>
          </a:bodyPr>
          <a:lstStyle/>
          <a:p>
            <a:pPr eaLnBrk="1" fontAlgn="auto" hangingPunct="1">
              <a:spcAft>
                <a:spcPts val="0"/>
              </a:spcAft>
              <a:defRPr/>
            </a:pPr>
            <a:r>
              <a:rPr lang="ja-JP" altLang="en-US" sz="5400" b="1" dirty="0">
                <a:latin typeface="Calibri Light 見出し"/>
                <a:cs typeface="+mj-cs"/>
              </a:rPr>
              <a:t>妊娠したらまずお口の健診を</a:t>
            </a:r>
          </a:p>
        </p:txBody>
      </p:sp>
      <p:sp>
        <p:nvSpPr>
          <p:cNvPr id="8" name="コンテンツ プレースホルダー 7"/>
          <p:cNvSpPr>
            <a:spLocks noGrp="1"/>
          </p:cNvSpPr>
          <p:nvPr>
            <p:ph idx="1"/>
          </p:nvPr>
        </p:nvSpPr>
        <p:spPr>
          <a:xfrm>
            <a:off x="363538" y="1633538"/>
            <a:ext cx="9178925" cy="4351337"/>
          </a:xfrm>
        </p:spPr>
        <p:txBody>
          <a:bodyPr rtlCol="0">
            <a:normAutofit/>
          </a:bodyPr>
          <a:lstStyle/>
          <a:p>
            <a:pPr marL="0" indent="0" eaLnBrk="1" fontAlgn="auto" hangingPunct="1">
              <a:lnSpc>
                <a:spcPct val="150000"/>
              </a:lnSpc>
              <a:spcAft>
                <a:spcPts val="0"/>
              </a:spcAft>
              <a:buFont typeface="Arial" panose="020B0604020202020204" pitchFamily="34" charset="0"/>
              <a:buNone/>
              <a:defRPr/>
            </a:pPr>
            <a:r>
              <a:rPr lang="ja-JP" altLang="en-US" sz="3200" dirty="0">
                <a:latin typeface="+mn-ea"/>
                <a:cs typeface="+mn-cs"/>
              </a:rPr>
              <a:t>・妊娠中のお口の健康はとても大切です。</a:t>
            </a:r>
          </a:p>
          <a:p>
            <a:pPr marL="0" indent="0" eaLnBrk="1" fontAlgn="auto" hangingPunct="1">
              <a:lnSpc>
                <a:spcPct val="150000"/>
              </a:lnSpc>
              <a:spcAft>
                <a:spcPts val="0"/>
              </a:spcAft>
              <a:buFont typeface="Arial" panose="020B0604020202020204" pitchFamily="34" charset="0"/>
              <a:buNone/>
              <a:defRPr/>
            </a:pPr>
            <a:r>
              <a:rPr lang="ja-JP" altLang="en-US" sz="3200" dirty="0">
                <a:latin typeface="+mn-ea"/>
                <a:cs typeface="+mn-cs"/>
              </a:rPr>
              <a:t>・むし歯や歯周病は全身の健康に影響を与えます。</a:t>
            </a:r>
          </a:p>
          <a:p>
            <a:pPr marL="0" indent="0" eaLnBrk="1" fontAlgn="auto" hangingPunct="1">
              <a:lnSpc>
                <a:spcPct val="150000"/>
              </a:lnSpc>
              <a:spcAft>
                <a:spcPts val="0"/>
              </a:spcAft>
              <a:buFont typeface="Arial" panose="020B0604020202020204" pitchFamily="34" charset="0"/>
              <a:buNone/>
              <a:defRPr/>
            </a:pPr>
            <a:r>
              <a:rPr lang="ja-JP" altLang="en-US" sz="3200" dirty="0">
                <a:latin typeface="+mn-ea"/>
                <a:cs typeface="+mn-cs"/>
              </a:rPr>
              <a:t>・「かかりつけ歯科医」を持ちましょう。</a:t>
            </a:r>
          </a:p>
        </p:txBody>
      </p:sp>
      <p:pic>
        <p:nvPicPr>
          <p:cNvPr id="4" name="図 3">
            <a:extLst>
              <a:ext uri="{FF2B5EF4-FFF2-40B4-BE49-F238E27FC236}">
                <a16:creationId xmlns:a16="http://schemas.microsoft.com/office/drawing/2014/main" id="{073BA69A-FCE9-4360-9108-F304476BD7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54045" y="4237892"/>
            <a:ext cx="3997909" cy="2494695"/>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6" y="108444"/>
            <a:ext cx="8543925" cy="1325563"/>
          </a:xfrm>
        </p:spPr>
        <p:txBody>
          <a:bodyPr rtlCol="0">
            <a:normAutofit/>
          </a:bodyPr>
          <a:lstStyle/>
          <a:p>
            <a:pPr algn="ctr" eaLnBrk="1" fontAlgn="auto" hangingPunct="1">
              <a:spcAft>
                <a:spcPts val="0"/>
              </a:spcAft>
              <a:defRPr/>
            </a:pPr>
            <a:r>
              <a:rPr lang="ja-JP" altLang="en-US" sz="5400" b="1" dirty="0">
                <a:latin typeface="Calibri Light 見出し"/>
                <a:cs typeface="+mj-cs"/>
              </a:rPr>
              <a:t>妊娠中の歯科治療</a:t>
            </a:r>
            <a:endParaRPr lang="ja-JP" altLang="en-US" sz="5400" b="1" dirty="0">
              <a:ln w="12700" cmpd="sng">
                <a:solidFill>
                  <a:schemeClr val="accent2"/>
                </a:solidFill>
                <a:prstDash val="solid"/>
              </a:ln>
              <a:latin typeface="ＭＳ ゴシック" panose="020B0609070205080204" pitchFamily="49" charset="-128"/>
              <a:ea typeface="ＭＳ ゴシック" panose="020B0609070205080204" pitchFamily="49" charset="-128"/>
              <a:cs typeface="+mj-cs"/>
            </a:endParaRPr>
          </a:p>
        </p:txBody>
      </p:sp>
      <p:sp>
        <p:nvSpPr>
          <p:cNvPr id="23554" name="テキスト ボックス 7"/>
          <p:cNvSpPr txBox="1">
            <a:spLocks noChangeArrowheads="1"/>
          </p:cNvSpPr>
          <p:nvPr/>
        </p:nvSpPr>
        <p:spPr bwMode="auto">
          <a:xfrm>
            <a:off x="366713" y="1271588"/>
            <a:ext cx="9172575" cy="4584700"/>
          </a:xfrm>
          <a:prstGeom prst="rect">
            <a:avLst/>
          </a:prstGeom>
          <a:noFill/>
          <a:ln w="9525">
            <a:noFill/>
            <a:miter lim="800000"/>
            <a:headEnd/>
            <a:tailEnd/>
          </a:ln>
        </p:spPr>
        <p:txBody>
          <a:bodyPr>
            <a:spAutoFit/>
          </a:bodyPr>
          <a:lstStyle/>
          <a:p>
            <a:r>
              <a:rPr lang="ja-JP" altLang="en-US" sz="3200" b="1" dirty="0">
                <a:solidFill>
                  <a:srgbClr val="0070C0"/>
                </a:solidFill>
                <a:latin typeface="游ゴシック"/>
              </a:rPr>
              <a:t>・妊娠初期（～４か月）</a:t>
            </a:r>
            <a:endParaRPr lang="en-US" altLang="ja-JP" sz="3200" b="1" dirty="0">
              <a:solidFill>
                <a:srgbClr val="0070C0"/>
              </a:solidFill>
              <a:latin typeface="游ゴシック"/>
            </a:endParaRPr>
          </a:p>
          <a:p>
            <a:r>
              <a:rPr lang="ja-JP" altLang="en-US" sz="3200" b="1" dirty="0">
                <a:latin typeface="游ゴシック"/>
              </a:rPr>
              <a:t>　</a:t>
            </a:r>
            <a:r>
              <a:rPr lang="ja-JP" altLang="en-US" sz="3200" dirty="0">
                <a:latin typeface="游ゴシック"/>
              </a:rPr>
              <a:t>口腔衛生指導や応急処置のみ</a:t>
            </a:r>
            <a:endParaRPr lang="en-US" altLang="ja-JP" sz="800" dirty="0">
              <a:latin typeface="游ゴシック"/>
            </a:endParaRPr>
          </a:p>
          <a:p>
            <a:endParaRPr lang="en-US" altLang="ja-JP" sz="1400" dirty="0">
              <a:solidFill>
                <a:srgbClr val="0070C0"/>
              </a:solidFill>
              <a:latin typeface="游ゴシック"/>
            </a:endParaRPr>
          </a:p>
          <a:p>
            <a:r>
              <a:rPr lang="ja-JP" altLang="en-US" sz="3200" b="1" dirty="0">
                <a:solidFill>
                  <a:srgbClr val="0070C0"/>
                </a:solidFill>
                <a:latin typeface="游ゴシック"/>
              </a:rPr>
              <a:t>・妊娠中期（５～７か月）</a:t>
            </a:r>
            <a:endParaRPr lang="en-US" altLang="ja-JP" sz="3200" b="1" dirty="0">
              <a:solidFill>
                <a:srgbClr val="0070C0"/>
              </a:solidFill>
              <a:latin typeface="游ゴシック"/>
            </a:endParaRPr>
          </a:p>
          <a:p>
            <a:r>
              <a:rPr lang="ja-JP" altLang="en-US" sz="3200" b="1" dirty="0">
                <a:latin typeface="游ゴシック"/>
              </a:rPr>
              <a:t>　</a:t>
            </a:r>
            <a:r>
              <a:rPr lang="ja-JP" altLang="en-US" sz="3200" dirty="0">
                <a:latin typeface="游ゴシック"/>
              </a:rPr>
              <a:t>比較的安定している時期であれば、できる治療</a:t>
            </a:r>
            <a:endParaRPr lang="en-US" altLang="ja-JP" sz="3200" dirty="0">
              <a:latin typeface="游ゴシック"/>
            </a:endParaRPr>
          </a:p>
          <a:p>
            <a:r>
              <a:rPr lang="ja-JP" altLang="en-US" sz="3200" dirty="0">
                <a:latin typeface="游ゴシック"/>
              </a:rPr>
              <a:t>　もあります。</a:t>
            </a:r>
            <a:endParaRPr lang="en-US" altLang="ja-JP" sz="3200" dirty="0">
              <a:latin typeface="游ゴシック"/>
            </a:endParaRPr>
          </a:p>
          <a:p>
            <a:r>
              <a:rPr lang="ja-JP" altLang="en-US" sz="3200" dirty="0">
                <a:latin typeface="Calibri 本文"/>
              </a:rPr>
              <a:t>　かかりつけの歯科医に相談してみましょう。</a:t>
            </a:r>
            <a:endParaRPr lang="en-US" altLang="ja-JP" sz="800" dirty="0">
              <a:latin typeface="Calibri 本文"/>
            </a:endParaRPr>
          </a:p>
          <a:p>
            <a:endParaRPr lang="en-US" altLang="ja-JP" sz="1400" dirty="0">
              <a:latin typeface="游ゴシック"/>
            </a:endParaRPr>
          </a:p>
          <a:p>
            <a:r>
              <a:rPr lang="ja-JP" altLang="en-US" sz="3200" b="1" dirty="0">
                <a:solidFill>
                  <a:srgbClr val="0070C0"/>
                </a:solidFill>
                <a:latin typeface="游ゴシック"/>
              </a:rPr>
              <a:t>・後期（８か月～）</a:t>
            </a:r>
            <a:endParaRPr lang="en-US" altLang="ja-JP" sz="3200" b="1" dirty="0">
              <a:solidFill>
                <a:srgbClr val="0070C0"/>
              </a:solidFill>
              <a:latin typeface="游ゴシック"/>
            </a:endParaRPr>
          </a:p>
          <a:p>
            <a:r>
              <a:rPr lang="ja-JP" altLang="en-US" sz="3200" b="1" dirty="0">
                <a:latin typeface="游ゴシック"/>
              </a:rPr>
              <a:t>　</a:t>
            </a:r>
            <a:r>
              <a:rPr lang="ja-JP" altLang="en-US" sz="3200" dirty="0">
                <a:latin typeface="游ゴシック"/>
              </a:rPr>
              <a:t>応急処置のみ</a:t>
            </a:r>
            <a:endParaRPr lang="ja-JP" altLang="en-US" sz="3200" b="1" dirty="0">
              <a:latin typeface="游ゴシック"/>
            </a:endParaRPr>
          </a:p>
        </p:txBody>
      </p:sp>
      <p:sp>
        <p:nvSpPr>
          <p:cNvPr id="4" name="テキスト ボックス 3"/>
          <p:cNvSpPr txBox="1"/>
          <p:nvPr/>
        </p:nvSpPr>
        <p:spPr>
          <a:xfrm>
            <a:off x="1079500" y="5694363"/>
            <a:ext cx="7747000" cy="1055687"/>
          </a:xfrm>
          <a:prstGeom prst="flowChartAlternateProcess">
            <a:avLst/>
          </a:prstGeom>
          <a:noFill/>
          <a:ln w="28575">
            <a:solidFill>
              <a:schemeClr val="accent2"/>
            </a:solidFill>
          </a:ln>
        </p:spPr>
        <p:txBody>
          <a:bodyPr>
            <a:spAutoFit/>
          </a:bodyPr>
          <a:lstStyle/>
          <a:p>
            <a:pPr algn="ctr" fontAlgn="auto">
              <a:spcBef>
                <a:spcPts val="0"/>
              </a:spcBef>
              <a:spcAft>
                <a:spcPts val="0"/>
              </a:spcAft>
              <a:defRPr/>
            </a:pPr>
            <a:r>
              <a:rPr lang="ja-JP" altLang="en-US" sz="2800" b="1" dirty="0">
                <a:latin typeface="+mn-ea"/>
                <a:ea typeface="+mn-ea"/>
                <a:cs typeface="+mn-cs"/>
              </a:rPr>
              <a:t>歯科を受診する際は、妊娠中であることを</a:t>
            </a:r>
            <a:endParaRPr lang="en-US" altLang="ja-JP" sz="2800" b="1" dirty="0">
              <a:latin typeface="+mn-ea"/>
              <a:ea typeface="+mn-ea"/>
              <a:cs typeface="+mn-cs"/>
            </a:endParaRPr>
          </a:p>
          <a:p>
            <a:pPr algn="ctr" fontAlgn="auto">
              <a:spcBef>
                <a:spcPts val="0"/>
              </a:spcBef>
              <a:spcAft>
                <a:spcPts val="0"/>
              </a:spcAft>
              <a:defRPr/>
            </a:pPr>
            <a:r>
              <a:rPr lang="ja-JP" altLang="en-US" sz="2800" b="1" dirty="0">
                <a:latin typeface="+mn-ea"/>
                <a:ea typeface="+mn-ea"/>
                <a:cs typeface="+mn-cs"/>
              </a:rPr>
              <a:t>必ず歯科医師に伝えましょう</a:t>
            </a:r>
          </a:p>
        </p:txBody>
      </p:sp>
    </p:spTree>
    <p:extLst>
      <p:ext uri="{BB962C8B-B14F-4D97-AF65-F5344CB8AC3E}">
        <p14:creationId xmlns:p14="http://schemas.microsoft.com/office/powerpoint/2010/main" val="3242596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C63FABB0-CFE7-4667-A86C-771D07AFA3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3822" y="1381629"/>
            <a:ext cx="2511498" cy="4938576"/>
          </a:xfrm>
          <a:prstGeom prst="rect">
            <a:avLst/>
          </a:prstGeom>
        </p:spPr>
      </p:pic>
      <p:sp>
        <p:nvSpPr>
          <p:cNvPr id="2" name="タイトル 1"/>
          <p:cNvSpPr>
            <a:spLocks noGrp="1"/>
          </p:cNvSpPr>
          <p:nvPr>
            <p:ph type="title"/>
          </p:nvPr>
        </p:nvSpPr>
        <p:spPr/>
        <p:txBody>
          <a:bodyPr rtlCol="0">
            <a:normAutofit fontScale="90000"/>
          </a:bodyPr>
          <a:lstStyle/>
          <a:p>
            <a:pPr algn="ctr" eaLnBrk="1" fontAlgn="auto" hangingPunct="1">
              <a:spcAft>
                <a:spcPts val="0"/>
              </a:spcAft>
              <a:defRPr/>
            </a:pPr>
            <a:r>
              <a:rPr lang="ja-JP" altLang="en-US" sz="5400" b="1" dirty="0">
                <a:latin typeface="Calibri Light 見出し"/>
                <a:cs typeface="+mj-cs"/>
              </a:rPr>
              <a:t>子どものよい歯を作る決め手</a:t>
            </a:r>
          </a:p>
        </p:txBody>
      </p:sp>
      <p:sp>
        <p:nvSpPr>
          <p:cNvPr id="3" name="コンテンツ プレースホルダー 2"/>
          <p:cNvSpPr>
            <a:spLocks noGrp="1"/>
          </p:cNvSpPr>
          <p:nvPr>
            <p:ph idx="1"/>
          </p:nvPr>
        </p:nvSpPr>
        <p:spPr>
          <a:xfrm>
            <a:off x="503238" y="2884488"/>
            <a:ext cx="7394575" cy="584200"/>
          </a:xfrm>
        </p:spPr>
        <p:txBody>
          <a:bodyPr rtlCol="0">
            <a:noAutofit/>
          </a:bodyPr>
          <a:lstStyle/>
          <a:p>
            <a:pPr marL="0" indent="0" eaLnBrk="1" fontAlgn="auto" hangingPunct="1">
              <a:spcAft>
                <a:spcPts val="0"/>
              </a:spcAft>
              <a:buFont typeface="Arial" panose="020B0604020202020204" pitchFamily="34" charset="0"/>
              <a:buNone/>
              <a:defRPr/>
            </a:pPr>
            <a:r>
              <a:rPr lang="ja-JP" altLang="en-US" sz="3200" dirty="0">
                <a:latin typeface="+mn-ea"/>
                <a:cs typeface="+mn-cs"/>
              </a:rPr>
              <a:t>　歯の芽（歯胚）ができはじめます。</a:t>
            </a:r>
          </a:p>
        </p:txBody>
      </p:sp>
      <p:sp>
        <p:nvSpPr>
          <p:cNvPr id="4" name="テキスト ボックス 3"/>
          <p:cNvSpPr txBox="1"/>
          <p:nvPr/>
        </p:nvSpPr>
        <p:spPr>
          <a:xfrm>
            <a:off x="717550" y="2076450"/>
            <a:ext cx="3486150" cy="584775"/>
          </a:xfrm>
          <a:prstGeom prst="rect">
            <a:avLst/>
          </a:prstGeom>
          <a:solidFill>
            <a:schemeClr val="accent4">
              <a:lumMod val="60000"/>
              <a:lumOff val="40000"/>
            </a:schemeClr>
          </a:solidFill>
          <a:ln w="28575"/>
        </p:spPr>
        <p:style>
          <a:lnRef idx="1">
            <a:schemeClr val="accent2"/>
          </a:lnRef>
          <a:fillRef idx="2">
            <a:schemeClr val="accent2"/>
          </a:fillRef>
          <a:effectRef idx="1">
            <a:schemeClr val="accent2"/>
          </a:effectRef>
          <a:fontRef idx="minor">
            <a:schemeClr val="dk1"/>
          </a:fontRef>
        </p:style>
        <p:txBody>
          <a:bodyPr>
            <a:spAutoFit/>
          </a:bodyPr>
          <a:lstStyle/>
          <a:p>
            <a:r>
              <a:rPr lang="ja-JP" altLang="en-US" sz="3200" b="1" dirty="0">
                <a:solidFill>
                  <a:srgbClr val="000000"/>
                </a:solidFill>
              </a:rPr>
              <a:t>妊娠７～１０週頃</a:t>
            </a:r>
            <a:endParaRPr lang="zh-TW" altLang="en-US" sz="3200" b="1" dirty="0">
              <a:solidFill>
                <a:srgbClr val="000000"/>
              </a:solidFill>
            </a:endParaRPr>
          </a:p>
        </p:txBody>
      </p:sp>
      <p:sp>
        <p:nvSpPr>
          <p:cNvPr id="6" name="テキスト ボックス 5"/>
          <p:cNvSpPr txBox="1"/>
          <p:nvPr/>
        </p:nvSpPr>
        <p:spPr>
          <a:xfrm>
            <a:off x="603250" y="5126038"/>
            <a:ext cx="7200900" cy="822325"/>
          </a:xfrm>
          <a:prstGeom prst="ellipse">
            <a:avLst/>
          </a:prstGeom>
          <a:solidFill>
            <a:schemeClr val="accent2">
              <a:lumMod val="40000"/>
              <a:lumOff val="60000"/>
            </a:schemeClr>
          </a:solidFill>
        </p:spPr>
        <p:style>
          <a:lnRef idx="0">
            <a:schemeClr val="accent4"/>
          </a:lnRef>
          <a:fillRef idx="3">
            <a:schemeClr val="accent4"/>
          </a:fillRef>
          <a:effectRef idx="3">
            <a:schemeClr val="accent4"/>
          </a:effectRef>
          <a:fontRef idx="minor">
            <a:schemeClr val="lt1"/>
          </a:fontRef>
        </p:style>
        <p:txBody>
          <a:bodyPr>
            <a:spAutoFit/>
          </a:bodyPr>
          <a:lstStyle/>
          <a:p>
            <a:pPr fontAlgn="auto">
              <a:spcBef>
                <a:spcPts val="0"/>
              </a:spcBef>
              <a:spcAft>
                <a:spcPts val="0"/>
              </a:spcAft>
              <a:defRPr/>
            </a:pPr>
            <a:r>
              <a:rPr lang="ja-JP" altLang="en-US" sz="3200" b="1" dirty="0">
                <a:solidFill>
                  <a:schemeClr val="tx1"/>
                </a:solidFill>
                <a:latin typeface="+mn-ea"/>
              </a:rPr>
              <a:t>バランスのとれた食生活を</a:t>
            </a:r>
          </a:p>
        </p:txBody>
      </p:sp>
      <p:sp>
        <p:nvSpPr>
          <p:cNvPr id="7" name="矢印: 下 6"/>
          <p:cNvSpPr/>
          <p:nvPr/>
        </p:nvSpPr>
        <p:spPr>
          <a:xfrm>
            <a:off x="3541713" y="3692525"/>
            <a:ext cx="981075" cy="1052513"/>
          </a:xfrm>
          <a:prstGeom prst="downArrow">
            <a:avLst/>
          </a:prstGeom>
          <a:solidFill>
            <a:srgbClr val="FF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E43810FA-4D36-4D93-877E-61501F87B1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53773" y="1009602"/>
            <a:ext cx="5198453" cy="5453660"/>
          </a:xfrm>
          <a:prstGeom prst="rect">
            <a:avLst/>
          </a:prstGeom>
        </p:spPr>
      </p:pic>
      <p:sp>
        <p:nvSpPr>
          <p:cNvPr id="19457" name="タイトル 1"/>
          <p:cNvSpPr>
            <a:spLocks noGrp="1"/>
          </p:cNvSpPr>
          <p:nvPr>
            <p:ph type="title"/>
          </p:nvPr>
        </p:nvSpPr>
        <p:spPr>
          <a:xfrm>
            <a:off x="681038" y="50800"/>
            <a:ext cx="8543925" cy="1325563"/>
          </a:xfrm>
        </p:spPr>
        <p:txBody>
          <a:bodyPr/>
          <a:lstStyle/>
          <a:p>
            <a:pPr algn="ctr" eaLnBrk="1" hangingPunct="1"/>
            <a:r>
              <a:rPr lang="ja-JP" altLang="en-US" sz="5400" b="1">
                <a:latin typeface="Calibri Light 見出し"/>
              </a:rPr>
              <a:t>バランスのとれた食生活</a:t>
            </a:r>
          </a:p>
        </p:txBody>
      </p:sp>
      <p:sp>
        <p:nvSpPr>
          <p:cNvPr id="19459" name="テキスト ボックス 13"/>
          <p:cNvSpPr txBox="1">
            <a:spLocks noChangeArrowheads="1"/>
          </p:cNvSpPr>
          <p:nvPr/>
        </p:nvSpPr>
        <p:spPr bwMode="auto">
          <a:xfrm>
            <a:off x="4159495" y="6402143"/>
            <a:ext cx="5781675" cy="369887"/>
          </a:xfrm>
          <a:prstGeom prst="rect">
            <a:avLst/>
          </a:prstGeom>
          <a:noFill/>
          <a:ln w="9525">
            <a:noFill/>
            <a:miter lim="800000"/>
            <a:headEnd/>
            <a:tailEnd/>
          </a:ln>
        </p:spPr>
        <p:txBody>
          <a:bodyPr>
            <a:spAutoFit/>
          </a:bodyPr>
          <a:lstStyle/>
          <a:p>
            <a:r>
              <a:rPr lang="ja-JP" altLang="ja-JP" dirty="0">
                <a:latin typeface="游ゴシック"/>
              </a:rPr>
              <a:t>出典：</a:t>
            </a:r>
            <a:r>
              <a:rPr lang="ja-JP" altLang="en-US" dirty="0">
                <a:latin typeface="游ゴシック"/>
              </a:rPr>
              <a:t>日本小児歯科学会</a:t>
            </a:r>
            <a:r>
              <a:rPr lang="ja-JP" altLang="ja-JP" dirty="0">
                <a:latin typeface="游ゴシック"/>
              </a:rPr>
              <a:t>「</a:t>
            </a:r>
            <a:r>
              <a:rPr lang="ja-JP" altLang="en-US" dirty="0">
                <a:latin typeface="游ゴシック"/>
              </a:rPr>
              <a:t>プレママのデンタルケア</a:t>
            </a:r>
            <a:r>
              <a:rPr lang="ja-JP" altLang="ja-JP" dirty="0">
                <a:latin typeface="游ゴシック"/>
              </a:rPr>
              <a: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図 1"/>
          <p:cNvPicPr>
            <a:picLocks noChangeAspect="1"/>
          </p:cNvPicPr>
          <p:nvPr/>
        </p:nvPicPr>
        <p:blipFill>
          <a:blip r:embed="rId3"/>
          <a:srcRect b="6828"/>
          <a:stretch>
            <a:fillRect/>
          </a:stretch>
        </p:blipFill>
        <p:spPr bwMode="auto">
          <a:xfrm>
            <a:off x="1684338" y="1223963"/>
            <a:ext cx="6537325" cy="4872037"/>
          </a:xfrm>
          <a:prstGeom prst="rect">
            <a:avLst/>
          </a:prstGeom>
          <a:noFill/>
          <a:ln w="9525">
            <a:noFill/>
            <a:miter lim="800000"/>
            <a:headEnd/>
            <a:tailEnd/>
          </a:ln>
        </p:spPr>
      </p:pic>
      <p:sp>
        <p:nvSpPr>
          <p:cNvPr id="20482" name="タイトル 1"/>
          <p:cNvSpPr txBox="1">
            <a:spLocks/>
          </p:cNvSpPr>
          <p:nvPr/>
        </p:nvSpPr>
        <p:spPr bwMode="auto">
          <a:xfrm>
            <a:off x="681038" y="377825"/>
            <a:ext cx="8543925" cy="1325563"/>
          </a:xfrm>
          <a:prstGeom prst="rect">
            <a:avLst/>
          </a:prstGeom>
          <a:noFill/>
          <a:ln w="9525">
            <a:noFill/>
            <a:miter lim="800000"/>
            <a:headEnd/>
            <a:tailEnd/>
          </a:ln>
        </p:spPr>
        <p:txBody>
          <a:bodyPr/>
          <a:lstStyle/>
          <a:p>
            <a:pPr algn="ctr" defTabSz="742950">
              <a:lnSpc>
                <a:spcPct val="90000"/>
              </a:lnSpc>
            </a:pPr>
            <a:r>
              <a:rPr lang="ja-JP" altLang="en-US" sz="5400" b="1">
                <a:latin typeface="Calibri Light 見出し"/>
                <a:ea typeface="游ゴシック Light"/>
                <a:cs typeface="游ゴシック Light"/>
              </a:rPr>
              <a:t>乳歯の構造</a:t>
            </a:r>
          </a:p>
        </p:txBody>
      </p:sp>
      <p:sp>
        <p:nvSpPr>
          <p:cNvPr id="20483" name="テキスト ボックス 4"/>
          <p:cNvSpPr txBox="1">
            <a:spLocks noChangeArrowheads="1"/>
          </p:cNvSpPr>
          <p:nvPr/>
        </p:nvSpPr>
        <p:spPr bwMode="auto">
          <a:xfrm>
            <a:off x="3898900" y="6096000"/>
            <a:ext cx="6007100" cy="646113"/>
          </a:xfrm>
          <a:prstGeom prst="rect">
            <a:avLst/>
          </a:prstGeom>
          <a:noFill/>
          <a:ln w="9525">
            <a:noFill/>
            <a:miter lim="800000"/>
            <a:headEnd/>
            <a:tailEnd/>
          </a:ln>
        </p:spPr>
        <p:txBody>
          <a:bodyPr>
            <a:spAutoFit/>
          </a:bodyPr>
          <a:lstStyle/>
          <a:p>
            <a:r>
              <a:rPr lang="ja-JP" altLang="ja-JP" dirty="0">
                <a:latin typeface="游ゴシック"/>
              </a:rPr>
              <a:t>出典：日本歯科医師会ホームページ</a:t>
            </a:r>
          </a:p>
          <a:p>
            <a:r>
              <a:rPr lang="ja-JP" altLang="ja-JP" dirty="0">
                <a:latin typeface="游ゴシック"/>
              </a:rPr>
              <a:t>　　</a:t>
            </a:r>
            <a:r>
              <a:rPr lang="ja-JP" altLang="en-US" dirty="0">
                <a:latin typeface="游ゴシック"/>
              </a:rPr>
              <a:t>　</a:t>
            </a:r>
            <a:r>
              <a:rPr lang="ja-JP" altLang="ja-JP" dirty="0">
                <a:latin typeface="游ゴシック"/>
              </a:rPr>
              <a:t>「テーマパーク</a:t>
            </a:r>
            <a:r>
              <a:rPr lang="en-US" altLang="ja-JP" dirty="0">
                <a:latin typeface="游ゴシック"/>
              </a:rPr>
              <a:t>8020</a:t>
            </a:r>
            <a:r>
              <a:rPr lang="ja-JP" altLang="ja-JP" dirty="0">
                <a:latin typeface="游ゴシック"/>
              </a:rPr>
              <a:t>　歯とお口の発生と育ち方」</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タイトル 1"/>
          <p:cNvSpPr>
            <a:spLocks noGrp="1"/>
          </p:cNvSpPr>
          <p:nvPr>
            <p:ph type="title"/>
          </p:nvPr>
        </p:nvSpPr>
        <p:spPr>
          <a:xfrm>
            <a:off x="363538" y="74613"/>
            <a:ext cx="9178925" cy="1325562"/>
          </a:xfrm>
        </p:spPr>
        <p:txBody>
          <a:bodyPr/>
          <a:lstStyle/>
          <a:p>
            <a:pPr algn="ctr" eaLnBrk="1" hangingPunct="1"/>
            <a:r>
              <a:rPr lang="ja-JP" altLang="en-US" sz="5400" b="1">
                <a:latin typeface="Calibri Light 見出し"/>
              </a:rPr>
              <a:t>妊娠中のお口のケア</a:t>
            </a:r>
          </a:p>
        </p:txBody>
      </p:sp>
      <p:sp>
        <p:nvSpPr>
          <p:cNvPr id="6" name="テキスト ボックス 5"/>
          <p:cNvSpPr txBox="1"/>
          <p:nvPr/>
        </p:nvSpPr>
        <p:spPr>
          <a:xfrm>
            <a:off x="363537" y="1295764"/>
            <a:ext cx="9178924" cy="1532334"/>
          </a:xfrm>
          <a:prstGeom prst="flowChartAlternateProcess">
            <a:avLst/>
          </a:prstGeom>
          <a:noFill/>
          <a:ln w="28575">
            <a:solidFill>
              <a:schemeClr val="bg1">
                <a:lumMod val="50000"/>
              </a:schemeClr>
            </a:solidFill>
          </a:ln>
        </p:spPr>
        <p:txBody>
          <a:bodyPr wrap="square">
            <a:spAutoFit/>
          </a:bodyPr>
          <a:lstStyle/>
          <a:p>
            <a:pPr fontAlgn="auto">
              <a:spcBef>
                <a:spcPts val="0"/>
              </a:spcBef>
              <a:spcAft>
                <a:spcPts val="0"/>
              </a:spcAft>
              <a:defRPr/>
            </a:pPr>
            <a:r>
              <a:rPr lang="ja-JP" altLang="en-US" sz="2800" dirty="0">
                <a:latin typeface="+mn-ea"/>
                <a:ea typeface="+mn-ea"/>
                <a:cs typeface="+mn-cs"/>
              </a:rPr>
              <a:t>・つわりの時期など歯ブラシをお口に入れただけで吐</a:t>
            </a:r>
            <a:endParaRPr lang="en-US" altLang="ja-JP" sz="2800" dirty="0">
              <a:latin typeface="+mn-ea"/>
              <a:ea typeface="+mn-ea"/>
              <a:cs typeface="+mn-cs"/>
            </a:endParaRPr>
          </a:p>
          <a:p>
            <a:pPr fontAlgn="auto">
              <a:spcBef>
                <a:spcPts val="0"/>
              </a:spcBef>
              <a:spcAft>
                <a:spcPts val="0"/>
              </a:spcAft>
              <a:defRPr/>
            </a:pPr>
            <a:r>
              <a:rPr lang="ja-JP" altLang="en-US" sz="2800" dirty="0">
                <a:latin typeface="+mn-ea"/>
                <a:ea typeface="+mn-ea"/>
                <a:cs typeface="+mn-cs"/>
              </a:rPr>
              <a:t>　き気がするようなとき</a:t>
            </a:r>
            <a:endParaRPr lang="en-US" altLang="ja-JP" sz="2800" dirty="0">
              <a:latin typeface="+mn-ea"/>
              <a:ea typeface="+mn-ea"/>
              <a:cs typeface="+mn-cs"/>
            </a:endParaRPr>
          </a:p>
          <a:p>
            <a:pPr fontAlgn="auto">
              <a:spcBef>
                <a:spcPts val="0"/>
              </a:spcBef>
              <a:spcAft>
                <a:spcPts val="0"/>
              </a:spcAft>
              <a:defRPr/>
            </a:pPr>
            <a:r>
              <a:rPr lang="ja-JP" altLang="en-US" sz="2800" dirty="0">
                <a:latin typeface="+mn-ea"/>
              </a:rPr>
              <a:t>・つわりや体調不良で歯みがきをするのがつらいとき</a:t>
            </a:r>
            <a:endParaRPr lang="ja-JP" altLang="en-US" sz="2800" dirty="0">
              <a:latin typeface="+mn-ea"/>
              <a:ea typeface="+mn-ea"/>
              <a:cs typeface="+mn-cs"/>
            </a:endParaRPr>
          </a:p>
        </p:txBody>
      </p:sp>
      <p:sp>
        <p:nvSpPr>
          <p:cNvPr id="11" name="矢印: 下 10"/>
          <p:cNvSpPr/>
          <p:nvPr/>
        </p:nvSpPr>
        <p:spPr>
          <a:xfrm>
            <a:off x="4597399" y="3044031"/>
            <a:ext cx="711200" cy="769938"/>
          </a:xfrm>
          <a:prstGeom prst="downArrow">
            <a:avLst/>
          </a:pr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2" name="テキスト ボックス 11"/>
          <p:cNvSpPr txBox="1"/>
          <p:nvPr/>
        </p:nvSpPr>
        <p:spPr>
          <a:xfrm>
            <a:off x="363536" y="4029902"/>
            <a:ext cx="9178925" cy="1888135"/>
          </a:xfrm>
          <a:prstGeom prst="flowChartAlternateProcess">
            <a:avLst/>
          </a:prstGeom>
          <a:noFill/>
          <a:ln w="28575">
            <a:solidFill>
              <a:srgbClr val="FFC000"/>
            </a:solidFill>
          </a:ln>
        </p:spPr>
        <p:txBody>
          <a:bodyPr wrap="square">
            <a:noAutofit/>
          </a:bodyPr>
          <a:lstStyle/>
          <a:p>
            <a:pPr fontAlgn="auto">
              <a:spcBef>
                <a:spcPts val="0"/>
              </a:spcBef>
              <a:spcAft>
                <a:spcPts val="0"/>
              </a:spcAft>
              <a:defRPr/>
            </a:pPr>
            <a:r>
              <a:rPr lang="ja-JP" altLang="en-US" sz="2800" dirty="0">
                <a:latin typeface="+mn-ea"/>
                <a:ea typeface="+mn-ea"/>
                <a:cs typeface="+mn-cs"/>
              </a:rPr>
              <a:t>・小さめの歯ブラシや奥歯にはタフトブラシを使って</a:t>
            </a:r>
            <a:endParaRPr lang="en-US" altLang="ja-JP" sz="2800" dirty="0">
              <a:latin typeface="+mn-ea"/>
              <a:ea typeface="+mn-ea"/>
              <a:cs typeface="+mn-cs"/>
            </a:endParaRPr>
          </a:p>
          <a:p>
            <a:pPr fontAlgn="auto">
              <a:spcBef>
                <a:spcPts val="0"/>
              </a:spcBef>
              <a:spcAft>
                <a:spcPts val="0"/>
              </a:spcAft>
              <a:defRPr/>
            </a:pPr>
            <a:r>
              <a:rPr lang="ja-JP" altLang="en-US" sz="2800" dirty="0">
                <a:latin typeface="+mn-ea"/>
                <a:ea typeface="+mn-ea"/>
                <a:cs typeface="+mn-cs"/>
              </a:rPr>
              <a:t>　みましょう。</a:t>
            </a:r>
            <a:endParaRPr lang="en-US" altLang="ja-JP" sz="2800" dirty="0">
              <a:latin typeface="+mn-ea"/>
              <a:ea typeface="+mn-ea"/>
              <a:cs typeface="+mn-cs"/>
            </a:endParaRPr>
          </a:p>
          <a:p>
            <a:pPr fontAlgn="auto">
              <a:spcBef>
                <a:spcPts val="0"/>
              </a:spcBef>
              <a:spcAft>
                <a:spcPts val="0"/>
              </a:spcAft>
              <a:defRPr/>
            </a:pPr>
            <a:r>
              <a:rPr lang="ja-JP" altLang="en-US" sz="2800" dirty="0">
                <a:latin typeface="+mn-ea"/>
                <a:ea typeface="+mn-ea"/>
                <a:cs typeface="+mn-cs"/>
              </a:rPr>
              <a:t>・</a:t>
            </a:r>
            <a:r>
              <a:rPr lang="ja-JP" altLang="en-US" sz="2800" dirty="0">
                <a:latin typeface="游ゴシック"/>
              </a:rPr>
              <a:t>洗口剤を使用したり、うがいだけでもするようにし</a:t>
            </a:r>
            <a:endParaRPr lang="en-US" altLang="ja-JP" sz="2800" dirty="0">
              <a:latin typeface="游ゴシック"/>
            </a:endParaRPr>
          </a:p>
          <a:p>
            <a:pPr fontAlgn="auto">
              <a:spcBef>
                <a:spcPts val="0"/>
              </a:spcBef>
              <a:spcAft>
                <a:spcPts val="0"/>
              </a:spcAft>
              <a:defRPr/>
            </a:pPr>
            <a:r>
              <a:rPr lang="ja-JP" altLang="en-US" sz="2800" dirty="0">
                <a:latin typeface="游ゴシック"/>
              </a:rPr>
              <a:t>　ましょう。</a:t>
            </a:r>
            <a:endParaRPr lang="ja-JP" altLang="en-US" sz="2800" dirty="0">
              <a:latin typeface="+mn-ea"/>
              <a:ea typeface="+mn-ea"/>
              <a:cs typeface="+mn-cs"/>
            </a:endParaRPr>
          </a:p>
        </p:txBody>
      </p:sp>
      <p:sp>
        <p:nvSpPr>
          <p:cNvPr id="14" name="テキスト ボックス 13"/>
          <p:cNvSpPr txBox="1"/>
          <p:nvPr/>
        </p:nvSpPr>
        <p:spPr>
          <a:xfrm>
            <a:off x="160335" y="6025541"/>
            <a:ext cx="9585325" cy="579438"/>
          </a:xfrm>
          <a:prstGeom prst="flowChartAlternateProcess">
            <a:avLst/>
          </a:prstGeom>
          <a:noFill/>
          <a:ln w="28575">
            <a:solidFill>
              <a:schemeClr val="accent2"/>
            </a:solidFill>
          </a:ln>
        </p:spPr>
        <p:txBody>
          <a:bodyPr anchor="b" anchorCtr="1">
            <a:spAutoFit/>
          </a:bodyPr>
          <a:lstStyle/>
          <a:p>
            <a:pPr fontAlgn="auto">
              <a:spcBef>
                <a:spcPts val="0"/>
              </a:spcBef>
              <a:spcAft>
                <a:spcPts val="0"/>
              </a:spcAft>
              <a:defRPr/>
            </a:pPr>
            <a:r>
              <a:rPr lang="ja-JP" altLang="en-US" sz="2800" b="1" dirty="0">
                <a:latin typeface="+mn-ea"/>
                <a:ea typeface="+mn-ea"/>
                <a:cs typeface="+mn-cs"/>
              </a:rPr>
              <a:t>つわりの時期もお口の中を清潔にするよう心がけましょう</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7"/>
          <p:cNvSpPr>
            <a:spLocks noGrp="1"/>
          </p:cNvSpPr>
          <p:nvPr>
            <p:ph idx="1"/>
          </p:nvPr>
        </p:nvSpPr>
        <p:spPr>
          <a:xfrm flipH="1">
            <a:off x="995363" y="860425"/>
            <a:ext cx="7915275" cy="3960813"/>
          </a:xfrm>
          <a:prstGeom prst="verticalScroll">
            <a:avLst>
              <a:gd name="adj" fmla="val 5796"/>
            </a:avLst>
          </a:prstGeom>
          <a:ln w="28575"/>
        </p:spPr>
        <p:style>
          <a:lnRef idx="2">
            <a:schemeClr val="accent1"/>
          </a:lnRef>
          <a:fillRef idx="1">
            <a:schemeClr val="lt1"/>
          </a:fillRef>
          <a:effectRef idx="0">
            <a:schemeClr val="accent1"/>
          </a:effectRef>
          <a:fontRef idx="minor">
            <a:schemeClr val="dk1"/>
          </a:fontRef>
        </p:style>
        <p:txBody>
          <a:bodyPr rtlCol="0">
            <a:normAutofit fontScale="92500" lnSpcReduction="20000"/>
          </a:bodyPr>
          <a:lstStyle/>
          <a:p>
            <a:pPr marL="0" indent="0" eaLnBrk="1" fontAlgn="auto" hangingPunct="1">
              <a:lnSpc>
                <a:spcPct val="120000"/>
              </a:lnSpc>
              <a:spcAft>
                <a:spcPts val="0"/>
              </a:spcAft>
              <a:buFont typeface="Arial" panose="020B0604020202020204" pitchFamily="34" charset="0"/>
              <a:buNone/>
              <a:defRPr/>
            </a:pPr>
            <a:r>
              <a:rPr lang="ja-JP" altLang="en-US" sz="3200" dirty="0">
                <a:latin typeface="+mn-ea"/>
              </a:rPr>
              <a:t>□　冷たいものがしみる</a:t>
            </a:r>
          </a:p>
          <a:p>
            <a:pPr marL="0" indent="0" eaLnBrk="1" fontAlgn="auto" hangingPunct="1">
              <a:lnSpc>
                <a:spcPct val="120000"/>
              </a:lnSpc>
              <a:spcAft>
                <a:spcPts val="0"/>
              </a:spcAft>
              <a:buFont typeface="Arial" panose="020B0604020202020204" pitchFamily="34" charset="0"/>
              <a:buNone/>
              <a:defRPr/>
            </a:pPr>
            <a:r>
              <a:rPr lang="ja-JP" altLang="en-US" sz="3200" dirty="0">
                <a:latin typeface="+mn-ea"/>
              </a:rPr>
              <a:t>□　歯と歯の間に食べ物がはさまりやすい</a:t>
            </a:r>
          </a:p>
          <a:p>
            <a:pPr marL="0" indent="0" eaLnBrk="1" fontAlgn="auto" hangingPunct="1">
              <a:lnSpc>
                <a:spcPct val="120000"/>
              </a:lnSpc>
              <a:spcAft>
                <a:spcPts val="0"/>
              </a:spcAft>
              <a:buFont typeface="Arial" panose="020B0604020202020204" pitchFamily="34" charset="0"/>
              <a:buNone/>
              <a:defRPr/>
            </a:pPr>
            <a:r>
              <a:rPr lang="ja-JP" altLang="en-US" sz="3200" dirty="0">
                <a:latin typeface="+mn-ea"/>
              </a:rPr>
              <a:t>□　舌や歯ブラシの毛が歯にひっかかる</a:t>
            </a:r>
          </a:p>
          <a:p>
            <a:pPr marL="0" indent="0" eaLnBrk="1" fontAlgn="auto" hangingPunct="1">
              <a:lnSpc>
                <a:spcPct val="120000"/>
              </a:lnSpc>
              <a:spcAft>
                <a:spcPts val="0"/>
              </a:spcAft>
              <a:buFont typeface="Arial" panose="020B0604020202020204" pitchFamily="34" charset="0"/>
              <a:buNone/>
              <a:defRPr/>
            </a:pPr>
            <a:r>
              <a:rPr lang="ja-JP" altLang="en-US" sz="3200" dirty="0">
                <a:latin typeface="+mn-ea"/>
              </a:rPr>
              <a:t>□　食事や歯みがきのときに痛みがある</a:t>
            </a:r>
          </a:p>
          <a:p>
            <a:pPr marL="0" indent="0" eaLnBrk="1" fontAlgn="auto" hangingPunct="1">
              <a:lnSpc>
                <a:spcPct val="120000"/>
              </a:lnSpc>
              <a:spcAft>
                <a:spcPts val="0"/>
              </a:spcAft>
              <a:buFont typeface="Arial" panose="020B0604020202020204" pitchFamily="34" charset="0"/>
              <a:buNone/>
              <a:defRPr/>
            </a:pPr>
            <a:r>
              <a:rPr lang="ja-JP" altLang="en-US" sz="3200" dirty="0">
                <a:latin typeface="+mn-ea"/>
              </a:rPr>
              <a:t>□　部分的に歯が黒くなっている</a:t>
            </a:r>
          </a:p>
          <a:p>
            <a:pPr marL="0" indent="0" eaLnBrk="1" fontAlgn="auto" hangingPunct="1">
              <a:lnSpc>
                <a:spcPct val="120000"/>
              </a:lnSpc>
              <a:spcAft>
                <a:spcPts val="0"/>
              </a:spcAft>
              <a:buFont typeface="Arial" panose="020B0604020202020204" pitchFamily="34" charset="0"/>
              <a:buNone/>
              <a:defRPr/>
            </a:pPr>
            <a:r>
              <a:rPr lang="ja-JP" altLang="en-US" sz="3200" dirty="0">
                <a:latin typeface="+mn-ea"/>
              </a:rPr>
              <a:t>□　歯に穴があいている</a:t>
            </a:r>
          </a:p>
        </p:txBody>
      </p:sp>
      <p:sp>
        <p:nvSpPr>
          <p:cNvPr id="5" name="四角形: 角を丸くする 4"/>
          <p:cNvSpPr/>
          <p:nvPr/>
        </p:nvSpPr>
        <p:spPr>
          <a:xfrm>
            <a:off x="454025" y="5006867"/>
            <a:ext cx="8997950" cy="503237"/>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fontAlgn="auto">
              <a:spcBef>
                <a:spcPts val="0"/>
              </a:spcBef>
              <a:spcAft>
                <a:spcPts val="0"/>
              </a:spcAft>
              <a:defRPr/>
            </a:pPr>
            <a:r>
              <a:rPr lang="ja-JP" altLang="en-US" sz="2800" dirty="0">
                <a:solidFill>
                  <a:sysClr val="windowText" lastClr="000000"/>
                </a:solidFill>
                <a:latin typeface="+mn-ea"/>
              </a:rPr>
              <a:t>☑があれば、かかりつけ歯科医へ！！</a:t>
            </a:r>
          </a:p>
        </p:txBody>
      </p:sp>
      <p:sp>
        <p:nvSpPr>
          <p:cNvPr id="25603" name="タイトル 1"/>
          <p:cNvSpPr txBox="1">
            <a:spLocks/>
          </p:cNvSpPr>
          <p:nvPr/>
        </p:nvSpPr>
        <p:spPr bwMode="auto">
          <a:xfrm>
            <a:off x="1704975" y="89694"/>
            <a:ext cx="7075488" cy="841375"/>
          </a:xfrm>
          <a:prstGeom prst="rect">
            <a:avLst/>
          </a:prstGeom>
          <a:noFill/>
          <a:ln w="9525">
            <a:noFill/>
            <a:miter lim="800000"/>
            <a:headEnd/>
            <a:tailEnd/>
          </a:ln>
        </p:spPr>
        <p:txBody>
          <a:bodyPr anchor="ctr"/>
          <a:lstStyle/>
          <a:p>
            <a:pPr defTabSz="742950">
              <a:lnSpc>
                <a:spcPct val="90000"/>
              </a:lnSpc>
            </a:pPr>
            <a:r>
              <a:rPr lang="ja-JP" altLang="en-US" sz="4000" b="1">
                <a:latin typeface="Calibri 本文"/>
                <a:ea typeface="游ゴシック Light"/>
                <a:cs typeface="游ゴシック Light"/>
              </a:rPr>
              <a:t>むし歯のセルフチェック表</a:t>
            </a:r>
          </a:p>
        </p:txBody>
      </p:sp>
      <p:sp>
        <p:nvSpPr>
          <p:cNvPr id="6" name="四角形: 角を丸くする 5"/>
          <p:cNvSpPr/>
          <p:nvPr/>
        </p:nvSpPr>
        <p:spPr>
          <a:xfrm>
            <a:off x="454025" y="5604668"/>
            <a:ext cx="8997950" cy="503237"/>
          </a:xfrm>
          <a:prstGeom prst="roundRect">
            <a:avLst/>
          </a:prstGeom>
        </p:spPr>
        <p:style>
          <a:lnRef idx="1">
            <a:schemeClr val="accent4"/>
          </a:lnRef>
          <a:fillRef idx="2">
            <a:schemeClr val="accent4"/>
          </a:fillRef>
          <a:effectRef idx="1">
            <a:schemeClr val="accent4"/>
          </a:effectRef>
          <a:fontRef idx="minor">
            <a:schemeClr val="dk1"/>
          </a:fontRef>
        </p:style>
        <p:txBody>
          <a:bodyPr anchor="ctr"/>
          <a:lstStyle/>
          <a:p>
            <a:pPr fontAlgn="auto">
              <a:spcBef>
                <a:spcPts val="0"/>
              </a:spcBef>
              <a:spcAft>
                <a:spcPts val="0"/>
              </a:spcAft>
              <a:defRPr/>
            </a:pPr>
            <a:r>
              <a:rPr lang="ja-JP" altLang="en-US" sz="2800" dirty="0">
                <a:solidFill>
                  <a:sysClr val="windowText" lastClr="000000"/>
                </a:solidFill>
                <a:latin typeface="+mn-ea"/>
              </a:rPr>
              <a:t>☑がなくても定期的な歯科健診の受診を忘れずに！！</a:t>
            </a:r>
          </a:p>
        </p:txBody>
      </p:sp>
      <p:sp>
        <p:nvSpPr>
          <p:cNvPr id="7" name="テキスト ボックス 4">
            <a:extLst>
              <a:ext uri="{FF2B5EF4-FFF2-40B4-BE49-F238E27FC236}">
                <a16:creationId xmlns:a16="http://schemas.microsoft.com/office/drawing/2014/main" id="{5FFF364A-CBA3-4F06-A44D-BD017D3DBAED}"/>
              </a:ext>
            </a:extLst>
          </p:cNvPr>
          <p:cNvSpPr txBox="1">
            <a:spLocks noChangeArrowheads="1"/>
          </p:cNvSpPr>
          <p:nvPr/>
        </p:nvSpPr>
        <p:spPr bwMode="auto">
          <a:xfrm>
            <a:off x="5432425" y="6219606"/>
            <a:ext cx="6007100" cy="646331"/>
          </a:xfrm>
          <a:prstGeom prst="rect">
            <a:avLst/>
          </a:prstGeom>
          <a:noFill/>
          <a:ln w="9525">
            <a:noFill/>
            <a:miter lim="800000"/>
            <a:headEnd/>
            <a:tailEnd/>
          </a:ln>
        </p:spPr>
        <p:txBody>
          <a:bodyPr>
            <a:spAutoFit/>
          </a:bodyPr>
          <a:lstStyle/>
          <a:p>
            <a:r>
              <a:rPr lang="ja-JP" altLang="ja-JP" dirty="0">
                <a:latin typeface="游ゴシック"/>
              </a:rPr>
              <a:t>出典：</a:t>
            </a:r>
            <a:r>
              <a:rPr lang="ja-JP" altLang="en-US" dirty="0">
                <a:latin typeface="游ゴシック"/>
              </a:rPr>
              <a:t>大阪府歯科医師会</a:t>
            </a:r>
            <a:endParaRPr lang="en-US" altLang="ja-JP" dirty="0">
              <a:latin typeface="游ゴシック"/>
            </a:endParaRPr>
          </a:p>
          <a:p>
            <a:r>
              <a:rPr lang="ja-JP" altLang="en-US" dirty="0">
                <a:latin typeface="游ゴシック"/>
              </a:rPr>
              <a:t>　　　小冊子「妊娠・授乳期の歯の健康」</a:t>
            </a:r>
            <a:endParaRPr lang="ja-JP" altLang="ja-JP" dirty="0">
              <a:latin typeface="游ゴシック"/>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タイトル 1"/>
          <p:cNvSpPr>
            <a:spLocks noGrp="1"/>
          </p:cNvSpPr>
          <p:nvPr>
            <p:ph type="title"/>
          </p:nvPr>
        </p:nvSpPr>
        <p:spPr>
          <a:xfrm>
            <a:off x="1570038" y="166688"/>
            <a:ext cx="6505575" cy="841375"/>
          </a:xfrm>
        </p:spPr>
        <p:txBody>
          <a:bodyPr/>
          <a:lstStyle/>
          <a:p>
            <a:pPr eaLnBrk="1" hangingPunct="1"/>
            <a:r>
              <a:rPr lang="ja-JP" altLang="en-US" sz="4000" b="1">
                <a:latin typeface="Calibri 本文"/>
              </a:rPr>
              <a:t>歯周病のセルフチェック表</a:t>
            </a:r>
          </a:p>
        </p:txBody>
      </p:sp>
      <p:sp>
        <p:nvSpPr>
          <p:cNvPr id="7" name="コンテンツ プレースホルダー 7"/>
          <p:cNvSpPr>
            <a:spLocks noGrp="1"/>
          </p:cNvSpPr>
          <p:nvPr>
            <p:ph idx="1"/>
          </p:nvPr>
        </p:nvSpPr>
        <p:spPr>
          <a:xfrm flipH="1">
            <a:off x="368300" y="960438"/>
            <a:ext cx="9361488" cy="5440362"/>
          </a:xfrm>
          <a:prstGeom prst="verticalScroll">
            <a:avLst>
              <a:gd name="adj" fmla="val 5796"/>
            </a:avLst>
          </a:prstGeom>
          <a:ln w="28575"/>
        </p:spPr>
        <p:style>
          <a:lnRef idx="2">
            <a:schemeClr val="accent1"/>
          </a:lnRef>
          <a:fillRef idx="1">
            <a:schemeClr val="lt1"/>
          </a:fillRef>
          <a:effectRef idx="0">
            <a:schemeClr val="accent1"/>
          </a:effectRef>
          <a:fontRef idx="minor">
            <a:schemeClr val="dk1"/>
          </a:fontRef>
        </p:style>
        <p:txBody>
          <a:bodyPr rtlCol="0">
            <a:noAutofit/>
          </a:bodyPr>
          <a:lstStyle/>
          <a:p>
            <a:pPr marL="0" indent="0" eaLnBrk="1" fontAlgn="auto" hangingPunct="1">
              <a:lnSpc>
                <a:spcPct val="100000"/>
              </a:lnSpc>
              <a:spcAft>
                <a:spcPts val="0"/>
              </a:spcAft>
              <a:buFont typeface="Arial" panose="020B0604020202020204" pitchFamily="34" charset="0"/>
              <a:buNone/>
              <a:defRPr/>
            </a:pPr>
            <a:r>
              <a:rPr lang="ja-JP" altLang="en-US" sz="2400" dirty="0">
                <a:latin typeface="+mn-ea"/>
              </a:rPr>
              <a:t>□  歯ぐきに赤く腫れた部分がある。</a:t>
            </a:r>
          </a:p>
          <a:p>
            <a:pPr marL="0" indent="0" eaLnBrk="1" fontAlgn="auto" hangingPunct="1">
              <a:lnSpc>
                <a:spcPct val="100000"/>
              </a:lnSpc>
              <a:spcAft>
                <a:spcPts val="0"/>
              </a:spcAft>
              <a:buFont typeface="Arial" panose="020B0604020202020204" pitchFamily="34" charset="0"/>
              <a:buNone/>
              <a:defRPr/>
            </a:pPr>
            <a:r>
              <a:rPr lang="ja-JP" altLang="en-US" sz="2400" dirty="0">
                <a:latin typeface="+mn-ea"/>
              </a:rPr>
              <a:t>□  口臭がなんとなく気になる。</a:t>
            </a:r>
          </a:p>
          <a:p>
            <a:pPr marL="0" indent="0" eaLnBrk="1" fontAlgn="auto" hangingPunct="1">
              <a:lnSpc>
                <a:spcPct val="100000"/>
              </a:lnSpc>
              <a:spcAft>
                <a:spcPts val="0"/>
              </a:spcAft>
              <a:buFont typeface="Arial" panose="020B0604020202020204" pitchFamily="34" charset="0"/>
              <a:buNone/>
              <a:defRPr/>
            </a:pPr>
            <a:r>
              <a:rPr lang="ja-JP" altLang="en-US" sz="2400" dirty="0">
                <a:latin typeface="+mn-ea"/>
              </a:rPr>
              <a:t>□  歯ぐきがやせてきたみたい。</a:t>
            </a:r>
          </a:p>
          <a:p>
            <a:pPr marL="0" indent="0" eaLnBrk="1" fontAlgn="auto" hangingPunct="1">
              <a:lnSpc>
                <a:spcPct val="100000"/>
              </a:lnSpc>
              <a:spcAft>
                <a:spcPts val="0"/>
              </a:spcAft>
              <a:buFont typeface="Arial" panose="020B0604020202020204" pitchFamily="34" charset="0"/>
              <a:buNone/>
              <a:defRPr/>
            </a:pPr>
            <a:r>
              <a:rPr lang="ja-JP" altLang="en-US" sz="2400" dirty="0">
                <a:latin typeface="+mn-ea"/>
              </a:rPr>
              <a:t>□  歯と歯の間にものがつまりやすい。</a:t>
            </a:r>
          </a:p>
          <a:p>
            <a:pPr marL="0" indent="0" eaLnBrk="1" fontAlgn="auto" hangingPunct="1">
              <a:lnSpc>
                <a:spcPct val="100000"/>
              </a:lnSpc>
              <a:spcAft>
                <a:spcPts val="0"/>
              </a:spcAft>
              <a:buFont typeface="Arial" panose="020B0604020202020204" pitchFamily="34" charset="0"/>
              <a:buNone/>
              <a:defRPr/>
            </a:pPr>
            <a:r>
              <a:rPr lang="ja-JP" altLang="en-US" sz="2400" dirty="0">
                <a:latin typeface="+mn-ea"/>
              </a:rPr>
              <a:t>□  歯をみがいたあと、歯ブラシに血がついたり、すすいだ水</a:t>
            </a:r>
            <a:endParaRPr lang="en-US" altLang="ja-JP" sz="2400" dirty="0">
              <a:latin typeface="+mn-ea"/>
            </a:endParaRPr>
          </a:p>
          <a:p>
            <a:pPr marL="0" indent="0" eaLnBrk="1" fontAlgn="auto" hangingPunct="1">
              <a:lnSpc>
                <a:spcPct val="100000"/>
              </a:lnSpc>
              <a:spcAft>
                <a:spcPts val="0"/>
              </a:spcAft>
              <a:buFont typeface="Arial" panose="020B0604020202020204" pitchFamily="34" charset="0"/>
              <a:buNone/>
              <a:defRPr/>
            </a:pPr>
            <a:r>
              <a:rPr lang="ja-JP" altLang="en-US" sz="2400" dirty="0">
                <a:latin typeface="+mn-ea"/>
              </a:rPr>
              <a:t>　  に血が混じることがある。</a:t>
            </a:r>
          </a:p>
          <a:p>
            <a:pPr marL="0" indent="0" eaLnBrk="1" fontAlgn="auto" hangingPunct="1">
              <a:lnSpc>
                <a:spcPct val="100000"/>
              </a:lnSpc>
              <a:spcAft>
                <a:spcPts val="0"/>
              </a:spcAft>
              <a:buFont typeface="Arial" panose="020B0604020202020204" pitchFamily="34" charset="0"/>
              <a:buNone/>
              <a:defRPr/>
            </a:pPr>
            <a:r>
              <a:rPr lang="ja-JP" altLang="en-US" sz="2400" dirty="0">
                <a:latin typeface="+mn-ea"/>
              </a:rPr>
              <a:t>□  歯と歯の間の歯ぐきが、鋭角的な三角形ではなく、うっ血</a:t>
            </a:r>
            <a:endParaRPr lang="en-US" altLang="ja-JP" sz="2400" dirty="0">
              <a:latin typeface="+mn-ea"/>
            </a:endParaRPr>
          </a:p>
          <a:p>
            <a:pPr marL="0" indent="0" eaLnBrk="1" fontAlgn="auto" hangingPunct="1">
              <a:lnSpc>
                <a:spcPct val="100000"/>
              </a:lnSpc>
              <a:spcAft>
                <a:spcPts val="0"/>
              </a:spcAft>
              <a:buFont typeface="Arial" panose="020B0604020202020204" pitchFamily="34" charset="0"/>
              <a:buNone/>
              <a:defRPr/>
            </a:pPr>
            <a:r>
              <a:rPr lang="ja-JP" altLang="en-US" sz="2400" dirty="0">
                <a:latin typeface="+mn-ea"/>
              </a:rPr>
              <a:t>　  してブヨブヨしている。</a:t>
            </a:r>
          </a:p>
          <a:p>
            <a:pPr marL="0" indent="0" eaLnBrk="1" fontAlgn="auto" hangingPunct="1">
              <a:lnSpc>
                <a:spcPct val="100000"/>
              </a:lnSpc>
              <a:spcAft>
                <a:spcPts val="0"/>
              </a:spcAft>
              <a:buFont typeface="Arial" panose="020B0604020202020204" pitchFamily="34" charset="0"/>
              <a:buNone/>
              <a:defRPr/>
            </a:pPr>
            <a:r>
              <a:rPr lang="ja-JP" altLang="en-US" sz="2400" dirty="0">
                <a:latin typeface="+mn-ea"/>
              </a:rPr>
              <a:t>□  ときどき、歯が浮いたような感じがする。</a:t>
            </a:r>
          </a:p>
          <a:p>
            <a:pPr marL="0" indent="0" eaLnBrk="1" fontAlgn="auto" hangingPunct="1">
              <a:lnSpc>
                <a:spcPct val="100000"/>
              </a:lnSpc>
              <a:spcAft>
                <a:spcPts val="0"/>
              </a:spcAft>
              <a:buFont typeface="Arial" panose="020B0604020202020204" pitchFamily="34" charset="0"/>
              <a:buNone/>
              <a:defRPr/>
            </a:pPr>
            <a:r>
              <a:rPr lang="ja-JP" altLang="en-US" sz="2400" dirty="0">
                <a:latin typeface="+mn-ea"/>
              </a:rPr>
              <a:t>□ 指でさわってみて、少しグラつく歯がある。</a:t>
            </a:r>
          </a:p>
          <a:p>
            <a:pPr marL="0" indent="0" eaLnBrk="1" fontAlgn="auto" hangingPunct="1">
              <a:lnSpc>
                <a:spcPct val="100000"/>
              </a:lnSpc>
              <a:spcAft>
                <a:spcPts val="0"/>
              </a:spcAft>
              <a:buFont typeface="Arial" panose="020B0604020202020204" pitchFamily="34" charset="0"/>
              <a:buNone/>
              <a:defRPr/>
            </a:pPr>
            <a:r>
              <a:rPr lang="ja-JP" altLang="en-US" sz="2400" dirty="0">
                <a:latin typeface="+mn-ea"/>
              </a:rPr>
              <a:t>□  歯ぐきから膿が出たことがある。</a:t>
            </a:r>
          </a:p>
        </p:txBody>
      </p:sp>
      <p:sp>
        <p:nvSpPr>
          <p:cNvPr id="26627" name="テキスト ボックス 8"/>
          <p:cNvSpPr txBox="1">
            <a:spLocks noChangeArrowheads="1"/>
          </p:cNvSpPr>
          <p:nvPr/>
        </p:nvSpPr>
        <p:spPr bwMode="auto">
          <a:xfrm>
            <a:off x="5106988" y="6491288"/>
            <a:ext cx="4748212" cy="338137"/>
          </a:xfrm>
          <a:prstGeom prst="rect">
            <a:avLst/>
          </a:prstGeom>
          <a:noFill/>
          <a:ln w="9525">
            <a:noFill/>
            <a:miter lim="800000"/>
            <a:headEnd/>
            <a:tailEnd/>
          </a:ln>
        </p:spPr>
        <p:txBody>
          <a:bodyPr>
            <a:spAutoFit/>
          </a:bodyPr>
          <a:lstStyle/>
          <a:p>
            <a:r>
              <a:rPr lang="ja-JP" altLang="en-US" sz="1600">
                <a:latin typeface="游ゴシック"/>
              </a:rPr>
              <a:t>出典：８０２０推進財団　歯周病セルフチェック</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1015</Words>
  <Application>Microsoft Office PowerPoint</Application>
  <PresentationFormat>A4 210 x 297 mm</PresentationFormat>
  <Paragraphs>95</Paragraphs>
  <Slides>10</Slides>
  <Notes>10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Calibri Light 見出し</vt:lpstr>
      <vt:lpstr>Calibri 本文</vt:lpstr>
      <vt:lpstr>ＭＳ ゴシック</vt:lpstr>
      <vt:lpstr>新細明體</vt:lpstr>
      <vt:lpstr>游ゴシック</vt:lpstr>
      <vt:lpstr>游ゴシック Light</vt:lpstr>
      <vt:lpstr>Arial</vt:lpstr>
      <vt:lpstr>Office テーマ</vt:lpstr>
      <vt:lpstr>PowerPoint プレゼンテーション</vt:lpstr>
      <vt:lpstr>妊娠したらまずお口の健診を</vt:lpstr>
      <vt:lpstr>妊娠中の歯科治療</vt:lpstr>
      <vt:lpstr>子どものよい歯を作る決め手</vt:lpstr>
      <vt:lpstr>バランスのとれた食生活</vt:lpstr>
      <vt:lpstr>PowerPoint プレゼンテーション</vt:lpstr>
      <vt:lpstr>妊娠中のお口のケア</vt:lpstr>
      <vt:lpstr>PowerPoint プレゼンテーション</vt:lpstr>
      <vt:lpstr>歯周病のセルフチェック表</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2021-05-31T05:04:26Z</dcterms:created>
  <dcterms:modified xsi:type="dcterms:W3CDTF">2021-05-31T05:04:29Z</dcterms:modified>
</cp:coreProperties>
</file>